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charts/chart1.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7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106.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107.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112.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139.xml" ContentType="application/vnd.openxmlformats-officedocument.presentationml.notesSlide+xml"/>
  <Override PartName="/ppt/notesSlides/notesSlide1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695" r:id="rId1"/>
  </p:sldMasterIdLst>
  <p:notesMasterIdLst>
    <p:notesMasterId r:id="rId256"/>
  </p:notesMasterIdLst>
  <p:sldIdLst>
    <p:sldId id="256" r:id="rId2"/>
    <p:sldId id="1239" r:id="rId3"/>
    <p:sldId id="1551" r:id="rId4"/>
    <p:sldId id="1666" r:id="rId5"/>
    <p:sldId id="1241" r:id="rId6"/>
    <p:sldId id="1470" r:id="rId7"/>
    <p:sldId id="1242" r:id="rId8"/>
    <p:sldId id="1625" r:id="rId9"/>
    <p:sldId id="1245" r:id="rId10"/>
    <p:sldId id="1246" r:id="rId11"/>
    <p:sldId id="1247" r:id="rId12"/>
    <p:sldId id="1479" r:id="rId13"/>
    <p:sldId id="1478" r:id="rId14"/>
    <p:sldId id="1474" r:id="rId15"/>
    <p:sldId id="1469" r:id="rId16"/>
    <p:sldId id="1489" r:id="rId17"/>
    <p:sldId id="1513" r:id="rId18"/>
    <p:sldId id="1488" r:id="rId19"/>
    <p:sldId id="1491" r:id="rId20"/>
    <p:sldId id="1654" r:id="rId21"/>
    <p:sldId id="1652" r:id="rId22"/>
    <p:sldId id="1653" r:id="rId23"/>
    <p:sldId id="1619" r:id="rId24"/>
    <p:sldId id="1498" r:id="rId25"/>
    <p:sldId id="1516" r:id="rId26"/>
    <p:sldId id="1432" r:id="rId27"/>
    <p:sldId id="1492" r:id="rId28"/>
    <p:sldId id="1433" r:id="rId29"/>
    <p:sldId id="1436" r:id="rId30"/>
    <p:sldId id="1435" r:id="rId31"/>
    <p:sldId id="1567" r:id="rId32"/>
    <p:sldId id="1606" r:id="rId33"/>
    <p:sldId id="1255" r:id="rId34"/>
    <p:sldId id="1568" r:id="rId35"/>
    <p:sldId id="1570" r:id="rId36"/>
    <p:sldId id="1569" r:id="rId37"/>
    <p:sldId id="1574" r:id="rId38"/>
    <p:sldId id="1572" r:id="rId39"/>
    <p:sldId id="1434" r:id="rId40"/>
    <p:sldId id="1688" r:id="rId41"/>
    <p:sldId id="1689" r:id="rId42"/>
    <p:sldId id="1595" r:id="rId43"/>
    <p:sldId id="1269" r:id="rId44"/>
    <p:sldId id="1636" r:id="rId45"/>
    <p:sldId id="1266" r:id="rId46"/>
    <p:sldId id="1621" r:id="rId47"/>
    <p:sldId id="1268" r:id="rId48"/>
    <p:sldId id="1270" r:id="rId49"/>
    <p:sldId id="819" r:id="rId50"/>
    <p:sldId id="1225" r:id="rId51"/>
    <p:sldId id="1291" r:id="rId52"/>
    <p:sldId id="1614" r:id="rId53"/>
    <p:sldId id="1460" r:id="rId54"/>
    <p:sldId id="1340" r:id="rId55"/>
    <p:sldId id="1690" r:id="rId56"/>
    <p:sldId id="1273" r:id="rId57"/>
    <p:sldId id="1147" r:id="rId58"/>
    <p:sldId id="1274" r:id="rId59"/>
    <p:sldId id="820" r:id="rId60"/>
    <p:sldId id="1292" r:id="rId61"/>
    <p:sldId id="1343" r:id="rId62"/>
    <p:sldId id="1342" r:id="rId63"/>
    <p:sldId id="1344" r:id="rId64"/>
    <p:sldId id="1576" r:id="rId65"/>
    <p:sldId id="1275" r:id="rId66"/>
    <p:sldId id="1160" r:id="rId67"/>
    <p:sldId id="1276" r:id="rId68"/>
    <p:sldId id="1277" r:id="rId69"/>
    <p:sldId id="1519" r:id="rId70"/>
    <p:sldId id="1520" r:id="rId71"/>
    <p:sldId id="1016" r:id="rId72"/>
    <p:sldId id="1670" r:id="rId73"/>
    <p:sldId id="1521" r:id="rId74"/>
    <p:sldId id="1599" r:id="rId75"/>
    <p:sldId id="1667" r:id="rId76"/>
    <p:sldId id="1600" r:id="rId77"/>
    <p:sldId id="1601" r:id="rId78"/>
    <p:sldId id="1637" r:id="rId79"/>
    <p:sldId id="1638" r:id="rId80"/>
    <p:sldId id="1639" r:id="rId81"/>
    <p:sldId id="1280" r:id="rId82"/>
    <p:sldId id="1579" r:id="rId83"/>
    <p:sldId id="1578" r:id="rId84"/>
    <p:sldId id="1583" r:id="rId85"/>
    <p:sldId id="1630" r:id="rId86"/>
    <p:sldId id="1597" r:id="rId87"/>
    <p:sldId id="1684" r:id="rId88"/>
    <p:sldId id="1685" r:id="rId89"/>
    <p:sldId id="1293" r:id="rId90"/>
    <p:sldId id="1683" r:id="rId91"/>
    <p:sldId id="1686" r:id="rId92"/>
    <p:sldId id="1631" r:id="rId93"/>
    <p:sldId id="1691" r:id="rId94"/>
    <p:sldId id="1602" r:id="rId95"/>
    <p:sldId id="1603" r:id="rId96"/>
    <p:sldId id="1671" r:id="rId97"/>
    <p:sldId id="1672" r:id="rId98"/>
    <p:sldId id="1674" r:id="rId99"/>
    <p:sldId id="1675" r:id="rId100"/>
    <p:sldId id="1676" r:id="rId101"/>
    <p:sldId id="1677" r:id="rId102"/>
    <p:sldId id="1678" r:id="rId103"/>
    <p:sldId id="1679" r:id="rId104"/>
    <p:sldId id="1680" r:id="rId105"/>
    <p:sldId id="1681" r:id="rId106"/>
    <p:sldId id="1682" r:id="rId107"/>
    <p:sldId id="1327" r:id="rId108"/>
    <p:sldId id="1349" r:id="rId109"/>
    <p:sldId id="1329" r:id="rId110"/>
    <p:sldId id="1330" r:id="rId111"/>
    <p:sldId id="1331" r:id="rId112"/>
    <p:sldId id="1622" r:id="rId113"/>
    <p:sldId id="1295" r:id="rId114"/>
    <p:sldId id="1586" r:id="rId115"/>
    <p:sldId id="1321" r:id="rId116"/>
    <p:sldId id="1298" r:id="rId117"/>
    <p:sldId id="1351" r:id="rId118"/>
    <p:sldId id="1299" r:id="rId119"/>
    <p:sldId id="1324" r:id="rId120"/>
    <p:sldId id="1323" r:id="rId121"/>
    <p:sldId id="1326" r:id="rId122"/>
    <p:sldId id="1352" r:id="rId123"/>
    <p:sldId id="1353" r:id="rId124"/>
    <p:sldId id="1457" r:id="rId125"/>
    <p:sldId id="590" r:id="rId126"/>
    <p:sldId id="897" r:id="rId127"/>
    <p:sldId id="1307" r:id="rId128"/>
    <p:sldId id="1309" r:id="rId129"/>
    <p:sldId id="1195" r:id="rId130"/>
    <p:sldId id="1389" r:id="rId131"/>
    <p:sldId id="1390" r:id="rId132"/>
    <p:sldId id="1391" r:id="rId133"/>
    <p:sldId id="1394" r:id="rId134"/>
    <p:sldId id="1395" r:id="rId135"/>
    <p:sldId id="1591" r:id="rId136"/>
    <p:sldId id="1486" r:id="rId137"/>
    <p:sldId id="1635" r:id="rId138"/>
    <p:sldId id="1590" r:id="rId139"/>
    <p:sldId id="1169" r:id="rId140"/>
    <p:sldId id="1388" r:id="rId141"/>
    <p:sldId id="1387" r:id="rId142"/>
    <p:sldId id="1425" r:id="rId143"/>
    <p:sldId id="1310" r:id="rId144"/>
    <p:sldId id="1311" r:id="rId145"/>
    <p:sldId id="1312" r:id="rId146"/>
    <p:sldId id="1426" r:id="rId147"/>
    <p:sldId id="1439" r:id="rId148"/>
    <p:sldId id="1396" r:id="rId149"/>
    <p:sldId id="1397" r:id="rId150"/>
    <p:sldId id="1399" r:id="rId151"/>
    <p:sldId id="1531" r:id="rId152"/>
    <p:sldId id="1167" r:id="rId153"/>
    <p:sldId id="1530" r:id="rId154"/>
    <p:sldId id="1615" r:id="rId155"/>
    <p:sldId id="1174" r:id="rId156"/>
    <p:sldId id="1448" r:id="rId157"/>
    <p:sldId id="597" r:id="rId158"/>
    <p:sldId id="889" r:id="rId159"/>
    <p:sldId id="1119" r:id="rId160"/>
    <p:sldId id="1149" r:id="rId161"/>
    <p:sldId id="888" r:id="rId162"/>
    <p:sldId id="663" r:id="rId163"/>
    <p:sldId id="1114" r:id="rId164"/>
    <p:sldId id="885" r:id="rId165"/>
    <p:sldId id="1419" r:id="rId166"/>
    <p:sldId id="1623" r:id="rId167"/>
    <p:sldId id="1357" r:id="rId168"/>
    <p:sldId id="1624" r:id="rId169"/>
    <p:sldId id="1608" r:id="rId170"/>
    <p:sldId id="1440" r:id="rId171"/>
    <p:sldId id="1356" r:id="rId172"/>
    <p:sldId id="672" r:id="rId173"/>
    <p:sldId id="1627" r:id="rId174"/>
    <p:sldId id="1629" r:id="rId175"/>
    <p:sldId id="1090" r:id="rId176"/>
    <p:sldId id="977" r:id="rId177"/>
    <p:sldId id="978" r:id="rId178"/>
    <p:sldId id="1358" r:id="rId179"/>
    <p:sldId id="1095" r:id="rId180"/>
    <p:sldId id="980" r:id="rId181"/>
    <p:sldId id="1411" r:id="rId182"/>
    <p:sldId id="1409" r:id="rId183"/>
    <p:sldId id="1427" r:id="rId184"/>
    <p:sldId id="981" r:id="rId185"/>
    <p:sldId id="1097" r:id="rId186"/>
    <p:sldId id="1099" r:id="rId187"/>
    <p:sldId id="1548" r:id="rId188"/>
    <p:sldId id="987" r:id="rId189"/>
    <p:sldId id="988" r:id="rId190"/>
    <p:sldId id="1359" r:id="rId191"/>
    <p:sldId id="1618" r:id="rId192"/>
    <p:sldId id="1461" r:id="rId193"/>
    <p:sldId id="963" r:id="rId194"/>
    <p:sldId id="1464" r:id="rId195"/>
    <p:sldId id="1105" r:id="rId196"/>
    <p:sldId id="1454" r:id="rId197"/>
    <p:sldId id="1466" r:id="rId198"/>
    <p:sldId id="1655" r:id="rId199"/>
    <p:sldId id="1656" r:id="rId200"/>
    <p:sldId id="1657" r:id="rId201"/>
    <p:sldId id="1665" r:id="rId202"/>
    <p:sldId id="1532" r:id="rId203"/>
    <p:sldId id="1339" r:id="rId204"/>
    <p:sldId id="1368" r:id="rId205"/>
    <p:sldId id="1158" r:id="rId206"/>
    <p:sldId id="1444" r:id="rId207"/>
    <p:sldId id="1497" r:id="rId208"/>
    <p:sldId id="1495" r:id="rId209"/>
    <p:sldId id="1496" r:id="rId210"/>
    <p:sldId id="1443" r:id="rId211"/>
    <p:sldId id="1184" r:id="rId212"/>
    <p:sldId id="1662" r:id="rId213"/>
    <p:sldId id="1658" r:id="rId214"/>
    <p:sldId id="1659" r:id="rId215"/>
    <p:sldId id="1660" r:id="rId216"/>
    <p:sldId id="1661" r:id="rId217"/>
    <p:sldId id="1198" r:id="rId218"/>
    <p:sldId id="1199" r:id="rId219"/>
    <p:sldId id="1200" r:id="rId220"/>
    <p:sldId id="1371" r:id="rId221"/>
    <p:sldId id="1669" r:id="rId222"/>
    <p:sldId id="1450" r:id="rId223"/>
    <p:sldId id="1511" r:id="rId224"/>
    <p:sldId id="1373" r:id="rId225"/>
    <p:sldId id="1203" r:id="rId226"/>
    <p:sldId id="1205" r:id="rId227"/>
    <p:sldId id="1374" r:id="rId228"/>
    <p:sldId id="1207" r:id="rId229"/>
    <p:sldId id="1208" r:id="rId230"/>
    <p:sldId id="1209" r:id="rId231"/>
    <p:sldId id="1413" r:id="rId232"/>
    <p:sldId id="1414" r:id="rId233"/>
    <p:sldId id="1663" r:id="rId234"/>
    <p:sldId id="1211" r:id="rId235"/>
    <p:sldId id="1445" r:id="rId236"/>
    <p:sldId id="1214" r:id="rId237"/>
    <p:sldId id="1215" r:id="rId238"/>
    <p:sldId id="1385" r:id="rId239"/>
    <p:sldId id="1375" r:id="rId240"/>
    <p:sldId id="1545" r:id="rId241"/>
    <p:sldId id="1217" r:id="rId242"/>
    <p:sldId id="1604" r:id="rId243"/>
    <p:sldId id="1605" r:id="rId244"/>
    <p:sldId id="1218" r:id="rId245"/>
    <p:sldId id="1219" r:id="rId246"/>
    <p:sldId id="1416" r:id="rId247"/>
    <p:sldId id="1377" r:id="rId248"/>
    <p:sldId id="1376" r:id="rId249"/>
    <p:sldId id="1664" r:id="rId250"/>
    <p:sldId id="1634" r:id="rId251"/>
    <p:sldId id="1223" r:id="rId252"/>
    <p:sldId id="1494" r:id="rId253"/>
    <p:sldId id="1596" r:id="rId254"/>
    <p:sldId id="1613" r:id="rId255"/>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7292A2E-F333-43FB-9621-5CBBE7FDCDCB}" styleName="淺色樣式 2 - 輔色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淺色樣式 2 - 輔色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B301B821-A1FF-4177-AEE7-76D212191A09}" styleName="中等深淺樣式 1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E9639D4-E3E2-4D34-9284-5A2195B3D0D7}" styleName="淺色樣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淺色樣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淺色樣式 1 - 輔色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E25E649-3F16-4E02-A733-19D2CDBF48F0}" styleName="中等深淺樣式 3 - 輔色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8B1032C-EA38-4F05-BA0D-38AFFFC7BED3}" styleName="淺色樣式 3 - 輔色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C89EF96-8CEA-46FF-86C4-4CE0E7609802}" styleName="淺色樣式 3 - 輔色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A111915-BE36-4E01-A7E5-04B1672EAD32}" styleName="淺色樣式 2 - 輔色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淺色樣式 2 - 輔色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93D81CF-94F2-401A-BA57-92F5A7B2D0C5}" styleName="中等深淺樣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A488322-F2BA-4B5B-9748-0D474271808F}" styleName="中等深淺樣式 3 - 輔色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5BE263C-DBD7-4A20-BB59-AAB30ACAA65A}" styleName="中等深淺樣式 3 - 輔色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E3FDE45-AF77-4B5C-9715-49D594BDF05E}" styleName="淺色樣式 1 - 輔色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51" autoAdjust="0"/>
    <p:restoredTop sz="84727" autoAdjust="0"/>
  </p:normalViewPr>
  <p:slideViewPr>
    <p:cSldViewPr>
      <p:cViewPr varScale="1">
        <p:scale>
          <a:sx n="74" d="100"/>
          <a:sy n="74" d="100"/>
        </p:scale>
        <p:origin x="-1685" y="-7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7974"/>
    </p:cViewPr>
  </p:sorterViewPr>
  <p:notesViewPr>
    <p:cSldViewPr>
      <p:cViewPr varScale="1">
        <p:scale>
          <a:sx n="53" d="100"/>
          <a:sy n="53" d="100"/>
        </p:scale>
        <p:origin x="-1133"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54" Type="http://schemas.openxmlformats.org/officeDocument/2006/relationships/slide" Target="slides/slide253.xml"/><Relationship Id="rId259" Type="http://schemas.openxmlformats.org/officeDocument/2006/relationships/theme" Target="theme/theme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notesMaster" Target="notesMasters/notesMaster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presProps" Target="presProps.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s>
</file>

<file path=ppt/charts/_rels/chart1.xml.rels><?xml version="1.0" encoding="UTF-8" standalone="yes"?>
<Relationships xmlns="http://schemas.openxmlformats.org/package/2006/relationships"><Relationship Id="rId1" Type="http://schemas.openxmlformats.org/officeDocument/2006/relationships/oleObject" Target="&#27963;&#38913;&#31807;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ser>
          <c:idx val="0"/>
          <c:order val="0"/>
          <c:dPt>
            <c:idx val="0"/>
            <c:bubble3D val="0"/>
            <c:spPr>
              <a:solidFill>
                <a:schemeClr val="accent1"/>
              </a:solidFill>
            </c:spPr>
            <c:extLst xmlns:c16r2="http://schemas.microsoft.com/office/drawing/2015/06/chart">
              <c:ext xmlns:c16="http://schemas.microsoft.com/office/drawing/2014/chart" uri="{C3380CC4-5D6E-409C-BE32-E72D297353CC}">
                <c16:uniqueId val="{00000001-771C-454A-9053-78CA07E78A86}"/>
              </c:ext>
            </c:extLst>
          </c:dPt>
          <c:dPt>
            <c:idx val="1"/>
            <c:bubble3D val="0"/>
            <c:spPr>
              <a:pattFill prst="wdUpDiag">
                <a:fgClr>
                  <a:srgbClr val="FF0000"/>
                </a:fgClr>
                <a:bgClr>
                  <a:schemeClr val="bg1"/>
                </a:bgClr>
              </a:pattFill>
            </c:spPr>
            <c:extLst xmlns:c16r2="http://schemas.microsoft.com/office/drawing/2015/06/chart">
              <c:ext xmlns:c16="http://schemas.microsoft.com/office/drawing/2014/chart" uri="{C3380CC4-5D6E-409C-BE32-E72D297353CC}">
                <c16:uniqueId val="{00000003-771C-454A-9053-78CA07E78A86}"/>
              </c:ext>
            </c:extLst>
          </c:dPt>
          <c:dPt>
            <c:idx val="2"/>
            <c:bubble3D val="0"/>
            <c:spPr>
              <a:pattFill prst="dkUpDiag">
                <a:fgClr>
                  <a:schemeClr val="accent3">
                    <a:lumMod val="75000"/>
                  </a:schemeClr>
                </a:fgClr>
                <a:bgClr>
                  <a:schemeClr val="bg1"/>
                </a:bgClr>
              </a:pattFill>
            </c:spPr>
            <c:extLst xmlns:c16r2="http://schemas.microsoft.com/office/drawing/2015/06/chart">
              <c:ext xmlns:c16="http://schemas.microsoft.com/office/drawing/2014/chart" uri="{C3380CC4-5D6E-409C-BE32-E72D297353CC}">
                <c16:uniqueId val="{00000005-771C-454A-9053-78CA07E78A86}"/>
              </c:ext>
            </c:extLst>
          </c:dPt>
          <c:dLbls>
            <c:dLbl>
              <c:idx val="1"/>
              <c:layout>
                <c:manualLayout>
                  <c:x val="-6.5346905899344512E-2"/>
                  <c:y val="5.3624286820923572E-2"/>
                </c:manualLayout>
              </c:layout>
              <c:dLblPos val="bestFit"/>
              <c:showLegendKey val="0"/>
              <c:showVal val="1"/>
              <c:showCatName val="1"/>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3-771C-454A-9053-78CA07E78A86}"/>
                </c:ext>
              </c:extLst>
            </c:dLbl>
            <c:dLbl>
              <c:idx val="3"/>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6-771C-454A-9053-78CA07E78A86}"/>
                </c:ext>
              </c:extLst>
            </c:dLbl>
            <c:spPr>
              <a:noFill/>
              <a:ln>
                <a:noFill/>
              </a:ln>
              <a:effectLst/>
            </c:spPr>
            <c:dLblPos val="bestFit"/>
            <c:showLegendKey val="0"/>
            <c:showVal val="1"/>
            <c:showCatName val="1"/>
            <c:showSerName val="0"/>
            <c:showPercent val="0"/>
            <c:showBubbleSize val="0"/>
            <c:showLeaderLines val="1"/>
            <c:extLst xmlns:c16r2="http://schemas.microsoft.com/office/drawing/2015/06/chart">
              <c:ext xmlns:c15="http://schemas.microsoft.com/office/drawing/2012/chart" uri="{CE6537A1-D6FC-4f65-9D91-7224C49458BB}"/>
            </c:extLst>
          </c:dLbls>
          <c:cat>
            <c:strRef>
              <c:f>工作表1!$B$1:$E$1</c:f>
              <c:strCache>
                <c:ptCount val="4"/>
                <c:pt idx="0">
                  <c:v>Windows</c:v>
                </c:pt>
                <c:pt idx="1">
                  <c:v>Linux</c:v>
                </c:pt>
                <c:pt idx="2">
                  <c:v>Mac</c:v>
                </c:pt>
                <c:pt idx="3">
                  <c:v>Other</c:v>
                </c:pt>
              </c:strCache>
            </c:strRef>
          </c:cat>
          <c:val>
            <c:numRef>
              <c:f>工作表1!$B$2:$E$2</c:f>
              <c:numCache>
                <c:formatCode>0.00%</c:formatCode>
                <c:ptCount val="4"/>
                <c:pt idx="0">
                  <c:v>0.91059999999999997</c:v>
                </c:pt>
                <c:pt idx="1">
                  <c:v>1.5699999999999999E-2</c:v>
                </c:pt>
                <c:pt idx="2">
                  <c:v>7.3599999999999999E-2</c:v>
                </c:pt>
                <c:pt idx="3" formatCode="0%">
                  <c:v>0</c:v>
                </c:pt>
              </c:numCache>
            </c:numRef>
          </c:val>
          <c:extLst xmlns:c16r2="http://schemas.microsoft.com/office/drawing/2015/06/chart">
            <c:ext xmlns:c16="http://schemas.microsoft.com/office/drawing/2014/chart" uri="{C3380CC4-5D6E-409C-BE32-E72D297353CC}">
              <c16:uniqueId val="{00000007-771C-454A-9053-78CA07E78A86}"/>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400" b="1"/>
      </a:pPr>
      <a:endParaRPr lang="zh-TW"/>
    </a:p>
  </c:txPr>
  <c:externalData r:id="rId1">
    <c:autoUpdate val="0"/>
  </c:externalData>
</c:chartSpace>
</file>

<file path=ppt/diagrams/_rels/data1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 Id="rId4" Type="http://schemas.openxmlformats.org/officeDocument/2006/relationships/image" Target="../media/image81.png"/></Relationships>
</file>

<file path=ppt/diagrams/_rels/data2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image" Target="../media/image113.png"/><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diagrams/_rels/data23.xml.rels><?xml version="1.0" encoding="UTF-8" standalone="yes"?>
<Relationships xmlns="http://schemas.openxmlformats.org/package/2006/relationships"><Relationship Id="rId1" Type="http://schemas.openxmlformats.org/officeDocument/2006/relationships/image" Target="../media/image127.png"/></Relationships>
</file>

<file path=ppt/diagrams/_rels/data24.xml.rels><?xml version="1.0" encoding="UTF-8" standalone="yes"?>
<Relationships xmlns="http://schemas.openxmlformats.org/package/2006/relationships"><Relationship Id="rId1" Type="http://schemas.openxmlformats.org/officeDocument/2006/relationships/image" Target="../media/image128.png"/></Relationships>
</file>

<file path=ppt/diagrams/_rels/data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image" Target="../media/image35.png"/></Relationships>
</file>

<file path=ppt/diagrams/_rels/data32.xml.rels><?xml version="1.0" encoding="UTF-8" standalone="yes"?>
<Relationships xmlns="http://schemas.openxmlformats.org/package/2006/relationships"><Relationship Id="rId1" Type="http://schemas.openxmlformats.org/officeDocument/2006/relationships/hyperlink" Target="mailto:iiiedu@10.3.111.2:/home/iiiedu/" TargetMode="External"/></Relationships>
</file>

<file path=ppt/diagrams/_rels/drawing1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 Id="rId4" Type="http://schemas.openxmlformats.org/officeDocument/2006/relationships/image" Target="../media/image81.png"/></Relationships>
</file>

<file path=ppt/diagrams/_rels/drawing2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image" Target="../media/image113.png"/><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diagrams/_rels/drawing23.xml.rels><?xml version="1.0" encoding="UTF-8" standalone="yes"?>
<Relationships xmlns="http://schemas.openxmlformats.org/package/2006/relationships"><Relationship Id="rId1" Type="http://schemas.openxmlformats.org/officeDocument/2006/relationships/image" Target="../media/image127.png"/></Relationships>
</file>

<file path=ppt/diagrams/_rels/drawing24.xml.rels><?xml version="1.0" encoding="UTF-8" standalone="yes"?>
<Relationships xmlns="http://schemas.openxmlformats.org/package/2006/relationships"><Relationship Id="rId1" Type="http://schemas.openxmlformats.org/officeDocument/2006/relationships/image" Target="../media/image128.png"/></Relationships>
</file>

<file path=ppt/diagrams/_rels/drawing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image" Target="../media/image35.png"/></Relationships>
</file>

<file path=ppt/diagrams/_rels/drawing32.xml.rels><?xml version="1.0" encoding="UTF-8" standalone="yes"?>
<Relationships xmlns="http://schemas.openxmlformats.org/package/2006/relationships"><Relationship Id="rId1" Type="http://schemas.openxmlformats.org/officeDocument/2006/relationships/hyperlink" Target="mailto:iiiedu@10.3.111.2:/home/iiiedu/"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5CA593-BB3A-4B0C-B392-D9279D7EEDB3}" type="doc">
      <dgm:prSet loTypeId="urn:microsoft.com/office/officeart/2005/8/layout/process3" loCatId="process" qsTypeId="urn:microsoft.com/office/officeart/2005/8/quickstyle/simple3" qsCatId="simple" csTypeId="urn:microsoft.com/office/officeart/2005/8/colors/colorful1" csCatId="colorful" phldr="1"/>
      <dgm:spPr/>
      <dgm:t>
        <a:bodyPr/>
        <a:lstStyle/>
        <a:p>
          <a:endParaRPr lang="zh-TW" altLang="en-US"/>
        </a:p>
      </dgm:t>
    </dgm:pt>
    <dgm:pt modelId="{0E967A73-55BE-4EFC-8565-9B95953EB34B}">
      <dgm:prSet phldrT="[文字]" custT="1"/>
      <dgm:spPr/>
      <dgm:t>
        <a:bodyPr/>
        <a:lstStyle/>
        <a:p>
          <a:r>
            <a:rPr lang="en-US" altLang="zh-TW" sz="2000" cap="all" dirty="0" smtClean="0"/>
            <a:t>1.</a:t>
          </a:r>
        </a:p>
        <a:p>
          <a:r>
            <a:rPr lang="zh-TW" altLang="en-US" sz="2000" cap="all" dirty="0" smtClean="0"/>
            <a:t>學習安裝</a:t>
          </a:r>
          <a:r>
            <a:rPr lang="en-US" altLang="zh-TW" sz="2000" cap="all" dirty="0" smtClean="0"/>
            <a:t>LINUX</a:t>
          </a:r>
          <a:r>
            <a:rPr lang="zh-TW" altLang="en-US" sz="2000" cap="all" dirty="0" smtClean="0"/>
            <a:t>系統</a:t>
          </a:r>
          <a:endParaRPr lang="zh-TW" altLang="en-US" sz="2000" dirty="0"/>
        </a:p>
      </dgm:t>
    </dgm:pt>
    <dgm:pt modelId="{99FF73FA-9936-4156-876E-E62A504A7501}" type="parTrans" cxnId="{7C47FA62-CEAD-4052-9823-CE2F02CAFDAA}">
      <dgm:prSet/>
      <dgm:spPr/>
      <dgm:t>
        <a:bodyPr/>
        <a:lstStyle/>
        <a:p>
          <a:endParaRPr lang="zh-TW" altLang="en-US"/>
        </a:p>
      </dgm:t>
    </dgm:pt>
    <dgm:pt modelId="{E7A05DFA-8B90-4253-A7BB-E28ECC3F26C2}" type="sibTrans" cxnId="{7C47FA62-CEAD-4052-9823-CE2F02CAFDAA}">
      <dgm:prSet/>
      <dgm:spPr/>
      <dgm:t>
        <a:bodyPr/>
        <a:lstStyle/>
        <a:p>
          <a:endParaRPr lang="zh-TW" altLang="en-US"/>
        </a:p>
      </dgm:t>
    </dgm:pt>
    <dgm:pt modelId="{B9660467-81A4-4010-9969-C86BE535A0B2}">
      <dgm:prSet phldrT="[文字]" custT="1"/>
      <dgm:spPr/>
      <dgm:t>
        <a:bodyPr/>
        <a:lstStyle/>
        <a:p>
          <a:r>
            <a:rPr lang="en-US" altLang="zh-TW" sz="2000" dirty="0" smtClean="0"/>
            <a:t>2.</a:t>
          </a:r>
        </a:p>
        <a:p>
          <a:r>
            <a:rPr lang="zh-TW" altLang="en-US" sz="2000" dirty="0" smtClean="0"/>
            <a:t>熟悉</a:t>
          </a:r>
          <a:r>
            <a:rPr lang="en-US" altLang="zh-TW" sz="2000" dirty="0" smtClean="0"/>
            <a:t>Linux</a:t>
          </a:r>
          <a:r>
            <a:rPr lang="zh-TW" altLang="en-US" sz="2000" dirty="0" smtClean="0"/>
            <a:t>指令操作</a:t>
          </a:r>
          <a:endParaRPr lang="zh-TW" altLang="en-US" sz="2000" dirty="0"/>
        </a:p>
      </dgm:t>
    </dgm:pt>
    <dgm:pt modelId="{75A58E2F-0347-43F0-98E8-F544E8689B92}" type="parTrans" cxnId="{1876FBC1-5A79-40C5-99A3-9E8D3E607A5C}">
      <dgm:prSet/>
      <dgm:spPr/>
      <dgm:t>
        <a:bodyPr/>
        <a:lstStyle/>
        <a:p>
          <a:endParaRPr lang="zh-TW" altLang="en-US"/>
        </a:p>
      </dgm:t>
    </dgm:pt>
    <dgm:pt modelId="{378D8D23-AF3C-4D41-918A-2CA7FCE37DE4}" type="sibTrans" cxnId="{1876FBC1-5A79-40C5-99A3-9E8D3E607A5C}">
      <dgm:prSet/>
      <dgm:spPr/>
      <dgm:t>
        <a:bodyPr/>
        <a:lstStyle/>
        <a:p>
          <a:endParaRPr lang="zh-TW" altLang="en-US"/>
        </a:p>
      </dgm:t>
    </dgm:pt>
    <dgm:pt modelId="{CC119549-289E-4E50-BAA9-2D43F59438D6}">
      <dgm:prSet phldrT="[文字]" custT="1"/>
      <dgm:spPr/>
      <dgm:t>
        <a:bodyPr/>
        <a:lstStyle/>
        <a:p>
          <a:r>
            <a:rPr lang="en-US" altLang="zh-TW" sz="1600" dirty="0" smtClean="0"/>
            <a:t>Linux</a:t>
          </a:r>
          <a:r>
            <a:rPr lang="zh-TW" altLang="en-US" sz="1600" dirty="0" smtClean="0"/>
            <a:t>基本指令</a:t>
          </a:r>
          <a:r>
            <a:rPr lang="en-US" altLang="zh-TW" sz="1600" dirty="0" smtClean="0"/>
            <a:t>  </a:t>
          </a:r>
          <a:endParaRPr lang="zh-TW" altLang="en-US" sz="1600" dirty="0"/>
        </a:p>
      </dgm:t>
    </dgm:pt>
    <dgm:pt modelId="{C334CDDE-523C-43B2-A240-AFC9F8E14DAD}" type="parTrans" cxnId="{A471D1C0-CB43-49AF-800B-4150FF249312}">
      <dgm:prSet/>
      <dgm:spPr/>
      <dgm:t>
        <a:bodyPr/>
        <a:lstStyle/>
        <a:p>
          <a:endParaRPr lang="zh-TW" altLang="en-US"/>
        </a:p>
      </dgm:t>
    </dgm:pt>
    <dgm:pt modelId="{58FA5E8A-9E32-4A00-BC04-334345FC7474}" type="sibTrans" cxnId="{A471D1C0-CB43-49AF-800B-4150FF249312}">
      <dgm:prSet/>
      <dgm:spPr/>
      <dgm:t>
        <a:bodyPr/>
        <a:lstStyle/>
        <a:p>
          <a:endParaRPr lang="zh-TW" altLang="en-US"/>
        </a:p>
      </dgm:t>
    </dgm:pt>
    <dgm:pt modelId="{74A8D356-4F83-45B3-961D-3AE5A7F9F6E9}">
      <dgm:prSet phldrT="[文字]" custT="1"/>
      <dgm:spPr/>
      <dgm:t>
        <a:bodyPr/>
        <a:lstStyle/>
        <a:p>
          <a:r>
            <a:rPr lang="en-US" altLang="zh-TW" sz="2000" dirty="0" smtClean="0"/>
            <a:t>3.</a:t>
          </a:r>
        </a:p>
        <a:p>
          <a:r>
            <a:rPr lang="zh-TW" altLang="en-US" sz="2000" dirty="0" smtClean="0"/>
            <a:t>設定與管理</a:t>
          </a:r>
          <a:r>
            <a:rPr lang="en-US" altLang="zh-TW" sz="2000" dirty="0" smtClean="0"/>
            <a:t>Linux</a:t>
          </a:r>
          <a:endParaRPr lang="zh-TW" altLang="en-US" sz="2000" dirty="0"/>
        </a:p>
      </dgm:t>
    </dgm:pt>
    <dgm:pt modelId="{8E1476D2-D1B8-4244-8A05-83CE3E79B8C6}" type="parTrans" cxnId="{F1D6B279-C528-44BF-9A3A-5408629531B8}">
      <dgm:prSet/>
      <dgm:spPr/>
      <dgm:t>
        <a:bodyPr/>
        <a:lstStyle/>
        <a:p>
          <a:endParaRPr lang="zh-TW" altLang="en-US"/>
        </a:p>
      </dgm:t>
    </dgm:pt>
    <dgm:pt modelId="{2FC2F189-C2ED-45CD-97B4-4B431846CBC4}" type="sibTrans" cxnId="{F1D6B279-C528-44BF-9A3A-5408629531B8}">
      <dgm:prSet/>
      <dgm:spPr/>
      <dgm:t>
        <a:bodyPr/>
        <a:lstStyle/>
        <a:p>
          <a:endParaRPr lang="zh-TW" altLang="en-US"/>
        </a:p>
      </dgm:t>
    </dgm:pt>
    <dgm:pt modelId="{98FB1446-1D54-46E5-B536-630AF7440E82}">
      <dgm:prSet phldrT="[文字]" custT="1"/>
      <dgm:spPr/>
      <dgm:t>
        <a:bodyPr/>
        <a:lstStyle/>
        <a:p>
          <a:r>
            <a:rPr lang="zh-TW" altLang="en-US" sz="1600" dirty="0" smtClean="0"/>
            <a:t>帳號與群組管理</a:t>
          </a:r>
          <a:endParaRPr lang="en-US" altLang="zh-TW" sz="1600" dirty="0" smtClean="0"/>
        </a:p>
      </dgm:t>
    </dgm:pt>
    <dgm:pt modelId="{879BB722-6561-4E14-A277-7900D095D324}" type="parTrans" cxnId="{B139E291-5E1C-4C72-9146-16CCBD449798}">
      <dgm:prSet/>
      <dgm:spPr/>
      <dgm:t>
        <a:bodyPr/>
        <a:lstStyle/>
        <a:p>
          <a:endParaRPr lang="zh-TW" altLang="en-US"/>
        </a:p>
      </dgm:t>
    </dgm:pt>
    <dgm:pt modelId="{4A02635A-1EFC-4154-92B0-AC98D7863317}" type="sibTrans" cxnId="{B139E291-5E1C-4C72-9146-16CCBD449798}">
      <dgm:prSet/>
      <dgm:spPr/>
      <dgm:t>
        <a:bodyPr/>
        <a:lstStyle/>
        <a:p>
          <a:endParaRPr lang="zh-TW" altLang="en-US"/>
        </a:p>
      </dgm:t>
    </dgm:pt>
    <dgm:pt modelId="{BAD70AA8-DE56-4EB7-B9CE-98F1469630EA}">
      <dgm:prSet phldrT="[文字]" custT="1"/>
      <dgm:spPr/>
      <dgm:t>
        <a:bodyPr/>
        <a:lstStyle/>
        <a:p>
          <a:r>
            <a:rPr lang="zh-TW" altLang="en-US" sz="1600" dirty="0" smtClean="0"/>
            <a:t>安裝</a:t>
          </a:r>
          <a:r>
            <a:rPr lang="en-US" altLang="zh-TW" sz="1600" dirty="0" err="1" smtClean="0"/>
            <a:t>VirtualBox</a:t>
          </a:r>
          <a:endParaRPr lang="zh-TW" altLang="en-US" sz="1600" dirty="0"/>
        </a:p>
      </dgm:t>
    </dgm:pt>
    <dgm:pt modelId="{E0903724-7A3E-454D-B7CF-9A6A86FDBB5C}" type="parTrans" cxnId="{FA6FC53F-4D00-4BB4-B661-73D4F597A00C}">
      <dgm:prSet/>
      <dgm:spPr/>
      <dgm:t>
        <a:bodyPr/>
        <a:lstStyle/>
        <a:p>
          <a:endParaRPr lang="zh-TW" altLang="en-US"/>
        </a:p>
      </dgm:t>
    </dgm:pt>
    <dgm:pt modelId="{5FBA3129-8481-4D19-8692-B4C7A48860AE}" type="sibTrans" cxnId="{FA6FC53F-4D00-4BB4-B661-73D4F597A00C}">
      <dgm:prSet/>
      <dgm:spPr/>
      <dgm:t>
        <a:bodyPr/>
        <a:lstStyle/>
        <a:p>
          <a:endParaRPr lang="zh-TW" altLang="en-US"/>
        </a:p>
      </dgm:t>
    </dgm:pt>
    <dgm:pt modelId="{A43131BA-9B7A-4DBA-8668-E3CEE9D4CA6F}">
      <dgm:prSet phldrT="[文字]" custT="1"/>
      <dgm:spPr/>
      <dgm:t>
        <a:bodyPr/>
        <a:lstStyle/>
        <a:p>
          <a:r>
            <a:rPr lang="zh-TW" altLang="en-US" sz="1600" dirty="0" smtClean="0"/>
            <a:t>認識</a:t>
          </a:r>
          <a:r>
            <a:rPr lang="en-US" altLang="zh-TW" sz="1600" dirty="0" smtClean="0"/>
            <a:t>GNU/Linux</a:t>
          </a:r>
          <a:endParaRPr lang="zh-TW" altLang="en-US" sz="1600" dirty="0"/>
        </a:p>
      </dgm:t>
    </dgm:pt>
    <dgm:pt modelId="{3C60A9E4-CD02-4DAA-801E-C003B4642006}" type="parTrans" cxnId="{ACBCA298-343D-4C2D-83C2-9555A14CB113}">
      <dgm:prSet/>
      <dgm:spPr/>
      <dgm:t>
        <a:bodyPr/>
        <a:lstStyle/>
        <a:p>
          <a:endParaRPr lang="zh-TW" altLang="en-US"/>
        </a:p>
      </dgm:t>
    </dgm:pt>
    <dgm:pt modelId="{10DB9C4F-3CC6-4565-9064-59A175A6CBF1}" type="sibTrans" cxnId="{ACBCA298-343D-4C2D-83C2-9555A14CB113}">
      <dgm:prSet/>
      <dgm:spPr/>
      <dgm:t>
        <a:bodyPr/>
        <a:lstStyle/>
        <a:p>
          <a:endParaRPr lang="zh-TW" altLang="en-US"/>
        </a:p>
      </dgm:t>
    </dgm:pt>
    <dgm:pt modelId="{2D6F450D-98C2-43AF-8B95-852E77809DC5}">
      <dgm:prSet phldrT="[文字]" custT="1"/>
      <dgm:spPr/>
      <dgm:t>
        <a:bodyPr/>
        <a:lstStyle/>
        <a:p>
          <a:r>
            <a:rPr lang="en-US" altLang="zh-TW" sz="1600" dirty="0" smtClean="0"/>
            <a:t>Linux</a:t>
          </a:r>
          <a:r>
            <a:rPr lang="zh-TW" altLang="en-US" sz="1600" dirty="0" smtClean="0"/>
            <a:t>檔案系統</a:t>
          </a:r>
          <a:endParaRPr lang="zh-TW" altLang="en-US" sz="1600" dirty="0"/>
        </a:p>
      </dgm:t>
    </dgm:pt>
    <dgm:pt modelId="{E0C87676-82C6-43A6-8C0E-B227DE032D6C}" type="parTrans" cxnId="{EA06F8DB-2B09-4EC0-9043-48EAFBB7D773}">
      <dgm:prSet/>
      <dgm:spPr/>
      <dgm:t>
        <a:bodyPr/>
        <a:lstStyle/>
        <a:p>
          <a:endParaRPr lang="zh-TW" altLang="en-US"/>
        </a:p>
      </dgm:t>
    </dgm:pt>
    <dgm:pt modelId="{D242F85D-3006-4BFB-BA10-BA64D33AD8C9}" type="sibTrans" cxnId="{EA06F8DB-2B09-4EC0-9043-48EAFBB7D773}">
      <dgm:prSet/>
      <dgm:spPr/>
      <dgm:t>
        <a:bodyPr/>
        <a:lstStyle/>
        <a:p>
          <a:endParaRPr lang="zh-TW" altLang="en-US"/>
        </a:p>
      </dgm:t>
    </dgm:pt>
    <dgm:pt modelId="{134F4867-FE21-40ED-AA7A-A71917B2BAE0}">
      <dgm:prSet phldrT="[文字]" custT="1"/>
      <dgm:spPr/>
      <dgm:t>
        <a:bodyPr/>
        <a:lstStyle/>
        <a:p>
          <a:r>
            <a:rPr lang="zh-TW" altLang="en-US" sz="1600" dirty="0" smtClean="0"/>
            <a:t>壓縮與備份</a:t>
          </a:r>
          <a:endParaRPr lang="zh-TW" altLang="en-US" sz="1600" dirty="0"/>
        </a:p>
      </dgm:t>
    </dgm:pt>
    <dgm:pt modelId="{C596D04A-EF4C-4846-B97F-25CE819FD7BD}" type="parTrans" cxnId="{9DCBD7A7-1000-444E-BF9E-EECC6822C191}">
      <dgm:prSet/>
      <dgm:spPr/>
      <dgm:t>
        <a:bodyPr/>
        <a:lstStyle/>
        <a:p>
          <a:endParaRPr lang="zh-TW" altLang="en-US"/>
        </a:p>
      </dgm:t>
    </dgm:pt>
    <dgm:pt modelId="{429D31DB-D1B2-4A80-A053-EB6C697A36F7}" type="sibTrans" cxnId="{9DCBD7A7-1000-444E-BF9E-EECC6822C191}">
      <dgm:prSet/>
      <dgm:spPr/>
      <dgm:t>
        <a:bodyPr/>
        <a:lstStyle/>
        <a:p>
          <a:endParaRPr lang="zh-TW" altLang="en-US"/>
        </a:p>
      </dgm:t>
    </dgm:pt>
    <dgm:pt modelId="{B3D4192A-1720-4949-9791-22D4AC69D73E}">
      <dgm:prSet phldrT="[文字]" custT="1"/>
      <dgm:spPr/>
      <dgm:t>
        <a:bodyPr/>
        <a:lstStyle/>
        <a:p>
          <a:r>
            <a:rPr lang="en-US" altLang="zh-TW" sz="1600" smtClean="0"/>
            <a:t>vi</a:t>
          </a:r>
          <a:r>
            <a:rPr lang="zh-TW" altLang="en-US" sz="1600" smtClean="0"/>
            <a:t>文字編輯器</a:t>
          </a:r>
          <a:endParaRPr lang="zh-TW" altLang="en-US" sz="1600" dirty="0"/>
        </a:p>
      </dgm:t>
    </dgm:pt>
    <dgm:pt modelId="{75F91CCB-07FB-488E-80F1-C5CC3F5C5CBB}" type="parTrans" cxnId="{80574E8A-A328-4E84-972A-09FE449AD6C3}">
      <dgm:prSet/>
      <dgm:spPr/>
      <dgm:t>
        <a:bodyPr/>
        <a:lstStyle/>
        <a:p>
          <a:endParaRPr lang="zh-TW" altLang="en-US"/>
        </a:p>
      </dgm:t>
    </dgm:pt>
    <dgm:pt modelId="{FC616AE6-9A28-4288-8B4D-75C73D397505}" type="sibTrans" cxnId="{80574E8A-A328-4E84-972A-09FE449AD6C3}">
      <dgm:prSet/>
      <dgm:spPr/>
      <dgm:t>
        <a:bodyPr/>
        <a:lstStyle/>
        <a:p>
          <a:endParaRPr lang="zh-TW" altLang="en-US"/>
        </a:p>
      </dgm:t>
    </dgm:pt>
    <dgm:pt modelId="{089AD8D5-268F-479B-A222-3EC7B2C6A862}">
      <dgm:prSet phldrT="[文字]" custT="1"/>
      <dgm:spPr/>
      <dgm:t>
        <a:bodyPr/>
        <a:lstStyle/>
        <a:p>
          <a:r>
            <a:rPr lang="zh-TW" altLang="en-US" sz="1600" dirty="0" smtClean="0"/>
            <a:t>套件管理</a:t>
          </a:r>
          <a:endParaRPr lang="en-US" altLang="zh-TW" sz="1600" dirty="0" smtClean="0"/>
        </a:p>
      </dgm:t>
    </dgm:pt>
    <dgm:pt modelId="{69FAA7DE-9DD9-491A-8844-66A22C10338F}" type="parTrans" cxnId="{0DAC83D0-2CD2-4CCF-8CB0-30A082E87437}">
      <dgm:prSet/>
      <dgm:spPr/>
      <dgm:t>
        <a:bodyPr/>
        <a:lstStyle/>
        <a:p>
          <a:endParaRPr lang="zh-TW" altLang="en-US"/>
        </a:p>
      </dgm:t>
    </dgm:pt>
    <dgm:pt modelId="{7AE80FAA-76AF-4D89-BC21-3BA68D3D16EC}" type="sibTrans" cxnId="{0DAC83D0-2CD2-4CCF-8CB0-30A082E87437}">
      <dgm:prSet/>
      <dgm:spPr/>
      <dgm:t>
        <a:bodyPr/>
        <a:lstStyle/>
        <a:p>
          <a:endParaRPr lang="zh-TW" altLang="en-US"/>
        </a:p>
      </dgm:t>
    </dgm:pt>
    <dgm:pt modelId="{2908F780-0595-4222-BA6C-5883B8FBE721}">
      <dgm:prSet phldrT="[文字]" custT="1"/>
      <dgm:spPr/>
      <dgm:t>
        <a:bodyPr/>
        <a:lstStyle/>
        <a:p>
          <a:r>
            <a:rPr lang="zh-TW" altLang="en-US" sz="1600" dirty="0" smtClean="0"/>
            <a:t>網路設定與服務</a:t>
          </a:r>
          <a:endParaRPr lang="en-US" altLang="zh-TW" sz="1600" dirty="0" smtClean="0"/>
        </a:p>
      </dgm:t>
    </dgm:pt>
    <dgm:pt modelId="{78AA73C3-1BA9-4440-93F2-71B58D833292}" type="parTrans" cxnId="{81534AE6-9ED0-4C04-BD26-3612FDEDBD78}">
      <dgm:prSet/>
      <dgm:spPr/>
      <dgm:t>
        <a:bodyPr/>
        <a:lstStyle/>
        <a:p>
          <a:endParaRPr lang="zh-TW" altLang="en-US"/>
        </a:p>
      </dgm:t>
    </dgm:pt>
    <dgm:pt modelId="{7AF2C986-804F-4E69-8EA0-BB73EB805CA0}" type="sibTrans" cxnId="{81534AE6-9ED0-4C04-BD26-3612FDEDBD78}">
      <dgm:prSet/>
      <dgm:spPr/>
      <dgm:t>
        <a:bodyPr/>
        <a:lstStyle/>
        <a:p>
          <a:endParaRPr lang="zh-TW" altLang="en-US"/>
        </a:p>
      </dgm:t>
    </dgm:pt>
    <dgm:pt modelId="{540CE845-E2FF-4BBB-BABE-BBD8A2183073}">
      <dgm:prSet phldrT="[文字]" custT="1"/>
      <dgm:spPr/>
      <dgm:t>
        <a:bodyPr/>
        <a:lstStyle/>
        <a:p>
          <a:r>
            <a:rPr lang="en-US" altLang="zh-TW" sz="1600" dirty="0" smtClean="0"/>
            <a:t>Shell Script</a:t>
          </a:r>
        </a:p>
      </dgm:t>
    </dgm:pt>
    <dgm:pt modelId="{6E8C4A44-A2A9-4190-9AF7-C9BF5FB761C9}" type="parTrans" cxnId="{123F06C2-7E64-4D8D-9C24-46F5F6D63184}">
      <dgm:prSet/>
      <dgm:spPr/>
      <dgm:t>
        <a:bodyPr/>
        <a:lstStyle/>
        <a:p>
          <a:endParaRPr lang="zh-TW" altLang="en-US"/>
        </a:p>
      </dgm:t>
    </dgm:pt>
    <dgm:pt modelId="{00EEB3DB-9BBB-48A2-81DB-DA145D32452D}" type="sibTrans" cxnId="{123F06C2-7E64-4D8D-9C24-46F5F6D63184}">
      <dgm:prSet/>
      <dgm:spPr/>
      <dgm:t>
        <a:bodyPr/>
        <a:lstStyle/>
        <a:p>
          <a:endParaRPr lang="zh-TW" altLang="en-US"/>
        </a:p>
      </dgm:t>
    </dgm:pt>
    <dgm:pt modelId="{FEC5F1F9-EC9E-4034-9A1E-190A2B7A602A}">
      <dgm:prSet phldrT="[文字]" custT="1"/>
      <dgm:spPr/>
      <dgm:t>
        <a:bodyPr/>
        <a:lstStyle/>
        <a:p>
          <a:r>
            <a:rPr lang="zh-TW" altLang="en-US" sz="1600" dirty="0" smtClean="0"/>
            <a:t>工作排程</a:t>
          </a:r>
          <a:endParaRPr lang="en-US" altLang="zh-TW" sz="1600" dirty="0" smtClean="0"/>
        </a:p>
      </dgm:t>
    </dgm:pt>
    <dgm:pt modelId="{502A4EF3-A11D-495B-9306-163D34578801}" type="parTrans" cxnId="{7D14CF02-3873-4C32-B0BE-FE2FE1520E60}">
      <dgm:prSet/>
      <dgm:spPr/>
      <dgm:t>
        <a:bodyPr/>
        <a:lstStyle/>
        <a:p>
          <a:endParaRPr lang="zh-TW" altLang="en-US"/>
        </a:p>
      </dgm:t>
    </dgm:pt>
    <dgm:pt modelId="{AE2819F1-A2D6-4A3F-853A-D4C590317BAF}" type="sibTrans" cxnId="{7D14CF02-3873-4C32-B0BE-FE2FE1520E60}">
      <dgm:prSet/>
      <dgm:spPr/>
      <dgm:t>
        <a:bodyPr/>
        <a:lstStyle/>
        <a:p>
          <a:endParaRPr lang="zh-TW" altLang="en-US"/>
        </a:p>
      </dgm:t>
    </dgm:pt>
    <dgm:pt modelId="{8660DAC5-6D42-45D0-BDDE-0A5B61306634}">
      <dgm:prSet phldrT="[文字]" custT="1"/>
      <dgm:spPr/>
      <dgm:t>
        <a:bodyPr/>
        <a:lstStyle/>
        <a:p>
          <a:r>
            <a:rPr lang="zh-TW" altLang="en-US" sz="1600" dirty="0" smtClean="0"/>
            <a:t>程序管理</a:t>
          </a:r>
          <a:endParaRPr lang="en-US" altLang="zh-TW" sz="1600" dirty="0" smtClean="0"/>
        </a:p>
      </dgm:t>
    </dgm:pt>
    <dgm:pt modelId="{FED46B4E-4E66-49D0-B2D3-A6DFD8444C75}" type="parTrans" cxnId="{CB237BF3-ACE2-4207-B36E-C409211ADAAB}">
      <dgm:prSet/>
      <dgm:spPr/>
      <dgm:t>
        <a:bodyPr/>
        <a:lstStyle/>
        <a:p>
          <a:endParaRPr lang="zh-TW" altLang="en-US"/>
        </a:p>
      </dgm:t>
    </dgm:pt>
    <dgm:pt modelId="{D1DCBDCC-A066-49DE-9500-133517125F0A}" type="sibTrans" cxnId="{CB237BF3-ACE2-4207-B36E-C409211ADAAB}">
      <dgm:prSet/>
      <dgm:spPr/>
      <dgm:t>
        <a:bodyPr/>
        <a:lstStyle/>
        <a:p>
          <a:endParaRPr lang="zh-TW" altLang="en-US"/>
        </a:p>
      </dgm:t>
    </dgm:pt>
    <dgm:pt modelId="{FE6D356B-0972-4202-AF42-E3EB3F326499}">
      <dgm:prSet phldrT="[文字]" custT="1"/>
      <dgm:spPr/>
      <dgm:t>
        <a:bodyPr/>
        <a:lstStyle/>
        <a:p>
          <a:r>
            <a:rPr lang="zh-TW" altLang="en-US" sz="1600" dirty="0" smtClean="0"/>
            <a:t>安裝</a:t>
          </a:r>
          <a:r>
            <a:rPr lang="en-US" altLang="zh-TW" sz="1600" dirty="0" smtClean="0"/>
            <a:t>CentOS</a:t>
          </a:r>
          <a:r>
            <a:rPr lang="zh-TW" altLang="en-US" sz="1600" dirty="0" smtClean="0"/>
            <a:t> </a:t>
          </a:r>
          <a:r>
            <a:rPr lang="en-US" altLang="zh-TW" sz="1600" dirty="0" smtClean="0"/>
            <a:t>7</a:t>
          </a:r>
          <a:endParaRPr lang="zh-TW" altLang="en-US" sz="1600" dirty="0"/>
        </a:p>
      </dgm:t>
    </dgm:pt>
    <dgm:pt modelId="{397B34AF-19F2-4D09-ABDE-5BF25141FE6E}" type="parTrans" cxnId="{D4B6F0F2-1832-47A9-A81E-0F941C626EA4}">
      <dgm:prSet/>
      <dgm:spPr/>
      <dgm:t>
        <a:bodyPr/>
        <a:lstStyle/>
        <a:p>
          <a:endParaRPr lang="zh-TW" altLang="en-US"/>
        </a:p>
      </dgm:t>
    </dgm:pt>
    <dgm:pt modelId="{AE1C263F-4EA6-4A2A-9FFB-8100241CCB4C}" type="sibTrans" cxnId="{D4B6F0F2-1832-47A9-A81E-0F941C626EA4}">
      <dgm:prSet/>
      <dgm:spPr/>
      <dgm:t>
        <a:bodyPr/>
        <a:lstStyle/>
        <a:p>
          <a:endParaRPr lang="zh-TW" altLang="en-US"/>
        </a:p>
      </dgm:t>
    </dgm:pt>
    <dgm:pt modelId="{F73A2257-1260-425C-BC47-722DAEE9BC3E}">
      <dgm:prSet phldrT="[文字]" custT="1"/>
      <dgm:spPr/>
      <dgm:t>
        <a:bodyPr/>
        <a:lstStyle/>
        <a:p>
          <a:r>
            <a:rPr lang="zh-TW" altLang="en-US" sz="1600" dirty="0" smtClean="0"/>
            <a:t>正規表示法</a:t>
          </a:r>
          <a:endParaRPr lang="zh-TW" altLang="en-US" sz="1600" dirty="0"/>
        </a:p>
      </dgm:t>
    </dgm:pt>
    <dgm:pt modelId="{334CDCEE-DA6D-4FB6-8806-4D2FF3A30214}" type="parTrans" cxnId="{2215E151-0C42-4BE5-BBC0-E6464264B215}">
      <dgm:prSet/>
      <dgm:spPr/>
      <dgm:t>
        <a:bodyPr/>
        <a:lstStyle/>
        <a:p>
          <a:endParaRPr lang="zh-TW" altLang="en-US"/>
        </a:p>
      </dgm:t>
    </dgm:pt>
    <dgm:pt modelId="{CDED2564-78B0-4ED4-81B2-348F47CC4E53}" type="sibTrans" cxnId="{2215E151-0C42-4BE5-BBC0-E6464264B215}">
      <dgm:prSet/>
      <dgm:spPr/>
      <dgm:t>
        <a:bodyPr/>
        <a:lstStyle/>
        <a:p>
          <a:endParaRPr lang="zh-TW" altLang="en-US"/>
        </a:p>
      </dgm:t>
    </dgm:pt>
    <dgm:pt modelId="{D3314845-20DA-4E99-8A99-564B81A83429}" type="pres">
      <dgm:prSet presAssocID="{E35CA593-BB3A-4B0C-B392-D9279D7EEDB3}" presName="linearFlow" presStyleCnt="0">
        <dgm:presLayoutVars>
          <dgm:dir/>
          <dgm:animLvl val="lvl"/>
          <dgm:resizeHandles val="exact"/>
        </dgm:presLayoutVars>
      </dgm:prSet>
      <dgm:spPr/>
      <dgm:t>
        <a:bodyPr/>
        <a:lstStyle/>
        <a:p>
          <a:endParaRPr lang="zh-TW" altLang="en-US"/>
        </a:p>
      </dgm:t>
    </dgm:pt>
    <dgm:pt modelId="{7C92DC55-EF67-4918-A1AC-07CD156EF40A}" type="pres">
      <dgm:prSet presAssocID="{0E967A73-55BE-4EFC-8565-9B95953EB34B}" presName="composite" presStyleCnt="0"/>
      <dgm:spPr/>
    </dgm:pt>
    <dgm:pt modelId="{6D37645A-B13B-47AE-9380-048898E5454B}" type="pres">
      <dgm:prSet presAssocID="{0E967A73-55BE-4EFC-8565-9B95953EB34B}" presName="parTx" presStyleLbl="node1" presStyleIdx="0" presStyleCnt="3">
        <dgm:presLayoutVars>
          <dgm:chMax val="0"/>
          <dgm:chPref val="0"/>
          <dgm:bulletEnabled val="1"/>
        </dgm:presLayoutVars>
      </dgm:prSet>
      <dgm:spPr/>
      <dgm:t>
        <a:bodyPr/>
        <a:lstStyle/>
        <a:p>
          <a:endParaRPr lang="zh-TW" altLang="en-US"/>
        </a:p>
      </dgm:t>
    </dgm:pt>
    <dgm:pt modelId="{CA598533-4A74-4BDB-B57E-1AD738D113AC}" type="pres">
      <dgm:prSet presAssocID="{0E967A73-55BE-4EFC-8565-9B95953EB34B}" presName="parSh" presStyleLbl="node1" presStyleIdx="0" presStyleCnt="3"/>
      <dgm:spPr/>
      <dgm:t>
        <a:bodyPr/>
        <a:lstStyle/>
        <a:p>
          <a:endParaRPr lang="zh-TW" altLang="en-US"/>
        </a:p>
      </dgm:t>
    </dgm:pt>
    <dgm:pt modelId="{48E127D2-D0BC-44B4-A464-8DC80D4016EC}" type="pres">
      <dgm:prSet presAssocID="{0E967A73-55BE-4EFC-8565-9B95953EB34B}" presName="desTx" presStyleLbl="fgAcc1" presStyleIdx="0" presStyleCnt="3" custScaleX="111534" custScaleY="70280">
        <dgm:presLayoutVars>
          <dgm:bulletEnabled val="1"/>
        </dgm:presLayoutVars>
      </dgm:prSet>
      <dgm:spPr/>
      <dgm:t>
        <a:bodyPr/>
        <a:lstStyle/>
        <a:p>
          <a:endParaRPr lang="zh-TW" altLang="en-US"/>
        </a:p>
      </dgm:t>
    </dgm:pt>
    <dgm:pt modelId="{9D73DB5A-D53C-42B5-A2A8-CDE8E6D2288E}" type="pres">
      <dgm:prSet presAssocID="{E7A05DFA-8B90-4253-A7BB-E28ECC3F26C2}" presName="sibTrans" presStyleLbl="sibTrans2D1" presStyleIdx="0" presStyleCnt="2"/>
      <dgm:spPr/>
      <dgm:t>
        <a:bodyPr/>
        <a:lstStyle/>
        <a:p>
          <a:endParaRPr lang="zh-TW" altLang="en-US"/>
        </a:p>
      </dgm:t>
    </dgm:pt>
    <dgm:pt modelId="{056B3332-02C9-4584-A54D-7F63B80FFDAE}" type="pres">
      <dgm:prSet presAssocID="{E7A05DFA-8B90-4253-A7BB-E28ECC3F26C2}" presName="connTx" presStyleLbl="sibTrans2D1" presStyleIdx="0" presStyleCnt="2"/>
      <dgm:spPr/>
      <dgm:t>
        <a:bodyPr/>
        <a:lstStyle/>
        <a:p>
          <a:endParaRPr lang="zh-TW" altLang="en-US"/>
        </a:p>
      </dgm:t>
    </dgm:pt>
    <dgm:pt modelId="{D711E4BF-C54C-4193-A094-16D74CFFA682}" type="pres">
      <dgm:prSet presAssocID="{B9660467-81A4-4010-9969-C86BE535A0B2}" presName="composite" presStyleCnt="0"/>
      <dgm:spPr/>
    </dgm:pt>
    <dgm:pt modelId="{F2B967CC-8A34-4DB3-ADD0-D0BC5AAA1791}" type="pres">
      <dgm:prSet presAssocID="{B9660467-81A4-4010-9969-C86BE535A0B2}" presName="parTx" presStyleLbl="node1" presStyleIdx="0" presStyleCnt="3">
        <dgm:presLayoutVars>
          <dgm:chMax val="0"/>
          <dgm:chPref val="0"/>
          <dgm:bulletEnabled val="1"/>
        </dgm:presLayoutVars>
      </dgm:prSet>
      <dgm:spPr/>
      <dgm:t>
        <a:bodyPr/>
        <a:lstStyle/>
        <a:p>
          <a:endParaRPr lang="zh-TW" altLang="en-US"/>
        </a:p>
      </dgm:t>
    </dgm:pt>
    <dgm:pt modelId="{9A9F1B5E-9267-4C8C-8F00-D4F32F9DAE77}" type="pres">
      <dgm:prSet presAssocID="{B9660467-81A4-4010-9969-C86BE535A0B2}" presName="parSh" presStyleLbl="node1" presStyleIdx="1" presStyleCnt="3"/>
      <dgm:spPr/>
      <dgm:t>
        <a:bodyPr/>
        <a:lstStyle/>
        <a:p>
          <a:endParaRPr lang="zh-TW" altLang="en-US"/>
        </a:p>
      </dgm:t>
    </dgm:pt>
    <dgm:pt modelId="{70400489-153A-4C6E-BB56-25C355E461AE}" type="pres">
      <dgm:prSet presAssocID="{B9660467-81A4-4010-9969-C86BE535A0B2}" presName="desTx" presStyleLbl="fgAcc1" presStyleIdx="1" presStyleCnt="3" custScaleX="111534" custScaleY="70280">
        <dgm:presLayoutVars>
          <dgm:bulletEnabled val="1"/>
        </dgm:presLayoutVars>
      </dgm:prSet>
      <dgm:spPr/>
      <dgm:t>
        <a:bodyPr/>
        <a:lstStyle/>
        <a:p>
          <a:endParaRPr lang="zh-TW" altLang="en-US"/>
        </a:p>
      </dgm:t>
    </dgm:pt>
    <dgm:pt modelId="{BFB965E0-2E4B-46E7-A276-46F710275F71}" type="pres">
      <dgm:prSet presAssocID="{378D8D23-AF3C-4D41-918A-2CA7FCE37DE4}" presName="sibTrans" presStyleLbl="sibTrans2D1" presStyleIdx="1" presStyleCnt="2"/>
      <dgm:spPr/>
      <dgm:t>
        <a:bodyPr/>
        <a:lstStyle/>
        <a:p>
          <a:endParaRPr lang="zh-TW" altLang="en-US"/>
        </a:p>
      </dgm:t>
    </dgm:pt>
    <dgm:pt modelId="{B8000872-29EA-4AC0-AAAD-C00B6A324754}" type="pres">
      <dgm:prSet presAssocID="{378D8D23-AF3C-4D41-918A-2CA7FCE37DE4}" presName="connTx" presStyleLbl="sibTrans2D1" presStyleIdx="1" presStyleCnt="2"/>
      <dgm:spPr/>
      <dgm:t>
        <a:bodyPr/>
        <a:lstStyle/>
        <a:p>
          <a:endParaRPr lang="zh-TW" altLang="en-US"/>
        </a:p>
      </dgm:t>
    </dgm:pt>
    <dgm:pt modelId="{FF72CE38-4AAD-4278-808D-9B58CBE59E38}" type="pres">
      <dgm:prSet presAssocID="{74A8D356-4F83-45B3-961D-3AE5A7F9F6E9}" presName="composite" presStyleCnt="0"/>
      <dgm:spPr/>
    </dgm:pt>
    <dgm:pt modelId="{03A0DC3C-C59F-418E-B679-47D630C4F5F4}" type="pres">
      <dgm:prSet presAssocID="{74A8D356-4F83-45B3-961D-3AE5A7F9F6E9}" presName="parTx" presStyleLbl="node1" presStyleIdx="1" presStyleCnt="3">
        <dgm:presLayoutVars>
          <dgm:chMax val="0"/>
          <dgm:chPref val="0"/>
          <dgm:bulletEnabled val="1"/>
        </dgm:presLayoutVars>
      </dgm:prSet>
      <dgm:spPr/>
      <dgm:t>
        <a:bodyPr/>
        <a:lstStyle/>
        <a:p>
          <a:endParaRPr lang="zh-TW" altLang="en-US"/>
        </a:p>
      </dgm:t>
    </dgm:pt>
    <dgm:pt modelId="{D35151E9-7A5B-4D38-97C0-54F134AC5B5F}" type="pres">
      <dgm:prSet presAssocID="{74A8D356-4F83-45B3-961D-3AE5A7F9F6E9}" presName="parSh" presStyleLbl="node1" presStyleIdx="2" presStyleCnt="3"/>
      <dgm:spPr/>
      <dgm:t>
        <a:bodyPr/>
        <a:lstStyle/>
        <a:p>
          <a:endParaRPr lang="zh-TW" altLang="en-US"/>
        </a:p>
      </dgm:t>
    </dgm:pt>
    <dgm:pt modelId="{DC2178C0-EE9A-4CCB-8251-4E052B943AD3}" type="pres">
      <dgm:prSet presAssocID="{74A8D356-4F83-45B3-961D-3AE5A7F9F6E9}" presName="desTx" presStyleLbl="fgAcc1" presStyleIdx="2" presStyleCnt="3" custScaleX="111534" custScaleY="70280">
        <dgm:presLayoutVars>
          <dgm:bulletEnabled val="1"/>
        </dgm:presLayoutVars>
      </dgm:prSet>
      <dgm:spPr/>
      <dgm:t>
        <a:bodyPr/>
        <a:lstStyle/>
        <a:p>
          <a:endParaRPr lang="zh-TW" altLang="en-US"/>
        </a:p>
      </dgm:t>
    </dgm:pt>
  </dgm:ptLst>
  <dgm:cxnLst>
    <dgm:cxn modelId="{89C12D32-2945-4801-8C67-7F01821BAEB8}" type="presOf" srcId="{E7A05DFA-8B90-4253-A7BB-E28ECC3F26C2}" destId="{056B3332-02C9-4584-A54D-7F63B80FFDAE}" srcOrd="1" destOrd="0" presId="urn:microsoft.com/office/officeart/2005/8/layout/process3"/>
    <dgm:cxn modelId="{A471D1C0-CB43-49AF-800B-4150FF249312}" srcId="{B9660467-81A4-4010-9969-C86BE535A0B2}" destId="{CC119549-289E-4E50-BAA9-2D43F59438D6}" srcOrd="0" destOrd="0" parTransId="{C334CDDE-523C-43B2-A240-AFC9F8E14DAD}" sibTransId="{58FA5E8A-9E32-4A00-BC04-334345FC7474}"/>
    <dgm:cxn modelId="{2215E151-0C42-4BE5-BBC0-E6464264B215}" srcId="{B9660467-81A4-4010-9969-C86BE535A0B2}" destId="{F73A2257-1260-425C-BC47-722DAEE9BC3E}" srcOrd="1" destOrd="0" parTransId="{334CDCEE-DA6D-4FB6-8806-4D2FF3A30214}" sibTransId="{CDED2564-78B0-4ED4-81B2-348F47CC4E53}"/>
    <dgm:cxn modelId="{7C47FA62-CEAD-4052-9823-CE2F02CAFDAA}" srcId="{E35CA593-BB3A-4B0C-B392-D9279D7EEDB3}" destId="{0E967A73-55BE-4EFC-8565-9B95953EB34B}" srcOrd="0" destOrd="0" parTransId="{99FF73FA-9936-4156-876E-E62A504A7501}" sibTransId="{E7A05DFA-8B90-4253-A7BB-E28ECC3F26C2}"/>
    <dgm:cxn modelId="{0AFE3315-5A9D-4341-85BB-35AC9F60A8C8}" type="presOf" srcId="{B3D4192A-1720-4949-9791-22D4AC69D73E}" destId="{70400489-153A-4C6E-BB56-25C355E461AE}" srcOrd="0" destOrd="3" presId="urn:microsoft.com/office/officeart/2005/8/layout/process3"/>
    <dgm:cxn modelId="{FA6FC53F-4D00-4BB4-B661-73D4F597A00C}" srcId="{0E967A73-55BE-4EFC-8565-9B95953EB34B}" destId="{BAD70AA8-DE56-4EB7-B9CE-98F1469630EA}" srcOrd="0" destOrd="0" parTransId="{E0903724-7A3E-454D-B7CF-9A6A86FDBB5C}" sibTransId="{5FBA3129-8481-4D19-8692-B4C7A48860AE}"/>
    <dgm:cxn modelId="{C2C8DA52-A41B-4E1D-A7E0-A638E7F221D1}" type="presOf" srcId="{8660DAC5-6D42-45D0-BDDE-0A5B61306634}" destId="{DC2178C0-EE9A-4CCB-8251-4E052B943AD3}" srcOrd="0" destOrd="2" presId="urn:microsoft.com/office/officeart/2005/8/layout/process3"/>
    <dgm:cxn modelId="{7C5A48AE-96BA-4853-99A4-848A84019598}" type="presOf" srcId="{2908F780-0595-4222-BA6C-5883B8FBE721}" destId="{DC2178C0-EE9A-4CCB-8251-4E052B943AD3}" srcOrd="0" destOrd="3" presId="urn:microsoft.com/office/officeart/2005/8/layout/process3"/>
    <dgm:cxn modelId="{0DAC83D0-2CD2-4CCF-8CB0-30A082E87437}" srcId="{74A8D356-4F83-45B3-961D-3AE5A7F9F6E9}" destId="{089AD8D5-268F-479B-A222-3EC7B2C6A862}" srcOrd="1" destOrd="0" parTransId="{69FAA7DE-9DD9-491A-8844-66A22C10338F}" sibTransId="{7AE80FAA-76AF-4D89-BC21-3BA68D3D16EC}"/>
    <dgm:cxn modelId="{655CE124-48BB-4560-A408-F287667201AD}" type="presOf" srcId="{BAD70AA8-DE56-4EB7-B9CE-98F1469630EA}" destId="{48E127D2-D0BC-44B4-A464-8DC80D4016EC}" srcOrd="0" destOrd="0" presId="urn:microsoft.com/office/officeart/2005/8/layout/process3"/>
    <dgm:cxn modelId="{CB237BF3-ACE2-4207-B36E-C409211ADAAB}" srcId="{74A8D356-4F83-45B3-961D-3AE5A7F9F6E9}" destId="{8660DAC5-6D42-45D0-BDDE-0A5B61306634}" srcOrd="2" destOrd="0" parTransId="{FED46B4E-4E66-49D0-B2D3-A6DFD8444C75}" sibTransId="{D1DCBDCC-A066-49DE-9500-133517125F0A}"/>
    <dgm:cxn modelId="{970B063A-2C11-4823-8EFF-BB6194BF4FD0}" type="presOf" srcId="{E7A05DFA-8B90-4253-A7BB-E28ECC3F26C2}" destId="{9D73DB5A-D53C-42B5-A2A8-CDE8E6D2288E}" srcOrd="0" destOrd="0" presId="urn:microsoft.com/office/officeart/2005/8/layout/process3"/>
    <dgm:cxn modelId="{FFFA787C-6C7C-4C34-B269-528D35ED38B0}" type="presOf" srcId="{378D8D23-AF3C-4D41-918A-2CA7FCE37DE4}" destId="{B8000872-29EA-4AC0-AAAD-C00B6A324754}" srcOrd="1" destOrd="0" presId="urn:microsoft.com/office/officeart/2005/8/layout/process3"/>
    <dgm:cxn modelId="{1876FBC1-5A79-40C5-99A3-9E8D3E607A5C}" srcId="{E35CA593-BB3A-4B0C-B392-D9279D7EEDB3}" destId="{B9660467-81A4-4010-9969-C86BE535A0B2}" srcOrd="1" destOrd="0" parTransId="{75A58E2F-0347-43F0-98E8-F544E8689B92}" sibTransId="{378D8D23-AF3C-4D41-918A-2CA7FCE37DE4}"/>
    <dgm:cxn modelId="{0160E270-8D76-4169-9277-7B8FE2534691}" type="presOf" srcId="{A43131BA-9B7A-4DBA-8668-E3CEE9D4CA6F}" destId="{48E127D2-D0BC-44B4-A464-8DC80D4016EC}" srcOrd="0" destOrd="2" presId="urn:microsoft.com/office/officeart/2005/8/layout/process3"/>
    <dgm:cxn modelId="{7D14CF02-3873-4C32-B0BE-FE2FE1520E60}" srcId="{74A8D356-4F83-45B3-961D-3AE5A7F9F6E9}" destId="{FEC5F1F9-EC9E-4034-9A1E-190A2B7A602A}" srcOrd="5" destOrd="0" parTransId="{502A4EF3-A11D-495B-9306-163D34578801}" sibTransId="{AE2819F1-A2D6-4A3F-853A-D4C590317BAF}"/>
    <dgm:cxn modelId="{9DCBD7A7-1000-444E-BF9E-EECC6822C191}" srcId="{B9660467-81A4-4010-9969-C86BE535A0B2}" destId="{134F4867-FE21-40ED-AA7A-A71917B2BAE0}" srcOrd="2" destOrd="0" parTransId="{C596D04A-EF4C-4846-B97F-25CE819FD7BD}" sibTransId="{429D31DB-D1B2-4A80-A053-EB6C697A36F7}"/>
    <dgm:cxn modelId="{E531A253-D129-4177-A516-5032AB2F6D59}" type="presOf" srcId="{F73A2257-1260-425C-BC47-722DAEE9BC3E}" destId="{70400489-153A-4C6E-BB56-25C355E461AE}" srcOrd="0" destOrd="1" presId="urn:microsoft.com/office/officeart/2005/8/layout/process3"/>
    <dgm:cxn modelId="{80574E8A-A328-4E84-972A-09FE449AD6C3}" srcId="{B9660467-81A4-4010-9969-C86BE535A0B2}" destId="{B3D4192A-1720-4949-9791-22D4AC69D73E}" srcOrd="3" destOrd="0" parTransId="{75F91CCB-07FB-488E-80F1-C5CC3F5C5CBB}" sibTransId="{FC616AE6-9A28-4288-8B4D-75C73D397505}"/>
    <dgm:cxn modelId="{D984DA27-2EF6-4890-8B69-5D5EE8E9BE53}" type="presOf" srcId="{2D6F450D-98C2-43AF-8B95-852E77809DC5}" destId="{48E127D2-D0BC-44B4-A464-8DC80D4016EC}" srcOrd="0" destOrd="3" presId="urn:microsoft.com/office/officeart/2005/8/layout/process3"/>
    <dgm:cxn modelId="{F1D6B279-C528-44BF-9A3A-5408629531B8}" srcId="{E35CA593-BB3A-4B0C-B392-D9279D7EEDB3}" destId="{74A8D356-4F83-45B3-961D-3AE5A7F9F6E9}" srcOrd="2" destOrd="0" parTransId="{8E1476D2-D1B8-4244-8A05-83CE3E79B8C6}" sibTransId="{2FC2F189-C2ED-45CD-97B4-4B431846CBC4}"/>
    <dgm:cxn modelId="{16DB6856-1EE8-4DFB-8B3E-1E97B4EFFEDC}" type="presOf" srcId="{CC119549-289E-4E50-BAA9-2D43F59438D6}" destId="{70400489-153A-4C6E-BB56-25C355E461AE}" srcOrd="0" destOrd="0" presId="urn:microsoft.com/office/officeart/2005/8/layout/process3"/>
    <dgm:cxn modelId="{3CDEC888-59D8-42AD-AAFA-30749B4FB282}" type="presOf" srcId="{134F4867-FE21-40ED-AA7A-A71917B2BAE0}" destId="{70400489-153A-4C6E-BB56-25C355E461AE}" srcOrd="0" destOrd="2" presId="urn:microsoft.com/office/officeart/2005/8/layout/process3"/>
    <dgm:cxn modelId="{7582737B-1672-4CDF-AA07-1FFD7FE5A5D8}" type="presOf" srcId="{E35CA593-BB3A-4B0C-B392-D9279D7EEDB3}" destId="{D3314845-20DA-4E99-8A99-564B81A83429}" srcOrd="0" destOrd="0" presId="urn:microsoft.com/office/officeart/2005/8/layout/process3"/>
    <dgm:cxn modelId="{5A8586E3-AB77-45DF-874F-85281E903CB2}" type="presOf" srcId="{B9660467-81A4-4010-9969-C86BE535A0B2}" destId="{F2B967CC-8A34-4DB3-ADD0-D0BC5AAA1791}" srcOrd="0" destOrd="0" presId="urn:microsoft.com/office/officeart/2005/8/layout/process3"/>
    <dgm:cxn modelId="{A809F40A-C79E-4535-BE86-130FEC08BFA1}" type="presOf" srcId="{B9660467-81A4-4010-9969-C86BE535A0B2}" destId="{9A9F1B5E-9267-4C8C-8F00-D4F32F9DAE77}" srcOrd="1" destOrd="0" presId="urn:microsoft.com/office/officeart/2005/8/layout/process3"/>
    <dgm:cxn modelId="{DB804068-FAA3-445F-A8C2-2E85767BD318}" type="presOf" srcId="{378D8D23-AF3C-4D41-918A-2CA7FCE37DE4}" destId="{BFB965E0-2E4B-46E7-A276-46F710275F71}" srcOrd="0" destOrd="0" presId="urn:microsoft.com/office/officeart/2005/8/layout/process3"/>
    <dgm:cxn modelId="{0764559C-3F8C-4081-A288-8970625A5694}" type="presOf" srcId="{540CE845-E2FF-4BBB-BABE-BBD8A2183073}" destId="{DC2178C0-EE9A-4CCB-8251-4E052B943AD3}" srcOrd="0" destOrd="4" presId="urn:microsoft.com/office/officeart/2005/8/layout/process3"/>
    <dgm:cxn modelId="{D4B6F0F2-1832-47A9-A81E-0F941C626EA4}" srcId="{0E967A73-55BE-4EFC-8565-9B95953EB34B}" destId="{FE6D356B-0972-4202-AF42-E3EB3F326499}" srcOrd="1" destOrd="0" parTransId="{397B34AF-19F2-4D09-ABDE-5BF25141FE6E}" sibTransId="{AE1C263F-4EA6-4A2A-9FFB-8100241CCB4C}"/>
    <dgm:cxn modelId="{E84F968A-7BDB-48C2-B1C0-51F8C7ACE229}" type="presOf" srcId="{0E967A73-55BE-4EFC-8565-9B95953EB34B}" destId="{6D37645A-B13B-47AE-9380-048898E5454B}" srcOrd="0" destOrd="0" presId="urn:microsoft.com/office/officeart/2005/8/layout/process3"/>
    <dgm:cxn modelId="{7811B489-2AE5-4EF9-B2B2-88159A880058}" type="presOf" srcId="{FEC5F1F9-EC9E-4034-9A1E-190A2B7A602A}" destId="{DC2178C0-EE9A-4CCB-8251-4E052B943AD3}" srcOrd="0" destOrd="5" presId="urn:microsoft.com/office/officeart/2005/8/layout/process3"/>
    <dgm:cxn modelId="{EA06F8DB-2B09-4EC0-9043-48EAFBB7D773}" srcId="{0E967A73-55BE-4EFC-8565-9B95953EB34B}" destId="{2D6F450D-98C2-43AF-8B95-852E77809DC5}" srcOrd="3" destOrd="0" parTransId="{E0C87676-82C6-43A6-8C0E-B227DE032D6C}" sibTransId="{D242F85D-3006-4BFB-BA10-BA64D33AD8C9}"/>
    <dgm:cxn modelId="{ACBCA298-343D-4C2D-83C2-9555A14CB113}" srcId="{0E967A73-55BE-4EFC-8565-9B95953EB34B}" destId="{A43131BA-9B7A-4DBA-8668-E3CEE9D4CA6F}" srcOrd="2" destOrd="0" parTransId="{3C60A9E4-CD02-4DAA-801E-C003B4642006}" sibTransId="{10DB9C4F-3CC6-4565-9064-59A175A6CBF1}"/>
    <dgm:cxn modelId="{123F06C2-7E64-4D8D-9C24-46F5F6D63184}" srcId="{74A8D356-4F83-45B3-961D-3AE5A7F9F6E9}" destId="{540CE845-E2FF-4BBB-BABE-BBD8A2183073}" srcOrd="4" destOrd="0" parTransId="{6E8C4A44-A2A9-4190-9AF7-C9BF5FB761C9}" sibTransId="{00EEB3DB-9BBB-48A2-81DB-DA145D32452D}"/>
    <dgm:cxn modelId="{2E17642E-730B-4504-B6D6-6E22A8549A03}" type="presOf" srcId="{98FB1446-1D54-46E5-B536-630AF7440E82}" destId="{DC2178C0-EE9A-4CCB-8251-4E052B943AD3}" srcOrd="0" destOrd="0" presId="urn:microsoft.com/office/officeart/2005/8/layout/process3"/>
    <dgm:cxn modelId="{3175BADF-2C9F-40F1-8860-1B3D5240569E}" type="presOf" srcId="{089AD8D5-268F-479B-A222-3EC7B2C6A862}" destId="{DC2178C0-EE9A-4CCB-8251-4E052B943AD3}" srcOrd="0" destOrd="1" presId="urn:microsoft.com/office/officeart/2005/8/layout/process3"/>
    <dgm:cxn modelId="{26B59F83-E74B-4822-906E-5CAB828C0AB3}" type="presOf" srcId="{FE6D356B-0972-4202-AF42-E3EB3F326499}" destId="{48E127D2-D0BC-44B4-A464-8DC80D4016EC}" srcOrd="0" destOrd="1" presId="urn:microsoft.com/office/officeart/2005/8/layout/process3"/>
    <dgm:cxn modelId="{91FCC0F7-7D1E-4E87-9EBA-AA7C5632DE3B}" type="presOf" srcId="{74A8D356-4F83-45B3-961D-3AE5A7F9F6E9}" destId="{D35151E9-7A5B-4D38-97C0-54F134AC5B5F}" srcOrd="1" destOrd="0" presId="urn:microsoft.com/office/officeart/2005/8/layout/process3"/>
    <dgm:cxn modelId="{B139E291-5E1C-4C72-9146-16CCBD449798}" srcId="{74A8D356-4F83-45B3-961D-3AE5A7F9F6E9}" destId="{98FB1446-1D54-46E5-B536-630AF7440E82}" srcOrd="0" destOrd="0" parTransId="{879BB722-6561-4E14-A277-7900D095D324}" sibTransId="{4A02635A-1EFC-4154-92B0-AC98D7863317}"/>
    <dgm:cxn modelId="{DC81F180-2522-4BEF-84B4-1326F3625D90}" type="presOf" srcId="{0E967A73-55BE-4EFC-8565-9B95953EB34B}" destId="{CA598533-4A74-4BDB-B57E-1AD738D113AC}" srcOrd="1" destOrd="0" presId="urn:microsoft.com/office/officeart/2005/8/layout/process3"/>
    <dgm:cxn modelId="{81534AE6-9ED0-4C04-BD26-3612FDEDBD78}" srcId="{74A8D356-4F83-45B3-961D-3AE5A7F9F6E9}" destId="{2908F780-0595-4222-BA6C-5883B8FBE721}" srcOrd="3" destOrd="0" parTransId="{78AA73C3-1BA9-4440-93F2-71B58D833292}" sibTransId="{7AF2C986-804F-4E69-8EA0-BB73EB805CA0}"/>
    <dgm:cxn modelId="{3927708A-3994-4C9A-921C-381D09679D1C}" type="presOf" srcId="{74A8D356-4F83-45B3-961D-3AE5A7F9F6E9}" destId="{03A0DC3C-C59F-418E-B679-47D630C4F5F4}" srcOrd="0" destOrd="0" presId="urn:microsoft.com/office/officeart/2005/8/layout/process3"/>
    <dgm:cxn modelId="{5AAC3F65-8F10-45A8-8A37-313CD73B3B69}" type="presParOf" srcId="{D3314845-20DA-4E99-8A99-564B81A83429}" destId="{7C92DC55-EF67-4918-A1AC-07CD156EF40A}" srcOrd="0" destOrd="0" presId="urn:microsoft.com/office/officeart/2005/8/layout/process3"/>
    <dgm:cxn modelId="{A9DFF92A-30CC-4CF3-81E5-310248C79437}" type="presParOf" srcId="{7C92DC55-EF67-4918-A1AC-07CD156EF40A}" destId="{6D37645A-B13B-47AE-9380-048898E5454B}" srcOrd="0" destOrd="0" presId="urn:microsoft.com/office/officeart/2005/8/layout/process3"/>
    <dgm:cxn modelId="{FE0F0C96-2AE4-4C08-A7F1-DA15BC603BED}" type="presParOf" srcId="{7C92DC55-EF67-4918-A1AC-07CD156EF40A}" destId="{CA598533-4A74-4BDB-B57E-1AD738D113AC}" srcOrd="1" destOrd="0" presId="urn:microsoft.com/office/officeart/2005/8/layout/process3"/>
    <dgm:cxn modelId="{152F52B5-F94B-48A8-B2DA-27E096F113BD}" type="presParOf" srcId="{7C92DC55-EF67-4918-A1AC-07CD156EF40A}" destId="{48E127D2-D0BC-44B4-A464-8DC80D4016EC}" srcOrd="2" destOrd="0" presId="urn:microsoft.com/office/officeart/2005/8/layout/process3"/>
    <dgm:cxn modelId="{146911AE-400D-4CAA-A4B3-7C800BB81D82}" type="presParOf" srcId="{D3314845-20DA-4E99-8A99-564B81A83429}" destId="{9D73DB5A-D53C-42B5-A2A8-CDE8E6D2288E}" srcOrd="1" destOrd="0" presId="urn:microsoft.com/office/officeart/2005/8/layout/process3"/>
    <dgm:cxn modelId="{A50D356B-8C6F-4281-B929-3C859266E442}" type="presParOf" srcId="{9D73DB5A-D53C-42B5-A2A8-CDE8E6D2288E}" destId="{056B3332-02C9-4584-A54D-7F63B80FFDAE}" srcOrd="0" destOrd="0" presId="urn:microsoft.com/office/officeart/2005/8/layout/process3"/>
    <dgm:cxn modelId="{AA942D8B-BC96-4E57-82E7-FC07353028FD}" type="presParOf" srcId="{D3314845-20DA-4E99-8A99-564B81A83429}" destId="{D711E4BF-C54C-4193-A094-16D74CFFA682}" srcOrd="2" destOrd="0" presId="urn:microsoft.com/office/officeart/2005/8/layout/process3"/>
    <dgm:cxn modelId="{6000A6F2-160A-4DC2-B73E-4C4318323966}" type="presParOf" srcId="{D711E4BF-C54C-4193-A094-16D74CFFA682}" destId="{F2B967CC-8A34-4DB3-ADD0-D0BC5AAA1791}" srcOrd="0" destOrd="0" presId="urn:microsoft.com/office/officeart/2005/8/layout/process3"/>
    <dgm:cxn modelId="{D98A8741-A527-4174-9225-C86A3384914C}" type="presParOf" srcId="{D711E4BF-C54C-4193-A094-16D74CFFA682}" destId="{9A9F1B5E-9267-4C8C-8F00-D4F32F9DAE77}" srcOrd="1" destOrd="0" presId="urn:microsoft.com/office/officeart/2005/8/layout/process3"/>
    <dgm:cxn modelId="{D38F9ACD-2941-4EAB-B45B-71F6784237E7}" type="presParOf" srcId="{D711E4BF-C54C-4193-A094-16D74CFFA682}" destId="{70400489-153A-4C6E-BB56-25C355E461AE}" srcOrd="2" destOrd="0" presId="urn:microsoft.com/office/officeart/2005/8/layout/process3"/>
    <dgm:cxn modelId="{9E19ECEA-A6D2-4271-9DDA-40CD3434F42C}" type="presParOf" srcId="{D3314845-20DA-4E99-8A99-564B81A83429}" destId="{BFB965E0-2E4B-46E7-A276-46F710275F71}" srcOrd="3" destOrd="0" presId="urn:microsoft.com/office/officeart/2005/8/layout/process3"/>
    <dgm:cxn modelId="{BAA9A431-282A-4D18-B1FA-ED81E03C741C}" type="presParOf" srcId="{BFB965E0-2E4B-46E7-A276-46F710275F71}" destId="{B8000872-29EA-4AC0-AAAD-C00B6A324754}" srcOrd="0" destOrd="0" presId="urn:microsoft.com/office/officeart/2005/8/layout/process3"/>
    <dgm:cxn modelId="{19729859-7C63-4E0C-8EC0-5A319110E595}" type="presParOf" srcId="{D3314845-20DA-4E99-8A99-564B81A83429}" destId="{FF72CE38-4AAD-4278-808D-9B58CBE59E38}" srcOrd="4" destOrd="0" presId="urn:microsoft.com/office/officeart/2005/8/layout/process3"/>
    <dgm:cxn modelId="{56BD1F41-D21A-4E10-8398-D7EDA61C06D3}" type="presParOf" srcId="{FF72CE38-4AAD-4278-808D-9B58CBE59E38}" destId="{03A0DC3C-C59F-418E-B679-47D630C4F5F4}" srcOrd="0" destOrd="0" presId="urn:microsoft.com/office/officeart/2005/8/layout/process3"/>
    <dgm:cxn modelId="{9CFA9CC0-7AE3-425A-9AE3-15E51B2E6158}" type="presParOf" srcId="{FF72CE38-4AAD-4278-808D-9B58CBE59E38}" destId="{D35151E9-7A5B-4D38-97C0-54F134AC5B5F}" srcOrd="1" destOrd="0" presId="urn:microsoft.com/office/officeart/2005/8/layout/process3"/>
    <dgm:cxn modelId="{9EB340E3-48DB-445F-8C8F-D4976CF9543E}" type="presParOf" srcId="{FF72CE38-4AAD-4278-808D-9B58CBE59E38}" destId="{DC2178C0-EE9A-4CCB-8251-4E052B943AD3}"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7F50237-B312-4D42-9E2A-35A2E3196DCF}" type="doc">
      <dgm:prSet loTypeId="urn:microsoft.com/office/officeart/2005/8/layout/vList5" loCatId="list" qsTypeId="urn:microsoft.com/office/officeart/2005/8/quickstyle/simple4" qsCatId="simple" csTypeId="urn:microsoft.com/office/officeart/2005/8/colors/accent0_1" csCatId="mainScheme" phldr="1"/>
      <dgm:spPr/>
      <dgm:t>
        <a:bodyPr/>
        <a:lstStyle/>
        <a:p>
          <a:endParaRPr lang="zh-TW" altLang="en-US"/>
        </a:p>
      </dgm:t>
    </dgm:pt>
    <dgm:pt modelId="{A93B19D7-F31D-4EF1-9DC1-D6972D1AAD40}">
      <dgm:prSet custT="1"/>
      <dgm:spPr/>
      <dgm:t>
        <a:bodyPr/>
        <a:lstStyle/>
        <a:p>
          <a:pPr rtl="0"/>
          <a:r>
            <a:rPr lang="zh-TW" altLang="en-US" sz="3600" dirty="0" smtClean="0"/>
            <a:t>搜尋及</a:t>
          </a:r>
          <a:r>
            <a:rPr lang="zh-TW" altLang="en-US" sz="3600" dirty="0" smtClean="0"/>
            <a:t>取代</a:t>
          </a:r>
          <a:r>
            <a:rPr lang="en-US" altLang="zh-TW" sz="3600" dirty="0" smtClean="0"/>
            <a:t>(s)</a:t>
          </a:r>
          <a:endParaRPr lang="zh-TW" altLang="en-US" sz="3600" dirty="0"/>
        </a:p>
      </dgm:t>
    </dgm:pt>
    <dgm:pt modelId="{D27C167F-9B28-4967-BAE0-A90EC4591A7E}" type="parTrans" cxnId="{AC18A163-96BB-43C4-8413-D0B004111FBD}">
      <dgm:prSet/>
      <dgm:spPr/>
      <dgm:t>
        <a:bodyPr/>
        <a:lstStyle/>
        <a:p>
          <a:endParaRPr lang="zh-TW" altLang="en-US" sz="1600"/>
        </a:p>
      </dgm:t>
    </dgm:pt>
    <dgm:pt modelId="{7B2FAE24-F9A3-4C0F-9640-32974D1D395B}" type="sibTrans" cxnId="{AC18A163-96BB-43C4-8413-D0B004111FBD}">
      <dgm:prSet/>
      <dgm:spPr/>
      <dgm:t>
        <a:bodyPr/>
        <a:lstStyle/>
        <a:p>
          <a:endParaRPr lang="zh-TW" altLang="en-US" sz="1600"/>
        </a:p>
      </dgm:t>
    </dgm:pt>
    <dgm:pt modelId="{3B96F640-1D5F-471D-B4EE-85CB4CAE5AFD}">
      <dgm:prSet custT="1"/>
      <dgm:spPr/>
      <dgm:t>
        <a:bodyPr/>
        <a:lstStyle/>
        <a:p>
          <a:pPr rtl="0"/>
          <a:r>
            <a:rPr lang="en-US" sz="2000" dirty="0" err="1" smtClean="0"/>
            <a:t>sed</a:t>
          </a:r>
          <a:r>
            <a:rPr lang="zh-TW" sz="2000" dirty="0" smtClean="0"/>
            <a:t>  </a:t>
          </a:r>
          <a:r>
            <a:rPr lang="en-US" sz="2000" dirty="0" smtClean="0"/>
            <a:t>‘s/</a:t>
          </a:r>
          <a:r>
            <a:rPr lang="zh-TW" sz="2000" dirty="0" smtClean="0"/>
            <a:t>要被取代的字串</a:t>
          </a:r>
          <a:r>
            <a:rPr lang="en-US" sz="2000" dirty="0" smtClean="0"/>
            <a:t>/</a:t>
          </a:r>
          <a:r>
            <a:rPr lang="zh-TW" sz="2000" dirty="0" smtClean="0"/>
            <a:t>新的字串</a:t>
          </a:r>
          <a:r>
            <a:rPr lang="en-US" sz="2000" dirty="0" smtClean="0"/>
            <a:t>/g’   [</a:t>
          </a:r>
          <a:r>
            <a:rPr lang="zh-TW" sz="2000" dirty="0" smtClean="0"/>
            <a:t>檔案</a:t>
          </a:r>
          <a:r>
            <a:rPr lang="en-US" sz="2000" dirty="0" smtClean="0"/>
            <a:t>]</a:t>
          </a:r>
          <a:endParaRPr lang="zh-TW" sz="2000" dirty="0"/>
        </a:p>
      </dgm:t>
    </dgm:pt>
    <dgm:pt modelId="{9CFF1962-3D1D-48FD-AB46-D2A91D7AAF26}" type="parTrans" cxnId="{3C17C97A-E7AC-46D6-AE9D-7BE49AAEE7D1}">
      <dgm:prSet/>
      <dgm:spPr/>
      <dgm:t>
        <a:bodyPr/>
        <a:lstStyle/>
        <a:p>
          <a:endParaRPr lang="zh-TW" altLang="en-US" sz="1600"/>
        </a:p>
      </dgm:t>
    </dgm:pt>
    <dgm:pt modelId="{84B960E3-63D0-4FCA-81C2-A4C627404127}" type="sibTrans" cxnId="{3C17C97A-E7AC-46D6-AE9D-7BE49AAEE7D1}">
      <dgm:prSet/>
      <dgm:spPr/>
      <dgm:t>
        <a:bodyPr/>
        <a:lstStyle/>
        <a:p>
          <a:endParaRPr lang="zh-TW" altLang="en-US" sz="1600"/>
        </a:p>
      </dgm:t>
    </dgm:pt>
    <dgm:pt modelId="{150EAE0A-9296-4DDF-9FE8-2BB7F0111E46}" type="pres">
      <dgm:prSet presAssocID="{B7F50237-B312-4D42-9E2A-35A2E3196DCF}" presName="Name0" presStyleCnt="0">
        <dgm:presLayoutVars>
          <dgm:dir/>
          <dgm:animLvl val="lvl"/>
          <dgm:resizeHandles val="exact"/>
        </dgm:presLayoutVars>
      </dgm:prSet>
      <dgm:spPr/>
    </dgm:pt>
    <dgm:pt modelId="{FE644745-BB58-4BE5-8621-2B6C273AD7D8}" type="pres">
      <dgm:prSet presAssocID="{A93B19D7-F31D-4EF1-9DC1-D6972D1AAD40}" presName="linNode" presStyleCnt="0"/>
      <dgm:spPr/>
    </dgm:pt>
    <dgm:pt modelId="{2F6016E6-0016-45AE-A8D5-F170342F3E41}" type="pres">
      <dgm:prSet presAssocID="{A93B19D7-F31D-4EF1-9DC1-D6972D1AAD40}" presName="parentText" presStyleLbl="node1" presStyleIdx="0" presStyleCnt="1">
        <dgm:presLayoutVars>
          <dgm:chMax val="1"/>
          <dgm:bulletEnabled val="1"/>
        </dgm:presLayoutVars>
      </dgm:prSet>
      <dgm:spPr/>
      <dgm:t>
        <a:bodyPr/>
        <a:lstStyle/>
        <a:p>
          <a:endParaRPr lang="zh-TW" altLang="en-US"/>
        </a:p>
      </dgm:t>
    </dgm:pt>
    <dgm:pt modelId="{82AF87A0-9E32-4DC2-81A0-5DF22749D7E4}" type="pres">
      <dgm:prSet presAssocID="{A93B19D7-F31D-4EF1-9DC1-D6972D1AAD40}" presName="descendantText" presStyleLbl="alignAccFollowNode1" presStyleIdx="0" presStyleCnt="1">
        <dgm:presLayoutVars>
          <dgm:bulletEnabled val="1"/>
        </dgm:presLayoutVars>
      </dgm:prSet>
      <dgm:spPr/>
    </dgm:pt>
  </dgm:ptLst>
  <dgm:cxnLst>
    <dgm:cxn modelId="{3C17C97A-E7AC-46D6-AE9D-7BE49AAEE7D1}" srcId="{A93B19D7-F31D-4EF1-9DC1-D6972D1AAD40}" destId="{3B96F640-1D5F-471D-B4EE-85CB4CAE5AFD}" srcOrd="0" destOrd="0" parTransId="{9CFF1962-3D1D-48FD-AB46-D2A91D7AAF26}" sibTransId="{84B960E3-63D0-4FCA-81C2-A4C627404127}"/>
    <dgm:cxn modelId="{AC18A163-96BB-43C4-8413-D0B004111FBD}" srcId="{B7F50237-B312-4D42-9E2A-35A2E3196DCF}" destId="{A93B19D7-F31D-4EF1-9DC1-D6972D1AAD40}" srcOrd="0" destOrd="0" parTransId="{D27C167F-9B28-4967-BAE0-A90EC4591A7E}" sibTransId="{7B2FAE24-F9A3-4C0F-9640-32974D1D395B}"/>
    <dgm:cxn modelId="{2EA8BFCB-08EF-4424-AD80-EA1CA7C94D9F}" type="presOf" srcId="{B7F50237-B312-4D42-9E2A-35A2E3196DCF}" destId="{150EAE0A-9296-4DDF-9FE8-2BB7F0111E46}" srcOrd="0" destOrd="0" presId="urn:microsoft.com/office/officeart/2005/8/layout/vList5"/>
    <dgm:cxn modelId="{801381E9-E218-4D98-8D04-65C3A08C171C}" type="presOf" srcId="{3B96F640-1D5F-471D-B4EE-85CB4CAE5AFD}" destId="{82AF87A0-9E32-4DC2-81A0-5DF22749D7E4}" srcOrd="0" destOrd="0" presId="urn:microsoft.com/office/officeart/2005/8/layout/vList5"/>
    <dgm:cxn modelId="{7286DE50-3CD9-48CB-85A2-52A61E3CD543}" type="presOf" srcId="{A93B19D7-F31D-4EF1-9DC1-D6972D1AAD40}" destId="{2F6016E6-0016-45AE-A8D5-F170342F3E41}" srcOrd="0" destOrd="0" presId="urn:microsoft.com/office/officeart/2005/8/layout/vList5"/>
    <dgm:cxn modelId="{2C9D53BE-9386-486A-B432-AB803E79AF18}" type="presParOf" srcId="{150EAE0A-9296-4DDF-9FE8-2BB7F0111E46}" destId="{FE644745-BB58-4BE5-8621-2B6C273AD7D8}" srcOrd="0" destOrd="0" presId="urn:microsoft.com/office/officeart/2005/8/layout/vList5"/>
    <dgm:cxn modelId="{0D18F4F2-BBC5-4B6D-913C-2676564334F7}" type="presParOf" srcId="{FE644745-BB58-4BE5-8621-2B6C273AD7D8}" destId="{2F6016E6-0016-45AE-A8D5-F170342F3E41}" srcOrd="0" destOrd="0" presId="urn:microsoft.com/office/officeart/2005/8/layout/vList5"/>
    <dgm:cxn modelId="{1855E274-D298-433C-9D47-605417CD20C7}" type="presParOf" srcId="{FE644745-BB58-4BE5-8621-2B6C273AD7D8}" destId="{82AF87A0-9E32-4DC2-81A0-5DF22749D7E4}"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1DBE22C-1A2C-4C88-BAD2-6A5F5F8163D1}" type="doc">
      <dgm:prSet loTypeId="urn:microsoft.com/office/officeart/2005/8/layout/vList5" loCatId="list" qsTypeId="urn:microsoft.com/office/officeart/2005/8/quickstyle/simple4" qsCatId="simple" csTypeId="urn:microsoft.com/office/officeart/2005/8/colors/accent1_1" csCatId="accent1" phldr="1"/>
      <dgm:spPr/>
      <dgm:t>
        <a:bodyPr/>
        <a:lstStyle/>
        <a:p>
          <a:endParaRPr lang="zh-TW" altLang="en-US"/>
        </a:p>
      </dgm:t>
    </dgm:pt>
    <dgm:pt modelId="{05D482F4-4D7F-4171-931C-CAA6B2C435F5}">
      <dgm:prSet/>
      <dgm:spPr/>
      <dgm:t>
        <a:bodyPr/>
        <a:lstStyle/>
        <a:p>
          <a:pPr rtl="0"/>
          <a:r>
            <a:rPr lang="zh-TW" dirty="0" smtClean="0"/>
            <a:t>擷取</a:t>
          </a:r>
          <a:r>
            <a:rPr lang="zh-TW" dirty="0" smtClean="0"/>
            <a:t>某幾</a:t>
          </a:r>
          <a:r>
            <a:rPr lang="zh-TW" dirty="0" smtClean="0"/>
            <a:t>行</a:t>
          </a:r>
          <a:r>
            <a:rPr lang="en-US" altLang="zh-TW" dirty="0" smtClean="0"/>
            <a:t>(p)</a:t>
          </a:r>
          <a:endParaRPr lang="zh-TW" dirty="0"/>
        </a:p>
      </dgm:t>
    </dgm:pt>
    <dgm:pt modelId="{6D85825C-AEDE-49D8-8506-C7D6B3156581}" type="parTrans" cxnId="{CE4BDE77-4DD6-4B4D-BC8D-AE7144181878}">
      <dgm:prSet/>
      <dgm:spPr/>
      <dgm:t>
        <a:bodyPr/>
        <a:lstStyle/>
        <a:p>
          <a:endParaRPr lang="zh-TW" altLang="en-US"/>
        </a:p>
      </dgm:t>
    </dgm:pt>
    <dgm:pt modelId="{9BF2706C-1587-418F-94AD-AF2B5DE88E46}" type="sibTrans" cxnId="{CE4BDE77-4DD6-4B4D-BC8D-AE7144181878}">
      <dgm:prSet/>
      <dgm:spPr/>
      <dgm:t>
        <a:bodyPr/>
        <a:lstStyle/>
        <a:p>
          <a:endParaRPr lang="zh-TW" altLang="en-US"/>
        </a:p>
      </dgm:t>
    </dgm:pt>
    <dgm:pt modelId="{A554248A-D444-4F67-80B7-AA8DFF96A64C}">
      <dgm:prSet custT="1"/>
      <dgm:spPr/>
      <dgm:t>
        <a:bodyPr/>
        <a:lstStyle/>
        <a:p>
          <a:pPr rtl="0"/>
          <a:r>
            <a:rPr lang="en-US" sz="1800" dirty="0" err="1" smtClean="0"/>
            <a:t>sed</a:t>
          </a:r>
          <a:r>
            <a:rPr lang="en-US" sz="1800" dirty="0" smtClean="0"/>
            <a:t> -n ‘5,7p’ /</a:t>
          </a:r>
          <a:r>
            <a:rPr lang="en-US" sz="1800" dirty="0" err="1" smtClean="0"/>
            <a:t>etc</a:t>
          </a:r>
          <a:r>
            <a:rPr lang="en-US" sz="1800" dirty="0" smtClean="0"/>
            <a:t>/</a:t>
          </a:r>
          <a:r>
            <a:rPr lang="en-US" sz="1800" dirty="0" err="1" smtClean="0"/>
            <a:t>passwd</a:t>
          </a:r>
          <a:r>
            <a:rPr lang="en-US" sz="1800" dirty="0" smtClean="0"/>
            <a:t>  </a:t>
          </a:r>
          <a:endParaRPr lang="zh-TW" sz="1800" dirty="0"/>
        </a:p>
      </dgm:t>
    </dgm:pt>
    <dgm:pt modelId="{110695B2-233F-4B1D-8917-F6AEBE8C167E}" type="parTrans" cxnId="{5AC62A72-269D-40B5-96E8-C75DB576B745}">
      <dgm:prSet/>
      <dgm:spPr/>
      <dgm:t>
        <a:bodyPr/>
        <a:lstStyle/>
        <a:p>
          <a:endParaRPr lang="zh-TW" altLang="en-US"/>
        </a:p>
      </dgm:t>
    </dgm:pt>
    <dgm:pt modelId="{289BC3E5-0718-44E6-9863-8B8977EAF12C}" type="sibTrans" cxnId="{5AC62A72-269D-40B5-96E8-C75DB576B745}">
      <dgm:prSet/>
      <dgm:spPr/>
      <dgm:t>
        <a:bodyPr/>
        <a:lstStyle/>
        <a:p>
          <a:endParaRPr lang="zh-TW" altLang="en-US"/>
        </a:p>
      </dgm:t>
    </dgm:pt>
    <dgm:pt modelId="{F1199B56-4B6E-40C8-8EB2-7E6B971068E0}">
      <dgm:prSet/>
      <dgm:spPr/>
      <dgm:t>
        <a:bodyPr/>
        <a:lstStyle/>
        <a:p>
          <a:pPr rtl="0"/>
          <a:r>
            <a:rPr lang="zh-TW" dirty="0" smtClean="0"/>
            <a:t>刪除</a:t>
          </a:r>
          <a:r>
            <a:rPr lang="zh-TW" dirty="0" smtClean="0"/>
            <a:t>整</a:t>
          </a:r>
          <a:r>
            <a:rPr lang="zh-TW" dirty="0" smtClean="0"/>
            <a:t>行</a:t>
          </a:r>
          <a:r>
            <a:rPr lang="en-US" altLang="zh-TW" dirty="0" smtClean="0"/>
            <a:t>(d)</a:t>
          </a:r>
          <a:endParaRPr lang="zh-TW" dirty="0"/>
        </a:p>
      </dgm:t>
    </dgm:pt>
    <dgm:pt modelId="{5E5C191A-95D4-40E7-8876-C3A17B1D9F36}" type="parTrans" cxnId="{4E7D6BDB-CC87-41E7-AC7D-4A918AA63F43}">
      <dgm:prSet/>
      <dgm:spPr/>
      <dgm:t>
        <a:bodyPr/>
        <a:lstStyle/>
        <a:p>
          <a:endParaRPr lang="zh-TW" altLang="en-US"/>
        </a:p>
      </dgm:t>
    </dgm:pt>
    <dgm:pt modelId="{75718B9F-0EB1-4B60-AE5E-443D8CB0491E}" type="sibTrans" cxnId="{4E7D6BDB-CC87-41E7-AC7D-4A918AA63F43}">
      <dgm:prSet/>
      <dgm:spPr/>
      <dgm:t>
        <a:bodyPr/>
        <a:lstStyle/>
        <a:p>
          <a:endParaRPr lang="zh-TW" altLang="en-US"/>
        </a:p>
      </dgm:t>
    </dgm:pt>
    <dgm:pt modelId="{5F57BE65-1EAD-4CE8-BDB2-B35BECCC6AF6}">
      <dgm:prSet custT="1"/>
      <dgm:spPr/>
      <dgm:t>
        <a:bodyPr/>
        <a:lstStyle/>
        <a:p>
          <a:pPr rtl="0"/>
          <a:r>
            <a:rPr lang="en-US" sz="1800" dirty="0" err="1" smtClean="0"/>
            <a:t>sed</a:t>
          </a:r>
          <a:r>
            <a:rPr lang="en-US" sz="1800" dirty="0" smtClean="0"/>
            <a:t>  ‘2,5d’</a:t>
          </a:r>
          <a:r>
            <a:rPr lang="zh-TW" sz="1800" dirty="0" smtClean="0"/>
            <a:t> </a:t>
          </a:r>
          <a:r>
            <a:rPr lang="en-US" sz="1800" dirty="0" smtClean="0"/>
            <a:t>/</a:t>
          </a:r>
          <a:r>
            <a:rPr lang="en-US" sz="1800" dirty="0" err="1" smtClean="0"/>
            <a:t>etc</a:t>
          </a:r>
          <a:r>
            <a:rPr lang="en-US" sz="1800" dirty="0" smtClean="0"/>
            <a:t>/</a:t>
          </a:r>
          <a:r>
            <a:rPr lang="en-US" sz="1800" dirty="0" err="1" smtClean="0"/>
            <a:t>passwd</a:t>
          </a:r>
          <a:r>
            <a:rPr lang="en-US" sz="1800" dirty="0" smtClean="0"/>
            <a:t> </a:t>
          </a:r>
          <a:r>
            <a:rPr lang="zh-TW" altLang="en-US" sz="1800" dirty="0" smtClean="0"/>
            <a:t>    </a:t>
          </a:r>
          <a:endParaRPr lang="zh-TW" sz="1800" dirty="0"/>
        </a:p>
      </dgm:t>
    </dgm:pt>
    <dgm:pt modelId="{00B9E6A8-EF14-4B23-8012-656EC23B783C}" type="parTrans" cxnId="{59BBB66D-8E4C-4B88-8CA3-79036D63EEC9}">
      <dgm:prSet/>
      <dgm:spPr/>
      <dgm:t>
        <a:bodyPr/>
        <a:lstStyle/>
        <a:p>
          <a:endParaRPr lang="zh-TW" altLang="en-US"/>
        </a:p>
      </dgm:t>
    </dgm:pt>
    <dgm:pt modelId="{A3FD4298-285D-4D3A-A475-880F1D246EF9}" type="sibTrans" cxnId="{59BBB66D-8E4C-4B88-8CA3-79036D63EEC9}">
      <dgm:prSet/>
      <dgm:spPr/>
      <dgm:t>
        <a:bodyPr/>
        <a:lstStyle/>
        <a:p>
          <a:endParaRPr lang="zh-TW" altLang="en-US"/>
        </a:p>
      </dgm:t>
    </dgm:pt>
    <dgm:pt modelId="{D166D4EF-376D-40E0-9710-73AF65120A94}">
      <dgm:prSet/>
      <dgm:spPr/>
      <dgm:t>
        <a:bodyPr/>
        <a:lstStyle/>
        <a:p>
          <a:pPr rtl="0"/>
          <a:r>
            <a:rPr lang="zh-TW" dirty="0" smtClean="0"/>
            <a:t>新增整</a:t>
          </a:r>
          <a:r>
            <a:rPr lang="zh-TW" dirty="0" smtClean="0"/>
            <a:t>行</a:t>
          </a:r>
          <a:r>
            <a:rPr lang="en-US" altLang="zh-TW" dirty="0" smtClean="0"/>
            <a:t>(a)</a:t>
          </a:r>
          <a:endParaRPr lang="zh-TW" dirty="0"/>
        </a:p>
      </dgm:t>
    </dgm:pt>
    <dgm:pt modelId="{D945EE22-8D02-4176-9153-2639E06317F7}" type="parTrans" cxnId="{0918231F-A9A7-4369-85BC-E336863A10BF}">
      <dgm:prSet/>
      <dgm:spPr/>
      <dgm:t>
        <a:bodyPr/>
        <a:lstStyle/>
        <a:p>
          <a:endParaRPr lang="zh-TW" altLang="en-US"/>
        </a:p>
      </dgm:t>
    </dgm:pt>
    <dgm:pt modelId="{E820D2B8-9AB5-4488-9121-0DC0988CCBFE}" type="sibTrans" cxnId="{0918231F-A9A7-4369-85BC-E336863A10BF}">
      <dgm:prSet/>
      <dgm:spPr/>
      <dgm:t>
        <a:bodyPr/>
        <a:lstStyle/>
        <a:p>
          <a:endParaRPr lang="zh-TW" altLang="en-US"/>
        </a:p>
      </dgm:t>
    </dgm:pt>
    <dgm:pt modelId="{00D1AA81-A9DA-41D2-A78B-F9E1094FD125}">
      <dgm:prSet custT="1"/>
      <dgm:spPr/>
      <dgm:t>
        <a:bodyPr/>
        <a:lstStyle/>
        <a:p>
          <a:pPr rtl="0"/>
          <a:r>
            <a:rPr lang="en-US" sz="1800" dirty="0" err="1" smtClean="0"/>
            <a:t>sed</a:t>
          </a:r>
          <a:r>
            <a:rPr lang="en-US" sz="1800" dirty="0" smtClean="0"/>
            <a:t>  ‘2a  hello’ /</a:t>
          </a:r>
          <a:r>
            <a:rPr lang="en-US" sz="1800" dirty="0" err="1" smtClean="0"/>
            <a:t>etc</a:t>
          </a:r>
          <a:r>
            <a:rPr lang="en-US" sz="1800" dirty="0" smtClean="0"/>
            <a:t>/</a:t>
          </a:r>
          <a:r>
            <a:rPr lang="en-US" sz="1800" dirty="0" err="1" smtClean="0"/>
            <a:t>passwd</a:t>
          </a:r>
          <a:r>
            <a:rPr lang="zh-TW" sz="1800" dirty="0" smtClean="0"/>
            <a:t>  </a:t>
          </a:r>
          <a:endParaRPr lang="zh-TW" sz="1800" dirty="0"/>
        </a:p>
      </dgm:t>
    </dgm:pt>
    <dgm:pt modelId="{2260BFDB-0726-4B5A-A089-7B98D3A06CE4}" type="parTrans" cxnId="{407D1347-8B04-4B19-8251-60E630038EC7}">
      <dgm:prSet/>
      <dgm:spPr/>
      <dgm:t>
        <a:bodyPr/>
        <a:lstStyle/>
        <a:p>
          <a:endParaRPr lang="zh-TW" altLang="en-US"/>
        </a:p>
      </dgm:t>
    </dgm:pt>
    <dgm:pt modelId="{572257C1-DA5F-4BCE-A7F4-DB0DBD2E3C02}" type="sibTrans" cxnId="{407D1347-8B04-4B19-8251-60E630038EC7}">
      <dgm:prSet/>
      <dgm:spPr/>
      <dgm:t>
        <a:bodyPr/>
        <a:lstStyle/>
        <a:p>
          <a:endParaRPr lang="zh-TW" altLang="en-US"/>
        </a:p>
      </dgm:t>
    </dgm:pt>
    <dgm:pt modelId="{2D17443F-B184-46EC-A34D-D7C06E615C6D}">
      <dgm:prSet/>
      <dgm:spPr/>
      <dgm:t>
        <a:bodyPr/>
        <a:lstStyle/>
        <a:p>
          <a:pPr rtl="0"/>
          <a:r>
            <a:rPr lang="zh-TW" dirty="0" smtClean="0"/>
            <a:t>取代整</a:t>
          </a:r>
          <a:r>
            <a:rPr lang="zh-TW" dirty="0" smtClean="0"/>
            <a:t>行</a:t>
          </a:r>
          <a:r>
            <a:rPr lang="en-US" altLang="zh-TW" dirty="0" smtClean="0"/>
            <a:t>(c)</a:t>
          </a:r>
          <a:endParaRPr lang="zh-TW" dirty="0"/>
        </a:p>
      </dgm:t>
    </dgm:pt>
    <dgm:pt modelId="{711F4A3A-50FF-475D-B55A-2417B6A72AC9}" type="parTrans" cxnId="{746D3A33-3E91-4206-A467-9C4438CBB440}">
      <dgm:prSet/>
      <dgm:spPr/>
      <dgm:t>
        <a:bodyPr/>
        <a:lstStyle/>
        <a:p>
          <a:endParaRPr lang="zh-TW" altLang="en-US"/>
        </a:p>
      </dgm:t>
    </dgm:pt>
    <dgm:pt modelId="{637FD675-D9EF-4D3F-B606-6757D7583819}" type="sibTrans" cxnId="{746D3A33-3E91-4206-A467-9C4438CBB440}">
      <dgm:prSet/>
      <dgm:spPr/>
      <dgm:t>
        <a:bodyPr/>
        <a:lstStyle/>
        <a:p>
          <a:endParaRPr lang="zh-TW" altLang="en-US"/>
        </a:p>
      </dgm:t>
    </dgm:pt>
    <dgm:pt modelId="{DA26EE21-A7DA-45D8-9236-199976F32EF0}">
      <dgm:prSet custT="1"/>
      <dgm:spPr/>
      <dgm:t>
        <a:bodyPr/>
        <a:lstStyle/>
        <a:p>
          <a:pPr rtl="0"/>
          <a:endParaRPr lang="zh-TW" sz="1800" dirty="0"/>
        </a:p>
      </dgm:t>
    </dgm:pt>
    <dgm:pt modelId="{EB4AAD8F-EFCA-4019-8B7E-93860DE980E5}" type="parTrans" cxnId="{71CD5C72-9EA7-452B-9614-6ED454C1D4BB}">
      <dgm:prSet/>
      <dgm:spPr/>
      <dgm:t>
        <a:bodyPr/>
        <a:lstStyle/>
        <a:p>
          <a:endParaRPr lang="zh-TW" altLang="en-US"/>
        </a:p>
      </dgm:t>
    </dgm:pt>
    <dgm:pt modelId="{082B5CE9-11FA-4633-A013-903FE4764126}" type="sibTrans" cxnId="{71CD5C72-9EA7-452B-9614-6ED454C1D4BB}">
      <dgm:prSet/>
      <dgm:spPr/>
      <dgm:t>
        <a:bodyPr/>
        <a:lstStyle/>
        <a:p>
          <a:endParaRPr lang="zh-TW" altLang="en-US"/>
        </a:p>
      </dgm:t>
    </dgm:pt>
    <dgm:pt modelId="{FA77058C-BB7A-4B18-9CCD-EBD7896D0232}">
      <dgm:prSet custT="1"/>
      <dgm:spPr/>
      <dgm:t>
        <a:bodyPr/>
        <a:lstStyle/>
        <a:p>
          <a:pPr rtl="0"/>
          <a:r>
            <a:rPr lang="zh-TW" sz="1800" dirty="0" smtClean="0"/>
            <a:t>顯示</a:t>
          </a:r>
          <a:r>
            <a:rPr lang="en-US" altLang="zh-TW" sz="1800" dirty="0" smtClean="0"/>
            <a:t>(print)</a:t>
          </a:r>
          <a:r>
            <a:rPr lang="zh-TW" sz="1800" dirty="0" smtClean="0"/>
            <a:t>第</a:t>
          </a:r>
          <a:r>
            <a:rPr lang="en-US" sz="1800" dirty="0" smtClean="0"/>
            <a:t>5,6,7</a:t>
          </a:r>
          <a:r>
            <a:rPr lang="zh-TW" sz="1800" dirty="0" smtClean="0"/>
            <a:t>行</a:t>
          </a:r>
          <a:endParaRPr lang="zh-TW" sz="1800" dirty="0"/>
        </a:p>
      </dgm:t>
    </dgm:pt>
    <dgm:pt modelId="{2CB72976-CAD4-478A-A9CB-5EC3AFA84B72}" type="parTrans" cxnId="{3A27FF3E-BC2E-4364-9522-4E8EE05A84BD}">
      <dgm:prSet/>
      <dgm:spPr/>
      <dgm:t>
        <a:bodyPr/>
        <a:lstStyle/>
        <a:p>
          <a:endParaRPr lang="zh-TW" altLang="en-US"/>
        </a:p>
      </dgm:t>
    </dgm:pt>
    <dgm:pt modelId="{E291CFF9-1D50-4610-AC36-BABDB88C6CB7}" type="sibTrans" cxnId="{3A27FF3E-BC2E-4364-9522-4E8EE05A84BD}">
      <dgm:prSet/>
      <dgm:spPr/>
      <dgm:t>
        <a:bodyPr/>
        <a:lstStyle/>
        <a:p>
          <a:endParaRPr lang="zh-TW" altLang="en-US"/>
        </a:p>
      </dgm:t>
    </dgm:pt>
    <dgm:pt modelId="{77569C6C-C8F6-4034-9049-FBBB7CB9415A}">
      <dgm:prSet custT="1"/>
      <dgm:spPr/>
      <dgm:t>
        <a:bodyPr/>
        <a:lstStyle/>
        <a:p>
          <a:pPr rtl="0"/>
          <a:r>
            <a:rPr lang="zh-TW" sz="1800" dirty="0" smtClean="0"/>
            <a:t>將第</a:t>
          </a:r>
          <a:r>
            <a:rPr lang="en-US" sz="1800" dirty="0" smtClean="0"/>
            <a:t>2</a:t>
          </a:r>
          <a:r>
            <a:rPr lang="zh-TW" sz="1800" dirty="0" smtClean="0"/>
            <a:t>行</a:t>
          </a:r>
          <a:r>
            <a:rPr lang="en-US" sz="1800" dirty="0" smtClean="0"/>
            <a:t>~</a:t>
          </a:r>
          <a:r>
            <a:rPr lang="zh-TW" sz="1800" dirty="0" smtClean="0"/>
            <a:t>第</a:t>
          </a:r>
          <a:r>
            <a:rPr lang="en-US" sz="1800" dirty="0" smtClean="0"/>
            <a:t>5</a:t>
          </a:r>
          <a:r>
            <a:rPr lang="zh-TW" sz="1800" dirty="0" smtClean="0"/>
            <a:t>行刪除</a:t>
          </a:r>
          <a:r>
            <a:rPr lang="en-US" altLang="zh-TW" sz="1800" dirty="0" smtClean="0"/>
            <a:t>(delete)</a:t>
          </a:r>
          <a:endParaRPr lang="zh-TW" sz="1800" dirty="0"/>
        </a:p>
      </dgm:t>
    </dgm:pt>
    <dgm:pt modelId="{4391A5BB-0E9F-4548-BAB8-C233A487878A}" type="parTrans" cxnId="{45D23482-F80D-419E-AB2A-2DA681906D91}">
      <dgm:prSet/>
      <dgm:spPr/>
      <dgm:t>
        <a:bodyPr/>
        <a:lstStyle/>
        <a:p>
          <a:endParaRPr lang="zh-TW" altLang="en-US"/>
        </a:p>
      </dgm:t>
    </dgm:pt>
    <dgm:pt modelId="{77F83F91-5551-419A-ABDC-D2117630A480}" type="sibTrans" cxnId="{45D23482-F80D-419E-AB2A-2DA681906D91}">
      <dgm:prSet/>
      <dgm:spPr/>
      <dgm:t>
        <a:bodyPr/>
        <a:lstStyle/>
        <a:p>
          <a:endParaRPr lang="zh-TW" altLang="en-US"/>
        </a:p>
      </dgm:t>
    </dgm:pt>
    <dgm:pt modelId="{71A55590-356F-49CC-ADC5-6C535A364F86}">
      <dgm:prSet custT="1"/>
      <dgm:spPr/>
      <dgm:t>
        <a:bodyPr/>
        <a:lstStyle/>
        <a:p>
          <a:pPr rtl="0"/>
          <a:r>
            <a:rPr lang="zh-TW" sz="1800" dirty="0" smtClean="0"/>
            <a:t>第</a:t>
          </a:r>
          <a:r>
            <a:rPr lang="en-US" sz="1800" dirty="0" smtClean="0"/>
            <a:t>2</a:t>
          </a:r>
          <a:r>
            <a:rPr lang="zh-TW" sz="1800" dirty="0" smtClean="0"/>
            <a:t>行下面增加</a:t>
          </a:r>
          <a:r>
            <a:rPr lang="en-US" altLang="zh-TW" sz="1800" dirty="0" smtClean="0"/>
            <a:t>(append)</a:t>
          </a:r>
          <a:r>
            <a:rPr lang="zh-TW" sz="1800" dirty="0" smtClean="0"/>
            <a:t>一行字串</a:t>
          </a:r>
          <a:r>
            <a:rPr lang="en-US" altLang="zh-TW" sz="1800" dirty="0" smtClean="0"/>
            <a:t>”hello”</a:t>
          </a:r>
          <a:endParaRPr lang="zh-TW" sz="1800" dirty="0"/>
        </a:p>
      </dgm:t>
    </dgm:pt>
    <dgm:pt modelId="{0E45C4FF-A2F8-4AEA-8021-E3844013AC52}" type="parTrans" cxnId="{81404338-72CF-4C24-9CD3-9A1445D645C8}">
      <dgm:prSet/>
      <dgm:spPr/>
      <dgm:t>
        <a:bodyPr/>
        <a:lstStyle/>
        <a:p>
          <a:endParaRPr lang="zh-TW" altLang="en-US"/>
        </a:p>
      </dgm:t>
    </dgm:pt>
    <dgm:pt modelId="{F020846A-2C27-46E1-A0B3-38BE73083A27}" type="sibTrans" cxnId="{81404338-72CF-4C24-9CD3-9A1445D645C8}">
      <dgm:prSet/>
      <dgm:spPr/>
      <dgm:t>
        <a:bodyPr/>
        <a:lstStyle/>
        <a:p>
          <a:endParaRPr lang="zh-TW" altLang="en-US"/>
        </a:p>
      </dgm:t>
    </dgm:pt>
    <dgm:pt modelId="{382DDA87-6700-495D-BC71-644360BAC92B}">
      <dgm:prSet custT="1"/>
      <dgm:spPr/>
      <dgm:t>
        <a:bodyPr/>
        <a:lstStyle/>
        <a:p>
          <a:pPr rtl="0"/>
          <a:r>
            <a:rPr lang="zh-TW" sz="1800" dirty="0" smtClean="0"/>
            <a:t>第</a:t>
          </a:r>
          <a:r>
            <a:rPr lang="en-US" sz="1800" dirty="0" smtClean="0"/>
            <a:t>2</a:t>
          </a:r>
          <a:r>
            <a:rPr lang="zh-TW" sz="1800" dirty="0" smtClean="0"/>
            <a:t>行至</a:t>
          </a:r>
          <a:r>
            <a:rPr lang="en-US" sz="1800" dirty="0" smtClean="0"/>
            <a:t>5</a:t>
          </a:r>
          <a:r>
            <a:rPr lang="zh-TW" sz="1800" dirty="0" smtClean="0"/>
            <a:t>行被</a:t>
          </a:r>
          <a:r>
            <a:rPr lang="zh-TW" sz="1800" smtClean="0"/>
            <a:t>替換</a:t>
          </a:r>
          <a:r>
            <a:rPr lang="en-US" altLang="zh-TW" sz="1800" smtClean="0"/>
            <a:t>(change</a:t>
          </a:r>
          <a:r>
            <a:rPr lang="en-US" altLang="zh-TW" sz="1800" dirty="0" smtClean="0"/>
            <a:t>)</a:t>
          </a:r>
          <a:r>
            <a:rPr lang="zh-TW" sz="1800" dirty="0" smtClean="0"/>
            <a:t>成一行字串</a:t>
          </a:r>
          <a:r>
            <a:rPr lang="en-US" sz="1800" dirty="0" smtClean="0"/>
            <a:t>hello</a:t>
          </a:r>
          <a:endParaRPr lang="zh-TW" sz="1800" dirty="0"/>
        </a:p>
      </dgm:t>
    </dgm:pt>
    <dgm:pt modelId="{E9A2C725-B153-4951-91FF-84CA2DB2FC15}" type="parTrans" cxnId="{C3BF2C7C-AB3A-47A5-91E5-54254AD40CC7}">
      <dgm:prSet/>
      <dgm:spPr/>
      <dgm:t>
        <a:bodyPr/>
        <a:lstStyle/>
        <a:p>
          <a:endParaRPr lang="zh-TW" altLang="en-US"/>
        </a:p>
      </dgm:t>
    </dgm:pt>
    <dgm:pt modelId="{AF19825B-CE36-4C20-B0D1-6136308FC815}" type="sibTrans" cxnId="{C3BF2C7C-AB3A-47A5-91E5-54254AD40CC7}">
      <dgm:prSet/>
      <dgm:spPr/>
      <dgm:t>
        <a:bodyPr/>
        <a:lstStyle/>
        <a:p>
          <a:endParaRPr lang="zh-TW" altLang="en-US"/>
        </a:p>
      </dgm:t>
    </dgm:pt>
    <dgm:pt modelId="{63059276-753A-4B38-92DB-C7F3199297CE}">
      <dgm:prSet custT="1"/>
      <dgm:spPr/>
      <dgm:t>
        <a:bodyPr/>
        <a:lstStyle/>
        <a:p>
          <a:pPr rtl="0"/>
          <a:r>
            <a:rPr lang="en-US" sz="1800" dirty="0" err="1" smtClean="0"/>
            <a:t>sed</a:t>
          </a:r>
          <a:r>
            <a:rPr lang="en-US" sz="1800" dirty="0" smtClean="0"/>
            <a:t>  ‘2,5c  hello’  /</a:t>
          </a:r>
          <a:r>
            <a:rPr lang="en-US" sz="1800" dirty="0" err="1" smtClean="0"/>
            <a:t>etc</a:t>
          </a:r>
          <a:r>
            <a:rPr lang="en-US" sz="1800" dirty="0" smtClean="0"/>
            <a:t>/</a:t>
          </a:r>
          <a:r>
            <a:rPr lang="en-US" sz="1800" dirty="0" err="1" smtClean="0"/>
            <a:t>passwd</a:t>
          </a:r>
          <a:r>
            <a:rPr lang="en-US" sz="1800" dirty="0" smtClean="0"/>
            <a:t>  </a:t>
          </a:r>
          <a:endParaRPr lang="zh-TW" sz="1800" dirty="0"/>
        </a:p>
      </dgm:t>
    </dgm:pt>
    <dgm:pt modelId="{0D19640C-A8C7-4DBB-A139-174CB1DE2AB8}" type="parTrans" cxnId="{838DB37A-1BF2-41D9-8FAC-F61BF5AA513D}">
      <dgm:prSet/>
      <dgm:spPr/>
      <dgm:t>
        <a:bodyPr/>
        <a:lstStyle/>
        <a:p>
          <a:endParaRPr lang="zh-TW" altLang="en-US"/>
        </a:p>
      </dgm:t>
    </dgm:pt>
    <dgm:pt modelId="{63385915-4AD1-4A4B-9B7E-E09ABBAD52B3}" type="sibTrans" cxnId="{838DB37A-1BF2-41D9-8FAC-F61BF5AA513D}">
      <dgm:prSet/>
      <dgm:spPr/>
      <dgm:t>
        <a:bodyPr/>
        <a:lstStyle/>
        <a:p>
          <a:endParaRPr lang="zh-TW" altLang="en-US"/>
        </a:p>
      </dgm:t>
    </dgm:pt>
    <dgm:pt modelId="{C56D7D1E-4DEB-44C4-AC38-5FFC4A9FEFE5}" type="pres">
      <dgm:prSet presAssocID="{C1DBE22C-1A2C-4C88-BAD2-6A5F5F8163D1}" presName="Name0" presStyleCnt="0">
        <dgm:presLayoutVars>
          <dgm:dir/>
          <dgm:animLvl val="lvl"/>
          <dgm:resizeHandles val="exact"/>
        </dgm:presLayoutVars>
      </dgm:prSet>
      <dgm:spPr/>
    </dgm:pt>
    <dgm:pt modelId="{FE56D6DB-6BE0-4CE6-925E-3EBB9D27A360}" type="pres">
      <dgm:prSet presAssocID="{05D482F4-4D7F-4171-931C-CAA6B2C435F5}" presName="linNode" presStyleCnt="0"/>
      <dgm:spPr/>
    </dgm:pt>
    <dgm:pt modelId="{27B2D342-EA38-4E34-AB79-70D767020992}" type="pres">
      <dgm:prSet presAssocID="{05D482F4-4D7F-4171-931C-CAA6B2C435F5}" presName="parentText" presStyleLbl="node1" presStyleIdx="0" presStyleCnt="4">
        <dgm:presLayoutVars>
          <dgm:chMax val="1"/>
          <dgm:bulletEnabled val="1"/>
        </dgm:presLayoutVars>
      </dgm:prSet>
      <dgm:spPr/>
      <dgm:t>
        <a:bodyPr/>
        <a:lstStyle/>
        <a:p>
          <a:endParaRPr lang="zh-TW" altLang="en-US"/>
        </a:p>
      </dgm:t>
    </dgm:pt>
    <dgm:pt modelId="{5438E0C1-DE06-4B4D-8DDA-D0131095A229}" type="pres">
      <dgm:prSet presAssocID="{05D482F4-4D7F-4171-931C-CAA6B2C435F5}" presName="descendantText" presStyleLbl="alignAccFollowNode1" presStyleIdx="0" presStyleCnt="4">
        <dgm:presLayoutVars>
          <dgm:bulletEnabled val="1"/>
        </dgm:presLayoutVars>
      </dgm:prSet>
      <dgm:spPr/>
      <dgm:t>
        <a:bodyPr/>
        <a:lstStyle/>
        <a:p>
          <a:endParaRPr lang="zh-TW" altLang="en-US"/>
        </a:p>
      </dgm:t>
    </dgm:pt>
    <dgm:pt modelId="{241AB38E-6797-4D82-AA9F-2177FAFD2E5E}" type="pres">
      <dgm:prSet presAssocID="{9BF2706C-1587-418F-94AD-AF2B5DE88E46}" presName="sp" presStyleCnt="0"/>
      <dgm:spPr/>
    </dgm:pt>
    <dgm:pt modelId="{25F6A516-D7E4-455B-A155-BE7AA847073E}" type="pres">
      <dgm:prSet presAssocID="{F1199B56-4B6E-40C8-8EB2-7E6B971068E0}" presName="linNode" presStyleCnt="0"/>
      <dgm:spPr/>
    </dgm:pt>
    <dgm:pt modelId="{6E46F887-1B8F-4D52-BAFC-A5C2F6A3F858}" type="pres">
      <dgm:prSet presAssocID="{F1199B56-4B6E-40C8-8EB2-7E6B971068E0}" presName="parentText" presStyleLbl="node1" presStyleIdx="1" presStyleCnt="4">
        <dgm:presLayoutVars>
          <dgm:chMax val="1"/>
          <dgm:bulletEnabled val="1"/>
        </dgm:presLayoutVars>
      </dgm:prSet>
      <dgm:spPr/>
      <dgm:t>
        <a:bodyPr/>
        <a:lstStyle/>
        <a:p>
          <a:endParaRPr lang="zh-TW" altLang="en-US"/>
        </a:p>
      </dgm:t>
    </dgm:pt>
    <dgm:pt modelId="{EB92CD0A-681F-434B-BAB8-DE4B8E9FAF51}" type="pres">
      <dgm:prSet presAssocID="{F1199B56-4B6E-40C8-8EB2-7E6B971068E0}" presName="descendantText" presStyleLbl="alignAccFollowNode1" presStyleIdx="1" presStyleCnt="4">
        <dgm:presLayoutVars>
          <dgm:bulletEnabled val="1"/>
        </dgm:presLayoutVars>
      </dgm:prSet>
      <dgm:spPr/>
      <dgm:t>
        <a:bodyPr/>
        <a:lstStyle/>
        <a:p>
          <a:endParaRPr lang="zh-TW" altLang="en-US"/>
        </a:p>
      </dgm:t>
    </dgm:pt>
    <dgm:pt modelId="{08AA1CEE-B384-4CF4-828A-DB396ED37232}" type="pres">
      <dgm:prSet presAssocID="{75718B9F-0EB1-4B60-AE5E-443D8CB0491E}" presName="sp" presStyleCnt="0"/>
      <dgm:spPr/>
    </dgm:pt>
    <dgm:pt modelId="{DC697E93-8718-4F5B-AECE-CC90144D2603}" type="pres">
      <dgm:prSet presAssocID="{D166D4EF-376D-40E0-9710-73AF65120A94}" presName="linNode" presStyleCnt="0"/>
      <dgm:spPr/>
    </dgm:pt>
    <dgm:pt modelId="{2A5A9CF7-A535-4C31-AC8B-6ECCCEC7AE91}" type="pres">
      <dgm:prSet presAssocID="{D166D4EF-376D-40E0-9710-73AF65120A94}" presName="parentText" presStyleLbl="node1" presStyleIdx="2" presStyleCnt="4">
        <dgm:presLayoutVars>
          <dgm:chMax val="1"/>
          <dgm:bulletEnabled val="1"/>
        </dgm:presLayoutVars>
      </dgm:prSet>
      <dgm:spPr/>
    </dgm:pt>
    <dgm:pt modelId="{581CC9F4-15A9-4C75-B800-13E9B758693E}" type="pres">
      <dgm:prSet presAssocID="{D166D4EF-376D-40E0-9710-73AF65120A94}" presName="descendantText" presStyleLbl="alignAccFollowNode1" presStyleIdx="2" presStyleCnt="4">
        <dgm:presLayoutVars>
          <dgm:bulletEnabled val="1"/>
        </dgm:presLayoutVars>
      </dgm:prSet>
      <dgm:spPr/>
      <dgm:t>
        <a:bodyPr/>
        <a:lstStyle/>
        <a:p>
          <a:endParaRPr lang="zh-TW" altLang="en-US"/>
        </a:p>
      </dgm:t>
    </dgm:pt>
    <dgm:pt modelId="{FA14E2B7-4708-4FA2-A67A-2DA099CF8D48}" type="pres">
      <dgm:prSet presAssocID="{E820D2B8-9AB5-4488-9121-0DC0988CCBFE}" presName="sp" presStyleCnt="0"/>
      <dgm:spPr/>
    </dgm:pt>
    <dgm:pt modelId="{9A12A2D6-1C2C-44C4-8748-1AC9305489C1}" type="pres">
      <dgm:prSet presAssocID="{2D17443F-B184-46EC-A34D-D7C06E615C6D}" presName="linNode" presStyleCnt="0"/>
      <dgm:spPr/>
    </dgm:pt>
    <dgm:pt modelId="{3C6D7BE2-30D0-40E4-969A-2E31116DD09D}" type="pres">
      <dgm:prSet presAssocID="{2D17443F-B184-46EC-A34D-D7C06E615C6D}" presName="parentText" presStyleLbl="node1" presStyleIdx="3" presStyleCnt="4">
        <dgm:presLayoutVars>
          <dgm:chMax val="1"/>
          <dgm:bulletEnabled val="1"/>
        </dgm:presLayoutVars>
      </dgm:prSet>
      <dgm:spPr/>
    </dgm:pt>
    <dgm:pt modelId="{D3A23AC2-AD04-4571-874F-26B75656794B}" type="pres">
      <dgm:prSet presAssocID="{2D17443F-B184-46EC-A34D-D7C06E615C6D}" presName="descendantText" presStyleLbl="alignAccFollowNode1" presStyleIdx="3" presStyleCnt="4">
        <dgm:presLayoutVars>
          <dgm:bulletEnabled val="1"/>
        </dgm:presLayoutVars>
      </dgm:prSet>
      <dgm:spPr/>
      <dgm:t>
        <a:bodyPr/>
        <a:lstStyle/>
        <a:p>
          <a:endParaRPr lang="zh-TW" altLang="en-US"/>
        </a:p>
      </dgm:t>
    </dgm:pt>
  </dgm:ptLst>
  <dgm:cxnLst>
    <dgm:cxn modelId="{0918231F-A9A7-4369-85BC-E336863A10BF}" srcId="{C1DBE22C-1A2C-4C88-BAD2-6A5F5F8163D1}" destId="{D166D4EF-376D-40E0-9710-73AF65120A94}" srcOrd="2" destOrd="0" parTransId="{D945EE22-8D02-4176-9153-2639E06317F7}" sibTransId="{E820D2B8-9AB5-4488-9121-0DC0988CCBFE}"/>
    <dgm:cxn modelId="{0C1C105E-A596-4BB5-A5A4-F4741E0A4755}" type="presOf" srcId="{77569C6C-C8F6-4034-9049-FBBB7CB9415A}" destId="{EB92CD0A-681F-434B-BAB8-DE4B8E9FAF51}" srcOrd="0" destOrd="0" presId="urn:microsoft.com/office/officeart/2005/8/layout/vList5"/>
    <dgm:cxn modelId="{5D0CB5D0-E65A-485D-A0C6-3782E24535FB}" type="presOf" srcId="{2D17443F-B184-46EC-A34D-D7C06E615C6D}" destId="{3C6D7BE2-30D0-40E4-969A-2E31116DD09D}" srcOrd="0" destOrd="0" presId="urn:microsoft.com/office/officeart/2005/8/layout/vList5"/>
    <dgm:cxn modelId="{5F502E9E-512B-4E66-9185-611E0F54A73F}" type="presOf" srcId="{D166D4EF-376D-40E0-9710-73AF65120A94}" destId="{2A5A9CF7-A535-4C31-AC8B-6ECCCEC7AE91}" srcOrd="0" destOrd="0" presId="urn:microsoft.com/office/officeart/2005/8/layout/vList5"/>
    <dgm:cxn modelId="{9DB2E33A-FD28-4C8C-A25C-CCB47B232780}" type="presOf" srcId="{63059276-753A-4B38-92DB-C7F3199297CE}" destId="{D3A23AC2-AD04-4571-874F-26B75656794B}" srcOrd="0" destOrd="1" presId="urn:microsoft.com/office/officeart/2005/8/layout/vList5"/>
    <dgm:cxn modelId="{407D1347-8B04-4B19-8251-60E630038EC7}" srcId="{D166D4EF-376D-40E0-9710-73AF65120A94}" destId="{00D1AA81-A9DA-41D2-A78B-F9E1094FD125}" srcOrd="1" destOrd="0" parTransId="{2260BFDB-0726-4B5A-A089-7B98D3A06CE4}" sibTransId="{572257C1-DA5F-4BCE-A7F4-DB0DBD2E3C02}"/>
    <dgm:cxn modelId="{838DB37A-1BF2-41D9-8FAC-F61BF5AA513D}" srcId="{2D17443F-B184-46EC-A34D-D7C06E615C6D}" destId="{63059276-753A-4B38-92DB-C7F3199297CE}" srcOrd="1" destOrd="0" parTransId="{0D19640C-A8C7-4DBB-A139-174CB1DE2AB8}" sibTransId="{63385915-4AD1-4A4B-9B7E-E09ABBAD52B3}"/>
    <dgm:cxn modelId="{746D3A33-3E91-4206-A467-9C4438CBB440}" srcId="{C1DBE22C-1A2C-4C88-BAD2-6A5F5F8163D1}" destId="{2D17443F-B184-46EC-A34D-D7C06E615C6D}" srcOrd="3" destOrd="0" parTransId="{711F4A3A-50FF-475D-B55A-2417B6A72AC9}" sibTransId="{637FD675-D9EF-4D3F-B606-6757D7583819}"/>
    <dgm:cxn modelId="{F834EEE9-20C5-40A6-B178-ED3CE4FE77BC}" type="presOf" srcId="{A554248A-D444-4F67-80B7-AA8DFF96A64C}" destId="{5438E0C1-DE06-4B4D-8DDA-D0131095A229}" srcOrd="0" destOrd="1" presId="urn:microsoft.com/office/officeart/2005/8/layout/vList5"/>
    <dgm:cxn modelId="{5F9CC2B6-B48B-48ED-86BE-B4C69B05188F}" type="presOf" srcId="{F1199B56-4B6E-40C8-8EB2-7E6B971068E0}" destId="{6E46F887-1B8F-4D52-BAFC-A5C2F6A3F858}" srcOrd="0" destOrd="0" presId="urn:microsoft.com/office/officeart/2005/8/layout/vList5"/>
    <dgm:cxn modelId="{A515842F-D7B2-4905-9DCF-AACAA611FD52}" type="presOf" srcId="{FA77058C-BB7A-4B18-9CCD-EBD7896D0232}" destId="{5438E0C1-DE06-4B4D-8DDA-D0131095A229}" srcOrd="0" destOrd="0" presId="urn:microsoft.com/office/officeart/2005/8/layout/vList5"/>
    <dgm:cxn modelId="{71CD5C72-9EA7-452B-9614-6ED454C1D4BB}" srcId="{05D482F4-4D7F-4171-931C-CAA6B2C435F5}" destId="{DA26EE21-A7DA-45D8-9236-199976F32EF0}" srcOrd="2" destOrd="0" parTransId="{EB4AAD8F-EFCA-4019-8B7E-93860DE980E5}" sibTransId="{082B5CE9-11FA-4633-A013-903FE4764126}"/>
    <dgm:cxn modelId="{A3DED2B8-63CF-4978-BD98-ECA70830CCC5}" type="presOf" srcId="{DA26EE21-A7DA-45D8-9236-199976F32EF0}" destId="{5438E0C1-DE06-4B4D-8DDA-D0131095A229}" srcOrd="0" destOrd="2" presId="urn:microsoft.com/office/officeart/2005/8/layout/vList5"/>
    <dgm:cxn modelId="{3A27FF3E-BC2E-4364-9522-4E8EE05A84BD}" srcId="{05D482F4-4D7F-4171-931C-CAA6B2C435F5}" destId="{FA77058C-BB7A-4B18-9CCD-EBD7896D0232}" srcOrd="0" destOrd="0" parTransId="{2CB72976-CAD4-478A-A9CB-5EC3AFA84B72}" sibTransId="{E291CFF9-1D50-4610-AC36-BABDB88C6CB7}"/>
    <dgm:cxn modelId="{59BBB66D-8E4C-4B88-8CA3-79036D63EEC9}" srcId="{F1199B56-4B6E-40C8-8EB2-7E6B971068E0}" destId="{5F57BE65-1EAD-4CE8-BDB2-B35BECCC6AF6}" srcOrd="1" destOrd="0" parTransId="{00B9E6A8-EF14-4B23-8012-656EC23B783C}" sibTransId="{A3FD4298-285D-4D3A-A475-880F1D246EF9}"/>
    <dgm:cxn modelId="{356DDBCA-773B-40EF-8B77-54775DCE443D}" type="presOf" srcId="{C1DBE22C-1A2C-4C88-BAD2-6A5F5F8163D1}" destId="{C56D7D1E-4DEB-44C4-AC38-5FFC4A9FEFE5}" srcOrd="0" destOrd="0" presId="urn:microsoft.com/office/officeart/2005/8/layout/vList5"/>
    <dgm:cxn modelId="{81404338-72CF-4C24-9CD3-9A1445D645C8}" srcId="{D166D4EF-376D-40E0-9710-73AF65120A94}" destId="{71A55590-356F-49CC-ADC5-6C535A364F86}" srcOrd="0" destOrd="0" parTransId="{0E45C4FF-A2F8-4AEA-8021-E3844013AC52}" sibTransId="{F020846A-2C27-46E1-A0B3-38BE73083A27}"/>
    <dgm:cxn modelId="{45D23482-F80D-419E-AB2A-2DA681906D91}" srcId="{F1199B56-4B6E-40C8-8EB2-7E6B971068E0}" destId="{77569C6C-C8F6-4034-9049-FBBB7CB9415A}" srcOrd="0" destOrd="0" parTransId="{4391A5BB-0E9F-4548-BAB8-C233A487878A}" sibTransId="{77F83F91-5551-419A-ABDC-D2117630A480}"/>
    <dgm:cxn modelId="{CE4BDE77-4DD6-4B4D-BC8D-AE7144181878}" srcId="{C1DBE22C-1A2C-4C88-BAD2-6A5F5F8163D1}" destId="{05D482F4-4D7F-4171-931C-CAA6B2C435F5}" srcOrd="0" destOrd="0" parTransId="{6D85825C-AEDE-49D8-8506-C7D6B3156581}" sibTransId="{9BF2706C-1587-418F-94AD-AF2B5DE88E46}"/>
    <dgm:cxn modelId="{C6DE72F6-702E-4254-9E78-70A0446C8F69}" type="presOf" srcId="{05D482F4-4D7F-4171-931C-CAA6B2C435F5}" destId="{27B2D342-EA38-4E34-AB79-70D767020992}" srcOrd="0" destOrd="0" presId="urn:microsoft.com/office/officeart/2005/8/layout/vList5"/>
    <dgm:cxn modelId="{9E36A0F5-229F-4D60-865B-B228C31A3AE8}" type="presOf" srcId="{00D1AA81-A9DA-41D2-A78B-F9E1094FD125}" destId="{581CC9F4-15A9-4C75-B800-13E9B758693E}" srcOrd="0" destOrd="1" presId="urn:microsoft.com/office/officeart/2005/8/layout/vList5"/>
    <dgm:cxn modelId="{C3BF2C7C-AB3A-47A5-91E5-54254AD40CC7}" srcId="{2D17443F-B184-46EC-A34D-D7C06E615C6D}" destId="{382DDA87-6700-495D-BC71-644360BAC92B}" srcOrd="0" destOrd="0" parTransId="{E9A2C725-B153-4951-91FF-84CA2DB2FC15}" sibTransId="{AF19825B-CE36-4C20-B0D1-6136308FC815}"/>
    <dgm:cxn modelId="{4E7D6BDB-CC87-41E7-AC7D-4A918AA63F43}" srcId="{C1DBE22C-1A2C-4C88-BAD2-6A5F5F8163D1}" destId="{F1199B56-4B6E-40C8-8EB2-7E6B971068E0}" srcOrd="1" destOrd="0" parTransId="{5E5C191A-95D4-40E7-8876-C3A17B1D9F36}" sibTransId="{75718B9F-0EB1-4B60-AE5E-443D8CB0491E}"/>
    <dgm:cxn modelId="{7E73F9A3-ED18-42C5-B7A1-5BBE01C21DAF}" type="presOf" srcId="{382DDA87-6700-495D-BC71-644360BAC92B}" destId="{D3A23AC2-AD04-4571-874F-26B75656794B}" srcOrd="0" destOrd="0" presId="urn:microsoft.com/office/officeart/2005/8/layout/vList5"/>
    <dgm:cxn modelId="{5AC62A72-269D-40B5-96E8-C75DB576B745}" srcId="{05D482F4-4D7F-4171-931C-CAA6B2C435F5}" destId="{A554248A-D444-4F67-80B7-AA8DFF96A64C}" srcOrd="1" destOrd="0" parTransId="{110695B2-233F-4B1D-8917-F6AEBE8C167E}" sibTransId="{289BC3E5-0718-44E6-9863-8B8977EAF12C}"/>
    <dgm:cxn modelId="{E899910B-E58B-44EE-9C4D-B22930BE380F}" type="presOf" srcId="{5F57BE65-1EAD-4CE8-BDB2-B35BECCC6AF6}" destId="{EB92CD0A-681F-434B-BAB8-DE4B8E9FAF51}" srcOrd="0" destOrd="1" presId="urn:microsoft.com/office/officeart/2005/8/layout/vList5"/>
    <dgm:cxn modelId="{9D502351-ED95-4410-8357-BF6C19720578}" type="presOf" srcId="{71A55590-356F-49CC-ADC5-6C535A364F86}" destId="{581CC9F4-15A9-4C75-B800-13E9B758693E}" srcOrd="0" destOrd="0" presId="urn:microsoft.com/office/officeart/2005/8/layout/vList5"/>
    <dgm:cxn modelId="{38EF4241-9F1D-4507-88E1-B6EB5592BF51}" type="presParOf" srcId="{C56D7D1E-4DEB-44C4-AC38-5FFC4A9FEFE5}" destId="{FE56D6DB-6BE0-4CE6-925E-3EBB9D27A360}" srcOrd="0" destOrd="0" presId="urn:microsoft.com/office/officeart/2005/8/layout/vList5"/>
    <dgm:cxn modelId="{DC01CC36-89BB-4BD5-A4E0-D6C706956151}" type="presParOf" srcId="{FE56D6DB-6BE0-4CE6-925E-3EBB9D27A360}" destId="{27B2D342-EA38-4E34-AB79-70D767020992}" srcOrd="0" destOrd="0" presId="urn:microsoft.com/office/officeart/2005/8/layout/vList5"/>
    <dgm:cxn modelId="{0A32C958-7F51-4BBD-8B1F-EDB25419CE7D}" type="presParOf" srcId="{FE56D6DB-6BE0-4CE6-925E-3EBB9D27A360}" destId="{5438E0C1-DE06-4B4D-8DDA-D0131095A229}" srcOrd="1" destOrd="0" presId="urn:microsoft.com/office/officeart/2005/8/layout/vList5"/>
    <dgm:cxn modelId="{E92A6549-0AA6-4CB0-88B6-DA851A6F6691}" type="presParOf" srcId="{C56D7D1E-4DEB-44C4-AC38-5FFC4A9FEFE5}" destId="{241AB38E-6797-4D82-AA9F-2177FAFD2E5E}" srcOrd="1" destOrd="0" presId="urn:microsoft.com/office/officeart/2005/8/layout/vList5"/>
    <dgm:cxn modelId="{3D81EE51-B43C-49E5-AAF4-52C177C8EBC4}" type="presParOf" srcId="{C56D7D1E-4DEB-44C4-AC38-5FFC4A9FEFE5}" destId="{25F6A516-D7E4-455B-A155-BE7AA847073E}" srcOrd="2" destOrd="0" presId="urn:microsoft.com/office/officeart/2005/8/layout/vList5"/>
    <dgm:cxn modelId="{398B3571-2B91-43A0-9168-A4E4ECA70D99}" type="presParOf" srcId="{25F6A516-D7E4-455B-A155-BE7AA847073E}" destId="{6E46F887-1B8F-4D52-BAFC-A5C2F6A3F858}" srcOrd="0" destOrd="0" presId="urn:microsoft.com/office/officeart/2005/8/layout/vList5"/>
    <dgm:cxn modelId="{70143548-0BD3-47D6-A436-DA0B25038B8A}" type="presParOf" srcId="{25F6A516-D7E4-455B-A155-BE7AA847073E}" destId="{EB92CD0A-681F-434B-BAB8-DE4B8E9FAF51}" srcOrd="1" destOrd="0" presId="urn:microsoft.com/office/officeart/2005/8/layout/vList5"/>
    <dgm:cxn modelId="{09AD7A05-F7BA-4701-A92B-6FB859BF447E}" type="presParOf" srcId="{C56D7D1E-4DEB-44C4-AC38-5FFC4A9FEFE5}" destId="{08AA1CEE-B384-4CF4-828A-DB396ED37232}" srcOrd="3" destOrd="0" presId="urn:microsoft.com/office/officeart/2005/8/layout/vList5"/>
    <dgm:cxn modelId="{F45F07AF-E95D-4C0C-884E-DCB7AC495B24}" type="presParOf" srcId="{C56D7D1E-4DEB-44C4-AC38-5FFC4A9FEFE5}" destId="{DC697E93-8718-4F5B-AECE-CC90144D2603}" srcOrd="4" destOrd="0" presId="urn:microsoft.com/office/officeart/2005/8/layout/vList5"/>
    <dgm:cxn modelId="{E90EBF05-12DA-42DA-8AF8-ED87BA938A1C}" type="presParOf" srcId="{DC697E93-8718-4F5B-AECE-CC90144D2603}" destId="{2A5A9CF7-A535-4C31-AC8B-6ECCCEC7AE91}" srcOrd="0" destOrd="0" presId="urn:microsoft.com/office/officeart/2005/8/layout/vList5"/>
    <dgm:cxn modelId="{A19604B2-962A-4606-987D-689D809D0D8F}" type="presParOf" srcId="{DC697E93-8718-4F5B-AECE-CC90144D2603}" destId="{581CC9F4-15A9-4C75-B800-13E9B758693E}" srcOrd="1" destOrd="0" presId="urn:microsoft.com/office/officeart/2005/8/layout/vList5"/>
    <dgm:cxn modelId="{557D6AFD-41C1-46A5-B1CB-9B58A4BF91A8}" type="presParOf" srcId="{C56D7D1E-4DEB-44C4-AC38-5FFC4A9FEFE5}" destId="{FA14E2B7-4708-4FA2-A67A-2DA099CF8D48}" srcOrd="5" destOrd="0" presId="urn:microsoft.com/office/officeart/2005/8/layout/vList5"/>
    <dgm:cxn modelId="{E0DE4DF6-9A30-4ABA-8C02-624E1F534B61}" type="presParOf" srcId="{C56D7D1E-4DEB-44C4-AC38-5FFC4A9FEFE5}" destId="{9A12A2D6-1C2C-44C4-8748-1AC9305489C1}" srcOrd="6" destOrd="0" presId="urn:microsoft.com/office/officeart/2005/8/layout/vList5"/>
    <dgm:cxn modelId="{E3D7F147-B3B7-4481-89D3-51BC6CC0FAA5}" type="presParOf" srcId="{9A12A2D6-1C2C-44C4-8748-1AC9305489C1}" destId="{3C6D7BE2-30D0-40E4-969A-2E31116DD09D}" srcOrd="0" destOrd="0" presId="urn:microsoft.com/office/officeart/2005/8/layout/vList5"/>
    <dgm:cxn modelId="{383573F5-B602-41EE-95DC-A478E0BE4731}" type="presParOf" srcId="{9A12A2D6-1C2C-44C4-8748-1AC9305489C1}" destId="{D3A23AC2-AD04-4571-874F-26B75656794B}"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9337C8D-6D92-4463-8B17-370802757CFA}" type="doc">
      <dgm:prSet loTypeId="urn:microsoft.com/office/officeart/2005/8/layout/vList4" loCatId="list" qsTypeId="urn:microsoft.com/office/officeart/2005/8/quickstyle/simple3" qsCatId="simple" csTypeId="urn:microsoft.com/office/officeart/2005/8/colors/accent0_1" csCatId="mainScheme" phldr="1"/>
      <dgm:spPr/>
      <dgm:t>
        <a:bodyPr/>
        <a:lstStyle/>
        <a:p>
          <a:endParaRPr lang="zh-TW" altLang="en-US"/>
        </a:p>
      </dgm:t>
    </dgm:pt>
    <dgm:pt modelId="{499EA4F8-DE1F-463A-8380-ED24F9345772}">
      <dgm:prSet phldrT="[文字]" custT="1"/>
      <dgm:spPr/>
      <dgm:t>
        <a:bodyPr anchor="b"/>
        <a:lstStyle/>
        <a:p>
          <a:pPr rtl="0"/>
          <a:r>
            <a:rPr lang="zh-TW" altLang="en-US" sz="1800" dirty="0" smtClean="0"/>
            <a:t>使用者帳號</a:t>
          </a:r>
          <a:endParaRPr lang="zh-TW" altLang="en-US" sz="1800" dirty="0"/>
        </a:p>
      </dgm:t>
    </dgm:pt>
    <dgm:pt modelId="{3C21DB17-3E84-4E27-BDFB-F4B484DCFBE5}" type="parTrans" cxnId="{54322892-1358-43A4-86B9-A5F139BB2DBB}">
      <dgm:prSet/>
      <dgm:spPr/>
      <dgm:t>
        <a:bodyPr/>
        <a:lstStyle/>
        <a:p>
          <a:endParaRPr lang="zh-TW" altLang="en-US"/>
        </a:p>
      </dgm:t>
    </dgm:pt>
    <dgm:pt modelId="{A7CB3F71-2967-42A3-9426-A061E22459CE}" type="sibTrans" cxnId="{54322892-1358-43A4-86B9-A5F139BB2DBB}">
      <dgm:prSet/>
      <dgm:spPr/>
      <dgm:t>
        <a:bodyPr/>
        <a:lstStyle/>
        <a:p>
          <a:endParaRPr lang="zh-TW" altLang="en-US"/>
        </a:p>
      </dgm:t>
    </dgm:pt>
    <dgm:pt modelId="{08E0FBCA-5B10-4E66-BB11-FC443A9504AD}">
      <dgm:prSet phldrT="[文字]" custT="1"/>
      <dgm:spPr/>
      <dgm:t>
        <a:bodyPr anchor="b"/>
        <a:lstStyle/>
        <a:p>
          <a:r>
            <a:rPr lang="zh-TW" altLang="en-US" sz="1800" dirty="0" smtClean="0"/>
            <a:t>身分證字號</a:t>
          </a:r>
          <a:endParaRPr lang="zh-TW" altLang="en-US" sz="1800" dirty="0"/>
        </a:p>
      </dgm:t>
    </dgm:pt>
    <dgm:pt modelId="{C398AC74-7A0D-495F-BD94-28DC9866037C}" type="parTrans" cxnId="{4FF22220-6FB2-4D27-B1C1-593B1867087B}">
      <dgm:prSet/>
      <dgm:spPr/>
      <dgm:t>
        <a:bodyPr/>
        <a:lstStyle/>
        <a:p>
          <a:endParaRPr lang="zh-TW" altLang="en-US"/>
        </a:p>
      </dgm:t>
    </dgm:pt>
    <dgm:pt modelId="{6D3E6EFB-8251-4F83-B2CB-B36AD23F8FCE}" type="sibTrans" cxnId="{4FF22220-6FB2-4D27-B1C1-593B1867087B}">
      <dgm:prSet/>
      <dgm:spPr/>
      <dgm:t>
        <a:bodyPr/>
        <a:lstStyle/>
        <a:p>
          <a:endParaRPr lang="zh-TW" altLang="en-US"/>
        </a:p>
      </dgm:t>
    </dgm:pt>
    <dgm:pt modelId="{53F67A23-ABFF-4AFF-999D-D5050F10A54D}">
      <dgm:prSet phldrT="[文字]" custT="1"/>
      <dgm:spPr/>
      <dgm:t>
        <a:bodyPr anchor="b"/>
        <a:lstStyle/>
        <a:p>
          <a:pPr rtl="0"/>
          <a:r>
            <a:rPr lang="zh-TW" altLang="en-US" sz="1800" dirty="0" smtClean="0"/>
            <a:t>電子郵箱</a:t>
          </a:r>
          <a:endParaRPr lang="zh-TW" altLang="en-US" sz="1800" dirty="0"/>
        </a:p>
      </dgm:t>
    </dgm:pt>
    <dgm:pt modelId="{1CA23BD5-2316-47BD-833B-4ED86C6C4108}" type="parTrans" cxnId="{B62B8E88-5E0F-4B91-8A37-F34EECBDA501}">
      <dgm:prSet/>
      <dgm:spPr/>
      <dgm:t>
        <a:bodyPr/>
        <a:lstStyle/>
        <a:p>
          <a:endParaRPr lang="zh-TW" altLang="en-US"/>
        </a:p>
      </dgm:t>
    </dgm:pt>
    <dgm:pt modelId="{0BF20C56-8F59-477F-B973-5EC56C4917FA}" type="sibTrans" cxnId="{B62B8E88-5E0F-4B91-8A37-F34EECBDA501}">
      <dgm:prSet/>
      <dgm:spPr/>
      <dgm:t>
        <a:bodyPr/>
        <a:lstStyle/>
        <a:p>
          <a:endParaRPr lang="zh-TW" altLang="en-US"/>
        </a:p>
      </dgm:t>
    </dgm:pt>
    <dgm:pt modelId="{1A2CB9AD-8CBF-4856-9BBE-1C2B130A440C}">
      <dgm:prSet custT="1"/>
      <dgm:spPr/>
      <dgm:t>
        <a:bodyPr anchor="b"/>
        <a:lstStyle/>
        <a:p>
          <a:pPr rtl="0"/>
          <a:r>
            <a:rPr lang="pl-PL" altLang="zh-TW" sz="1600" dirty="0" smtClean="0"/>
            <a:t>[</a:t>
          </a:r>
          <a:r>
            <a:rPr lang="en-US" altLang="zh-TW" sz="1600" dirty="0" smtClean="0"/>
            <a:t>A-Z</a:t>
          </a:r>
          <a:r>
            <a:rPr lang="pl-PL" altLang="zh-TW" sz="1600" dirty="0" smtClean="0"/>
            <a:t>a-z0-9_</a:t>
          </a:r>
          <a:r>
            <a:rPr lang="en-US" altLang="zh-TW" sz="1600" dirty="0" smtClean="0"/>
            <a:t>.-</a:t>
          </a:r>
          <a:r>
            <a:rPr lang="pl-PL" altLang="zh-TW" sz="1600" dirty="0" smtClean="0"/>
            <a:t>]{3</a:t>
          </a:r>
          <a:r>
            <a:rPr lang="en-US" altLang="zh-TW" sz="1600" dirty="0" smtClean="0"/>
            <a:t>,</a:t>
          </a:r>
          <a:r>
            <a:rPr lang="pl-PL" altLang="zh-TW" sz="1600" dirty="0" smtClean="0"/>
            <a:t>16}</a:t>
          </a:r>
          <a:endParaRPr lang="zh-TW" altLang="en-US" sz="1600" dirty="0"/>
        </a:p>
      </dgm:t>
    </dgm:pt>
    <dgm:pt modelId="{0F297EC8-0B55-45D3-809E-FFE3DA8F8F53}" type="parTrans" cxnId="{67436B2A-CD02-4ED3-98A4-EAEECCE97C48}">
      <dgm:prSet/>
      <dgm:spPr/>
      <dgm:t>
        <a:bodyPr/>
        <a:lstStyle/>
        <a:p>
          <a:endParaRPr lang="zh-TW" altLang="en-US"/>
        </a:p>
      </dgm:t>
    </dgm:pt>
    <dgm:pt modelId="{1906FC19-868B-4ACA-A2C8-3B61A6DD2161}" type="sibTrans" cxnId="{67436B2A-CD02-4ED3-98A4-EAEECCE97C48}">
      <dgm:prSet/>
      <dgm:spPr/>
      <dgm:t>
        <a:bodyPr/>
        <a:lstStyle/>
        <a:p>
          <a:endParaRPr lang="zh-TW" altLang="en-US"/>
        </a:p>
      </dgm:t>
    </dgm:pt>
    <dgm:pt modelId="{F88B45DB-3ED2-4967-B8A5-51AE9C1B30B8}">
      <dgm:prSet custT="1"/>
      <dgm:spPr/>
      <dgm:t>
        <a:bodyPr anchor="b"/>
        <a:lstStyle/>
        <a:p>
          <a:r>
            <a:rPr lang="en-US" altLang="en-US" sz="1600" dirty="0" smtClean="0"/>
            <a:t>[A-</a:t>
          </a:r>
          <a:r>
            <a:rPr lang="en-US" altLang="en-US" sz="1600" dirty="0" err="1" smtClean="0"/>
            <a:t>Za</a:t>
          </a:r>
          <a:r>
            <a:rPr lang="en-US" altLang="en-US" sz="1600" dirty="0" smtClean="0"/>
            <a:t>-z][0-9]{9}</a:t>
          </a:r>
          <a:endParaRPr lang="zh-TW" altLang="en-US" sz="1600" dirty="0"/>
        </a:p>
      </dgm:t>
    </dgm:pt>
    <dgm:pt modelId="{7EEBA6BC-E109-4126-ADC8-4E23061E15D3}" type="parTrans" cxnId="{946B541F-E65D-4094-A5FC-CF327D11E50B}">
      <dgm:prSet/>
      <dgm:spPr/>
      <dgm:t>
        <a:bodyPr/>
        <a:lstStyle/>
        <a:p>
          <a:endParaRPr lang="zh-TW" altLang="en-US"/>
        </a:p>
      </dgm:t>
    </dgm:pt>
    <dgm:pt modelId="{D928D314-2EDF-4FFC-A34D-F66B61F055B6}" type="sibTrans" cxnId="{946B541F-E65D-4094-A5FC-CF327D11E50B}">
      <dgm:prSet/>
      <dgm:spPr/>
      <dgm:t>
        <a:bodyPr/>
        <a:lstStyle/>
        <a:p>
          <a:endParaRPr lang="zh-TW" altLang="en-US"/>
        </a:p>
      </dgm:t>
    </dgm:pt>
    <dgm:pt modelId="{478E7760-05D7-45FB-B4A7-C9EA46614320}">
      <dgm:prSet custT="1"/>
      <dgm:spPr/>
      <dgm:t>
        <a:bodyPr anchor="b"/>
        <a:lstStyle/>
        <a:p>
          <a:r>
            <a:rPr lang="en-US" altLang="en-US" sz="1600" dirty="0" smtClean="0"/>
            <a:t>[A-Za-z0-9._%+-]+@[A-Za-z0-9.-]+\.[A-</a:t>
          </a:r>
          <a:r>
            <a:rPr lang="en-US" altLang="en-US" sz="1600" dirty="0" err="1" smtClean="0"/>
            <a:t>Za</a:t>
          </a:r>
          <a:r>
            <a:rPr lang="en-US" altLang="en-US" sz="1600" dirty="0" smtClean="0"/>
            <a:t>-z]{2,6}</a:t>
          </a:r>
          <a:endParaRPr lang="zh-TW" altLang="en-US" sz="1600" dirty="0"/>
        </a:p>
      </dgm:t>
    </dgm:pt>
    <dgm:pt modelId="{F9C5EB6B-5F00-436B-BD5C-D32D05B72ECD}" type="parTrans" cxnId="{9743FF97-5D6A-42E3-97B0-74C1BAB2A696}">
      <dgm:prSet/>
      <dgm:spPr/>
      <dgm:t>
        <a:bodyPr/>
        <a:lstStyle/>
        <a:p>
          <a:endParaRPr lang="zh-TW" altLang="en-US"/>
        </a:p>
      </dgm:t>
    </dgm:pt>
    <dgm:pt modelId="{C7F396E0-294F-4682-A75A-D5E02D26BA09}" type="sibTrans" cxnId="{9743FF97-5D6A-42E3-97B0-74C1BAB2A696}">
      <dgm:prSet/>
      <dgm:spPr/>
      <dgm:t>
        <a:bodyPr/>
        <a:lstStyle/>
        <a:p>
          <a:endParaRPr lang="zh-TW" altLang="en-US"/>
        </a:p>
      </dgm:t>
    </dgm:pt>
    <dgm:pt modelId="{24D8ED2B-CCBC-43A0-87AB-79741DBDF903}">
      <dgm:prSet custT="1"/>
      <dgm:spPr/>
      <dgm:t>
        <a:bodyPr anchor="b"/>
        <a:lstStyle/>
        <a:p>
          <a:pPr rtl="0"/>
          <a:r>
            <a:rPr lang="en-US" altLang="zh-TW" sz="1800" dirty="0" smtClean="0"/>
            <a:t>IPv4</a:t>
          </a:r>
          <a:r>
            <a:rPr lang="zh-TW" altLang="en-US" sz="1800" dirty="0" smtClean="0"/>
            <a:t>位址</a:t>
          </a:r>
          <a:endParaRPr lang="zh-TW" altLang="en-US" sz="1800" dirty="0"/>
        </a:p>
      </dgm:t>
    </dgm:pt>
    <dgm:pt modelId="{A07FA784-C396-4510-AD96-2193C662724F}" type="parTrans" cxnId="{2E662690-FA6C-48FC-AD0C-1DFBB874F882}">
      <dgm:prSet/>
      <dgm:spPr/>
      <dgm:t>
        <a:bodyPr/>
        <a:lstStyle/>
        <a:p>
          <a:endParaRPr lang="zh-TW" altLang="en-US"/>
        </a:p>
      </dgm:t>
    </dgm:pt>
    <dgm:pt modelId="{6C372534-9E87-4B74-BA4F-04E9F73FE6AB}" type="sibTrans" cxnId="{2E662690-FA6C-48FC-AD0C-1DFBB874F882}">
      <dgm:prSet/>
      <dgm:spPr/>
      <dgm:t>
        <a:bodyPr/>
        <a:lstStyle/>
        <a:p>
          <a:endParaRPr lang="zh-TW" altLang="en-US"/>
        </a:p>
      </dgm:t>
    </dgm:pt>
    <dgm:pt modelId="{B473CB17-3895-4E6B-AFAA-F2A124E6A46B}">
      <dgm:prSet custT="1"/>
      <dgm:spPr/>
      <dgm:t>
        <a:bodyPr anchor="b"/>
        <a:lstStyle/>
        <a:p>
          <a:r>
            <a:rPr lang="en-US" altLang="en-US" sz="1600" dirty="0" smtClean="0"/>
            <a:t>((25[0-5]|2[0-4][0-9]|[01]?[0-9][0-9]?)\.){3}(25[0-5]|2[0-4][0-9]|[01]?[0-9][0-9]?)</a:t>
          </a:r>
          <a:endParaRPr lang="zh-TW" altLang="en-US" sz="1600" dirty="0"/>
        </a:p>
      </dgm:t>
    </dgm:pt>
    <dgm:pt modelId="{2EA85C00-9594-4747-9796-0D4D91944B3F}" type="sibTrans" cxnId="{110C319F-C471-49F3-A1C6-5851E6643B01}">
      <dgm:prSet/>
      <dgm:spPr/>
      <dgm:t>
        <a:bodyPr/>
        <a:lstStyle/>
        <a:p>
          <a:endParaRPr lang="zh-TW" altLang="en-US"/>
        </a:p>
      </dgm:t>
    </dgm:pt>
    <dgm:pt modelId="{22676969-017C-41DF-9A4F-8FD2EA9A9991}" type="parTrans" cxnId="{110C319F-C471-49F3-A1C6-5851E6643B01}">
      <dgm:prSet/>
      <dgm:spPr/>
      <dgm:t>
        <a:bodyPr/>
        <a:lstStyle/>
        <a:p>
          <a:endParaRPr lang="zh-TW" altLang="en-US"/>
        </a:p>
      </dgm:t>
    </dgm:pt>
    <dgm:pt modelId="{0B10CE6D-9592-4B82-87B3-5DF21354F42F}" type="pres">
      <dgm:prSet presAssocID="{A9337C8D-6D92-4463-8B17-370802757CFA}" presName="linear" presStyleCnt="0">
        <dgm:presLayoutVars>
          <dgm:dir/>
          <dgm:resizeHandles val="exact"/>
        </dgm:presLayoutVars>
      </dgm:prSet>
      <dgm:spPr/>
      <dgm:t>
        <a:bodyPr/>
        <a:lstStyle/>
        <a:p>
          <a:endParaRPr lang="zh-TW" altLang="en-US"/>
        </a:p>
      </dgm:t>
    </dgm:pt>
    <dgm:pt modelId="{85687548-15D5-4AB3-8943-A0DB6E3A3C92}" type="pres">
      <dgm:prSet presAssocID="{499EA4F8-DE1F-463A-8380-ED24F9345772}" presName="comp" presStyleCnt="0"/>
      <dgm:spPr/>
      <dgm:t>
        <a:bodyPr/>
        <a:lstStyle/>
        <a:p>
          <a:endParaRPr lang="zh-TW" altLang="en-US"/>
        </a:p>
      </dgm:t>
    </dgm:pt>
    <dgm:pt modelId="{51A037FA-A1EA-4D66-9087-F84600A64DBF}" type="pres">
      <dgm:prSet presAssocID="{499EA4F8-DE1F-463A-8380-ED24F9345772}" presName="box" presStyleLbl="node1" presStyleIdx="0" presStyleCnt="4"/>
      <dgm:spPr/>
      <dgm:t>
        <a:bodyPr/>
        <a:lstStyle/>
        <a:p>
          <a:endParaRPr lang="zh-TW" altLang="en-US"/>
        </a:p>
      </dgm:t>
    </dgm:pt>
    <dgm:pt modelId="{F9644C89-D7E3-42DB-BE07-FC62D3A7AF9C}" type="pres">
      <dgm:prSet presAssocID="{499EA4F8-DE1F-463A-8380-ED24F9345772}" presName="img"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t="-40000" b="-40000"/>
          </a:stretch>
        </a:blipFill>
      </dgm:spPr>
      <dgm:t>
        <a:bodyPr/>
        <a:lstStyle/>
        <a:p>
          <a:endParaRPr lang="zh-TW" altLang="en-US"/>
        </a:p>
      </dgm:t>
    </dgm:pt>
    <dgm:pt modelId="{0D5F3437-48E4-45A8-A307-6449AC1F4961}" type="pres">
      <dgm:prSet presAssocID="{499EA4F8-DE1F-463A-8380-ED24F9345772}" presName="text" presStyleLbl="node1" presStyleIdx="0" presStyleCnt="4">
        <dgm:presLayoutVars>
          <dgm:bulletEnabled val="1"/>
        </dgm:presLayoutVars>
      </dgm:prSet>
      <dgm:spPr/>
      <dgm:t>
        <a:bodyPr/>
        <a:lstStyle/>
        <a:p>
          <a:endParaRPr lang="zh-TW" altLang="en-US"/>
        </a:p>
      </dgm:t>
    </dgm:pt>
    <dgm:pt modelId="{C4A73174-37A9-4913-8223-A6706DF3F77A}" type="pres">
      <dgm:prSet presAssocID="{A7CB3F71-2967-42A3-9426-A061E22459CE}" presName="spacer" presStyleCnt="0"/>
      <dgm:spPr/>
      <dgm:t>
        <a:bodyPr/>
        <a:lstStyle/>
        <a:p>
          <a:endParaRPr lang="zh-TW" altLang="en-US"/>
        </a:p>
      </dgm:t>
    </dgm:pt>
    <dgm:pt modelId="{489237EC-1196-424D-AD2F-F37E142C39C4}" type="pres">
      <dgm:prSet presAssocID="{08E0FBCA-5B10-4E66-BB11-FC443A9504AD}" presName="comp" presStyleCnt="0"/>
      <dgm:spPr/>
      <dgm:t>
        <a:bodyPr/>
        <a:lstStyle/>
        <a:p>
          <a:endParaRPr lang="zh-TW" altLang="en-US"/>
        </a:p>
      </dgm:t>
    </dgm:pt>
    <dgm:pt modelId="{B0AACD3D-CF5A-436D-8EC1-2AEBC4FFA6C3}" type="pres">
      <dgm:prSet presAssocID="{08E0FBCA-5B10-4E66-BB11-FC443A9504AD}" presName="box" presStyleLbl="node1" presStyleIdx="1" presStyleCnt="4"/>
      <dgm:spPr/>
      <dgm:t>
        <a:bodyPr/>
        <a:lstStyle/>
        <a:p>
          <a:endParaRPr lang="zh-TW" altLang="en-US"/>
        </a:p>
      </dgm:t>
    </dgm:pt>
    <dgm:pt modelId="{93B44BC1-D138-46EE-8B5E-7D3C45DE69DD}" type="pres">
      <dgm:prSet presAssocID="{08E0FBCA-5B10-4E66-BB11-FC443A9504AD}" presName="img"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t="-18000" b="-18000"/>
          </a:stretch>
        </a:blipFill>
      </dgm:spPr>
      <dgm:t>
        <a:bodyPr/>
        <a:lstStyle/>
        <a:p>
          <a:endParaRPr lang="zh-TW" altLang="en-US"/>
        </a:p>
      </dgm:t>
    </dgm:pt>
    <dgm:pt modelId="{4964FAD1-38CF-4509-B82F-AA90F3E462C7}" type="pres">
      <dgm:prSet presAssocID="{08E0FBCA-5B10-4E66-BB11-FC443A9504AD}" presName="text" presStyleLbl="node1" presStyleIdx="1" presStyleCnt="4">
        <dgm:presLayoutVars>
          <dgm:bulletEnabled val="1"/>
        </dgm:presLayoutVars>
      </dgm:prSet>
      <dgm:spPr/>
      <dgm:t>
        <a:bodyPr/>
        <a:lstStyle/>
        <a:p>
          <a:endParaRPr lang="zh-TW" altLang="en-US"/>
        </a:p>
      </dgm:t>
    </dgm:pt>
    <dgm:pt modelId="{46A21255-DBD9-48A6-992A-CB444708E427}" type="pres">
      <dgm:prSet presAssocID="{6D3E6EFB-8251-4F83-B2CB-B36AD23F8FCE}" presName="spacer" presStyleCnt="0"/>
      <dgm:spPr/>
      <dgm:t>
        <a:bodyPr/>
        <a:lstStyle/>
        <a:p>
          <a:endParaRPr lang="zh-TW" altLang="en-US"/>
        </a:p>
      </dgm:t>
    </dgm:pt>
    <dgm:pt modelId="{7E51467B-6009-4580-8F57-105DD3EA93BE}" type="pres">
      <dgm:prSet presAssocID="{53F67A23-ABFF-4AFF-999D-D5050F10A54D}" presName="comp" presStyleCnt="0"/>
      <dgm:spPr/>
      <dgm:t>
        <a:bodyPr/>
        <a:lstStyle/>
        <a:p>
          <a:endParaRPr lang="zh-TW" altLang="en-US"/>
        </a:p>
      </dgm:t>
    </dgm:pt>
    <dgm:pt modelId="{ED4E1AA6-9D02-45B7-85D5-E73A2172AA60}" type="pres">
      <dgm:prSet presAssocID="{53F67A23-ABFF-4AFF-999D-D5050F10A54D}" presName="box" presStyleLbl="node1" presStyleIdx="2" presStyleCnt="4"/>
      <dgm:spPr/>
      <dgm:t>
        <a:bodyPr/>
        <a:lstStyle/>
        <a:p>
          <a:endParaRPr lang="zh-TW" altLang="en-US"/>
        </a:p>
      </dgm:t>
    </dgm:pt>
    <dgm:pt modelId="{917677B8-6E78-459F-92EE-34C4461BF0D0}" type="pres">
      <dgm:prSet presAssocID="{53F67A23-ABFF-4AFF-999D-D5050F10A54D}" presName="img"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t="-7000" b="-7000"/>
          </a:stretch>
        </a:blipFill>
      </dgm:spPr>
      <dgm:t>
        <a:bodyPr/>
        <a:lstStyle/>
        <a:p>
          <a:endParaRPr lang="zh-TW" altLang="en-US"/>
        </a:p>
      </dgm:t>
    </dgm:pt>
    <dgm:pt modelId="{D786FD06-9C23-4542-B175-E67564C59E55}" type="pres">
      <dgm:prSet presAssocID="{53F67A23-ABFF-4AFF-999D-D5050F10A54D}" presName="text" presStyleLbl="node1" presStyleIdx="2" presStyleCnt="4">
        <dgm:presLayoutVars>
          <dgm:bulletEnabled val="1"/>
        </dgm:presLayoutVars>
      </dgm:prSet>
      <dgm:spPr/>
      <dgm:t>
        <a:bodyPr/>
        <a:lstStyle/>
        <a:p>
          <a:endParaRPr lang="zh-TW" altLang="en-US"/>
        </a:p>
      </dgm:t>
    </dgm:pt>
    <dgm:pt modelId="{CB27A11E-CB44-4B2D-A082-A94DDFE16308}" type="pres">
      <dgm:prSet presAssocID="{0BF20C56-8F59-477F-B973-5EC56C4917FA}" presName="spacer" presStyleCnt="0"/>
      <dgm:spPr/>
      <dgm:t>
        <a:bodyPr/>
        <a:lstStyle/>
        <a:p>
          <a:endParaRPr lang="zh-TW" altLang="en-US"/>
        </a:p>
      </dgm:t>
    </dgm:pt>
    <dgm:pt modelId="{1B0A2D51-143E-44E1-A045-61891AB8B9CE}" type="pres">
      <dgm:prSet presAssocID="{24D8ED2B-CCBC-43A0-87AB-79741DBDF903}" presName="comp" presStyleCnt="0"/>
      <dgm:spPr/>
      <dgm:t>
        <a:bodyPr/>
        <a:lstStyle/>
        <a:p>
          <a:endParaRPr lang="zh-TW" altLang="en-US"/>
        </a:p>
      </dgm:t>
    </dgm:pt>
    <dgm:pt modelId="{83513132-FD83-4F98-A834-417F06C06B6A}" type="pres">
      <dgm:prSet presAssocID="{24D8ED2B-CCBC-43A0-87AB-79741DBDF903}" presName="box" presStyleLbl="node1" presStyleIdx="3" presStyleCnt="4"/>
      <dgm:spPr/>
      <dgm:t>
        <a:bodyPr/>
        <a:lstStyle/>
        <a:p>
          <a:endParaRPr lang="zh-TW" altLang="en-US"/>
        </a:p>
      </dgm:t>
    </dgm:pt>
    <dgm:pt modelId="{F8B54D2F-AC4C-46CF-98AA-2F6FF6679D9B}" type="pres">
      <dgm:prSet presAssocID="{24D8ED2B-CCBC-43A0-87AB-79741DBDF903}" presName="img"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t="-18000" b="-18000"/>
          </a:stretch>
        </a:blipFill>
      </dgm:spPr>
      <dgm:t>
        <a:bodyPr/>
        <a:lstStyle/>
        <a:p>
          <a:endParaRPr lang="zh-TW" altLang="en-US"/>
        </a:p>
      </dgm:t>
    </dgm:pt>
    <dgm:pt modelId="{671D7573-4364-4D24-A372-8D563FC60762}" type="pres">
      <dgm:prSet presAssocID="{24D8ED2B-CCBC-43A0-87AB-79741DBDF903}" presName="text" presStyleLbl="node1" presStyleIdx="3" presStyleCnt="4">
        <dgm:presLayoutVars>
          <dgm:bulletEnabled val="1"/>
        </dgm:presLayoutVars>
      </dgm:prSet>
      <dgm:spPr/>
      <dgm:t>
        <a:bodyPr/>
        <a:lstStyle/>
        <a:p>
          <a:endParaRPr lang="zh-TW" altLang="en-US"/>
        </a:p>
      </dgm:t>
    </dgm:pt>
  </dgm:ptLst>
  <dgm:cxnLst>
    <dgm:cxn modelId="{54322892-1358-43A4-86B9-A5F139BB2DBB}" srcId="{A9337C8D-6D92-4463-8B17-370802757CFA}" destId="{499EA4F8-DE1F-463A-8380-ED24F9345772}" srcOrd="0" destOrd="0" parTransId="{3C21DB17-3E84-4E27-BDFB-F4B484DCFBE5}" sibTransId="{A7CB3F71-2967-42A3-9426-A061E22459CE}"/>
    <dgm:cxn modelId="{092B162A-A16C-4E38-B2D7-E4C2B2E754A1}" type="presOf" srcId="{53F67A23-ABFF-4AFF-999D-D5050F10A54D}" destId="{D786FD06-9C23-4542-B175-E67564C59E55}" srcOrd="1" destOrd="0" presId="urn:microsoft.com/office/officeart/2005/8/layout/vList4"/>
    <dgm:cxn modelId="{34A111F9-EDF7-49E1-9715-14A850C37F6D}" type="presOf" srcId="{499EA4F8-DE1F-463A-8380-ED24F9345772}" destId="{51A037FA-A1EA-4D66-9087-F84600A64DBF}" srcOrd="0" destOrd="0" presId="urn:microsoft.com/office/officeart/2005/8/layout/vList4"/>
    <dgm:cxn modelId="{ADBE6CED-142E-4EB5-9174-8A3E6A88920A}" type="presOf" srcId="{F88B45DB-3ED2-4967-B8A5-51AE9C1B30B8}" destId="{4964FAD1-38CF-4509-B82F-AA90F3E462C7}" srcOrd="1" destOrd="1" presId="urn:microsoft.com/office/officeart/2005/8/layout/vList4"/>
    <dgm:cxn modelId="{ACC869BB-5063-4AE2-BE75-9C84E152CF0F}" type="presOf" srcId="{53F67A23-ABFF-4AFF-999D-D5050F10A54D}" destId="{ED4E1AA6-9D02-45B7-85D5-E73A2172AA60}" srcOrd="0" destOrd="0" presId="urn:microsoft.com/office/officeart/2005/8/layout/vList4"/>
    <dgm:cxn modelId="{0AF4CFED-424E-421D-BD69-FE53EEE8BD83}" type="presOf" srcId="{08E0FBCA-5B10-4E66-BB11-FC443A9504AD}" destId="{B0AACD3D-CF5A-436D-8EC1-2AEBC4FFA6C3}" srcOrd="0" destOrd="0" presId="urn:microsoft.com/office/officeart/2005/8/layout/vList4"/>
    <dgm:cxn modelId="{E5B91031-9223-4AA3-82D5-EB51C12C4FCF}" type="presOf" srcId="{B473CB17-3895-4E6B-AFAA-F2A124E6A46B}" destId="{83513132-FD83-4F98-A834-417F06C06B6A}" srcOrd="0" destOrd="1" presId="urn:microsoft.com/office/officeart/2005/8/layout/vList4"/>
    <dgm:cxn modelId="{4FD13800-6778-45C9-92EA-E6254876A2F2}" type="presOf" srcId="{24D8ED2B-CCBC-43A0-87AB-79741DBDF903}" destId="{83513132-FD83-4F98-A834-417F06C06B6A}" srcOrd="0" destOrd="0" presId="urn:microsoft.com/office/officeart/2005/8/layout/vList4"/>
    <dgm:cxn modelId="{110C319F-C471-49F3-A1C6-5851E6643B01}" srcId="{24D8ED2B-CCBC-43A0-87AB-79741DBDF903}" destId="{B473CB17-3895-4E6B-AFAA-F2A124E6A46B}" srcOrd="0" destOrd="0" parTransId="{22676969-017C-41DF-9A4F-8FD2EA9A9991}" sibTransId="{2EA85C00-9594-4747-9796-0D4D91944B3F}"/>
    <dgm:cxn modelId="{EE86F774-468D-41F2-A61F-18D70952A7F0}" type="presOf" srcId="{24D8ED2B-CCBC-43A0-87AB-79741DBDF903}" destId="{671D7573-4364-4D24-A372-8D563FC60762}" srcOrd="1" destOrd="0" presId="urn:microsoft.com/office/officeart/2005/8/layout/vList4"/>
    <dgm:cxn modelId="{B767110E-EA52-4BF6-A9F1-8A80D81A7D32}" type="presOf" srcId="{F88B45DB-3ED2-4967-B8A5-51AE9C1B30B8}" destId="{B0AACD3D-CF5A-436D-8EC1-2AEBC4FFA6C3}" srcOrd="0" destOrd="1" presId="urn:microsoft.com/office/officeart/2005/8/layout/vList4"/>
    <dgm:cxn modelId="{67436B2A-CD02-4ED3-98A4-EAEECCE97C48}" srcId="{499EA4F8-DE1F-463A-8380-ED24F9345772}" destId="{1A2CB9AD-8CBF-4856-9BBE-1C2B130A440C}" srcOrd="0" destOrd="0" parTransId="{0F297EC8-0B55-45D3-809E-FFE3DA8F8F53}" sibTransId="{1906FC19-868B-4ACA-A2C8-3B61A6DD2161}"/>
    <dgm:cxn modelId="{B62B8E88-5E0F-4B91-8A37-F34EECBDA501}" srcId="{A9337C8D-6D92-4463-8B17-370802757CFA}" destId="{53F67A23-ABFF-4AFF-999D-D5050F10A54D}" srcOrd="2" destOrd="0" parTransId="{1CA23BD5-2316-47BD-833B-4ED86C6C4108}" sibTransId="{0BF20C56-8F59-477F-B973-5EC56C4917FA}"/>
    <dgm:cxn modelId="{542BA89F-1A8E-47C9-9169-2B7CB47785B3}" type="presOf" srcId="{1A2CB9AD-8CBF-4856-9BBE-1C2B130A440C}" destId="{51A037FA-A1EA-4D66-9087-F84600A64DBF}" srcOrd="0" destOrd="1" presId="urn:microsoft.com/office/officeart/2005/8/layout/vList4"/>
    <dgm:cxn modelId="{A1CD12ED-699B-475F-8AB8-3FF16C7BAC92}" type="presOf" srcId="{499EA4F8-DE1F-463A-8380-ED24F9345772}" destId="{0D5F3437-48E4-45A8-A307-6449AC1F4961}" srcOrd="1" destOrd="0" presId="urn:microsoft.com/office/officeart/2005/8/layout/vList4"/>
    <dgm:cxn modelId="{F721A3BC-BFCB-4A5C-B6FB-DE61082FED15}" type="presOf" srcId="{478E7760-05D7-45FB-B4A7-C9EA46614320}" destId="{ED4E1AA6-9D02-45B7-85D5-E73A2172AA60}" srcOrd="0" destOrd="1" presId="urn:microsoft.com/office/officeart/2005/8/layout/vList4"/>
    <dgm:cxn modelId="{D141AE78-CC7A-479D-87B4-6E11BC1115C6}" type="presOf" srcId="{1A2CB9AD-8CBF-4856-9BBE-1C2B130A440C}" destId="{0D5F3437-48E4-45A8-A307-6449AC1F4961}" srcOrd="1" destOrd="1" presId="urn:microsoft.com/office/officeart/2005/8/layout/vList4"/>
    <dgm:cxn modelId="{84149693-35D1-4195-BE7E-A255641B2974}" type="presOf" srcId="{B473CB17-3895-4E6B-AFAA-F2A124E6A46B}" destId="{671D7573-4364-4D24-A372-8D563FC60762}" srcOrd="1" destOrd="1" presId="urn:microsoft.com/office/officeart/2005/8/layout/vList4"/>
    <dgm:cxn modelId="{5269FCB9-71CF-4108-B1A1-C33DD72E6F33}" type="presOf" srcId="{08E0FBCA-5B10-4E66-BB11-FC443A9504AD}" destId="{4964FAD1-38CF-4509-B82F-AA90F3E462C7}" srcOrd="1" destOrd="0" presId="urn:microsoft.com/office/officeart/2005/8/layout/vList4"/>
    <dgm:cxn modelId="{946B541F-E65D-4094-A5FC-CF327D11E50B}" srcId="{08E0FBCA-5B10-4E66-BB11-FC443A9504AD}" destId="{F88B45DB-3ED2-4967-B8A5-51AE9C1B30B8}" srcOrd="0" destOrd="0" parTransId="{7EEBA6BC-E109-4126-ADC8-4E23061E15D3}" sibTransId="{D928D314-2EDF-4FFC-A34D-F66B61F055B6}"/>
    <dgm:cxn modelId="{9743FF97-5D6A-42E3-97B0-74C1BAB2A696}" srcId="{53F67A23-ABFF-4AFF-999D-D5050F10A54D}" destId="{478E7760-05D7-45FB-B4A7-C9EA46614320}" srcOrd="0" destOrd="0" parTransId="{F9C5EB6B-5F00-436B-BD5C-D32D05B72ECD}" sibTransId="{C7F396E0-294F-4682-A75A-D5E02D26BA09}"/>
    <dgm:cxn modelId="{056AFAC8-4008-48BE-8A55-71F13820FA2D}" type="presOf" srcId="{478E7760-05D7-45FB-B4A7-C9EA46614320}" destId="{D786FD06-9C23-4542-B175-E67564C59E55}" srcOrd="1" destOrd="1" presId="urn:microsoft.com/office/officeart/2005/8/layout/vList4"/>
    <dgm:cxn modelId="{4FF22220-6FB2-4D27-B1C1-593B1867087B}" srcId="{A9337C8D-6D92-4463-8B17-370802757CFA}" destId="{08E0FBCA-5B10-4E66-BB11-FC443A9504AD}" srcOrd="1" destOrd="0" parTransId="{C398AC74-7A0D-495F-BD94-28DC9866037C}" sibTransId="{6D3E6EFB-8251-4F83-B2CB-B36AD23F8FCE}"/>
    <dgm:cxn modelId="{2E49031A-8DBE-44CC-A5B6-5073F7897C48}" type="presOf" srcId="{A9337C8D-6D92-4463-8B17-370802757CFA}" destId="{0B10CE6D-9592-4B82-87B3-5DF21354F42F}" srcOrd="0" destOrd="0" presId="urn:microsoft.com/office/officeart/2005/8/layout/vList4"/>
    <dgm:cxn modelId="{2E662690-FA6C-48FC-AD0C-1DFBB874F882}" srcId="{A9337C8D-6D92-4463-8B17-370802757CFA}" destId="{24D8ED2B-CCBC-43A0-87AB-79741DBDF903}" srcOrd="3" destOrd="0" parTransId="{A07FA784-C396-4510-AD96-2193C662724F}" sibTransId="{6C372534-9E87-4B74-BA4F-04E9F73FE6AB}"/>
    <dgm:cxn modelId="{3138A830-FAB9-419F-AB1F-4FBB07981BDC}" type="presParOf" srcId="{0B10CE6D-9592-4B82-87B3-5DF21354F42F}" destId="{85687548-15D5-4AB3-8943-A0DB6E3A3C92}" srcOrd="0" destOrd="0" presId="urn:microsoft.com/office/officeart/2005/8/layout/vList4"/>
    <dgm:cxn modelId="{800B36E7-BEBC-474B-A956-8CD74AF22CA2}" type="presParOf" srcId="{85687548-15D5-4AB3-8943-A0DB6E3A3C92}" destId="{51A037FA-A1EA-4D66-9087-F84600A64DBF}" srcOrd="0" destOrd="0" presId="urn:microsoft.com/office/officeart/2005/8/layout/vList4"/>
    <dgm:cxn modelId="{63D28563-B35A-4C39-BA34-70AB2BCFEC53}" type="presParOf" srcId="{85687548-15D5-4AB3-8943-A0DB6E3A3C92}" destId="{F9644C89-D7E3-42DB-BE07-FC62D3A7AF9C}" srcOrd="1" destOrd="0" presId="urn:microsoft.com/office/officeart/2005/8/layout/vList4"/>
    <dgm:cxn modelId="{9218DC34-7AE6-434A-898B-6ED6547630D1}" type="presParOf" srcId="{85687548-15D5-4AB3-8943-A0DB6E3A3C92}" destId="{0D5F3437-48E4-45A8-A307-6449AC1F4961}" srcOrd="2" destOrd="0" presId="urn:microsoft.com/office/officeart/2005/8/layout/vList4"/>
    <dgm:cxn modelId="{B03427FB-F8B2-4DEE-951E-A0529C574631}" type="presParOf" srcId="{0B10CE6D-9592-4B82-87B3-5DF21354F42F}" destId="{C4A73174-37A9-4913-8223-A6706DF3F77A}" srcOrd="1" destOrd="0" presId="urn:microsoft.com/office/officeart/2005/8/layout/vList4"/>
    <dgm:cxn modelId="{0081E9A1-B5B0-43B9-9CB1-8AD8046D9C21}" type="presParOf" srcId="{0B10CE6D-9592-4B82-87B3-5DF21354F42F}" destId="{489237EC-1196-424D-AD2F-F37E142C39C4}" srcOrd="2" destOrd="0" presId="urn:microsoft.com/office/officeart/2005/8/layout/vList4"/>
    <dgm:cxn modelId="{65CE55EE-70DC-48DC-927A-10CEC3AF7B8E}" type="presParOf" srcId="{489237EC-1196-424D-AD2F-F37E142C39C4}" destId="{B0AACD3D-CF5A-436D-8EC1-2AEBC4FFA6C3}" srcOrd="0" destOrd="0" presId="urn:microsoft.com/office/officeart/2005/8/layout/vList4"/>
    <dgm:cxn modelId="{40A74CAA-86DE-4E28-A06B-F1E863D5E1AD}" type="presParOf" srcId="{489237EC-1196-424D-AD2F-F37E142C39C4}" destId="{93B44BC1-D138-46EE-8B5E-7D3C45DE69DD}" srcOrd="1" destOrd="0" presId="urn:microsoft.com/office/officeart/2005/8/layout/vList4"/>
    <dgm:cxn modelId="{9CF1EAF8-0406-486E-8D90-BE69425BE3F9}" type="presParOf" srcId="{489237EC-1196-424D-AD2F-F37E142C39C4}" destId="{4964FAD1-38CF-4509-B82F-AA90F3E462C7}" srcOrd="2" destOrd="0" presId="urn:microsoft.com/office/officeart/2005/8/layout/vList4"/>
    <dgm:cxn modelId="{8096EF9B-36EB-4B0D-97EC-8ADF21B34F30}" type="presParOf" srcId="{0B10CE6D-9592-4B82-87B3-5DF21354F42F}" destId="{46A21255-DBD9-48A6-992A-CB444708E427}" srcOrd="3" destOrd="0" presId="urn:microsoft.com/office/officeart/2005/8/layout/vList4"/>
    <dgm:cxn modelId="{FDB94EF8-981E-4977-8553-3A8FE904146C}" type="presParOf" srcId="{0B10CE6D-9592-4B82-87B3-5DF21354F42F}" destId="{7E51467B-6009-4580-8F57-105DD3EA93BE}" srcOrd="4" destOrd="0" presId="urn:microsoft.com/office/officeart/2005/8/layout/vList4"/>
    <dgm:cxn modelId="{86D14C33-17C7-4AE1-88E8-BCAA3F2FFE71}" type="presParOf" srcId="{7E51467B-6009-4580-8F57-105DD3EA93BE}" destId="{ED4E1AA6-9D02-45B7-85D5-E73A2172AA60}" srcOrd="0" destOrd="0" presId="urn:microsoft.com/office/officeart/2005/8/layout/vList4"/>
    <dgm:cxn modelId="{91E5ED40-80A4-49CE-851F-D89F54F58433}" type="presParOf" srcId="{7E51467B-6009-4580-8F57-105DD3EA93BE}" destId="{917677B8-6E78-459F-92EE-34C4461BF0D0}" srcOrd="1" destOrd="0" presId="urn:microsoft.com/office/officeart/2005/8/layout/vList4"/>
    <dgm:cxn modelId="{02265A06-CA0D-450F-9777-8F9BB060373B}" type="presParOf" srcId="{7E51467B-6009-4580-8F57-105DD3EA93BE}" destId="{D786FD06-9C23-4542-B175-E67564C59E55}" srcOrd="2" destOrd="0" presId="urn:microsoft.com/office/officeart/2005/8/layout/vList4"/>
    <dgm:cxn modelId="{F90A788D-08D7-4C6B-BE1E-572CD0747BCE}" type="presParOf" srcId="{0B10CE6D-9592-4B82-87B3-5DF21354F42F}" destId="{CB27A11E-CB44-4B2D-A082-A94DDFE16308}" srcOrd="5" destOrd="0" presId="urn:microsoft.com/office/officeart/2005/8/layout/vList4"/>
    <dgm:cxn modelId="{7D815BCF-8B78-4322-B64B-F5EBFEE0F6E7}" type="presParOf" srcId="{0B10CE6D-9592-4B82-87B3-5DF21354F42F}" destId="{1B0A2D51-143E-44E1-A045-61891AB8B9CE}" srcOrd="6" destOrd="0" presId="urn:microsoft.com/office/officeart/2005/8/layout/vList4"/>
    <dgm:cxn modelId="{31244CF7-B902-473A-B893-263E34FFE55A}" type="presParOf" srcId="{1B0A2D51-143E-44E1-A045-61891AB8B9CE}" destId="{83513132-FD83-4F98-A834-417F06C06B6A}" srcOrd="0" destOrd="0" presId="urn:microsoft.com/office/officeart/2005/8/layout/vList4"/>
    <dgm:cxn modelId="{31197C2B-A137-4F7E-BC3C-23884DA4DF8F}" type="presParOf" srcId="{1B0A2D51-143E-44E1-A045-61891AB8B9CE}" destId="{F8B54D2F-AC4C-46CF-98AA-2F6FF6679D9B}" srcOrd="1" destOrd="0" presId="urn:microsoft.com/office/officeart/2005/8/layout/vList4"/>
    <dgm:cxn modelId="{E41964E0-BAEF-477D-B33F-C89AA65595E5}" type="presParOf" srcId="{1B0A2D51-143E-44E1-A045-61891AB8B9CE}" destId="{671D7573-4364-4D24-A372-8D563FC60762}" srcOrd="2" destOrd="0" presId="urn:microsoft.com/office/officeart/2005/8/layout/vList4"/>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10129C9-415C-49E6-A483-3F1531D1E390}" type="doc">
      <dgm:prSet loTypeId="urn:microsoft.com/office/officeart/2008/layout/LinedList" loCatId="list" qsTypeId="urn:microsoft.com/office/officeart/2005/8/quickstyle/simple1" qsCatId="simple" csTypeId="urn:microsoft.com/office/officeart/2005/8/colors/accent0_1" csCatId="mainScheme" phldr="1"/>
      <dgm:spPr/>
      <dgm:t>
        <a:bodyPr/>
        <a:lstStyle/>
        <a:p>
          <a:endParaRPr lang="zh-TW" altLang="en-US"/>
        </a:p>
      </dgm:t>
    </dgm:pt>
    <dgm:pt modelId="{F9B8FCCB-DB41-4B8C-93CD-9818B6B7FEB6}">
      <dgm:prSet phldrT="[文字]"/>
      <dgm:spPr/>
      <dgm:t>
        <a:bodyPr/>
        <a:lstStyle/>
        <a:p>
          <a:pPr rtl="0"/>
          <a:r>
            <a:rPr lang="en-US" dirty="0" smtClean="0"/>
            <a:t>*.zip</a:t>
          </a:r>
          <a:endParaRPr lang="zh-TW" altLang="en-US" dirty="0"/>
        </a:p>
      </dgm:t>
    </dgm:pt>
    <dgm:pt modelId="{1B5DF5E0-BD44-475C-BBE7-33F748424EF2}" type="parTrans" cxnId="{3D6983DD-00D3-4775-A856-E97435DE279D}">
      <dgm:prSet/>
      <dgm:spPr/>
      <dgm:t>
        <a:bodyPr/>
        <a:lstStyle/>
        <a:p>
          <a:endParaRPr lang="zh-TW" altLang="en-US"/>
        </a:p>
      </dgm:t>
    </dgm:pt>
    <dgm:pt modelId="{BA5119B8-E7C5-4DD9-A641-F65E37005AC8}" type="sibTrans" cxnId="{3D6983DD-00D3-4775-A856-E97435DE279D}">
      <dgm:prSet/>
      <dgm:spPr/>
      <dgm:t>
        <a:bodyPr/>
        <a:lstStyle/>
        <a:p>
          <a:endParaRPr lang="zh-TW" altLang="en-US"/>
        </a:p>
      </dgm:t>
    </dgm:pt>
    <dgm:pt modelId="{B2B427A2-4D23-4709-ACEA-57E655E5FB3F}">
      <dgm:prSet/>
      <dgm:spPr/>
      <dgm:t>
        <a:bodyPr/>
        <a:lstStyle/>
        <a:p>
          <a:pPr rtl="0"/>
          <a:r>
            <a:rPr lang="zh-TW" dirty="0" smtClean="0"/>
            <a:t>以</a:t>
          </a:r>
          <a:r>
            <a:rPr lang="zh-TW" altLang="en-US" dirty="0" smtClean="0"/>
            <a:t> </a:t>
          </a:r>
          <a:r>
            <a:rPr lang="en-US" dirty="0" smtClean="0"/>
            <a:t>zip</a:t>
          </a:r>
          <a:r>
            <a:rPr lang="zh-TW" dirty="0" smtClean="0"/>
            <a:t> 程式壓縮的檔案</a:t>
          </a:r>
          <a:endParaRPr lang="zh-TW" dirty="0"/>
        </a:p>
      </dgm:t>
    </dgm:pt>
    <dgm:pt modelId="{CBF9845A-0D8A-4EE8-BDC1-59CE0BE8B5F5}" type="parTrans" cxnId="{13B2B3DA-FD73-4DA0-BF4F-D8ACEF29C9E4}">
      <dgm:prSet/>
      <dgm:spPr/>
      <dgm:t>
        <a:bodyPr/>
        <a:lstStyle/>
        <a:p>
          <a:endParaRPr lang="zh-TW" altLang="en-US"/>
        </a:p>
      </dgm:t>
    </dgm:pt>
    <dgm:pt modelId="{08D4F1A4-40D5-4ACE-9AE6-05FF5F48D075}" type="sibTrans" cxnId="{13B2B3DA-FD73-4DA0-BF4F-D8ACEF29C9E4}">
      <dgm:prSet/>
      <dgm:spPr/>
      <dgm:t>
        <a:bodyPr/>
        <a:lstStyle/>
        <a:p>
          <a:endParaRPr lang="zh-TW" altLang="en-US"/>
        </a:p>
      </dgm:t>
    </dgm:pt>
    <dgm:pt modelId="{E4E1E9F4-4836-4236-B2E7-A07A320D48FE}">
      <dgm:prSet/>
      <dgm:spPr/>
      <dgm:t>
        <a:bodyPr/>
        <a:lstStyle/>
        <a:p>
          <a:pPr rtl="0"/>
          <a:r>
            <a:rPr lang="zh-TW" dirty="0" smtClean="0"/>
            <a:t>*</a:t>
          </a:r>
          <a:r>
            <a:rPr lang="en-US" dirty="0" smtClean="0"/>
            <a:t>.</a:t>
          </a:r>
          <a:r>
            <a:rPr lang="en-US" dirty="0" err="1" smtClean="0"/>
            <a:t>gz</a:t>
          </a:r>
          <a:endParaRPr lang="zh-TW" dirty="0"/>
        </a:p>
      </dgm:t>
    </dgm:pt>
    <dgm:pt modelId="{083295C2-18F6-4BF3-8E92-88871F65E561}" type="parTrans" cxnId="{6EEE8BC7-B799-47D2-8823-A696CF56BF3F}">
      <dgm:prSet/>
      <dgm:spPr/>
      <dgm:t>
        <a:bodyPr/>
        <a:lstStyle/>
        <a:p>
          <a:endParaRPr lang="zh-TW" altLang="en-US"/>
        </a:p>
      </dgm:t>
    </dgm:pt>
    <dgm:pt modelId="{F63DE1B6-34FD-4905-BF7A-25763BF3DF55}" type="sibTrans" cxnId="{6EEE8BC7-B799-47D2-8823-A696CF56BF3F}">
      <dgm:prSet/>
      <dgm:spPr/>
      <dgm:t>
        <a:bodyPr/>
        <a:lstStyle/>
        <a:p>
          <a:endParaRPr lang="zh-TW" altLang="en-US"/>
        </a:p>
      </dgm:t>
    </dgm:pt>
    <dgm:pt modelId="{7ECF935D-A51C-4C91-BE54-156A973B4FF0}">
      <dgm:prSet/>
      <dgm:spPr/>
      <dgm:t>
        <a:bodyPr/>
        <a:lstStyle/>
        <a:p>
          <a:pPr rtl="0"/>
          <a:r>
            <a:rPr lang="zh-TW" dirty="0" smtClean="0"/>
            <a:t>以</a:t>
          </a:r>
          <a:r>
            <a:rPr lang="zh-TW" altLang="en-US" dirty="0" smtClean="0"/>
            <a:t> </a:t>
          </a:r>
          <a:r>
            <a:rPr lang="en-US" dirty="0" err="1" smtClean="0"/>
            <a:t>gzip</a:t>
          </a:r>
          <a:r>
            <a:rPr lang="zh-TW" dirty="0" smtClean="0"/>
            <a:t>程式壓縮的檔案</a:t>
          </a:r>
          <a:endParaRPr lang="zh-TW" dirty="0"/>
        </a:p>
      </dgm:t>
    </dgm:pt>
    <dgm:pt modelId="{3AC60704-DD66-4C17-9415-F1DF81BC5655}" type="parTrans" cxnId="{1BABE227-0FD8-417A-B7E0-DC8DE2C06A3E}">
      <dgm:prSet/>
      <dgm:spPr/>
      <dgm:t>
        <a:bodyPr/>
        <a:lstStyle/>
        <a:p>
          <a:endParaRPr lang="zh-TW" altLang="en-US"/>
        </a:p>
      </dgm:t>
    </dgm:pt>
    <dgm:pt modelId="{11588BB5-026D-43F4-B075-2E19F4378DBF}" type="sibTrans" cxnId="{1BABE227-0FD8-417A-B7E0-DC8DE2C06A3E}">
      <dgm:prSet/>
      <dgm:spPr/>
      <dgm:t>
        <a:bodyPr/>
        <a:lstStyle/>
        <a:p>
          <a:endParaRPr lang="zh-TW" altLang="en-US"/>
        </a:p>
      </dgm:t>
    </dgm:pt>
    <dgm:pt modelId="{A0A9E309-15CB-4164-8C2F-73D65099A7B6}">
      <dgm:prSet/>
      <dgm:spPr/>
      <dgm:t>
        <a:bodyPr/>
        <a:lstStyle/>
        <a:p>
          <a:pPr rtl="0"/>
          <a:r>
            <a:rPr lang="zh-TW" smtClean="0"/>
            <a:t>*</a:t>
          </a:r>
          <a:r>
            <a:rPr lang="en-US" smtClean="0"/>
            <a:t>.bz2</a:t>
          </a:r>
          <a:endParaRPr lang="zh-TW"/>
        </a:p>
      </dgm:t>
    </dgm:pt>
    <dgm:pt modelId="{281DA3BA-4452-49AC-BC64-D1C88627EEF8}" type="parTrans" cxnId="{3F40CCBD-E76D-465F-A545-3C1830DD476B}">
      <dgm:prSet/>
      <dgm:spPr/>
      <dgm:t>
        <a:bodyPr/>
        <a:lstStyle/>
        <a:p>
          <a:endParaRPr lang="zh-TW" altLang="en-US"/>
        </a:p>
      </dgm:t>
    </dgm:pt>
    <dgm:pt modelId="{7E102CFE-EDA1-4F3E-B9BA-BCEEEFACDE74}" type="sibTrans" cxnId="{3F40CCBD-E76D-465F-A545-3C1830DD476B}">
      <dgm:prSet/>
      <dgm:spPr/>
      <dgm:t>
        <a:bodyPr/>
        <a:lstStyle/>
        <a:p>
          <a:endParaRPr lang="zh-TW" altLang="en-US"/>
        </a:p>
      </dgm:t>
    </dgm:pt>
    <dgm:pt modelId="{BD7AE9D7-8A8B-4FC0-9313-D5E7C62898C4}">
      <dgm:prSet/>
      <dgm:spPr/>
      <dgm:t>
        <a:bodyPr/>
        <a:lstStyle/>
        <a:p>
          <a:pPr rtl="0"/>
          <a:r>
            <a:rPr lang="zh-TW" dirty="0" smtClean="0"/>
            <a:t>以</a:t>
          </a:r>
          <a:r>
            <a:rPr lang="zh-TW" altLang="en-US" dirty="0" smtClean="0"/>
            <a:t> </a:t>
          </a:r>
          <a:r>
            <a:rPr lang="en-US" dirty="0" smtClean="0"/>
            <a:t>bzip2 </a:t>
          </a:r>
          <a:r>
            <a:rPr lang="zh-TW" dirty="0" smtClean="0"/>
            <a:t>程式壓縮的檔案</a:t>
          </a:r>
          <a:endParaRPr lang="zh-TW" dirty="0"/>
        </a:p>
      </dgm:t>
    </dgm:pt>
    <dgm:pt modelId="{8CD268F7-C6AD-43FE-A1A1-3A5E7E965AC4}" type="parTrans" cxnId="{FFA5F443-F35F-4751-BC53-320A5A63C1EC}">
      <dgm:prSet/>
      <dgm:spPr/>
      <dgm:t>
        <a:bodyPr/>
        <a:lstStyle/>
        <a:p>
          <a:endParaRPr lang="zh-TW" altLang="en-US"/>
        </a:p>
      </dgm:t>
    </dgm:pt>
    <dgm:pt modelId="{1DD4167E-FEF0-4631-92CE-2DDD3CB8F205}" type="sibTrans" cxnId="{FFA5F443-F35F-4751-BC53-320A5A63C1EC}">
      <dgm:prSet/>
      <dgm:spPr/>
      <dgm:t>
        <a:bodyPr/>
        <a:lstStyle/>
        <a:p>
          <a:endParaRPr lang="zh-TW" altLang="en-US"/>
        </a:p>
      </dgm:t>
    </dgm:pt>
    <dgm:pt modelId="{16B3A576-FE91-41B1-A5CE-065309A11820}">
      <dgm:prSet/>
      <dgm:spPr/>
      <dgm:t>
        <a:bodyPr/>
        <a:lstStyle/>
        <a:p>
          <a:pPr rtl="0"/>
          <a:r>
            <a:rPr lang="zh-TW" dirty="0" smtClean="0"/>
            <a:t>*</a:t>
          </a:r>
          <a:r>
            <a:rPr lang="en-US" dirty="0" smtClean="0"/>
            <a:t>.</a:t>
          </a:r>
          <a:r>
            <a:rPr lang="en-US" dirty="0" err="1" smtClean="0"/>
            <a:t>xz</a:t>
          </a:r>
          <a:endParaRPr lang="zh-TW" dirty="0"/>
        </a:p>
      </dgm:t>
    </dgm:pt>
    <dgm:pt modelId="{D797BED1-6792-43D5-9B4B-FF54B7F9F719}" type="parTrans" cxnId="{6B002A54-5A72-4507-B76B-036C44A99554}">
      <dgm:prSet/>
      <dgm:spPr/>
      <dgm:t>
        <a:bodyPr/>
        <a:lstStyle/>
        <a:p>
          <a:endParaRPr lang="zh-TW" altLang="en-US"/>
        </a:p>
      </dgm:t>
    </dgm:pt>
    <dgm:pt modelId="{4DBDE709-CAFE-42FA-94CE-9C0398E73D4B}" type="sibTrans" cxnId="{6B002A54-5A72-4507-B76B-036C44A99554}">
      <dgm:prSet/>
      <dgm:spPr/>
      <dgm:t>
        <a:bodyPr/>
        <a:lstStyle/>
        <a:p>
          <a:endParaRPr lang="zh-TW" altLang="en-US"/>
        </a:p>
      </dgm:t>
    </dgm:pt>
    <dgm:pt modelId="{04CC3EB0-0AC6-47D4-BB6F-111E18079456}">
      <dgm:prSet/>
      <dgm:spPr/>
      <dgm:t>
        <a:bodyPr/>
        <a:lstStyle/>
        <a:p>
          <a:pPr rtl="0"/>
          <a:r>
            <a:rPr lang="zh-TW" dirty="0" smtClean="0"/>
            <a:t>以</a:t>
          </a:r>
          <a:r>
            <a:rPr lang="zh-TW" altLang="en-US" dirty="0" smtClean="0"/>
            <a:t> </a:t>
          </a:r>
          <a:r>
            <a:rPr lang="en-US" dirty="0" err="1" smtClean="0"/>
            <a:t>xz</a:t>
          </a:r>
          <a:r>
            <a:rPr lang="zh-TW" dirty="0" smtClean="0"/>
            <a:t> 程式壓縮的檔案</a:t>
          </a:r>
          <a:endParaRPr lang="zh-TW" dirty="0"/>
        </a:p>
      </dgm:t>
    </dgm:pt>
    <dgm:pt modelId="{A046D72D-FEC4-476C-852A-6C9D74E98672}" type="parTrans" cxnId="{D94DFACB-A3DC-4363-9E71-16F7496CD5E5}">
      <dgm:prSet/>
      <dgm:spPr/>
      <dgm:t>
        <a:bodyPr/>
        <a:lstStyle/>
        <a:p>
          <a:endParaRPr lang="zh-TW" altLang="en-US"/>
        </a:p>
      </dgm:t>
    </dgm:pt>
    <dgm:pt modelId="{8FBB8D4D-7581-433C-88C5-4D230A1C40E2}" type="sibTrans" cxnId="{D94DFACB-A3DC-4363-9E71-16F7496CD5E5}">
      <dgm:prSet/>
      <dgm:spPr/>
      <dgm:t>
        <a:bodyPr/>
        <a:lstStyle/>
        <a:p>
          <a:endParaRPr lang="zh-TW" altLang="en-US"/>
        </a:p>
      </dgm:t>
    </dgm:pt>
    <dgm:pt modelId="{872D07C5-A41D-41F3-A07C-8BA71DB8F8AA}" type="pres">
      <dgm:prSet presAssocID="{D10129C9-415C-49E6-A483-3F1531D1E390}" presName="vert0" presStyleCnt="0">
        <dgm:presLayoutVars>
          <dgm:dir/>
          <dgm:animOne val="branch"/>
          <dgm:animLvl val="lvl"/>
        </dgm:presLayoutVars>
      </dgm:prSet>
      <dgm:spPr/>
      <dgm:t>
        <a:bodyPr/>
        <a:lstStyle/>
        <a:p>
          <a:endParaRPr lang="zh-TW" altLang="en-US"/>
        </a:p>
      </dgm:t>
    </dgm:pt>
    <dgm:pt modelId="{527469E2-C61C-4753-BC5C-6699C9D62991}" type="pres">
      <dgm:prSet presAssocID="{F9B8FCCB-DB41-4B8C-93CD-9818B6B7FEB6}" presName="thickLine" presStyleLbl="alignNode1" presStyleIdx="0" presStyleCnt="4"/>
      <dgm:spPr/>
      <dgm:t>
        <a:bodyPr/>
        <a:lstStyle/>
        <a:p>
          <a:endParaRPr lang="zh-TW" altLang="en-US"/>
        </a:p>
      </dgm:t>
    </dgm:pt>
    <dgm:pt modelId="{FFD733E4-FA46-427C-9D96-AF06479A463F}" type="pres">
      <dgm:prSet presAssocID="{F9B8FCCB-DB41-4B8C-93CD-9818B6B7FEB6}" presName="horz1" presStyleCnt="0"/>
      <dgm:spPr/>
      <dgm:t>
        <a:bodyPr/>
        <a:lstStyle/>
        <a:p>
          <a:endParaRPr lang="zh-TW" altLang="en-US"/>
        </a:p>
      </dgm:t>
    </dgm:pt>
    <dgm:pt modelId="{25D75CE7-E819-405F-9C6B-27D078BAD6E1}" type="pres">
      <dgm:prSet presAssocID="{F9B8FCCB-DB41-4B8C-93CD-9818B6B7FEB6}" presName="tx1" presStyleLbl="revTx" presStyleIdx="0" presStyleCnt="8"/>
      <dgm:spPr/>
      <dgm:t>
        <a:bodyPr/>
        <a:lstStyle/>
        <a:p>
          <a:endParaRPr lang="zh-TW" altLang="en-US"/>
        </a:p>
      </dgm:t>
    </dgm:pt>
    <dgm:pt modelId="{49EE5AAE-CEBA-41FF-8577-C4D1B41A04BD}" type="pres">
      <dgm:prSet presAssocID="{F9B8FCCB-DB41-4B8C-93CD-9818B6B7FEB6}" presName="vert1" presStyleCnt="0"/>
      <dgm:spPr/>
      <dgm:t>
        <a:bodyPr/>
        <a:lstStyle/>
        <a:p>
          <a:endParaRPr lang="zh-TW" altLang="en-US"/>
        </a:p>
      </dgm:t>
    </dgm:pt>
    <dgm:pt modelId="{7AD2FE3C-2946-4679-B083-995FCAC79DBE}" type="pres">
      <dgm:prSet presAssocID="{B2B427A2-4D23-4709-ACEA-57E655E5FB3F}" presName="vertSpace2a" presStyleCnt="0"/>
      <dgm:spPr/>
      <dgm:t>
        <a:bodyPr/>
        <a:lstStyle/>
        <a:p>
          <a:endParaRPr lang="zh-TW" altLang="en-US"/>
        </a:p>
      </dgm:t>
    </dgm:pt>
    <dgm:pt modelId="{F5F47D4B-0159-4C02-9E38-5AF0F4BD39CD}" type="pres">
      <dgm:prSet presAssocID="{B2B427A2-4D23-4709-ACEA-57E655E5FB3F}" presName="horz2" presStyleCnt="0"/>
      <dgm:spPr/>
      <dgm:t>
        <a:bodyPr/>
        <a:lstStyle/>
        <a:p>
          <a:endParaRPr lang="zh-TW" altLang="en-US"/>
        </a:p>
      </dgm:t>
    </dgm:pt>
    <dgm:pt modelId="{B6002B87-02A9-477B-8962-A9D704A30A8A}" type="pres">
      <dgm:prSet presAssocID="{B2B427A2-4D23-4709-ACEA-57E655E5FB3F}" presName="horzSpace2" presStyleCnt="0"/>
      <dgm:spPr/>
      <dgm:t>
        <a:bodyPr/>
        <a:lstStyle/>
        <a:p>
          <a:endParaRPr lang="zh-TW" altLang="en-US"/>
        </a:p>
      </dgm:t>
    </dgm:pt>
    <dgm:pt modelId="{FBAA4F02-DC5B-47A9-8378-6B4CE42164B4}" type="pres">
      <dgm:prSet presAssocID="{B2B427A2-4D23-4709-ACEA-57E655E5FB3F}" presName="tx2" presStyleLbl="revTx" presStyleIdx="1" presStyleCnt="8"/>
      <dgm:spPr/>
      <dgm:t>
        <a:bodyPr/>
        <a:lstStyle/>
        <a:p>
          <a:endParaRPr lang="zh-TW" altLang="en-US"/>
        </a:p>
      </dgm:t>
    </dgm:pt>
    <dgm:pt modelId="{73FCE1F7-2C64-4BB2-97E6-C0BAD75AE091}" type="pres">
      <dgm:prSet presAssocID="{B2B427A2-4D23-4709-ACEA-57E655E5FB3F}" presName="vert2" presStyleCnt="0"/>
      <dgm:spPr/>
      <dgm:t>
        <a:bodyPr/>
        <a:lstStyle/>
        <a:p>
          <a:endParaRPr lang="zh-TW" altLang="en-US"/>
        </a:p>
      </dgm:t>
    </dgm:pt>
    <dgm:pt modelId="{3600FDF9-21FB-423D-9159-1522451381F1}" type="pres">
      <dgm:prSet presAssocID="{B2B427A2-4D23-4709-ACEA-57E655E5FB3F}" presName="thinLine2b" presStyleLbl="callout" presStyleIdx="0" presStyleCnt="4"/>
      <dgm:spPr/>
      <dgm:t>
        <a:bodyPr/>
        <a:lstStyle/>
        <a:p>
          <a:endParaRPr lang="zh-TW" altLang="en-US"/>
        </a:p>
      </dgm:t>
    </dgm:pt>
    <dgm:pt modelId="{F0505A77-7E34-49F9-BA08-16405766E94D}" type="pres">
      <dgm:prSet presAssocID="{B2B427A2-4D23-4709-ACEA-57E655E5FB3F}" presName="vertSpace2b" presStyleCnt="0"/>
      <dgm:spPr/>
      <dgm:t>
        <a:bodyPr/>
        <a:lstStyle/>
        <a:p>
          <a:endParaRPr lang="zh-TW" altLang="en-US"/>
        </a:p>
      </dgm:t>
    </dgm:pt>
    <dgm:pt modelId="{0F8A285E-9870-438E-A823-052223641771}" type="pres">
      <dgm:prSet presAssocID="{E4E1E9F4-4836-4236-B2E7-A07A320D48FE}" presName="thickLine" presStyleLbl="alignNode1" presStyleIdx="1" presStyleCnt="4"/>
      <dgm:spPr/>
      <dgm:t>
        <a:bodyPr/>
        <a:lstStyle/>
        <a:p>
          <a:endParaRPr lang="zh-TW" altLang="en-US"/>
        </a:p>
      </dgm:t>
    </dgm:pt>
    <dgm:pt modelId="{9CAD86B1-A0FA-476B-941C-C936B3A1A356}" type="pres">
      <dgm:prSet presAssocID="{E4E1E9F4-4836-4236-B2E7-A07A320D48FE}" presName="horz1" presStyleCnt="0"/>
      <dgm:spPr/>
      <dgm:t>
        <a:bodyPr/>
        <a:lstStyle/>
        <a:p>
          <a:endParaRPr lang="zh-TW" altLang="en-US"/>
        </a:p>
      </dgm:t>
    </dgm:pt>
    <dgm:pt modelId="{2BD362CB-6BE5-46C6-8DBB-6D3D1FA28419}" type="pres">
      <dgm:prSet presAssocID="{E4E1E9F4-4836-4236-B2E7-A07A320D48FE}" presName="tx1" presStyleLbl="revTx" presStyleIdx="2" presStyleCnt="8"/>
      <dgm:spPr/>
      <dgm:t>
        <a:bodyPr/>
        <a:lstStyle/>
        <a:p>
          <a:endParaRPr lang="zh-TW" altLang="en-US"/>
        </a:p>
      </dgm:t>
    </dgm:pt>
    <dgm:pt modelId="{5EB31CAC-5355-443A-A3C1-AFE2BEE3CA28}" type="pres">
      <dgm:prSet presAssocID="{E4E1E9F4-4836-4236-B2E7-A07A320D48FE}" presName="vert1" presStyleCnt="0"/>
      <dgm:spPr/>
      <dgm:t>
        <a:bodyPr/>
        <a:lstStyle/>
        <a:p>
          <a:endParaRPr lang="zh-TW" altLang="en-US"/>
        </a:p>
      </dgm:t>
    </dgm:pt>
    <dgm:pt modelId="{0765BA37-6913-4C4F-8008-21CFF287A62E}" type="pres">
      <dgm:prSet presAssocID="{7ECF935D-A51C-4C91-BE54-156A973B4FF0}" presName="vertSpace2a" presStyleCnt="0"/>
      <dgm:spPr/>
      <dgm:t>
        <a:bodyPr/>
        <a:lstStyle/>
        <a:p>
          <a:endParaRPr lang="zh-TW" altLang="en-US"/>
        </a:p>
      </dgm:t>
    </dgm:pt>
    <dgm:pt modelId="{3C683F73-B44F-4995-902B-FC1A14229052}" type="pres">
      <dgm:prSet presAssocID="{7ECF935D-A51C-4C91-BE54-156A973B4FF0}" presName="horz2" presStyleCnt="0"/>
      <dgm:spPr/>
      <dgm:t>
        <a:bodyPr/>
        <a:lstStyle/>
        <a:p>
          <a:endParaRPr lang="zh-TW" altLang="en-US"/>
        </a:p>
      </dgm:t>
    </dgm:pt>
    <dgm:pt modelId="{62B8AFE6-4BAB-4DC2-AFFB-F2D1491F38AD}" type="pres">
      <dgm:prSet presAssocID="{7ECF935D-A51C-4C91-BE54-156A973B4FF0}" presName="horzSpace2" presStyleCnt="0"/>
      <dgm:spPr/>
      <dgm:t>
        <a:bodyPr/>
        <a:lstStyle/>
        <a:p>
          <a:endParaRPr lang="zh-TW" altLang="en-US"/>
        </a:p>
      </dgm:t>
    </dgm:pt>
    <dgm:pt modelId="{66D13079-539A-421E-A130-14180CE60300}" type="pres">
      <dgm:prSet presAssocID="{7ECF935D-A51C-4C91-BE54-156A973B4FF0}" presName="tx2" presStyleLbl="revTx" presStyleIdx="3" presStyleCnt="8"/>
      <dgm:spPr/>
      <dgm:t>
        <a:bodyPr/>
        <a:lstStyle/>
        <a:p>
          <a:endParaRPr lang="zh-TW" altLang="en-US"/>
        </a:p>
      </dgm:t>
    </dgm:pt>
    <dgm:pt modelId="{82341A8C-AFFF-4D89-8E12-7BFEBB17D75E}" type="pres">
      <dgm:prSet presAssocID="{7ECF935D-A51C-4C91-BE54-156A973B4FF0}" presName="vert2" presStyleCnt="0"/>
      <dgm:spPr/>
      <dgm:t>
        <a:bodyPr/>
        <a:lstStyle/>
        <a:p>
          <a:endParaRPr lang="zh-TW" altLang="en-US"/>
        </a:p>
      </dgm:t>
    </dgm:pt>
    <dgm:pt modelId="{E3BF5FDF-B7F8-4FF5-B067-6967F74509A8}" type="pres">
      <dgm:prSet presAssocID="{7ECF935D-A51C-4C91-BE54-156A973B4FF0}" presName="thinLine2b" presStyleLbl="callout" presStyleIdx="1" presStyleCnt="4"/>
      <dgm:spPr/>
      <dgm:t>
        <a:bodyPr/>
        <a:lstStyle/>
        <a:p>
          <a:endParaRPr lang="zh-TW" altLang="en-US"/>
        </a:p>
      </dgm:t>
    </dgm:pt>
    <dgm:pt modelId="{38902D65-67CC-41A2-A4FC-00DF3E0B3F76}" type="pres">
      <dgm:prSet presAssocID="{7ECF935D-A51C-4C91-BE54-156A973B4FF0}" presName="vertSpace2b" presStyleCnt="0"/>
      <dgm:spPr/>
      <dgm:t>
        <a:bodyPr/>
        <a:lstStyle/>
        <a:p>
          <a:endParaRPr lang="zh-TW" altLang="en-US"/>
        </a:p>
      </dgm:t>
    </dgm:pt>
    <dgm:pt modelId="{76C9F1AB-A24F-49B6-998A-31ABF43F637B}" type="pres">
      <dgm:prSet presAssocID="{A0A9E309-15CB-4164-8C2F-73D65099A7B6}" presName="thickLine" presStyleLbl="alignNode1" presStyleIdx="2" presStyleCnt="4"/>
      <dgm:spPr/>
      <dgm:t>
        <a:bodyPr/>
        <a:lstStyle/>
        <a:p>
          <a:endParaRPr lang="zh-TW" altLang="en-US"/>
        </a:p>
      </dgm:t>
    </dgm:pt>
    <dgm:pt modelId="{153423B3-02FC-40FA-8DBD-470C8E62FF07}" type="pres">
      <dgm:prSet presAssocID="{A0A9E309-15CB-4164-8C2F-73D65099A7B6}" presName="horz1" presStyleCnt="0"/>
      <dgm:spPr/>
      <dgm:t>
        <a:bodyPr/>
        <a:lstStyle/>
        <a:p>
          <a:endParaRPr lang="zh-TW" altLang="en-US"/>
        </a:p>
      </dgm:t>
    </dgm:pt>
    <dgm:pt modelId="{D0BBA517-8D15-4864-A19A-A04E5A362A85}" type="pres">
      <dgm:prSet presAssocID="{A0A9E309-15CB-4164-8C2F-73D65099A7B6}" presName="tx1" presStyleLbl="revTx" presStyleIdx="4" presStyleCnt="8"/>
      <dgm:spPr/>
      <dgm:t>
        <a:bodyPr/>
        <a:lstStyle/>
        <a:p>
          <a:endParaRPr lang="zh-TW" altLang="en-US"/>
        </a:p>
      </dgm:t>
    </dgm:pt>
    <dgm:pt modelId="{145BAD8F-E30B-45BA-9A2C-CDD30E1CD46E}" type="pres">
      <dgm:prSet presAssocID="{A0A9E309-15CB-4164-8C2F-73D65099A7B6}" presName="vert1" presStyleCnt="0"/>
      <dgm:spPr/>
      <dgm:t>
        <a:bodyPr/>
        <a:lstStyle/>
        <a:p>
          <a:endParaRPr lang="zh-TW" altLang="en-US"/>
        </a:p>
      </dgm:t>
    </dgm:pt>
    <dgm:pt modelId="{54B56BC9-6013-4CC9-8BF0-F1BBBA7D4699}" type="pres">
      <dgm:prSet presAssocID="{BD7AE9D7-8A8B-4FC0-9313-D5E7C62898C4}" presName="vertSpace2a" presStyleCnt="0"/>
      <dgm:spPr/>
      <dgm:t>
        <a:bodyPr/>
        <a:lstStyle/>
        <a:p>
          <a:endParaRPr lang="zh-TW" altLang="en-US"/>
        </a:p>
      </dgm:t>
    </dgm:pt>
    <dgm:pt modelId="{DE2BA746-F6E2-491B-A098-62822278007F}" type="pres">
      <dgm:prSet presAssocID="{BD7AE9D7-8A8B-4FC0-9313-D5E7C62898C4}" presName="horz2" presStyleCnt="0"/>
      <dgm:spPr/>
      <dgm:t>
        <a:bodyPr/>
        <a:lstStyle/>
        <a:p>
          <a:endParaRPr lang="zh-TW" altLang="en-US"/>
        </a:p>
      </dgm:t>
    </dgm:pt>
    <dgm:pt modelId="{78FD082C-E7A2-4076-9703-66904A828B5F}" type="pres">
      <dgm:prSet presAssocID="{BD7AE9D7-8A8B-4FC0-9313-D5E7C62898C4}" presName="horzSpace2" presStyleCnt="0"/>
      <dgm:spPr/>
      <dgm:t>
        <a:bodyPr/>
        <a:lstStyle/>
        <a:p>
          <a:endParaRPr lang="zh-TW" altLang="en-US"/>
        </a:p>
      </dgm:t>
    </dgm:pt>
    <dgm:pt modelId="{155CF8BA-225A-4404-B30A-96C2FCD4E93E}" type="pres">
      <dgm:prSet presAssocID="{BD7AE9D7-8A8B-4FC0-9313-D5E7C62898C4}" presName="tx2" presStyleLbl="revTx" presStyleIdx="5" presStyleCnt="8"/>
      <dgm:spPr/>
      <dgm:t>
        <a:bodyPr/>
        <a:lstStyle/>
        <a:p>
          <a:endParaRPr lang="zh-TW" altLang="en-US"/>
        </a:p>
      </dgm:t>
    </dgm:pt>
    <dgm:pt modelId="{55FDF465-4940-4264-AE9C-A2D6F9452F93}" type="pres">
      <dgm:prSet presAssocID="{BD7AE9D7-8A8B-4FC0-9313-D5E7C62898C4}" presName="vert2" presStyleCnt="0"/>
      <dgm:spPr/>
      <dgm:t>
        <a:bodyPr/>
        <a:lstStyle/>
        <a:p>
          <a:endParaRPr lang="zh-TW" altLang="en-US"/>
        </a:p>
      </dgm:t>
    </dgm:pt>
    <dgm:pt modelId="{E654A8F7-A021-4345-8A51-1D90E7554909}" type="pres">
      <dgm:prSet presAssocID="{BD7AE9D7-8A8B-4FC0-9313-D5E7C62898C4}" presName="thinLine2b" presStyleLbl="callout" presStyleIdx="2" presStyleCnt="4"/>
      <dgm:spPr/>
      <dgm:t>
        <a:bodyPr/>
        <a:lstStyle/>
        <a:p>
          <a:endParaRPr lang="zh-TW" altLang="en-US"/>
        </a:p>
      </dgm:t>
    </dgm:pt>
    <dgm:pt modelId="{3600F19E-B3F9-444E-AF6C-EFAC82801093}" type="pres">
      <dgm:prSet presAssocID="{BD7AE9D7-8A8B-4FC0-9313-D5E7C62898C4}" presName="vertSpace2b" presStyleCnt="0"/>
      <dgm:spPr/>
      <dgm:t>
        <a:bodyPr/>
        <a:lstStyle/>
        <a:p>
          <a:endParaRPr lang="zh-TW" altLang="en-US"/>
        </a:p>
      </dgm:t>
    </dgm:pt>
    <dgm:pt modelId="{2DF6613F-DA2A-4FFA-89D9-8215705588CC}" type="pres">
      <dgm:prSet presAssocID="{16B3A576-FE91-41B1-A5CE-065309A11820}" presName="thickLine" presStyleLbl="alignNode1" presStyleIdx="3" presStyleCnt="4"/>
      <dgm:spPr/>
      <dgm:t>
        <a:bodyPr/>
        <a:lstStyle/>
        <a:p>
          <a:endParaRPr lang="zh-TW" altLang="en-US"/>
        </a:p>
      </dgm:t>
    </dgm:pt>
    <dgm:pt modelId="{88408C42-5BCE-421E-A078-EBAC9DBB06DB}" type="pres">
      <dgm:prSet presAssocID="{16B3A576-FE91-41B1-A5CE-065309A11820}" presName="horz1" presStyleCnt="0"/>
      <dgm:spPr/>
      <dgm:t>
        <a:bodyPr/>
        <a:lstStyle/>
        <a:p>
          <a:endParaRPr lang="zh-TW" altLang="en-US"/>
        </a:p>
      </dgm:t>
    </dgm:pt>
    <dgm:pt modelId="{217FE42D-C6F5-41D2-B29D-C26CCE78CA07}" type="pres">
      <dgm:prSet presAssocID="{16B3A576-FE91-41B1-A5CE-065309A11820}" presName="tx1" presStyleLbl="revTx" presStyleIdx="6" presStyleCnt="8"/>
      <dgm:spPr/>
      <dgm:t>
        <a:bodyPr/>
        <a:lstStyle/>
        <a:p>
          <a:endParaRPr lang="zh-TW" altLang="en-US"/>
        </a:p>
      </dgm:t>
    </dgm:pt>
    <dgm:pt modelId="{A32209B1-802E-4612-9EDD-E3F027030B2F}" type="pres">
      <dgm:prSet presAssocID="{16B3A576-FE91-41B1-A5CE-065309A11820}" presName="vert1" presStyleCnt="0"/>
      <dgm:spPr/>
      <dgm:t>
        <a:bodyPr/>
        <a:lstStyle/>
        <a:p>
          <a:endParaRPr lang="zh-TW" altLang="en-US"/>
        </a:p>
      </dgm:t>
    </dgm:pt>
    <dgm:pt modelId="{7983A7A1-9A6F-483B-9CF6-3CDFC2FB7ED9}" type="pres">
      <dgm:prSet presAssocID="{04CC3EB0-0AC6-47D4-BB6F-111E18079456}" presName="vertSpace2a" presStyleCnt="0"/>
      <dgm:spPr/>
      <dgm:t>
        <a:bodyPr/>
        <a:lstStyle/>
        <a:p>
          <a:endParaRPr lang="zh-TW" altLang="en-US"/>
        </a:p>
      </dgm:t>
    </dgm:pt>
    <dgm:pt modelId="{29355229-807C-43DA-AE6C-D10EE75A4AB4}" type="pres">
      <dgm:prSet presAssocID="{04CC3EB0-0AC6-47D4-BB6F-111E18079456}" presName="horz2" presStyleCnt="0"/>
      <dgm:spPr/>
      <dgm:t>
        <a:bodyPr/>
        <a:lstStyle/>
        <a:p>
          <a:endParaRPr lang="zh-TW" altLang="en-US"/>
        </a:p>
      </dgm:t>
    </dgm:pt>
    <dgm:pt modelId="{F726C1DF-BD3F-446F-A050-A719C2705685}" type="pres">
      <dgm:prSet presAssocID="{04CC3EB0-0AC6-47D4-BB6F-111E18079456}" presName="horzSpace2" presStyleCnt="0"/>
      <dgm:spPr/>
      <dgm:t>
        <a:bodyPr/>
        <a:lstStyle/>
        <a:p>
          <a:endParaRPr lang="zh-TW" altLang="en-US"/>
        </a:p>
      </dgm:t>
    </dgm:pt>
    <dgm:pt modelId="{ED4E7DFD-5CCD-4C41-84A5-D566C9A00363}" type="pres">
      <dgm:prSet presAssocID="{04CC3EB0-0AC6-47D4-BB6F-111E18079456}" presName="tx2" presStyleLbl="revTx" presStyleIdx="7" presStyleCnt="8"/>
      <dgm:spPr/>
      <dgm:t>
        <a:bodyPr/>
        <a:lstStyle/>
        <a:p>
          <a:endParaRPr lang="zh-TW" altLang="en-US"/>
        </a:p>
      </dgm:t>
    </dgm:pt>
    <dgm:pt modelId="{5B13B28C-7EF9-409E-9A0A-8C299E73EA01}" type="pres">
      <dgm:prSet presAssocID="{04CC3EB0-0AC6-47D4-BB6F-111E18079456}" presName="vert2" presStyleCnt="0"/>
      <dgm:spPr/>
      <dgm:t>
        <a:bodyPr/>
        <a:lstStyle/>
        <a:p>
          <a:endParaRPr lang="zh-TW" altLang="en-US"/>
        </a:p>
      </dgm:t>
    </dgm:pt>
    <dgm:pt modelId="{4310AB0B-733D-452B-8040-FA1484E59E2E}" type="pres">
      <dgm:prSet presAssocID="{04CC3EB0-0AC6-47D4-BB6F-111E18079456}" presName="thinLine2b" presStyleLbl="callout" presStyleIdx="3" presStyleCnt="4"/>
      <dgm:spPr/>
      <dgm:t>
        <a:bodyPr/>
        <a:lstStyle/>
        <a:p>
          <a:endParaRPr lang="zh-TW" altLang="en-US"/>
        </a:p>
      </dgm:t>
    </dgm:pt>
    <dgm:pt modelId="{70F5FF68-B3A8-41D4-A929-89B74B9A1C2F}" type="pres">
      <dgm:prSet presAssocID="{04CC3EB0-0AC6-47D4-BB6F-111E18079456}" presName="vertSpace2b" presStyleCnt="0"/>
      <dgm:spPr/>
      <dgm:t>
        <a:bodyPr/>
        <a:lstStyle/>
        <a:p>
          <a:endParaRPr lang="zh-TW" altLang="en-US"/>
        </a:p>
      </dgm:t>
    </dgm:pt>
  </dgm:ptLst>
  <dgm:cxnLst>
    <dgm:cxn modelId="{6EEE8BC7-B799-47D2-8823-A696CF56BF3F}" srcId="{D10129C9-415C-49E6-A483-3F1531D1E390}" destId="{E4E1E9F4-4836-4236-B2E7-A07A320D48FE}" srcOrd="1" destOrd="0" parTransId="{083295C2-18F6-4BF3-8E92-88871F65E561}" sibTransId="{F63DE1B6-34FD-4905-BF7A-25763BF3DF55}"/>
    <dgm:cxn modelId="{D94DFACB-A3DC-4363-9E71-16F7496CD5E5}" srcId="{16B3A576-FE91-41B1-A5CE-065309A11820}" destId="{04CC3EB0-0AC6-47D4-BB6F-111E18079456}" srcOrd="0" destOrd="0" parTransId="{A046D72D-FEC4-476C-852A-6C9D74E98672}" sibTransId="{8FBB8D4D-7581-433C-88C5-4D230A1C40E2}"/>
    <dgm:cxn modelId="{6B002A54-5A72-4507-B76B-036C44A99554}" srcId="{D10129C9-415C-49E6-A483-3F1531D1E390}" destId="{16B3A576-FE91-41B1-A5CE-065309A11820}" srcOrd="3" destOrd="0" parTransId="{D797BED1-6792-43D5-9B4B-FF54B7F9F719}" sibTransId="{4DBDE709-CAFE-42FA-94CE-9C0398E73D4B}"/>
    <dgm:cxn modelId="{3D6983DD-00D3-4775-A856-E97435DE279D}" srcId="{D10129C9-415C-49E6-A483-3F1531D1E390}" destId="{F9B8FCCB-DB41-4B8C-93CD-9818B6B7FEB6}" srcOrd="0" destOrd="0" parTransId="{1B5DF5E0-BD44-475C-BBE7-33F748424EF2}" sibTransId="{BA5119B8-E7C5-4DD9-A641-F65E37005AC8}"/>
    <dgm:cxn modelId="{FFA5F443-F35F-4751-BC53-320A5A63C1EC}" srcId="{A0A9E309-15CB-4164-8C2F-73D65099A7B6}" destId="{BD7AE9D7-8A8B-4FC0-9313-D5E7C62898C4}" srcOrd="0" destOrd="0" parTransId="{8CD268F7-C6AD-43FE-A1A1-3A5E7E965AC4}" sibTransId="{1DD4167E-FEF0-4631-92CE-2DDD3CB8F205}"/>
    <dgm:cxn modelId="{4CB291CC-8F2F-4869-8053-8ECC95D9B983}" type="presOf" srcId="{A0A9E309-15CB-4164-8C2F-73D65099A7B6}" destId="{D0BBA517-8D15-4864-A19A-A04E5A362A85}" srcOrd="0" destOrd="0" presId="urn:microsoft.com/office/officeart/2008/layout/LinedList"/>
    <dgm:cxn modelId="{1BABE227-0FD8-417A-B7E0-DC8DE2C06A3E}" srcId="{E4E1E9F4-4836-4236-B2E7-A07A320D48FE}" destId="{7ECF935D-A51C-4C91-BE54-156A973B4FF0}" srcOrd="0" destOrd="0" parTransId="{3AC60704-DD66-4C17-9415-F1DF81BC5655}" sibTransId="{11588BB5-026D-43F4-B075-2E19F4378DBF}"/>
    <dgm:cxn modelId="{ACCDB26E-97B0-4117-A771-A31C68E55B85}" type="presOf" srcId="{B2B427A2-4D23-4709-ACEA-57E655E5FB3F}" destId="{FBAA4F02-DC5B-47A9-8378-6B4CE42164B4}" srcOrd="0" destOrd="0" presId="urn:microsoft.com/office/officeart/2008/layout/LinedList"/>
    <dgm:cxn modelId="{4A6CF422-90A8-4A7F-9925-62907C2D1A5B}" type="presOf" srcId="{16B3A576-FE91-41B1-A5CE-065309A11820}" destId="{217FE42D-C6F5-41D2-B29D-C26CCE78CA07}" srcOrd="0" destOrd="0" presId="urn:microsoft.com/office/officeart/2008/layout/LinedList"/>
    <dgm:cxn modelId="{C409AEB5-3D62-4E32-8115-CD670AB76C3F}" type="presOf" srcId="{7ECF935D-A51C-4C91-BE54-156A973B4FF0}" destId="{66D13079-539A-421E-A130-14180CE60300}" srcOrd="0" destOrd="0" presId="urn:microsoft.com/office/officeart/2008/layout/LinedList"/>
    <dgm:cxn modelId="{0F2F0D24-E6D0-452B-BAA5-DCD711C0904C}" type="presOf" srcId="{BD7AE9D7-8A8B-4FC0-9313-D5E7C62898C4}" destId="{155CF8BA-225A-4404-B30A-96C2FCD4E93E}" srcOrd="0" destOrd="0" presId="urn:microsoft.com/office/officeart/2008/layout/LinedList"/>
    <dgm:cxn modelId="{3F40CCBD-E76D-465F-A545-3C1830DD476B}" srcId="{D10129C9-415C-49E6-A483-3F1531D1E390}" destId="{A0A9E309-15CB-4164-8C2F-73D65099A7B6}" srcOrd="2" destOrd="0" parTransId="{281DA3BA-4452-49AC-BC64-D1C88627EEF8}" sibTransId="{7E102CFE-EDA1-4F3E-B9BA-BCEEEFACDE74}"/>
    <dgm:cxn modelId="{5F84CF82-34DF-4680-8E8B-FCB61A6454E0}" type="presOf" srcId="{E4E1E9F4-4836-4236-B2E7-A07A320D48FE}" destId="{2BD362CB-6BE5-46C6-8DBB-6D3D1FA28419}" srcOrd="0" destOrd="0" presId="urn:microsoft.com/office/officeart/2008/layout/LinedList"/>
    <dgm:cxn modelId="{F7CA3E2F-9AE1-442B-9BA2-7611D531E86E}" type="presOf" srcId="{04CC3EB0-0AC6-47D4-BB6F-111E18079456}" destId="{ED4E7DFD-5CCD-4C41-84A5-D566C9A00363}" srcOrd="0" destOrd="0" presId="urn:microsoft.com/office/officeart/2008/layout/LinedList"/>
    <dgm:cxn modelId="{13B2B3DA-FD73-4DA0-BF4F-D8ACEF29C9E4}" srcId="{F9B8FCCB-DB41-4B8C-93CD-9818B6B7FEB6}" destId="{B2B427A2-4D23-4709-ACEA-57E655E5FB3F}" srcOrd="0" destOrd="0" parTransId="{CBF9845A-0D8A-4EE8-BDC1-59CE0BE8B5F5}" sibTransId="{08D4F1A4-40D5-4ACE-9AE6-05FF5F48D075}"/>
    <dgm:cxn modelId="{3022B2AD-E8B3-4459-801C-3B5AF2C234F5}" type="presOf" srcId="{F9B8FCCB-DB41-4B8C-93CD-9818B6B7FEB6}" destId="{25D75CE7-E819-405F-9C6B-27D078BAD6E1}" srcOrd="0" destOrd="0" presId="urn:microsoft.com/office/officeart/2008/layout/LinedList"/>
    <dgm:cxn modelId="{DC00CD30-6543-4245-971A-F844B54D7602}" type="presOf" srcId="{D10129C9-415C-49E6-A483-3F1531D1E390}" destId="{872D07C5-A41D-41F3-A07C-8BA71DB8F8AA}" srcOrd="0" destOrd="0" presId="urn:microsoft.com/office/officeart/2008/layout/LinedList"/>
    <dgm:cxn modelId="{F64F8369-7726-415B-9B92-6467D2F03521}" type="presParOf" srcId="{872D07C5-A41D-41F3-A07C-8BA71DB8F8AA}" destId="{527469E2-C61C-4753-BC5C-6699C9D62991}" srcOrd="0" destOrd="0" presId="urn:microsoft.com/office/officeart/2008/layout/LinedList"/>
    <dgm:cxn modelId="{A8524787-7B45-442A-B7DB-4E6D5F8F3BE1}" type="presParOf" srcId="{872D07C5-A41D-41F3-A07C-8BA71DB8F8AA}" destId="{FFD733E4-FA46-427C-9D96-AF06479A463F}" srcOrd="1" destOrd="0" presId="urn:microsoft.com/office/officeart/2008/layout/LinedList"/>
    <dgm:cxn modelId="{8899128D-BC66-49A5-B2A3-F13DB9B326F7}" type="presParOf" srcId="{FFD733E4-FA46-427C-9D96-AF06479A463F}" destId="{25D75CE7-E819-405F-9C6B-27D078BAD6E1}" srcOrd="0" destOrd="0" presId="urn:microsoft.com/office/officeart/2008/layout/LinedList"/>
    <dgm:cxn modelId="{EBBD3108-3532-4749-A1EF-7DA18DAF9B80}" type="presParOf" srcId="{FFD733E4-FA46-427C-9D96-AF06479A463F}" destId="{49EE5AAE-CEBA-41FF-8577-C4D1B41A04BD}" srcOrd="1" destOrd="0" presId="urn:microsoft.com/office/officeart/2008/layout/LinedList"/>
    <dgm:cxn modelId="{E54744F3-7E1E-4DFB-B63F-C9923D4789A3}" type="presParOf" srcId="{49EE5AAE-CEBA-41FF-8577-C4D1B41A04BD}" destId="{7AD2FE3C-2946-4679-B083-995FCAC79DBE}" srcOrd="0" destOrd="0" presId="urn:microsoft.com/office/officeart/2008/layout/LinedList"/>
    <dgm:cxn modelId="{BD039875-DCAF-42ED-89CF-9118AF90A763}" type="presParOf" srcId="{49EE5AAE-CEBA-41FF-8577-C4D1B41A04BD}" destId="{F5F47D4B-0159-4C02-9E38-5AF0F4BD39CD}" srcOrd="1" destOrd="0" presId="urn:microsoft.com/office/officeart/2008/layout/LinedList"/>
    <dgm:cxn modelId="{0F3671A1-9FA5-4523-BAC5-11E0C1274F5C}" type="presParOf" srcId="{F5F47D4B-0159-4C02-9E38-5AF0F4BD39CD}" destId="{B6002B87-02A9-477B-8962-A9D704A30A8A}" srcOrd="0" destOrd="0" presId="urn:microsoft.com/office/officeart/2008/layout/LinedList"/>
    <dgm:cxn modelId="{0508E895-6C27-44E5-89CF-0EB3435E2710}" type="presParOf" srcId="{F5F47D4B-0159-4C02-9E38-5AF0F4BD39CD}" destId="{FBAA4F02-DC5B-47A9-8378-6B4CE42164B4}" srcOrd="1" destOrd="0" presId="urn:microsoft.com/office/officeart/2008/layout/LinedList"/>
    <dgm:cxn modelId="{C8E7A199-1667-40CF-9B33-6E53ABED4FA2}" type="presParOf" srcId="{F5F47D4B-0159-4C02-9E38-5AF0F4BD39CD}" destId="{73FCE1F7-2C64-4BB2-97E6-C0BAD75AE091}" srcOrd="2" destOrd="0" presId="urn:microsoft.com/office/officeart/2008/layout/LinedList"/>
    <dgm:cxn modelId="{9ACEAC7B-3384-4AE7-A877-091C3FCAF9D5}" type="presParOf" srcId="{49EE5AAE-CEBA-41FF-8577-C4D1B41A04BD}" destId="{3600FDF9-21FB-423D-9159-1522451381F1}" srcOrd="2" destOrd="0" presId="urn:microsoft.com/office/officeart/2008/layout/LinedList"/>
    <dgm:cxn modelId="{4776D588-C195-49C2-84DD-834F4ABC3E7B}" type="presParOf" srcId="{49EE5AAE-CEBA-41FF-8577-C4D1B41A04BD}" destId="{F0505A77-7E34-49F9-BA08-16405766E94D}" srcOrd="3" destOrd="0" presId="urn:microsoft.com/office/officeart/2008/layout/LinedList"/>
    <dgm:cxn modelId="{0EFF0EC0-426A-43AD-B880-01B005AB2439}" type="presParOf" srcId="{872D07C5-A41D-41F3-A07C-8BA71DB8F8AA}" destId="{0F8A285E-9870-438E-A823-052223641771}" srcOrd="2" destOrd="0" presId="urn:microsoft.com/office/officeart/2008/layout/LinedList"/>
    <dgm:cxn modelId="{94E81687-DF7E-4812-88F6-D4A436FDC7BD}" type="presParOf" srcId="{872D07C5-A41D-41F3-A07C-8BA71DB8F8AA}" destId="{9CAD86B1-A0FA-476B-941C-C936B3A1A356}" srcOrd="3" destOrd="0" presId="urn:microsoft.com/office/officeart/2008/layout/LinedList"/>
    <dgm:cxn modelId="{42CBDB20-2A9A-4EFC-9CF4-8E975A125D20}" type="presParOf" srcId="{9CAD86B1-A0FA-476B-941C-C936B3A1A356}" destId="{2BD362CB-6BE5-46C6-8DBB-6D3D1FA28419}" srcOrd="0" destOrd="0" presId="urn:microsoft.com/office/officeart/2008/layout/LinedList"/>
    <dgm:cxn modelId="{689E3429-8448-4EF2-AAB2-4F9553DBD6D9}" type="presParOf" srcId="{9CAD86B1-A0FA-476B-941C-C936B3A1A356}" destId="{5EB31CAC-5355-443A-A3C1-AFE2BEE3CA28}" srcOrd="1" destOrd="0" presId="urn:microsoft.com/office/officeart/2008/layout/LinedList"/>
    <dgm:cxn modelId="{A1ECAF6E-0AEE-4319-8BA0-54CEB8D37B5E}" type="presParOf" srcId="{5EB31CAC-5355-443A-A3C1-AFE2BEE3CA28}" destId="{0765BA37-6913-4C4F-8008-21CFF287A62E}" srcOrd="0" destOrd="0" presId="urn:microsoft.com/office/officeart/2008/layout/LinedList"/>
    <dgm:cxn modelId="{05625614-80D0-4A0A-BA84-0BA93BE46140}" type="presParOf" srcId="{5EB31CAC-5355-443A-A3C1-AFE2BEE3CA28}" destId="{3C683F73-B44F-4995-902B-FC1A14229052}" srcOrd="1" destOrd="0" presId="urn:microsoft.com/office/officeart/2008/layout/LinedList"/>
    <dgm:cxn modelId="{DCCF5189-4616-433B-9AD1-768CF97E57DD}" type="presParOf" srcId="{3C683F73-B44F-4995-902B-FC1A14229052}" destId="{62B8AFE6-4BAB-4DC2-AFFB-F2D1491F38AD}" srcOrd="0" destOrd="0" presId="urn:microsoft.com/office/officeart/2008/layout/LinedList"/>
    <dgm:cxn modelId="{14B63741-277B-4C4A-B870-5B24ADAD51A0}" type="presParOf" srcId="{3C683F73-B44F-4995-902B-FC1A14229052}" destId="{66D13079-539A-421E-A130-14180CE60300}" srcOrd="1" destOrd="0" presId="urn:microsoft.com/office/officeart/2008/layout/LinedList"/>
    <dgm:cxn modelId="{1D6B8383-C4EA-4125-B4B7-915F0711461E}" type="presParOf" srcId="{3C683F73-B44F-4995-902B-FC1A14229052}" destId="{82341A8C-AFFF-4D89-8E12-7BFEBB17D75E}" srcOrd="2" destOrd="0" presId="urn:microsoft.com/office/officeart/2008/layout/LinedList"/>
    <dgm:cxn modelId="{CF75971C-E9F0-4F91-9C98-31DEA3C8BAB3}" type="presParOf" srcId="{5EB31CAC-5355-443A-A3C1-AFE2BEE3CA28}" destId="{E3BF5FDF-B7F8-4FF5-B067-6967F74509A8}" srcOrd="2" destOrd="0" presId="urn:microsoft.com/office/officeart/2008/layout/LinedList"/>
    <dgm:cxn modelId="{34F5CCC9-3DD1-42F5-BBE8-3D52389D5F5F}" type="presParOf" srcId="{5EB31CAC-5355-443A-A3C1-AFE2BEE3CA28}" destId="{38902D65-67CC-41A2-A4FC-00DF3E0B3F76}" srcOrd="3" destOrd="0" presId="urn:microsoft.com/office/officeart/2008/layout/LinedList"/>
    <dgm:cxn modelId="{6A23E2AC-478C-45F4-A189-4AF82E99674D}" type="presParOf" srcId="{872D07C5-A41D-41F3-A07C-8BA71DB8F8AA}" destId="{76C9F1AB-A24F-49B6-998A-31ABF43F637B}" srcOrd="4" destOrd="0" presId="urn:microsoft.com/office/officeart/2008/layout/LinedList"/>
    <dgm:cxn modelId="{F1AB1DC8-4BCB-4886-8DAF-4CF59A2454E2}" type="presParOf" srcId="{872D07C5-A41D-41F3-A07C-8BA71DB8F8AA}" destId="{153423B3-02FC-40FA-8DBD-470C8E62FF07}" srcOrd="5" destOrd="0" presId="urn:microsoft.com/office/officeart/2008/layout/LinedList"/>
    <dgm:cxn modelId="{64EE368B-8A14-4318-A707-B6F3502CA031}" type="presParOf" srcId="{153423B3-02FC-40FA-8DBD-470C8E62FF07}" destId="{D0BBA517-8D15-4864-A19A-A04E5A362A85}" srcOrd="0" destOrd="0" presId="urn:microsoft.com/office/officeart/2008/layout/LinedList"/>
    <dgm:cxn modelId="{AC614C08-C990-4911-992A-CCE9629D0BB0}" type="presParOf" srcId="{153423B3-02FC-40FA-8DBD-470C8E62FF07}" destId="{145BAD8F-E30B-45BA-9A2C-CDD30E1CD46E}" srcOrd="1" destOrd="0" presId="urn:microsoft.com/office/officeart/2008/layout/LinedList"/>
    <dgm:cxn modelId="{E8D6D31F-55C1-4B6F-9ECD-A80650FD338A}" type="presParOf" srcId="{145BAD8F-E30B-45BA-9A2C-CDD30E1CD46E}" destId="{54B56BC9-6013-4CC9-8BF0-F1BBBA7D4699}" srcOrd="0" destOrd="0" presId="urn:microsoft.com/office/officeart/2008/layout/LinedList"/>
    <dgm:cxn modelId="{C4C59065-1AA3-4378-9D4D-A4BC7B878EA3}" type="presParOf" srcId="{145BAD8F-E30B-45BA-9A2C-CDD30E1CD46E}" destId="{DE2BA746-F6E2-491B-A098-62822278007F}" srcOrd="1" destOrd="0" presId="urn:microsoft.com/office/officeart/2008/layout/LinedList"/>
    <dgm:cxn modelId="{E85F366B-7AA3-4768-A5E0-2851D0B2B570}" type="presParOf" srcId="{DE2BA746-F6E2-491B-A098-62822278007F}" destId="{78FD082C-E7A2-4076-9703-66904A828B5F}" srcOrd="0" destOrd="0" presId="urn:microsoft.com/office/officeart/2008/layout/LinedList"/>
    <dgm:cxn modelId="{6F2FA787-7203-4087-94CB-8D150E58A7C9}" type="presParOf" srcId="{DE2BA746-F6E2-491B-A098-62822278007F}" destId="{155CF8BA-225A-4404-B30A-96C2FCD4E93E}" srcOrd="1" destOrd="0" presId="urn:microsoft.com/office/officeart/2008/layout/LinedList"/>
    <dgm:cxn modelId="{C5D5E9FC-5BB6-4EA3-851E-DBC8FA467E9B}" type="presParOf" srcId="{DE2BA746-F6E2-491B-A098-62822278007F}" destId="{55FDF465-4940-4264-AE9C-A2D6F9452F93}" srcOrd="2" destOrd="0" presId="urn:microsoft.com/office/officeart/2008/layout/LinedList"/>
    <dgm:cxn modelId="{AD6DAF13-6CE1-4F41-AFAF-CC4E013F700A}" type="presParOf" srcId="{145BAD8F-E30B-45BA-9A2C-CDD30E1CD46E}" destId="{E654A8F7-A021-4345-8A51-1D90E7554909}" srcOrd="2" destOrd="0" presId="urn:microsoft.com/office/officeart/2008/layout/LinedList"/>
    <dgm:cxn modelId="{3A4FBFAC-0F55-40F8-9153-CB3DBCACA5BD}" type="presParOf" srcId="{145BAD8F-E30B-45BA-9A2C-CDD30E1CD46E}" destId="{3600F19E-B3F9-444E-AF6C-EFAC82801093}" srcOrd="3" destOrd="0" presId="urn:microsoft.com/office/officeart/2008/layout/LinedList"/>
    <dgm:cxn modelId="{7F230727-699B-4E74-B0BC-47F64C9B51F5}" type="presParOf" srcId="{872D07C5-A41D-41F3-A07C-8BA71DB8F8AA}" destId="{2DF6613F-DA2A-4FFA-89D9-8215705588CC}" srcOrd="6" destOrd="0" presId="urn:microsoft.com/office/officeart/2008/layout/LinedList"/>
    <dgm:cxn modelId="{8D0E6438-82FF-4B81-BDC5-02927593076A}" type="presParOf" srcId="{872D07C5-A41D-41F3-A07C-8BA71DB8F8AA}" destId="{88408C42-5BCE-421E-A078-EBAC9DBB06DB}" srcOrd="7" destOrd="0" presId="urn:microsoft.com/office/officeart/2008/layout/LinedList"/>
    <dgm:cxn modelId="{3ABD2E72-601C-4048-9D5D-DAE698AAABDC}" type="presParOf" srcId="{88408C42-5BCE-421E-A078-EBAC9DBB06DB}" destId="{217FE42D-C6F5-41D2-B29D-C26CCE78CA07}" srcOrd="0" destOrd="0" presId="urn:microsoft.com/office/officeart/2008/layout/LinedList"/>
    <dgm:cxn modelId="{B3EA9034-6F29-499C-BF2F-131D9448FD4D}" type="presParOf" srcId="{88408C42-5BCE-421E-A078-EBAC9DBB06DB}" destId="{A32209B1-802E-4612-9EDD-E3F027030B2F}" srcOrd="1" destOrd="0" presId="urn:microsoft.com/office/officeart/2008/layout/LinedList"/>
    <dgm:cxn modelId="{71FC089F-DC2A-4C8F-AA63-A8F31FC541A0}" type="presParOf" srcId="{A32209B1-802E-4612-9EDD-E3F027030B2F}" destId="{7983A7A1-9A6F-483B-9CF6-3CDFC2FB7ED9}" srcOrd="0" destOrd="0" presId="urn:microsoft.com/office/officeart/2008/layout/LinedList"/>
    <dgm:cxn modelId="{39A42205-2133-4B2F-BC47-2CFDD50E8207}" type="presParOf" srcId="{A32209B1-802E-4612-9EDD-E3F027030B2F}" destId="{29355229-807C-43DA-AE6C-D10EE75A4AB4}" srcOrd="1" destOrd="0" presId="urn:microsoft.com/office/officeart/2008/layout/LinedList"/>
    <dgm:cxn modelId="{EC613F02-FED4-4FA1-8721-A192D26BC473}" type="presParOf" srcId="{29355229-807C-43DA-AE6C-D10EE75A4AB4}" destId="{F726C1DF-BD3F-446F-A050-A719C2705685}" srcOrd="0" destOrd="0" presId="urn:microsoft.com/office/officeart/2008/layout/LinedList"/>
    <dgm:cxn modelId="{4BCF648B-1603-49C7-A118-FA1D19A361A7}" type="presParOf" srcId="{29355229-807C-43DA-AE6C-D10EE75A4AB4}" destId="{ED4E7DFD-5CCD-4C41-84A5-D566C9A00363}" srcOrd="1" destOrd="0" presId="urn:microsoft.com/office/officeart/2008/layout/LinedList"/>
    <dgm:cxn modelId="{82A1A25C-9E73-47A8-8AB1-46FA7477E42F}" type="presParOf" srcId="{29355229-807C-43DA-AE6C-D10EE75A4AB4}" destId="{5B13B28C-7EF9-409E-9A0A-8C299E73EA01}" srcOrd="2" destOrd="0" presId="urn:microsoft.com/office/officeart/2008/layout/LinedList"/>
    <dgm:cxn modelId="{58CF73DD-2D24-4F52-95B2-955FD6CD15E0}" type="presParOf" srcId="{A32209B1-802E-4612-9EDD-E3F027030B2F}" destId="{4310AB0B-733D-452B-8040-FA1484E59E2E}" srcOrd="2" destOrd="0" presId="urn:microsoft.com/office/officeart/2008/layout/LinedList"/>
    <dgm:cxn modelId="{B4D949D9-CEDF-400C-B565-6012DA8D84B7}" type="presParOf" srcId="{A32209B1-802E-4612-9EDD-E3F027030B2F}" destId="{70F5FF68-B3A8-41D4-A929-89B74B9A1C2F}"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10129C9-415C-49E6-A483-3F1531D1E390}" type="doc">
      <dgm:prSet loTypeId="urn:microsoft.com/office/officeart/2008/layout/LinedList" loCatId="list" qsTypeId="urn:microsoft.com/office/officeart/2005/8/quickstyle/simple1" qsCatId="simple" csTypeId="urn:microsoft.com/office/officeart/2005/8/colors/accent0_1" csCatId="mainScheme" phldr="1"/>
      <dgm:spPr/>
      <dgm:t>
        <a:bodyPr/>
        <a:lstStyle/>
        <a:p>
          <a:endParaRPr lang="zh-TW" altLang="en-US"/>
        </a:p>
      </dgm:t>
    </dgm:pt>
    <dgm:pt modelId="{DDF81F3C-54DF-4F33-A010-29155C166F83}">
      <dgm:prSet phldrT="[文字]"/>
      <dgm:spPr/>
      <dgm:t>
        <a:bodyPr/>
        <a:lstStyle/>
        <a:p>
          <a:r>
            <a:rPr lang="zh-TW" altLang="en-US" dirty="0" smtClean="0"/>
            <a:t>以 </a:t>
          </a:r>
          <a:r>
            <a:rPr lang="en-US" altLang="zh-TW" dirty="0" smtClean="0"/>
            <a:t>tar</a:t>
          </a:r>
          <a:r>
            <a:rPr lang="zh-TW" altLang="en-US" dirty="0" smtClean="0"/>
            <a:t> 程式打包的檔案，並以</a:t>
          </a:r>
          <a:r>
            <a:rPr lang="en-US" altLang="zh-TW" dirty="0" err="1" smtClean="0"/>
            <a:t>xz</a:t>
          </a:r>
          <a:r>
            <a:rPr lang="zh-TW" altLang="en-US" dirty="0" smtClean="0"/>
            <a:t>壓縮</a:t>
          </a:r>
          <a:endParaRPr lang="zh-TW" altLang="en-US" dirty="0"/>
        </a:p>
      </dgm:t>
    </dgm:pt>
    <dgm:pt modelId="{2774D1B6-FBAB-4F22-9923-5A8A449CEFB8}" type="parTrans" cxnId="{6EBFE65C-2FE1-49AC-921C-458466F32E60}">
      <dgm:prSet/>
      <dgm:spPr/>
      <dgm:t>
        <a:bodyPr/>
        <a:lstStyle/>
        <a:p>
          <a:endParaRPr lang="zh-TW" altLang="en-US"/>
        </a:p>
      </dgm:t>
    </dgm:pt>
    <dgm:pt modelId="{3A3D6C9F-FC80-4A9D-B3DD-3AC97DCAAD74}" type="sibTrans" cxnId="{6EBFE65C-2FE1-49AC-921C-458466F32E60}">
      <dgm:prSet/>
      <dgm:spPr/>
      <dgm:t>
        <a:bodyPr/>
        <a:lstStyle/>
        <a:p>
          <a:endParaRPr lang="zh-TW" altLang="en-US"/>
        </a:p>
      </dgm:t>
    </dgm:pt>
    <dgm:pt modelId="{04CC3EB0-0AC6-47D4-BB6F-111E18079456}">
      <dgm:prSet/>
      <dgm:spPr/>
      <dgm:t>
        <a:bodyPr/>
        <a:lstStyle/>
        <a:p>
          <a:pPr rtl="0"/>
          <a:r>
            <a:rPr lang="zh-TW" dirty="0" smtClean="0"/>
            <a:t>*</a:t>
          </a:r>
          <a:r>
            <a:rPr lang="en-US" dirty="0" smtClean="0"/>
            <a:t>.tar</a:t>
          </a:r>
          <a:endParaRPr lang="zh-TW" dirty="0"/>
        </a:p>
      </dgm:t>
    </dgm:pt>
    <dgm:pt modelId="{A046D72D-FEC4-476C-852A-6C9D74E98672}" type="parTrans" cxnId="{D94DFACB-A3DC-4363-9E71-16F7496CD5E5}">
      <dgm:prSet/>
      <dgm:spPr/>
      <dgm:t>
        <a:bodyPr/>
        <a:lstStyle/>
        <a:p>
          <a:endParaRPr lang="zh-TW" altLang="en-US"/>
        </a:p>
      </dgm:t>
    </dgm:pt>
    <dgm:pt modelId="{8FBB8D4D-7581-433C-88C5-4D230A1C40E2}" type="sibTrans" cxnId="{D94DFACB-A3DC-4363-9E71-16F7496CD5E5}">
      <dgm:prSet/>
      <dgm:spPr/>
      <dgm:t>
        <a:bodyPr/>
        <a:lstStyle/>
        <a:p>
          <a:endParaRPr lang="zh-TW" altLang="en-US"/>
        </a:p>
      </dgm:t>
    </dgm:pt>
    <dgm:pt modelId="{7FFCD134-168D-43DB-8B8C-813411CE8AE2}">
      <dgm:prSet/>
      <dgm:spPr/>
      <dgm:t>
        <a:bodyPr/>
        <a:lstStyle/>
        <a:p>
          <a:pPr rtl="0"/>
          <a:r>
            <a:rPr lang="zh-TW" dirty="0" smtClean="0"/>
            <a:t>以</a:t>
          </a:r>
          <a:r>
            <a:rPr lang="zh-TW" altLang="en-US" dirty="0" smtClean="0"/>
            <a:t> </a:t>
          </a:r>
          <a:r>
            <a:rPr lang="en-US" dirty="0" smtClean="0"/>
            <a:t>tar</a:t>
          </a:r>
          <a:r>
            <a:rPr lang="zh-TW" dirty="0" smtClean="0"/>
            <a:t> 程式打包的檔案，</a:t>
          </a:r>
          <a:r>
            <a:rPr lang="zh-TW" altLang="en-US" dirty="0" smtClean="0"/>
            <a:t>未</a:t>
          </a:r>
          <a:r>
            <a:rPr lang="zh-TW" dirty="0" smtClean="0"/>
            <a:t>壓縮</a:t>
          </a:r>
          <a:endParaRPr lang="zh-TW" dirty="0"/>
        </a:p>
      </dgm:t>
    </dgm:pt>
    <dgm:pt modelId="{E25C8A8E-E755-46FC-AFD8-B929D1F99DC1}" type="parTrans" cxnId="{5AA7B670-9CB6-4B74-A636-1ACF8CBB1E7C}">
      <dgm:prSet/>
      <dgm:spPr/>
      <dgm:t>
        <a:bodyPr/>
        <a:lstStyle/>
        <a:p>
          <a:endParaRPr lang="zh-TW" altLang="en-US"/>
        </a:p>
      </dgm:t>
    </dgm:pt>
    <dgm:pt modelId="{0C57E4AC-A987-4A8F-B62B-CBE70028D7AF}" type="sibTrans" cxnId="{5AA7B670-9CB6-4B74-A636-1ACF8CBB1E7C}">
      <dgm:prSet/>
      <dgm:spPr/>
      <dgm:t>
        <a:bodyPr/>
        <a:lstStyle/>
        <a:p>
          <a:endParaRPr lang="zh-TW" altLang="en-US"/>
        </a:p>
      </dgm:t>
    </dgm:pt>
    <dgm:pt modelId="{F013AE5D-CD98-4520-B111-F5F0B32020E8}">
      <dgm:prSet/>
      <dgm:spPr/>
      <dgm:t>
        <a:bodyPr/>
        <a:lstStyle/>
        <a:p>
          <a:pPr rtl="0"/>
          <a:r>
            <a:rPr lang="zh-TW" dirty="0" smtClean="0"/>
            <a:t>*</a:t>
          </a:r>
          <a:r>
            <a:rPr lang="en-US" dirty="0" smtClean="0"/>
            <a:t>.tar.gz</a:t>
          </a:r>
          <a:r>
            <a:rPr lang="zh-TW" altLang="en-US" dirty="0" smtClean="0"/>
            <a:t> </a:t>
          </a:r>
          <a:r>
            <a:rPr lang="en-US" dirty="0" smtClean="0"/>
            <a:t>(</a:t>
          </a:r>
          <a:r>
            <a:rPr lang="zh-TW" dirty="0" smtClean="0"/>
            <a:t>*</a:t>
          </a:r>
          <a:r>
            <a:rPr lang="en-US" dirty="0" smtClean="0"/>
            <a:t>.</a:t>
          </a:r>
          <a:r>
            <a:rPr lang="en-US" dirty="0" err="1" smtClean="0"/>
            <a:t>tgz</a:t>
          </a:r>
          <a:r>
            <a:rPr lang="en-US" dirty="0" smtClean="0"/>
            <a:t>)</a:t>
          </a:r>
          <a:endParaRPr lang="zh-TW" dirty="0"/>
        </a:p>
      </dgm:t>
    </dgm:pt>
    <dgm:pt modelId="{71AF92F7-2F1F-4E24-B0B2-E47CBE1F4408}" type="parTrans" cxnId="{4EA71A6F-070F-453C-9D49-1456C9C0E320}">
      <dgm:prSet/>
      <dgm:spPr/>
      <dgm:t>
        <a:bodyPr/>
        <a:lstStyle/>
        <a:p>
          <a:endParaRPr lang="zh-TW" altLang="en-US"/>
        </a:p>
      </dgm:t>
    </dgm:pt>
    <dgm:pt modelId="{20F069BC-7605-4ED2-AFA0-67EC95EDC588}" type="sibTrans" cxnId="{4EA71A6F-070F-453C-9D49-1456C9C0E320}">
      <dgm:prSet/>
      <dgm:spPr/>
      <dgm:t>
        <a:bodyPr/>
        <a:lstStyle/>
        <a:p>
          <a:endParaRPr lang="zh-TW" altLang="en-US"/>
        </a:p>
      </dgm:t>
    </dgm:pt>
    <dgm:pt modelId="{741E2736-47E9-40DE-9BD4-2CCF28889A02}">
      <dgm:prSet/>
      <dgm:spPr/>
      <dgm:t>
        <a:bodyPr/>
        <a:lstStyle/>
        <a:p>
          <a:pPr rtl="0"/>
          <a:r>
            <a:rPr lang="zh-TW" dirty="0" smtClean="0"/>
            <a:t>以</a:t>
          </a:r>
          <a:r>
            <a:rPr lang="zh-TW" altLang="en-US" dirty="0" smtClean="0"/>
            <a:t> </a:t>
          </a:r>
          <a:r>
            <a:rPr lang="en-US" dirty="0" smtClean="0"/>
            <a:t>tar</a:t>
          </a:r>
          <a:r>
            <a:rPr lang="zh-TW" dirty="0" smtClean="0"/>
            <a:t> 程式打包的檔案，並以</a:t>
          </a:r>
          <a:r>
            <a:rPr lang="en-US" dirty="0" err="1" smtClean="0"/>
            <a:t>gzip</a:t>
          </a:r>
          <a:r>
            <a:rPr lang="zh-TW" dirty="0" smtClean="0"/>
            <a:t>壓縮</a:t>
          </a:r>
          <a:endParaRPr lang="zh-TW" dirty="0"/>
        </a:p>
      </dgm:t>
    </dgm:pt>
    <dgm:pt modelId="{EEE807E1-B49C-4B2E-8873-D90B6C81FCC8}" type="parTrans" cxnId="{88032D96-65D3-4B04-B87B-40EFA126BC21}">
      <dgm:prSet/>
      <dgm:spPr/>
      <dgm:t>
        <a:bodyPr/>
        <a:lstStyle/>
        <a:p>
          <a:endParaRPr lang="zh-TW" altLang="en-US"/>
        </a:p>
      </dgm:t>
    </dgm:pt>
    <dgm:pt modelId="{3D5CFE6F-3C9C-42AD-BCBA-134BF8F94FEA}" type="sibTrans" cxnId="{88032D96-65D3-4B04-B87B-40EFA126BC21}">
      <dgm:prSet/>
      <dgm:spPr/>
      <dgm:t>
        <a:bodyPr/>
        <a:lstStyle/>
        <a:p>
          <a:endParaRPr lang="zh-TW" altLang="en-US"/>
        </a:p>
      </dgm:t>
    </dgm:pt>
    <dgm:pt modelId="{82988371-5F7B-470A-AA33-B2183F955FC3}">
      <dgm:prSet/>
      <dgm:spPr/>
      <dgm:t>
        <a:bodyPr/>
        <a:lstStyle/>
        <a:p>
          <a:pPr rtl="0"/>
          <a:r>
            <a:rPr lang="en-US" smtClean="0"/>
            <a:t>.tar.bz2</a:t>
          </a:r>
          <a:endParaRPr lang="zh-TW"/>
        </a:p>
      </dgm:t>
    </dgm:pt>
    <dgm:pt modelId="{44D0F640-DD6C-4462-9E90-59A727066C59}" type="parTrans" cxnId="{2A092572-5E37-4621-A1CF-0C3D4BA83028}">
      <dgm:prSet/>
      <dgm:spPr/>
      <dgm:t>
        <a:bodyPr/>
        <a:lstStyle/>
        <a:p>
          <a:endParaRPr lang="zh-TW" altLang="en-US"/>
        </a:p>
      </dgm:t>
    </dgm:pt>
    <dgm:pt modelId="{AA2DF765-8111-4F14-9C04-70DE436CD696}" type="sibTrans" cxnId="{2A092572-5E37-4621-A1CF-0C3D4BA83028}">
      <dgm:prSet/>
      <dgm:spPr/>
      <dgm:t>
        <a:bodyPr/>
        <a:lstStyle/>
        <a:p>
          <a:endParaRPr lang="zh-TW" altLang="en-US"/>
        </a:p>
      </dgm:t>
    </dgm:pt>
    <dgm:pt modelId="{75664A3C-5144-48EA-B95C-D410FC93B93C}">
      <dgm:prSet/>
      <dgm:spPr/>
      <dgm:t>
        <a:bodyPr/>
        <a:lstStyle/>
        <a:p>
          <a:pPr rtl="0"/>
          <a:r>
            <a:rPr lang="zh-TW" dirty="0" smtClean="0"/>
            <a:t>以</a:t>
          </a:r>
          <a:r>
            <a:rPr lang="zh-TW" altLang="en-US" dirty="0" smtClean="0"/>
            <a:t> </a:t>
          </a:r>
          <a:r>
            <a:rPr lang="en-US" dirty="0" smtClean="0"/>
            <a:t>tar</a:t>
          </a:r>
          <a:r>
            <a:rPr lang="zh-TW" dirty="0" smtClean="0"/>
            <a:t> 程式打包的檔案，並以</a:t>
          </a:r>
          <a:r>
            <a:rPr lang="en-US" dirty="0" smtClean="0"/>
            <a:t>bzip2</a:t>
          </a:r>
          <a:r>
            <a:rPr lang="zh-TW" dirty="0" smtClean="0"/>
            <a:t>壓縮</a:t>
          </a:r>
          <a:endParaRPr lang="zh-TW" dirty="0"/>
        </a:p>
      </dgm:t>
    </dgm:pt>
    <dgm:pt modelId="{B44CEFBC-B7AE-42BA-89A6-D0375A966674}" type="parTrans" cxnId="{D1115677-1236-453B-B64D-B4E4E77086D1}">
      <dgm:prSet/>
      <dgm:spPr/>
      <dgm:t>
        <a:bodyPr/>
        <a:lstStyle/>
        <a:p>
          <a:endParaRPr lang="zh-TW" altLang="en-US"/>
        </a:p>
      </dgm:t>
    </dgm:pt>
    <dgm:pt modelId="{C3F47B1F-49DC-44BE-8B14-72D2A23244E6}" type="sibTrans" cxnId="{D1115677-1236-453B-B64D-B4E4E77086D1}">
      <dgm:prSet/>
      <dgm:spPr/>
      <dgm:t>
        <a:bodyPr/>
        <a:lstStyle/>
        <a:p>
          <a:endParaRPr lang="zh-TW" altLang="en-US"/>
        </a:p>
      </dgm:t>
    </dgm:pt>
    <dgm:pt modelId="{A8DDBA41-C744-4585-B518-CA94588993D9}">
      <dgm:prSet phldrT="[文字]"/>
      <dgm:spPr/>
      <dgm:t>
        <a:bodyPr/>
        <a:lstStyle/>
        <a:p>
          <a:r>
            <a:rPr lang="zh-TW" altLang="en-US" dirty="0" smtClean="0"/>
            <a:t>*</a:t>
          </a:r>
          <a:r>
            <a:rPr lang="en-US" altLang="zh-TW" dirty="0" smtClean="0"/>
            <a:t>.</a:t>
          </a:r>
          <a:r>
            <a:rPr lang="en-US" altLang="zh-TW" dirty="0" err="1" smtClean="0"/>
            <a:t>tar.xz</a:t>
          </a:r>
          <a:endParaRPr lang="zh-TW" altLang="en-US" dirty="0"/>
        </a:p>
      </dgm:t>
    </dgm:pt>
    <dgm:pt modelId="{46C4F887-A726-45C1-AD0D-C6BB9D1BBFB2}" type="sibTrans" cxnId="{91E9A7E0-E6B9-49F7-A7EF-ADA0F27EF0F2}">
      <dgm:prSet/>
      <dgm:spPr/>
      <dgm:t>
        <a:bodyPr/>
        <a:lstStyle/>
        <a:p>
          <a:endParaRPr lang="zh-TW" altLang="en-US"/>
        </a:p>
      </dgm:t>
    </dgm:pt>
    <dgm:pt modelId="{4BDD5364-F5FB-45A0-87FB-BEA103D8FB00}" type="parTrans" cxnId="{91E9A7E0-E6B9-49F7-A7EF-ADA0F27EF0F2}">
      <dgm:prSet/>
      <dgm:spPr/>
      <dgm:t>
        <a:bodyPr/>
        <a:lstStyle/>
        <a:p>
          <a:endParaRPr lang="zh-TW" altLang="en-US"/>
        </a:p>
      </dgm:t>
    </dgm:pt>
    <dgm:pt modelId="{94C72945-8F08-41DB-918E-EF7DE7278F4B}" type="pres">
      <dgm:prSet presAssocID="{D10129C9-415C-49E6-A483-3F1531D1E390}" presName="vert0" presStyleCnt="0">
        <dgm:presLayoutVars>
          <dgm:dir/>
          <dgm:animOne val="branch"/>
          <dgm:animLvl val="lvl"/>
        </dgm:presLayoutVars>
      </dgm:prSet>
      <dgm:spPr/>
      <dgm:t>
        <a:bodyPr/>
        <a:lstStyle/>
        <a:p>
          <a:endParaRPr lang="zh-TW" altLang="en-US"/>
        </a:p>
      </dgm:t>
    </dgm:pt>
    <dgm:pt modelId="{CA2B15FC-2191-4F3B-BAFA-CF6049B7085F}" type="pres">
      <dgm:prSet presAssocID="{04CC3EB0-0AC6-47D4-BB6F-111E18079456}" presName="thickLine" presStyleLbl="alignNode1" presStyleIdx="0" presStyleCnt="4"/>
      <dgm:spPr/>
      <dgm:t>
        <a:bodyPr/>
        <a:lstStyle/>
        <a:p>
          <a:endParaRPr lang="zh-TW" altLang="en-US"/>
        </a:p>
      </dgm:t>
    </dgm:pt>
    <dgm:pt modelId="{FF877885-9F73-477D-8FBF-D50104B8C004}" type="pres">
      <dgm:prSet presAssocID="{04CC3EB0-0AC6-47D4-BB6F-111E18079456}" presName="horz1" presStyleCnt="0"/>
      <dgm:spPr/>
      <dgm:t>
        <a:bodyPr/>
        <a:lstStyle/>
        <a:p>
          <a:endParaRPr lang="zh-TW" altLang="en-US"/>
        </a:p>
      </dgm:t>
    </dgm:pt>
    <dgm:pt modelId="{06BC8C8E-3379-4FAE-9965-A9433D4ED6BE}" type="pres">
      <dgm:prSet presAssocID="{04CC3EB0-0AC6-47D4-BB6F-111E18079456}" presName="tx1" presStyleLbl="revTx" presStyleIdx="0" presStyleCnt="8"/>
      <dgm:spPr/>
      <dgm:t>
        <a:bodyPr/>
        <a:lstStyle/>
        <a:p>
          <a:endParaRPr lang="zh-TW" altLang="en-US"/>
        </a:p>
      </dgm:t>
    </dgm:pt>
    <dgm:pt modelId="{8D9AC5D8-32C5-4D61-9415-51EB93B40C05}" type="pres">
      <dgm:prSet presAssocID="{04CC3EB0-0AC6-47D4-BB6F-111E18079456}" presName="vert1" presStyleCnt="0"/>
      <dgm:spPr/>
      <dgm:t>
        <a:bodyPr/>
        <a:lstStyle/>
        <a:p>
          <a:endParaRPr lang="zh-TW" altLang="en-US"/>
        </a:p>
      </dgm:t>
    </dgm:pt>
    <dgm:pt modelId="{F1CEEB9D-9194-44DA-A645-6107D12D0E38}" type="pres">
      <dgm:prSet presAssocID="{7FFCD134-168D-43DB-8B8C-813411CE8AE2}" presName="vertSpace2a" presStyleCnt="0"/>
      <dgm:spPr/>
      <dgm:t>
        <a:bodyPr/>
        <a:lstStyle/>
        <a:p>
          <a:endParaRPr lang="zh-TW" altLang="en-US"/>
        </a:p>
      </dgm:t>
    </dgm:pt>
    <dgm:pt modelId="{5063CD4C-9280-425F-8933-B42AF1893682}" type="pres">
      <dgm:prSet presAssocID="{7FFCD134-168D-43DB-8B8C-813411CE8AE2}" presName="horz2" presStyleCnt="0"/>
      <dgm:spPr/>
      <dgm:t>
        <a:bodyPr/>
        <a:lstStyle/>
        <a:p>
          <a:endParaRPr lang="zh-TW" altLang="en-US"/>
        </a:p>
      </dgm:t>
    </dgm:pt>
    <dgm:pt modelId="{4736A06D-37E7-4E9D-A6A3-B670289316CB}" type="pres">
      <dgm:prSet presAssocID="{7FFCD134-168D-43DB-8B8C-813411CE8AE2}" presName="horzSpace2" presStyleCnt="0"/>
      <dgm:spPr/>
      <dgm:t>
        <a:bodyPr/>
        <a:lstStyle/>
        <a:p>
          <a:endParaRPr lang="zh-TW" altLang="en-US"/>
        </a:p>
      </dgm:t>
    </dgm:pt>
    <dgm:pt modelId="{027B1EA5-36AB-482C-97AC-285A133DD9A9}" type="pres">
      <dgm:prSet presAssocID="{7FFCD134-168D-43DB-8B8C-813411CE8AE2}" presName="tx2" presStyleLbl="revTx" presStyleIdx="1" presStyleCnt="8"/>
      <dgm:spPr/>
      <dgm:t>
        <a:bodyPr/>
        <a:lstStyle/>
        <a:p>
          <a:endParaRPr lang="zh-TW" altLang="en-US"/>
        </a:p>
      </dgm:t>
    </dgm:pt>
    <dgm:pt modelId="{8BAD4AC1-EB3C-49C2-BCE0-64770D207D9E}" type="pres">
      <dgm:prSet presAssocID="{7FFCD134-168D-43DB-8B8C-813411CE8AE2}" presName="vert2" presStyleCnt="0"/>
      <dgm:spPr/>
      <dgm:t>
        <a:bodyPr/>
        <a:lstStyle/>
        <a:p>
          <a:endParaRPr lang="zh-TW" altLang="en-US"/>
        </a:p>
      </dgm:t>
    </dgm:pt>
    <dgm:pt modelId="{FA6BA1AA-AABA-4E19-A180-1DE9FDC77B48}" type="pres">
      <dgm:prSet presAssocID="{7FFCD134-168D-43DB-8B8C-813411CE8AE2}" presName="thinLine2b" presStyleLbl="callout" presStyleIdx="0" presStyleCnt="4"/>
      <dgm:spPr/>
      <dgm:t>
        <a:bodyPr/>
        <a:lstStyle/>
        <a:p>
          <a:endParaRPr lang="zh-TW" altLang="en-US"/>
        </a:p>
      </dgm:t>
    </dgm:pt>
    <dgm:pt modelId="{306B7CD1-D5E9-4405-BD6E-D9B3591E95F6}" type="pres">
      <dgm:prSet presAssocID="{7FFCD134-168D-43DB-8B8C-813411CE8AE2}" presName="vertSpace2b" presStyleCnt="0"/>
      <dgm:spPr/>
      <dgm:t>
        <a:bodyPr/>
        <a:lstStyle/>
        <a:p>
          <a:endParaRPr lang="zh-TW" altLang="en-US"/>
        </a:p>
      </dgm:t>
    </dgm:pt>
    <dgm:pt modelId="{C93A6171-7912-48DE-9A35-BA406E8F5E54}" type="pres">
      <dgm:prSet presAssocID="{F013AE5D-CD98-4520-B111-F5F0B32020E8}" presName="thickLine" presStyleLbl="alignNode1" presStyleIdx="1" presStyleCnt="4"/>
      <dgm:spPr/>
      <dgm:t>
        <a:bodyPr/>
        <a:lstStyle/>
        <a:p>
          <a:endParaRPr lang="zh-TW" altLang="en-US"/>
        </a:p>
      </dgm:t>
    </dgm:pt>
    <dgm:pt modelId="{E6FC08A3-622D-4BD3-B286-497176B0C63D}" type="pres">
      <dgm:prSet presAssocID="{F013AE5D-CD98-4520-B111-F5F0B32020E8}" presName="horz1" presStyleCnt="0"/>
      <dgm:spPr/>
      <dgm:t>
        <a:bodyPr/>
        <a:lstStyle/>
        <a:p>
          <a:endParaRPr lang="zh-TW" altLang="en-US"/>
        </a:p>
      </dgm:t>
    </dgm:pt>
    <dgm:pt modelId="{BA1EAC91-3B0F-4791-B2FD-42E073CC7FF4}" type="pres">
      <dgm:prSet presAssocID="{F013AE5D-CD98-4520-B111-F5F0B32020E8}" presName="tx1" presStyleLbl="revTx" presStyleIdx="2" presStyleCnt="8"/>
      <dgm:spPr/>
      <dgm:t>
        <a:bodyPr/>
        <a:lstStyle/>
        <a:p>
          <a:endParaRPr lang="zh-TW" altLang="en-US"/>
        </a:p>
      </dgm:t>
    </dgm:pt>
    <dgm:pt modelId="{6F54B6A4-2705-4383-8C7C-32CD0CA8092B}" type="pres">
      <dgm:prSet presAssocID="{F013AE5D-CD98-4520-B111-F5F0B32020E8}" presName="vert1" presStyleCnt="0"/>
      <dgm:spPr/>
      <dgm:t>
        <a:bodyPr/>
        <a:lstStyle/>
        <a:p>
          <a:endParaRPr lang="zh-TW" altLang="en-US"/>
        </a:p>
      </dgm:t>
    </dgm:pt>
    <dgm:pt modelId="{72FABC81-51C8-4144-898D-32CE2FD44109}" type="pres">
      <dgm:prSet presAssocID="{741E2736-47E9-40DE-9BD4-2CCF28889A02}" presName="vertSpace2a" presStyleCnt="0"/>
      <dgm:spPr/>
      <dgm:t>
        <a:bodyPr/>
        <a:lstStyle/>
        <a:p>
          <a:endParaRPr lang="zh-TW" altLang="en-US"/>
        </a:p>
      </dgm:t>
    </dgm:pt>
    <dgm:pt modelId="{89C973FE-4DA0-4829-B494-405015303C9F}" type="pres">
      <dgm:prSet presAssocID="{741E2736-47E9-40DE-9BD4-2CCF28889A02}" presName="horz2" presStyleCnt="0"/>
      <dgm:spPr/>
      <dgm:t>
        <a:bodyPr/>
        <a:lstStyle/>
        <a:p>
          <a:endParaRPr lang="zh-TW" altLang="en-US"/>
        </a:p>
      </dgm:t>
    </dgm:pt>
    <dgm:pt modelId="{A66BF0D7-27DD-474E-B92C-F4EC361836D3}" type="pres">
      <dgm:prSet presAssocID="{741E2736-47E9-40DE-9BD4-2CCF28889A02}" presName="horzSpace2" presStyleCnt="0"/>
      <dgm:spPr/>
      <dgm:t>
        <a:bodyPr/>
        <a:lstStyle/>
        <a:p>
          <a:endParaRPr lang="zh-TW" altLang="en-US"/>
        </a:p>
      </dgm:t>
    </dgm:pt>
    <dgm:pt modelId="{116D274C-373A-43C9-8DF1-88EED607E146}" type="pres">
      <dgm:prSet presAssocID="{741E2736-47E9-40DE-9BD4-2CCF28889A02}" presName="tx2" presStyleLbl="revTx" presStyleIdx="3" presStyleCnt="8"/>
      <dgm:spPr/>
      <dgm:t>
        <a:bodyPr/>
        <a:lstStyle/>
        <a:p>
          <a:endParaRPr lang="zh-TW" altLang="en-US"/>
        </a:p>
      </dgm:t>
    </dgm:pt>
    <dgm:pt modelId="{3898A453-9DA6-431F-A453-4ED8461E1B5B}" type="pres">
      <dgm:prSet presAssocID="{741E2736-47E9-40DE-9BD4-2CCF28889A02}" presName="vert2" presStyleCnt="0"/>
      <dgm:spPr/>
      <dgm:t>
        <a:bodyPr/>
        <a:lstStyle/>
        <a:p>
          <a:endParaRPr lang="zh-TW" altLang="en-US"/>
        </a:p>
      </dgm:t>
    </dgm:pt>
    <dgm:pt modelId="{8C5C4D9A-F6B5-4ACF-9702-BE77B1FB5789}" type="pres">
      <dgm:prSet presAssocID="{741E2736-47E9-40DE-9BD4-2CCF28889A02}" presName="thinLine2b" presStyleLbl="callout" presStyleIdx="1" presStyleCnt="4"/>
      <dgm:spPr/>
      <dgm:t>
        <a:bodyPr/>
        <a:lstStyle/>
        <a:p>
          <a:endParaRPr lang="zh-TW" altLang="en-US"/>
        </a:p>
      </dgm:t>
    </dgm:pt>
    <dgm:pt modelId="{B603A1DE-B36E-433E-9D08-962C4D218B7C}" type="pres">
      <dgm:prSet presAssocID="{741E2736-47E9-40DE-9BD4-2CCF28889A02}" presName="vertSpace2b" presStyleCnt="0"/>
      <dgm:spPr/>
      <dgm:t>
        <a:bodyPr/>
        <a:lstStyle/>
        <a:p>
          <a:endParaRPr lang="zh-TW" altLang="en-US"/>
        </a:p>
      </dgm:t>
    </dgm:pt>
    <dgm:pt modelId="{9A1A5787-F274-4F22-8D82-A20B88626595}" type="pres">
      <dgm:prSet presAssocID="{82988371-5F7B-470A-AA33-B2183F955FC3}" presName="thickLine" presStyleLbl="alignNode1" presStyleIdx="2" presStyleCnt="4"/>
      <dgm:spPr/>
      <dgm:t>
        <a:bodyPr/>
        <a:lstStyle/>
        <a:p>
          <a:endParaRPr lang="zh-TW" altLang="en-US"/>
        </a:p>
      </dgm:t>
    </dgm:pt>
    <dgm:pt modelId="{38958B6B-C1B7-4C6C-82B9-40B99564AB43}" type="pres">
      <dgm:prSet presAssocID="{82988371-5F7B-470A-AA33-B2183F955FC3}" presName="horz1" presStyleCnt="0"/>
      <dgm:spPr/>
      <dgm:t>
        <a:bodyPr/>
        <a:lstStyle/>
        <a:p>
          <a:endParaRPr lang="zh-TW" altLang="en-US"/>
        </a:p>
      </dgm:t>
    </dgm:pt>
    <dgm:pt modelId="{B01AA287-EF0B-43EE-8F6C-79AFF5D827C2}" type="pres">
      <dgm:prSet presAssocID="{82988371-5F7B-470A-AA33-B2183F955FC3}" presName="tx1" presStyleLbl="revTx" presStyleIdx="4" presStyleCnt="8"/>
      <dgm:spPr/>
      <dgm:t>
        <a:bodyPr/>
        <a:lstStyle/>
        <a:p>
          <a:endParaRPr lang="zh-TW" altLang="en-US"/>
        </a:p>
      </dgm:t>
    </dgm:pt>
    <dgm:pt modelId="{BEB4E0F8-C45D-42FF-94C8-5576D6142625}" type="pres">
      <dgm:prSet presAssocID="{82988371-5F7B-470A-AA33-B2183F955FC3}" presName="vert1" presStyleCnt="0"/>
      <dgm:spPr/>
      <dgm:t>
        <a:bodyPr/>
        <a:lstStyle/>
        <a:p>
          <a:endParaRPr lang="zh-TW" altLang="en-US"/>
        </a:p>
      </dgm:t>
    </dgm:pt>
    <dgm:pt modelId="{B1B1BC12-F8E3-4528-8162-956A1BEDE592}" type="pres">
      <dgm:prSet presAssocID="{75664A3C-5144-48EA-B95C-D410FC93B93C}" presName="vertSpace2a" presStyleCnt="0"/>
      <dgm:spPr/>
      <dgm:t>
        <a:bodyPr/>
        <a:lstStyle/>
        <a:p>
          <a:endParaRPr lang="zh-TW" altLang="en-US"/>
        </a:p>
      </dgm:t>
    </dgm:pt>
    <dgm:pt modelId="{87A9BBB0-EAE1-47E0-BA89-DAE6FCA5B34E}" type="pres">
      <dgm:prSet presAssocID="{75664A3C-5144-48EA-B95C-D410FC93B93C}" presName="horz2" presStyleCnt="0"/>
      <dgm:spPr/>
      <dgm:t>
        <a:bodyPr/>
        <a:lstStyle/>
        <a:p>
          <a:endParaRPr lang="zh-TW" altLang="en-US"/>
        </a:p>
      </dgm:t>
    </dgm:pt>
    <dgm:pt modelId="{5A2078DE-E844-4B8B-B24E-A91440AA2F29}" type="pres">
      <dgm:prSet presAssocID="{75664A3C-5144-48EA-B95C-D410FC93B93C}" presName="horzSpace2" presStyleCnt="0"/>
      <dgm:spPr/>
      <dgm:t>
        <a:bodyPr/>
        <a:lstStyle/>
        <a:p>
          <a:endParaRPr lang="zh-TW" altLang="en-US"/>
        </a:p>
      </dgm:t>
    </dgm:pt>
    <dgm:pt modelId="{3C43D038-B866-49AE-AA47-511252A54820}" type="pres">
      <dgm:prSet presAssocID="{75664A3C-5144-48EA-B95C-D410FC93B93C}" presName="tx2" presStyleLbl="revTx" presStyleIdx="5" presStyleCnt="8"/>
      <dgm:spPr/>
      <dgm:t>
        <a:bodyPr/>
        <a:lstStyle/>
        <a:p>
          <a:endParaRPr lang="zh-TW" altLang="en-US"/>
        </a:p>
      </dgm:t>
    </dgm:pt>
    <dgm:pt modelId="{CEFD1D20-406E-4C26-A63A-8251CD4485E8}" type="pres">
      <dgm:prSet presAssocID="{75664A3C-5144-48EA-B95C-D410FC93B93C}" presName="vert2" presStyleCnt="0"/>
      <dgm:spPr/>
      <dgm:t>
        <a:bodyPr/>
        <a:lstStyle/>
        <a:p>
          <a:endParaRPr lang="zh-TW" altLang="en-US"/>
        </a:p>
      </dgm:t>
    </dgm:pt>
    <dgm:pt modelId="{41809CB4-71C6-4DA1-B128-04F5161B22E5}" type="pres">
      <dgm:prSet presAssocID="{75664A3C-5144-48EA-B95C-D410FC93B93C}" presName="thinLine2b" presStyleLbl="callout" presStyleIdx="2" presStyleCnt="4"/>
      <dgm:spPr/>
      <dgm:t>
        <a:bodyPr/>
        <a:lstStyle/>
        <a:p>
          <a:endParaRPr lang="zh-TW" altLang="en-US"/>
        </a:p>
      </dgm:t>
    </dgm:pt>
    <dgm:pt modelId="{79E022B0-15BB-4181-8924-E4ECB307EDDE}" type="pres">
      <dgm:prSet presAssocID="{75664A3C-5144-48EA-B95C-D410FC93B93C}" presName="vertSpace2b" presStyleCnt="0"/>
      <dgm:spPr/>
      <dgm:t>
        <a:bodyPr/>
        <a:lstStyle/>
        <a:p>
          <a:endParaRPr lang="zh-TW" altLang="en-US"/>
        </a:p>
      </dgm:t>
    </dgm:pt>
    <dgm:pt modelId="{808C38C8-E785-4B5A-BFB2-03C755405AD0}" type="pres">
      <dgm:prSet presAssocID="{A8DDBA41-C744-4585-B518-CA94588993D9}" presName="thickLine" presStyleLbl="alignNode1" presStyleIdx="3" presStyleCnt="4"/>
      <dgm:spPr/>
      <dgm:t>
        <a:bodyPr/>
        <a:lstStyle/>
        <a:p>
          <a:endParaRPr lang="zh-TW" altLang="en-US"/>
        </a:p>
      </dgm:t>
    </dgm:pt>
    <dgm:pt modelId="{A240C941-F6B8-447B-80B7-42E29161CD45}" type="pres">
      <dgm:prSet presAssocID="{A8DDBA41-C744-4585-B518-CA94588993D9}" presName="horz1" presStyleCnt="0"/>
      <dgm:spPr/>
      <dgm:t>
        <a:bodyPr/>
        <a:lstStyle/>
        <a:p>
          <a:endParaRPr lang="zh-TW" altLang="en-US"/>
        </a:p>
      </dgm:t>
    </dgm:pt>
    <dgm:pt modelId="{D28546C3-227F-4633-92F4-BC2860534CDD}" type="pres">
      <dgm:prSet presAssocID="{A8DDBA41-C744-4585-B518-CA94588993D9}" presName="tx1" presStyleLbl="revTx" presStyleIdx="6" presStyleCnt="8"/>
      <dgm:spPr/>
      <dgm:t>
        <a:bodyPr/>
        <a:lstStyle/>
        <a:p>
          <a:endParaRPr lang="zh-TW" altLang="en-US"/>
        </a:p>
      </dgm:t>
    </dgm:pt>
    <dgm:pt modelId="{9AC001BE-5DE5-4A56-A9FC-DF8B1CDB7A33}" type="pres">
      <dgm:prSet presAssocID="{A8DDBA41-C744-4585-B518-CA94588993D9}" presName="vert1" presStyleCnt="0"/>
      <dgm:spPr/>
      <dgm:t>
        <a:bodyPr/>
        <a:lstStyle/>
        <a:p>
          <a:endParaRPr lang="zh-TW" altLang="en-US"/>
        </a:p>
      </dgm:t>
    </dgm:pt>
    <dgm:pt modelId="{D466AE4A-9DD5-4687-BCE5-7594C102C6F7}" type="pres">
      <dgm:prSet presAssocID="{DDF81F3C-54DF-4F33-A010-29155C166F83}" presName="vertSpace2a" presStyleCnt="0"/>
      <dgm:spPr/>
      <dgm:t>
        <a:bodyPr/>
        <a:lstStyle/>
        <a:p>
          <a:endParaRPr lang="zh-TW" altLang="en-US"/>
        </a:p>
      </dgm:t>
    </dgm:pt>
    <dgm:pt modelId="{D2394F30-8486-4838-A328-46AB9328767F}" type="pres">
      <dgm:prSet presAssocID="{DDF81F3C-54DF-4F33-A010-29155C166F83}" presName="horz2" presStyleCnt="0"/>
      <dgm:spPr/>
      <dgm:t>
        <a:bodyPr/>
        <a:lstStyle/>
        <a:p>
          <a:endParaRPr lang="zh-TW" altLang="en-US"/>
        </a:p>
      </dgm:t>
    </dgm:pt>
    <dgm:pt modelId="{6BE0CD02-9165-45EC-BB99-7F17A3CCC103}" type="pres">
      <dgm:prSet presAssocID="{DDF81F3C-54DF-4F33-A010-29155C166F83}" presName="horzSpace2" presStyleCnt="0"/>
      <dgm:spPr/>
      <dgm:t>
        <a:bodyPr/>
        <a:lstStyle/>
        <a:p>
          <a:endParaRPr lang="zh-TW" altLang="en-US"/>
        </a:p>
      </dgm:t>
    </dgm:pt>
    <dgm:pt modelId="{67F491E9-492C-4086-BC42-FF01343066DE}" type="pres">
      <dgm:prSet presAssocID="{DDF81F3C-54DF-4F33-A010-29155C166F83}" presName="tx2" presStyleLbl="revTx" presStyleIdx="7" presStyleCnt="8"/>
      <dgm:spPr/>
      <dgm:t>
        <a:bodyPr/>
        <a:lstStyle/>
        <a:p>
          <a:endParaRPr lang="zh-TW" altLang="en-US"/>
        </a:p>
      </dgm:t>
    </dgm:pt>
    <dgm:pt modelId="{D902C323-92D3-4084-9C54-25A4D03F8DA7}" type="pres">
      <dgm:prSet presAssocID="{DDF81F3C-54DF-4F33-A010-29155C166F83}" presName="vert2" presStyleCnt="0"/>
      <dgm:spPr/>
      <dgm:t>
        <a:bodyPr/>
        <a:lstStyle/>
        <a:p>
          <a:endParaRPr lang="zh-TW" altLang="en-US"/>
        </a:p>
      </dgm:t>
    </dgm:pt>
    <dgm:pt modelId="{6112A6AE-7E42-4D77-BD40-674EDA052B0F}" type="pres">
      <dgm:prSet presAssocID="{DDF81F3C-54DF-4F33-A010-29155C166F83}" presName="thinLine2b" presStyleLbl="callout" presStyleIdx="3" presStyleCnt="4"/>
      <dgm:spPr/>
      <dgm:t>
        <a:bodyPr/>
        <a:lstStyle/>
        <a:p>
          <a:endParaRPr lang="zh-TW" altLang="en-US"/>
        </a:p>
      </dgm:t>
    </dgm:pt>
    <dgm:pt modelId="{B7F0E083-FD38-4C33-8091-F393D4735D66}" type="pres">
      <dgm:prSet presAssocID="{DDF81F3C-54DF-4F33-A010-29155C166F83}" presName="vertSpace2b" presStyleCnt="0"/>
      <dgm:spPr/>
      <dgm:t>
        <a:bodyPr/>
        <a:lstStyle/>
        <a:p>
          <a:endParaRPr lang="zh-TW" altLang="en-US"/>
        </a:p>
      </dgm:t>
    </dgm:pt>
  </dgm:ptLst>
  <dgm:cxnLst>
    <dgm:cxn modelId="{91E9A7E0-E6B9-49F7-A7EF-ADA0F27EF0F2}" srcId="{D10129C9-415C-49E6-A483-3F1531D1E390}" destId="{A8DDBA41-C744-4585-B518-CA94588993D9}" srcOrd="3" destOrd="0" parTransId="{4BDD5364-F5FB-45A0-87FB-BEA103D8FB00}" sibTransId="{46C4F887-A726-45C1-AD0D-C6BB9D1BBFB2}"/>
    <dgm:cxn modelId="{2A092572-5E37-4621-A1CF-0C3D4BA83028}" srcId="{D10129C9-415C-49E6-A483-3F1531D1E390}" destId="{82988371-5F7B-470A-AA33-B2183F955FC3}" srcOrd="2" destOrd="0" parTransId="{44D0F640-DD6C-4462-9E90-59A727066C59}" sibTransId="{AA2DF765-8111-4F14-9C04-70DE436CD696}"/>
    <dgm:cxn modelId="{D94DFACB-A3DC-4363-9E71-16F7496CD5E5}" srcId="{D10129C9-415C-49E6-A483-3F1531D1E390}" destId="{04CC3EB0-0AC6-47D4-BB6F-111E18079456}" srcOrd="0" destOrd="0" parTransId="{A046D72D-FEC4-476C-852A-6C9D74E98672}" sibTransId="{8FBB8D4D-7581-433C-88C5-4D230A1C40E2}"/>
    <dgm:cxn modelId="{5BFDCCB3-52E3-4EAB-986F-EFB11B3AB382}" type="presOf" srcId="{741E2736-47E9-40DE-9BD4-2CCF28889A02}" destId="{116D274C-373A-43C9-8DF1-88EED607E146}" srcOrd="0" destOrd="0" presId="urn:microsoft.com/office/officeart/2008/layout/LinedList"/>
    <dgm:cxn modelId="{88032D96-65D3-4B04-B87B-40EFA126BC21}" srcId="{F013AE5D-CD98-4520-B111-F5F0B32020E8}" destId="{741E2736-47E9-40DE-9BD4-2CCF28889A02}" srcOrd="0" destOrd="0" parTransId="{EEE807E1-B49C-4B2E-8873-D90B6C81FCC8}" sibTransId="{3D5CFE6F-3C9C-42AD-BCBA-134BF8F94FEA}"/>
    <dgm:cxn modelId="{5AA7B670-9CB6-4B74-A636-1ACF8CBB1E7C}" srcId="{04CC3EB0-0AC6-47D4-BB6F-111E18079456}" destId="{7FFCD134-168D-43DB-8B8C-813411CE8AE2}" srcOrd="0" destOrd="0" parTransId="{E25C8A8E-E755-46FC-AFD8-B929D1F99DC1}" sibTransId="{0C57E4AC-A987-4A8F-B62B-CBE70028D7AF}"/>
    <dgm:cxn modelId="{C432A147-02A4-466C-AD66-667F1DC9A65F}" type="presOf" srcId="{D10129C9-415C-49E6-A483-3F1531D1E390}" destId="{94C72945-8F08-41DB-918E-EF7DE7278F4B}" srcOrd="0" destOrd="0" presId="urn:microsoft.com/office/officeart/2008/layout/LinedList"/>
    <dgm:cxn modelId="{B7424B62-A80E-4DF8-8B04-8442E7CF67F1}" type="presOf" srcId="{04CC3EB0-0AC6-47D4-BB6F-111E18079456}" destId="{06BC8C8E-3379-4FAE-9965-A9433D4ED6BE}" srcOrd="0" destOrd="0" presId="urn:microsoft.com/office/officeart/2008/layout/LinedList"/>
    <dgm:cxn modelId="{8FE81090-7BE6-4488-A77C-5EB254A21E99}" type="presOf" srcId="{F013AE5D-CD98-4520-B111-F5F0B32020E8}" destId="{BA1EAC91-3B0F-4791-B2FD-42E073CC7FF4}" srcOrd="0" destOrd="0" presId="urn:microsoft.com/office/officeart/2008/layout/LinedList"/>
    <dgm:cxn modelId="{2D99B723-5202-4C2A-B128-3A83C7F1893D}" type="presOf" srcId="{A8DDBA41-C744-4585-B518-CA94588993D9}" destId="{D28546C3-227F-4633-92F4-BC2860534CDD}" srcOrd="0" destOrd="0" presId="urn:microsoft.com/office/officeart/2008/layout/LinedList"/>
    <dgm:cxn modelId="{53266B01-FF03-44C3-A038-823EDCCECEF1}" type="presOf" srcId="{82988371-5F7B-470A-AA33-B2183F955FC3}" destId="{B01AA287-EF0B-43EE-8F6C-79AFF5D827C2}" srcOrd="0" destOrd="0" presId="urn:microsoft.com/office/officeart/2008/layout/LinedList"/>
    <dgm:cxn modelId="{24A835D2-4342-4A3D-8BF4-7F8806984E13}" type="presOf" srcId="{7FFCD134-168D-43DB-8B8C-813411CE8AE2}" destId="{027B1EA5-36AB-482C-97AC-285A133DD9A9}" srcOrd="0" destOrd="0" presId="urn:microsoft.com/office/officeart/2008/layout/LinedList"/>
    <dgm:cxn modelId="{6EBFE65C-2FE1-49AC-921C-458466F32E60}" srcId="{A8DDBA41-C744-4585-B518-CA94588993D9}" destId="{DDF81F3C-54DF-4F33-A010-29155C166F83}" srcOrd="0" destOrd="0" parTransId="{2774D1B6-FBAB-4F22-9923-5A8A449CEFB8}" sibTransId="{3A3D6C9F-FC80-4A9D-B3DD-3AC97DCAAD74}"/>
    <dgm:cxn modelId="{D1115677-1236-453B-B64D-B4E4E77086D1}" srcId="{82988371-5F7B-470A-AA33-B2183F955FC3}" destId="{75664A3C-5144-48EA-B95C-D410FC93B93C}" srcOrd="0" destOrd="0" parTransId="{B44CEFBC-B7AE-42BA-89A6-D0375A966674}" sibTransId="{C3F47B1F-49DC-44BE-8B14-72D2A23244E6}"/>
    <dgm:cxn modelId="{356CC2F6-C803-4F22-8681-EBBA597B8834}" type="presOf" srcId="{75664A3C-5144-48EA-B95C-D410FC93B93C}" destId="{3C43D038-B866-49AE-AA47-511252A54820}" srcOrd="0" destOrd="0" presId="urn:microsoft.com/office/officeart/2008/layout/LinedList"/>
    <dgm:cxn modelId="{99F98A02-B7DF-46D4-B52A-155E0F3D4443}" type="presOf" srcId="{DDF81F3C-54DF-4F33-A010-29155C166F83}" destId="{67F491E9-492C-4086-BC42-FF01343066DE}" srcOrd="0" destOrd="0" presId="urn:microsoft.com/office/officeart/2008/layout/LinedList"/>
    <dgm:cxn modelId="{4EA71A6F-070F-453C-9D49-1456C9C0E320}" srcId="{D10129C9-415C-49E6-A483-3F1531D1E390}" destId="{F013AE5D-CD98-4520-B111-F5F0B32020E8}" srcOrd="1" destOrd="0" parTransId="{71AF92F7-2F1F-4E24-B0B2-E47CBE1F4408}" sibTransId="{20F069BC-7605-4ED2-AFA0-67EC95EDC588}"/>
    <dgm:cxn modelId="{978DFC72-59B5-4445-8574-274E2E13C746}" type="presParOf" srcId="{94C72945-8F08-41DB-918E-EF7DE7278F4B}" destId="{CA2B15FC-2191-4F3B-BAFA-CF6049B7085F}" srcOrd="0" destOrd="0" presId="urn:microsoft.com/office/officeart/2008/layout/LinedList"/>
    <dgm:cxn modelId="{1F40359A-3A7F-4FD6-B62C-887E1C8795B5}" type="presParOf" srcId="{94C72945-8F08-41DB-918E-EF7DE7278F4B}" destId="{FF877885-9F73-477D-8FBF-D50104B8C004}" srcOrd="1" destOrd="0" presId="urn:microsoft.com/office/officeart/2008/layout/LinedList"/>
    <dgm:cxn modelId="{61EA6C02-977B-4CBF-9D54-B5CEE1AD576D}" type="presParOf" srcId="{FF877885-9F73-477D-8FBF-D50104B8C004}" destId="{06BC8C8E-3379-4FAE-9965-A9433D4ED6BE}" srcOrd="0" destOrd="0" presId="urn:microsoft.com/office/officeart/2008/layout/LinedList"/>
    <dgm:cxn modelId="{0D5DD55A-0B7C-46E2-8887-4A9FD1BF574C}" type="presParOf" srcId="{FF877885-9F73-477D-8FBF-D50104B8C004}" destId="{8D9AC5D8-32C5-4D61-9415-51EB93B40C05}" srcOrd="1" destOrd="0" presId="urn:microsoft.com/office/officeart/2008/layout/LinedList"/>
    <dgm:cxn modelId="{C82FA580-D3B7-486F-82B0-2C04835CF84D}" type="presParOf" srcId="{8D9AC5D8-32C5-4D61-9415-51EB93B40C05}" destId="{F1CEEB9D-9194-44DA-A645-6107D12D0E38}" srcOrd="0" destOrd="0" presId="urn:microsoft.com/office/officeart/2008/layout/LinedList"/>
    <dgm:cxn modelId="{2603BA67-0788-4E27-B004-E972C933BA2B}" type="presParOf" srcId="{8D9AC5D8-32C5-4D61-9415-51EB93B40C05}" destId="{5063CD4C-9280-425F-8933-B42AF1893682}" srcOrd="1" destOrd="0" presId="urn:microsoft.com/office/officeart/2008/layout/LinedList"/>
    <dgm:cxn modelId="{6405A184-5BAE-4608-8951-A22EA7FF4BD2}" type="presParOf" srcId="{5063CD4C-9280-425F-8933-B42AF1893682}" destId="{4736A06D-37E7-4E9D-A6A3-B670289316CB}" srcOrd="0" destOrd="0" presId="urn:microsoft.com/office/officeart/2008/layout/LinedList"/>
    <dgm:cxn modelId="{DDCBB538-8EEB-4F20-AECA-47626798A091}" type="presParOf" srcId="{5063CD4C-9280-425F-8933-B42AF1893682}" destId="{027B1EA5-36AB-482C-97AC-285A133DD9A9}" srcOrd="1" destOrd="0" presId="urn:microsoft.com/office/officeart/2008/layout/LinedList"/>
    <dgm:cxn modelId="{59CEE7C6-9B51-4ADD-871C-1C263AC58D7F}" type="presParOf" srcId="{5063CD4C-9280-425F-8933-B42AF1893682}" destId="{8BAD4AC1-EB3C-49C2-BCE0-64770D207D9E}" srcOrd="2" destOrd="0" presId="urn:microsoft.com/office/officeart/2008/layout/LinedList"/>
    <dgm:cxn modelId="{DE80AC46-91B3-4ACB-AA20-0AB9632E4F07}" type="presParOf" srcId="{8D9AC5D8-32C5-4D61-9415-51EB93B40C05}" destId="{FA6BA1AA-AABA-4E19-A180-1DE9FDC77B48}" srcOrd="2" destOrd="0" presId="urn:microsoft.com/office/officeart/2008/layout/LinedList"/>
    <dgm:cxn modelId="{15AD3837-F1EE-46BF-A04A-8644D52E947E}" type="presParOf" srcId="{8D9AC5D8-32C5-4D61-9415-51EB93B40C05}" destId="{306B7CD1-D5E9-4405-BD6E-D9B3591E95F6}" srcOrd="3" destOrd="0" presId="urn:microsoft.com/office/officeart/2008/layout/LinedList"/>
    <dgm:cxn modelId="{B7CB6920-1CB9-4195-8C55-422600E15C4A}" type="presParOf" srcId="{94C72945-8F08-41DB-918E-EF7DE7278F4B}" destId="{C93A6171-7912-48DE-9A35-BA406E8F5E54}" srcOrd="2" destOrd="0" presId="urn:microsoft.com/office/officeart/2008/layout/LinedList"/>
    <dgm:cxn modelId="{14095FBE-42D7-4EE0-AAD9-3A25C24EB3B1}" type="presParOf" srcId="{94C72945-8F08-41DB-918E-EF7DE7278F4B}" destId="{E6FC08A3-622D-4BD3-B286-497176B0C63D}" srcOrd="3" destOrd="0" presId="urn:microsoft.com/office/officeart/2008/layout/LinedList"/>
    <dgm:cxn modelId="{82F7CBDD-807B-4EDC-B22E-59EAD5B5531F}" type="presParOf" srcId="{E6FC08A3-622D-4BD3-B286-497176B0C63D}" destId="{BA1EAC91-3B0F-4791-B2FD-42E073CC7FF4}" srcOrd="0" destOrd="0" presId="urn:microsoft.com/office/officeart/2008/layout/LinedList"/>
    <dgm:cxn modelId="{279A669E-D6D0-42D4-9DEC-931F43A7BB3C}" type="presParOf" srcId="{E6FC08A3-622D-4BD3-B286-497176B0C63D}" destId="{6F54B6A4-2705-4383-8C7C-32CD0CA8092B}" srcOrd="1" destOrd="0" presId="urn:microsoft.com/office/officeart/2008/layout/LinedList"/>
    <dgm:cxn modelId="{9BAEB91B-7381-4E5B-84D2-F6AEB25A0672}" type="presParOf" srcId="{6F54B6A4-2705-4383-8C7C-32CD0CA8092B}" destId="{72FABC81-51C8-4144-898D-32CE2FD44109}" srcOrd="0" destOrd="0" presId="urn:microsoft.com/office/officeart/2008/layout/LinedList"/>
    <dgm:cxn modelId="{E3ECCC45-718D-442D-B03B-B98D5B734B09}" type="presParOf" srcId="{6F54B6A4-2705-4383-8C7C-32CD0CA8092B}" destId="{89C973FE-4DA0-4829-B494-405015303C9F}" srcOrd="1" destOrd="0" presId="urn:microsoft.com/office/officeart/2008/layout/LinedList"/>
    <dgm:cxn modelId="{C4E93447-F35C-4F17-8AC6-1B5C58BA2D8C}" type="presParOf" srcId="{89C973FE-4DA0-4829-B494-405015303C9F}" destId="{A66BF0D7-27DD-474E-B92C-F4EC361836D3}" srcOrd="0" destOrd="0" presId="urn:microsoft.com/office/officeart/2008/layout/LinedList"/>
    <dgm:cxn modelId="{A683790F-4B66-4420-A5D4-19900B0C22F2}" type="presParOf" srcId="{89C973FE-4DA0-4829-B494-405015303C9F}" destId="{116D274C-373A-43C9-8DF1-88EED607E146}" srcOrd="1" destOrd="0" presId="urn:microsoft.com/office/officeart/2008/layout/LinedList"/>
    <dgm:cxn modelId="{C9A0B356-26DF-4113-8457-15B31C6FA4E8}" type="presParOf" srcId="{89C973FE-4DA0-4829-B494-405015303C9F}" destId="{3898A453-9DA6-431F-A453-4ED8461E1B5B}" srcOrd="2" destOrd="0" presId="urn:microsoft.com/office/officeart/2008/layout/LinedList"/>
    <dgm:cxn modelId="{8996B07A-54F9-41E4-B366-DBF874D81BE2}" type="presParOf" srcId="{6F54B6A4-2705-4383-8C7C-32CD0CA8092B}" destId="{8C5C4D9A-F6B5-4ACF-9702-BE77B1FB5789}" srcOrd="2" destOrd="0" presId="urn:microsoft.com/office/officeart/2008/layout/LinedList"/>
    <dgm:cxn modelId="{852BB3BC-CD30-492C-A114-A17730372926}" type="presParOf" srcId="{6F54B6A4-2705-4383-8C7C-32CD0CA8092B}" destId="{B603A1DE-B36E-433E-9D08-962C4D218B7C}" srcOrd="3" destOrd="0" presId="urn:microsoft.com/office/officeart/2008/layout/LinedList"/>
    <dgm:cxn modelId="{09C5FE8E-AFB9-46BA-A926-8E4934A11FA1}" type="presParOf" srcId="{94C72945-8F08-41DB-918E-EF7DE7278F4B}" destId="{9A1A5787-F274-4F22-8D82-A20B88626595}" srcOrd="4" destOrd="0" presId="urn:microsoft.com/office/officeart/2008/layout/LinedList"/>
    <dgm:cxn modelId="{B6C8C5B3-D3E3-4944-A2EB-815146092499}" type="presParOf" srcId="{94C72945-8F08-41DB-918E-EF7DE7278F4B}" destId="{38958B6B-C1B7-4C6C-82B9-40B99564AB43}" srcOrd="5" destOrd="0" presId="urn:microsoft.com/office/officeart/2008/layout/LinedList"/>
    <dgm:cxn modelId="{79C948B9-C86D-44AD-83E7-10BA9EF15AB6}" type="presParOf" srcId="{38958B6B-C1B7-4C6C-82B9-40B99564AB43}" destId="{B01AA287-EF0B-43EE-8F6C-79AFF5D827C2}" srcOrd="0" destOrd="0" presId="urn:microsoft.com/office/officeart/2008/layout/LinedList"/>
    <dgm:cxn modelId="{2C81A526-F305-429A-8FF1-A9B7D511C9BB}" type="presParOf" srcId="{38958B6B-C1B7-4C6C-82B9-40B99564AB43}" destId="{BEB4E0F8-C45D-42FF-94C8-5576D6142625}" srcOrd="1" destOrd="0" presId="urn:microsoft.com/office/officeart/2008/layout/LinedList"/>
    <dgm:cxn modelId="{16BDD69D-4EE3-40E2-9820-9370C0319D87}" type="presParOf" srcId="{BEB4E0F8-C45D-42FF-94C8-5576D6142625}" destId="{B1B1BC12-F8E3-4528-8162-956A1BEDE592}" srcOrd="0" destOrd="0" presId="urn:microsoft.com/office/officeart/2008/layout/LinedList"/>
    <dgm:cxn modelId="{B6937CF6-3F9F-4153-B257-A23D4EFAE162}" type="presParOf" srcId="{BEB4E0F8-C45D-42FF-94C8-5576D6142625}" destId="{87A9BBB0-EAE1-47E0-BA89-DAE6FCA5B34E}" srcOrd="1" destOrd="0" presId="urn:microsoft.com/office/officeart/2008/layout/LinedList"/>
    <dgm:cxn modelId="{F63B5C57-AE4B-4576-80FE-383219E7690B}" type="presParOf" srcId="{87A9BBB0-EAE1-47E0-BA89-DAE6FCA5B34E}" destId="{5A2078DE-E844-4B8B-B24E-A91440AA2F29}" srcOrd="0" destOrd="0" presId="urn:microsoft.com/office/officeart/2008/layout/LinedList"/>
    <dgm:cxn modelId="{A707CA46-0F96-4E7B-8E01-E299CBD620EF}" type="presParOf" srcId="{87A9BBB0-EAE1-47E0-BA89-DAE6FCA5B34E}" destId="{3C43D038-B866-49AE-AA47-511252A54820}" srcOrd="1" destOrd="0" presId="urn:microsoft.com/office/officeart/2008/layout/LinedList"/>
    <dgm:cxn modelId="{4848B3FB-C878-431D-85B2-CB1A160ED8C6}" type="presParOf" srcId="{87A9BBB0-EAE1-47E0-BA89-DAE6FCA5B34E}" destId="{CEFD1D20-406E-4C26-A63A-8251CD4485E8}" srcOrd="2" destOrd="0" presId="urn:microsoft.com/office/officeart/2008/layout/LinedList"/>
    <dgm:cxn modelId="{7509993E-8B22-4A90-A44D-EBACEAD6218B}" type="presParOf" srcId="{BEB4E0F8-C45D-42FF-94C8-5576D6142625}" destId="{41809CB4-71C6-4DA1-B128-04F5161B22E5}" srcOrd="2" destOrd="0" presId="urn:microsoft.com/office/officeart/2008/layout/LinedList"/>
    <dgm:cxn modelId="{396A8932-3301-4008-8F9A-43110A3D3DD3}" type="presParOf" srcId="{BEB4E0F8-C45D-42FF-94C8-5576D6142625}" destId="{79E022B0-15BB-4181-8924-E4ECB307EDDE}" srcOrd="3" destOrd="0" presId="urn:microsoft.com/office/officeart/2008/layout/LinedList"/>
    <dgm:cxn modelId="{8872149D-8D98-4F1E-AD33-7FEE422D4EFB}" type="presParOf" srcId="{94C72945-8F08-41DB-918E-EF7DE7278F4B}" destId="{808C38C8-E785-4B5A-BFB2-03C755405AD0}" srcOrd="6" destOrd="0" presId="urn:microsoft.com/office/officeart/2008/layout/LinedList"/>
    <dgm:cxn modelId="{05254D6D-BEA9-432C-BC72-299F84D0BDFB}" type="presParOf" srcId="{94C72945-8F08-41DB-918E-EF7DE7278F4B}" destId="{A240C941-F6B8-447B-80B7-42E29161CD45}" srcOrd="7" destOrd="0" presId="urn:microsoft.com/office/officeart/2008/layout/LinedList"/>
    <dgm:cxn modelId="{9565CEF4-92DE-461A-A5D5-AB0AE27AA72D}" type="presParOf" srcId="{A240C941-F6B8-447B-80B7-42E29161CD45}" destId="{D28546C3-227F-4633-92F4-BC2860534CDD}" srcOrd="0" destOrd="0" presId="urn:microsoft.com/office/officeart/2008/layout/LinedList"/>
    <dgm:cxn modelId="{F040D93C-8B8D-47DA-8307-74492A70AB55}" type="presParOf" srcId="{A240C941-F6B8-447B-80B7-42E29161CD45}" destId="{9AC001BE-5DE5-4A56-A9FC-DF8B1CDB7A33}" srcOrd="1" destOrd="0" presId="urn:microsoft.com/office/officeart/2008/layout/LinedList"/>
    <dgm:cxn modelId="{2F9FEAE7-EF96-4A7E-989E-204C48631AC9}" type="presParOf" srcId="{9AC001BE-5DE5-4A56-A9FC-DF8B1CDB7A33}" destId="{D466AE4A-9DD5-4687-BCE5-7594C102C6F7}" srcOrd="0" destOrd="0" presId="urn:microsoft.com/office/officeart/2008/layout/LinedList"/>
    <dgm:cxn modelId="{10CB1059-D889-4C8E-8D31-575FC34A995B}" type="presParOf" srcId="{9AC001BE-5DE5-4A56-A9FC-DF8B1CDB7A33}" destId="{D2394F30-8486-4838-A328-46AB9328767F}" srcOrd="1" destOrd="0" presId="urn:microsoft.com/office/officeart/2008/layout/LinedList"/>
    <dgm:cxn modelId="{2BBA69FE-BC1D-4E86-ABE2-99984AA68F3C}" type="presParOf" srcId="{D2394F30-8486-4838-A328-46AB9328767F}" destId="{6BE0CD02-9165-45EC-BB99-7F17A3CCC103}" srcOrd="0" destOrd="0" presId="urn:microsoft.com/office/officeart/2008/layout/LinedList"/>
    <dgm:cxn modelId="{C78942CF-0BA0-4AC7-BABE-6F547E8238AE}" type="presParOf" srcId="{D2394F30-8486-4838-A328-46AB9328767F}" destId="{67F491E9-492C-4086-BC42-FF01343066DE}" srcOrd="1" destOrd="0" presId="urn:microsoft.com/office/officeart/2008/layout/LinedList"/>
    <dgm:cxn modelId="{695F7F10-1897-4E35-A7F9-1C9CBDBE9E8E}" type="presParOf" srcId="{D2394F30-8486-4838-A328-46AB9328767F}" destId="{D902C323-92D3-4084-9C54-25A4D03F8DA7}" srcOrd="2" destOrd="0" presId="urn:microsoft.com/office/officeart/2008/layout/LinedList"/>
    <dgm:cxn modelId="{45E2DFCC-05DF-48D9-BDBB-5E65A89E2BD2}" type="presParOf" srcId="{9AC001BE-5DE5-4A56-A9FC-DF8B1CDB7A33}" destId="{6112A6AE-7E42-4D77-BD40-674EDA052B0F}" srcOrd="2" destOrd="0" presId="urn:microsoft.com/office/officeart/2008/layout/LinedList"/>
    <dgm:cxn modelId="{3BAC5091-2662-407E-A6EA-648031EB4E4B}" type="presParOf" srcId="{9AC001BE-5DE5-4A56-A9FC-DF8B1CDB7A33}" destId="{B7F0E083-FD38-4C33-8091-F393D4735D66}" srcOrd="3"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BDE4CA3-1AE4-41F6-B310-426681BD6AB3}" type="doc">
      <dgm:prSet loTypeId="urn:microsoft.com/office/officeart/2005/8/layout/vList5" loCatId="list" qsTypeId="urn:microsoft.com/office/officeart/2005/8/quickstyle/simple3" qsCatId="simple" csTypeId="urn:microsoft.com/office/officeart/2005/8/colors/colorful5" csCatId="colorful" phldr="1"/>
      <dgm:spPr/>
      <dgm:t>
        <a:bodyPr/>
        <a:lstStyle/>
        <a:p>
          <a:endParaRPr lang="zh-TW" altLang="en-US"/>
        </a:p>
      </dgm:t>
    </dgm:pt>
    <dgm:pt modelId="{D45868E8-3FAB-426F-96AF-01CAA4ED83F4}">
      <dgm:prSet phldrT="[文字]" custT="1"/>
      <dgm:spPr/>
      <dgm:t>
        <a:bodyPr/>
        <a:lstStyle/>
        <a:p>
          <a:r>
            <a:rPr lang="en-US" altLang="zh-TW" sz="5400" dirty="0" smtClean="0"/>
            <a:t>a</a:t>
          </a:r>
          <a:endParaRPr lang="zh-TW" altLang="en-US" sz="5400" dirty="0"/>
        </a:p>
      </dgm:t>
    </dgm:pt>
    <dgm:pt modelId="{363FD15A-A49F-408B-8883-D2266EF08D33}" type="parTrans" cxnId="{F66E78B4-B699-4B7C-9F65-6D0A92852CCC}">
      <dgm:prSet/>
      <dgm:spPr/>
      <dgm:t>
        <a:bodyPr/>
        <a:lstStyle/>
        <a:p>
          <a:endParaRPr lang="zh-TW" altLang="en-US"/>
        </a:p>
      </dgm:t>
    </dgm:pt>
    <dgm:pt modelId="{AC6DDBDF-C7B8-420C-AA20-02C3ADB47312}" type="sibTrans" cxnId="{F66E78B4-B699-4B7C-9F65-6D0A92852CCC}">
      <dgm:prSet/>
      <dgm:spPr/>
      <dgm:t>
        <a:bodyPr/>
        <a:lstStyle/>
        <a:p>
          <a:endParaRPr lang="zh-TW" altLang="en-US"/>
        </a:p>
      </dgm:t>
    </dgm:pt>
    <dgm:pt modelId="{63A0899A-06D6-4B18-9CB6-E0FA5F157B43}">
      <dgm:prSet phldrT="[文字]" custT="1">
        <dgm:style>
          <a:lnRef idx="2">
            <a:schemeClr val="accent1"/>
          </a:lnRef>
          <a:fillRef idx="1">
            <a:schemeClr val="lt1"/>
          </a:fillRef>
          <a:effectRef idx="0">
            <a:schemeClr val="accent1"/>
          </a:effectRef>
          <a:fontRef idx="minor">
            <a:schemeClr val="dk1"/>
          </a:fontRef>
        </dgm:style>
      </dgm:prSet>
      <dgm:spPr/>
      <dgm:t>
        <a:bodyPr/>
        <a:lstStyle/>
        <a:p>
          <a:r>
            <a:rPr lang="en-US" altLang="zh-TW" sz="1800" dirty="0" smtClean="0"/>
            <a:t>append</a:t>
          </a:r>
          <a:endParaRPr lang="zh-TW" altLang="en-US" sz="1800" dirty="0"/>
        </a:p>
      </dgm:t>
    </dgm:pt>
    <dgm:pt modelId="{BB63C82C-BBCF-4ED6-93A4-64D54EEC02D4}" type="parTrans" cxnId="{AD460260-1024-495F-97F0-307F6F5B6DC2}">
      <dgm:prSet/>
      <dgm:spPr/>
      <dgm:t>
        <a:bodyPr/>
        <a:lstStyle/>
        <a:p>
          <a:endParaRPr lang="zh-TW" altLang="en-US"/>
        </a:p>
      </dgm:t>
    </dgm:pt>
    <dgm:pt modelId="{BD892F7D-E4EE-4F86-B839-8E14A2B9488B}" type="sibTrans" cxnId="{AD460260-1024-495F-97F0-307F6F5B6DC2}">
      <dgm:prSet/>
      <dgm:spPr/>
      <dgm:t>
        <a:bodyPr/>
        <a:lstStyle/>
        <a:p>
          <a:endParaRPr lang="zh-TW" altLang="en-US"/>
        </a:p>
      </dgm:t>
    </dgm:pt>
    <dgm:pt modelId="{3FDB28F6-CE47-4922-A19E-1182DD1286B6}">
      <dgm:prSet phldrT="[文字]" custT="1">
        <dgm:style>
          <a:lnRef idx="2">
            <a:schemeClr val="accent1"/>
          </a:lnRef>
          <a:fillRef idx="1">
            <a:schemeClr val="lt1"/>
          </a:fillRef>
          <a:effectRef idx="0">
            <a:schemeClr val="accent1"/>
          </a:effectRef>
          <a:fontRef idx="minor">
            <a:schemeClr val="dk1"/>
          </a:fontRef>
        </dgm:style>
      </dgm:prSet>
      <dgm:spPr/>
      <dgm:t>
        <a:bodyPr/>
        <a:lstStyle/>
        <a:p>
          <a:r>
            <a:rPr lang="zh-TW" altLang="en-US" sz="1800" dirty="0" smtClean="0"/>
            <a:t>從目前游標位置的下一個字元開始輸入</a:t>
          </a:r>
          <a:endParaRPr lang="zh-TW" altLang="en-US" sz="1800" dirty="0"/>
        </a:p>
      </dgm:t>
    </dgm:pt>
    <dgm:pt modelId="{AA73A0E7-E372-4619-B887-EFDCF4380942}" type="parTrans" cxnId="{4C854880-CAD2-4A93-B135-928FB160E8FF}">
      <dgm:prSet/>
      <dgm:spPr/>
      <dgm:t>
        <a:bodyPr/>
        <a:lstStyle/>
        <a:p>
          <a:endParaRPr lang="zh-TW" altLang="en-US"/>
        </a:p>
      </dgm:t>
    </dgm:pt>
    <dgm:pt modelId="{8CD6DC5E-9EB6-4785-A0FA-25200AB3ACD1}" type="sibTrans" cxnId="{4C854880-CAD2-4A93-B135-928FB160E8FF}">
      <dgm:prSet/>
      <dgm:spPr/>
      <dgm:t>
        <a:bodyPr/>
        <a:lstStyle/>
        <a:p>
          <a:endParaRPr lang="zh-TW" altLang="en-US"/>
        </a:p>
      </dgm:t>
    </dgm:pt>
    <dgm:pt modelId="{4CC7B167-977E-485E-ADB6-860F6D672940}">
      <dgm:prSet phldrT="[文字]" custT="1"/>
      <dgm:spPr/>
      <dgm:t>
        <a:bodyPr/>
        <a:lstStyle/>
        <a:p>
          <a:r>
            <a:rPr lang="en-US" altLang="zh-TW" sz="5400" dirty="0" err="1" smtClean="0"/>
            <a:t>i</a:t>
          </a:r>
          <a:endParaRPr lang="zh-TW" altLang="en-US" sz="5400" dirty="0"/>
        </a:p>
      </dgm:t>
    </dgm:pt>
    <dgm:pt modelId="{D39FBF15-C226-4FA4-8DF0-2B1F049C875E}" type="parTrans" cxnId="{285F6801-44D0-468E-B426-A1395AFC90E1}">
      <dgm:prSet/>
      <dgm:spPr/>
      <dgm:t>
        <a:bodyPr/>
        <a:lstStyle/>
        <a:p>
          <a:endParaRPr lang="zh-TW" altLang="en-US"/>
        </a:p>
      </dgm:t>
    </dgm:pt>
    <dgm:pt modelId="{C69E5899-36A5-4A9E-AEFE-2066765BD894}" type="sibTrans" cxnId="{285F6801-44D0-468E-B426-A1395AFC90E1}">
      <dgm:prSet/>
      <dgm:spPr/>
      <dgm:t>
        <a:bodyPr/>
        <a:lstStyle/>
        <a:p>
          <a:endParaRPr lang="zh-TW" altLang="en-US"/>
        </a:p>
      </dgm:t>
    </dgm:pt>
    <dgm:pt modelId="{8BC0AE65-BDAA-4675-BD42-FA7469E362C7}">
      <dgm:prSet phldrT="[文字]" custT="1">
        <dgm:style>
          <a:lnRef idx="2">
            <a:schemeClr val="accent3"/>
          </a:lnRef>
          <a:fillRef idx="1">
            <a:schemeClr val="lt1"/>
          </a:fillRef>
          <a:effectRef idx="0">
            <a:schemeClr val="accent3"/>
          </a:effectRef>
          <a:fontRef idx="minor">
            <a:schemeClr val="dk1"/>
          </a:fontRef>
        </dgm:style>
      </dgm:prSet>
      <dgm:spPr/>
      <dgm:t>
        <a:bodyPr/>
        <a:lstStyle/>
        <a:p>
          <a:r>
            <a:rPr lang="en-US" altLang="zh-TW" sz="1800" dirty="0" smtClean="0"/>
            <a:t>insert</a:t>
          </a:r>
          <a:endParaRPr lang="zh-TW" altLang="en-US" sz="1800" dirty="0"/>
        </a:p>
      </dgm:t>
    </dgm:pt>
    <dgm:pt modelId="{D152FE7B-7FBC-46D2-820C-3DF0F5EC8655}" type="parTrans" cxnId="{1E278C32-6224-47B8-99F3-B27078EBA728}">
      <dgm:prSet/>
      <dgm:spPr/>
      <dgm:t>
        <a:bodyPr/>
        <a:lstStyle/>
        <a:p>
          <a:endParaRPr lang="zh-TW" altLang="en-US"/>
        </a:p>
      </dgm:t>
    </dgm:pt>
    <dgm:pt modelId="{DA83457D-F7D5-4AD6-8094-38CC3C0E954D}" type="sibTrans" cxnId="{1E278C32-6224-47B8-99F3-B27078EBA728}">
      <dgm:prSet/>
      <dgm:spPr/>
      <dgm:t>
        <a:bodyPr/>
        <a:lstStyle/>
        <a:p>
          <a:endParaRPr lang="zh-TW" altLang="en-US"/>
        </a:p>
      </dgm:t>
    </dgm:pt>
    <dgm:pt modelId="{A7EA9B40-7326-4223-915F-C7E65B8B5079}">
      <dgm:prSet phldrT="[文字]" custT="1">
        <dgm:style>
          <a:lnRef idx="2">
            <a:schemeClr val="accent3"/>
          </a:lnRef>
          <a:fillRef idx="1">
            <a:schemeClr val="lt1"/>
          </a:fillRef>
          <a:effectRef idx="0">
            <a:schemeClr val="accent3"/>
          </a:effectRef>
          <a:fontRef idx="minor">
            <a:schemeClr val="dk1"/>
          </a:fontRef>
        </dgm:style>
      </dgm:prSet>
      <dgm:spPr/>
      <dgm:t>
        <a:bodyPr/>
        <a:lstStyle/>
        <a:p>
          <a:r>
            <a:rPr lang="zh-TW" altLang="en-US" sz="1800" dirty="0" smtClean="0"/>
            <a:t>從目前游標位置插入新輸入的字元</a:t>
          </a:r>
          <a:endParaRPr lang="zh-TW" altLang="en-US" sz="1800" dirty="0"/>
        </a:p>
      </dgm:t>
    </dgm:pt>
    <dgm:pt modelId="{75A070FC-FAF7-487C-8A98-4B44FC827B6C}" type="parTrans" cxnId="{7C94808D-2BA7-4295-9BBF-E49704938978}">
      <dgm:prSet/>
      <dgm:spPr/>
      <dgm:t>
        <a:bodyPr/>
        <a:lstStyle/>
        <a:p>
          <a:endParaRPr lang="zh-TW" altLang="en-US"/>
        </a:p>
      </dgm:t>
    </dgm:pt>
    <dgm:pt modelId="{D3DB31C0-30F7-4111-ADA9-2F800F511ACC}" type="sibTrans" cxnId="{7C94808D-2BA7-4295-9BBF-E49704938978}">
      <dgm:prSet/>
      <dgm:spPr/>
      <dgm:t>
        <a:bodyPr/>
        <a:lstStyle/>
        <a:p>
          <a:endParaRPr lang="zh-TW" altLang="en-US"/>
        </a:p>
      </dgm:t>
    </dgm:pt>
    <dgm:pt modelId="{CE26821F-013E-4B2A-8CBC-9D4E159B9FD2}">
      <dgm:prSet phldrT="[文字]" custT="1"/>
      <dgm:spPr/>
      <dgm:t>
        <a:bodyPr/>
        <a:lstStyle/>
        <a:p>
          <a:r>
            <a:rPr lang="en-US" altLang="zh-TW" sz="5400" dirty="0" smtClean="0"/>
            <a:t>o</a:t>
          </a:r>
          <a:endParaRPr lang="zh-TW" altLang="en-US" sz="5400" dirty="0"/>
        </a:p>
      </dgm:t>
    </dgm:pt>
    <dgm:pt modelId="{8434FBC5-1E0E-46CF-A7A3-AA8A5D9E9EAE}" type="parTrans" cxnId="{3461552B-3283-468F-90DF-4FC31943236F}">
      <dgm:prSet/>
      <dgm:spPr/>
      <dgm:t>
        <a:bodyPr/>
        <a:lstStyle/>
        <a:p>
          <a:endParaRPr lang="zh-TW" altLang="en-US"/>
        </a:p>
      </dgm:t>
    </dgm:pt>
    <dgm:pt modelId="{E85CB3E3-74F6-42BA-A6AD-BBB68A1B5035}" type="sibTrans" cxnId="{3461552B-3283-468F-90DF-4FC31943236F}">
      <dgm:prSet/>
      <dgm:spPr/>
      <dgm:t>
        <a:bodyPr/>
        <a:lstStyle/>
        <a:p>
          <a:endParaRPr lang="zh-TW" altLang="en-US"/>
        </a:p>
      </dgm:t>
    </dgm:pt>
    <dgm:pt modelId="{5076A924-D702-47E6-8FA6-8257599FFAE1}">
      <dgm:prSet phldrT="[文字]" custT="1">
        <dgm:style>
          <a:lnRef idx="2">
            <a:schemeClr val="accent6"/>
          </a:lnRef>
          <a:fillRef idx="1">
            <a:schemeClr val="lt1"/>
          </a:fillRef>
          <a:effectRef idx="0">
            <a:schemeClr val="accent6"/>
          </a:effectRef>
          <a:fontRef idx="minor">
            <a:schemeClr val="dk1"/>
          </a:fontRef>
        </dgm:style>
      </dgm:prSet>
      <dgm:spPr/>
      <dgm:t>
        <a:bodyPr/>
        <a:lstStyle/>
        <a:p>
          <a:r>
            <a:rPr lang="en-US" altLang="zh-TW" sz="1800" dirty="0" smtClean="0"/>
            <a:t>open</a:t>
          </a:r>
          <a:endParaRPr lang="zh-TW" altLang="en-US" sz="1800" dirty="0"/>
        </a:p>
      </dgm:t>
    </dgm:pt>
    <dgm:pt modelId="{CD672B93-C300-46CE-B72D-1D113C8C65C9}" type="parTrans" cxnId="{9E1CE62C-DA59-4E93-B103-6AAEF1848918}">
      <dgm:prSet/>
      <dgm:spPr/>
      <dgm:t>
        <a:bodyPr/>
        <a:lstStyle/>
        <a:p>
          <a:endParaRPr lang="zh-TW" altLang="en-US"/>
        </a:p>
      </dgm:t>
    </dgm:pt>
    <dgm:pt modelId="{BB7CE325-4913-4F0A-BF42-FFAAB178B823}" type="sibTrans" cxnId="{9E1CE62C-DA59-4E93-B103-6AAEF1848918}">
      <dgm:prSet/>
      <dgm:spPr/>
      <dgm:t>
        <a:bodyPr/>
        <a:lstStyle/>
        <a:p>
          <a:endParaRPr lang="zh-TW" altLang="en-US"/>
        </a:p>
      </dgm:t>
    </dgm:pt>
    <dgm:pt modelId="{998CF56E-E049-434D-BF12-232B92F2FC53}">
      <dgm:prSet phldrT="[文字]" custT="1">
        <dgm:style>
          <a:lnRef idx="2">
            <a:schemeClr val="accent6"/>
          </a:lnRef>
          <a:fillRef idx="1">
            <a:schemeClr val="lt1"/>
          </a:fillRef>
          <a:effectRef idx="0">
            <a:schemeClr val="accent6"/>
          </a:effectRef>
          <a:fontRef idx="minor">
            <a:schemeClr val="dk1"/>
          </a:fontRef>
        </dgm:style>
      </dgm:prSet>
      <dgm:spPr/>
      <dgm:t>
        <a:bodyPr/>
        <a:lstStyle/>
        <a:p>
          <a:r>
            <a:rPr lang="zh-TW" altLang="en-US" sz="1800" dirty="0" smtClean="0"/>
            <a:t>新增加一行，並將游標移到下一行的開頭</a:t>
          </a:r>
          <a:endParaRPr lang="zh-TW" altLang="en-US" sz="1800" dirty="0"/>
        </a:p>
      </dgm:t>
    </dgm:pt>
    <dgm:pt modelId="{88525BB3-8FD8-4834-81A0-0E7480065E89}" type="parTrans" cxnId="{B7CA9A9B-3C7C-4A16-AC54-8A477959A67F}">
      <dgm:prSet/>
      <dgm:spPr/>
      <dgm:t>
        <a:bodyPr/>
        <a:lstStyle/>
        <a:p>
          <a:endParaRPr lang="zh-TW" altLang="en-US"/>
        </a:p>
      </dgm:t>
    </dgm:pt>
    <dgm:pt modelId="{0E71AB1F-759B-47E3-8BAE-45EF5D824495}" type="sibTrans" cxnId="{B7CA9A9B-3C7C-4A16-AC54-8A477959A67F}">
      <dgm:prSet/>
      <dgm:spPr/>
      <dgm:t>
        <a:bodyPr/>
        <a:lstStyle/>
        <a:p>
          <a:endParaRPr lang="zh-TW" altLang="en-US"/>
        </a:p>
      </dgm:t>
    </dgm:pt>
    <dgm:pt modelId="{2DC351EC-BB15-4FEB-8605-8C9F00F4966A}" type="pres">
      <dgm:prSet presAssocID="{0BDE4CA3-1AE4-41F6-B310-426681BD6AB3}" presName="Name0" presStyleCnt="0">
        <dgm:presLayoutVars>
          <dgm:dir/>
          <dgm:animLvl val="lvl"/>
          <dgm:resizeHandles val="exact"/>
        </dgm:presLayoutVars>
      </dgm:prSet>
      <dgm:spPr/>
      <dgm:t>
        <a:bodyPr/>
        <a:lstStyle/>
        <a:p>
          <a:endParaRPr lang="zh-TW" altLang="en-US"/>
        </a:p>
      </dgm:t>
    </dgm:pt>
    <dgm:pt modelId="{26374E26-B705-493D-9E4D-587E2F1FD408}" type="pres">
      <dgm:prSet presAssocID="{D45868E8-3FAB-426F-96AF-01CAA4ED83F4}" presName="linNode" presStyleCnt="0"/>
      <dgm:spPr/>
      <dgm:t>
        <a:bodyPr/>
        <a:lstStyle/>
        <a:p>
          <a:endParaRPr lang="zh-TW" altLang="en-US"/>
        </a:p>
      </dgm:t>
    </dgm:pt>
    <dgm:pt modelId="{7293C88A-D181-4F87-A894-4CEB99F9D06C}" type="pres">
      <dgm:prSet presAssocID="{D45868E8-3FAB-426F-96AF-01CAA4ED83F4}" presName="parentText" presStyleLbl="node1" presStyleIdx="0" presStyleCnt="3" custScaleX="53664">
        <dgm:presLayoutVars>
          <dgm:chMax val="1"/>
          <dgm:bulletEnabled val="1"/>
        </dgm:presLayoutVars>
      </dgm:prSet>
      <dgm:spPr/>
      <dgm:t>
        <a:bodyPr/>
        <a:lstStyle/>
        <a:p>
          <a:endParaRPr lang="zh-TW" altLang="en-US"/>
        </a:p>
      </dgm:t>
    </dgm:pt>
    <dgm:pt modelId="{7CAF6092-0559-4CD4-B7BF-061CFA66E4FC}" type="pres">
      <dgm:prSet presAssocID="{D45868E8-3FAB-426F-96AF-01CAA4ED83F4}" presName="descendantText" presStyleLbl="alignAccFollowNode1" presStyleIdx="0" presStyleCnt="3">
        <dgm:presLayoutVars>
          <dgm:bulletEnabled val="1"/>
        </dgm:presLayoutVars>
      </dgm:prSet>
      <dgm:spPr/>
      <dgm:t>
        <a:bodyPr/>
        <a:lstStyle/>
        <a:p>
          <a:endParaRPr lang="zh-TW" altLang="en-US"/>
        </a:p>
      </dgm:t>
    </dgm:pt>
    <dgm:pt modelId="{3BBAE280-EF76-4B5D-9925-F3C7F4C82212}" type="pres">
      <dgm:prSet presAssocID="{AC6DDBDF-C7B8-420C-AA20-02C3ADB47312}" presName="sp" presStyleCnt="0"/>
      <dgm:spPr/>
      <dgm:t>
        <a:bodyPr/>
        <a:lstStyle/>
        <a:p>
          <a:endParaRPr lang="zh-TW" altLang="en-US"/>
        </a:p>
      </dgm:t>
    </dgm:pt>
    <dgm:pt modelId="{64666230-1738-4E1A-A844-841AEFE89369}" type="pres">
      <dgm:prSet presAssocID="{4CC7B167-977E-485E-ADB6-860F6D672940}" presName="linNode" presStyleCnt="0"/>
      <dgm:spPr/>
      <dgm:t>
        <a:bodyPr/>
        <a:lstStyle/>
        <a:p>
          <a:endParaRPr lang="zh-TW" altLang="en-US"/>
        </a:p>
      </dgm:t>
    </dgm:pt>
    <dgm:pt modelId="{9F2349A1-8F8A-43BE-90D1-29F52B6DF529}" type="pres">
      <dgm:prSet presAssocID="{4CC7B167-977E-485E-ADB6-860F6D672940}" presName="parentText" presStyleLbl="node1" presStyleIdx="1" presStyleCnt="3" custScaleX="53664">
        <dgm:presLayoutVars>
          <dgm:chMax val="1"/>
          <dgm:bulletEnabled val="1"/>
        </dgm:presLayoutVars>
      </dgm:prSet>
      <dgm:spPr/>
      <dgm:t>
        <a:bodyPr/>
        <a:lstStyle/>
        <a:p>
          <a:endParaRPr lang="zh-TW" altLang="en-US"/>
        </a:p>
      </dgm:t>
    </dgm:pt>
    <dgm:pt modelId="{3BCD1918-6BB2-4279-88D1-4998596D88A7}" type="pres">
      <dgm:prSet presAssocID="{4CC7B167-977E-485E-ADB6-860F6D672940}" presName="descendantText" presStyleLbl="alignAccFollowNode1" presStyleIdx="1" presStyleCnt="3">
        <dgm:presLayoutVars>
          <dgm:bulletEnabled val="1"/>
        </dgm:presLayoutVars>
      </dgm:prSet>
      <dgm:spPr/>
      <dgm:t>
        <a:bodyPr/>
        <a:lstStyle/>
        <a:p>
          <a:endParaRPr lang="zh-TW" altLang="en-US"/>
        </a:p>
      </dgm:t>
    </dgm:pt>
    <dgm:pt modelId="{4B001C77-1EAB-4414-A0FF-4142873F1CDF}" type="pres">
      <dgm:prSet presAssocID="{C69E5899-36A5-4A9E-AEFE-2066765BD894}" presName="sp" presStyleCnt="0"/>
      <dgm:spPr/>
      <dgm:t>
        <a:bodyPr/>
        <a:lstStyle/>
        <a:p>
          <a:endParaRPr lang="zh-TW" altLang="en-US"/>
        </a:p>
      </dgm:t>
    </dgm:pt>
    <dgm:pt modelId="{C77D33B1-DA8E-4A08-B0BE-ED15AC931801}" type="pres">
      <dgm:prSet presAssocID="{CE26821F-013E-4B2A-8CBC-9D4E159B9FD2}" presName="linNode" presStyleCnt="0"/>
      <dgm:spPr/>
      <dgm:t>
        <a:bodyPr/>
        <a:lstStyle/>
        <a:p>
          <a:endParaRPr lang="zh-TW" altLang="en-US"/>
        </a:p>
      </dgm:t>
    </dgm:pt>
    <dgm:pt modelId="{0089C3B0-28AE-48A1-ACC8-E714B78FCCFC}" type="pres">
      <dgm:prSet presAssocID="{CE26821F-013E-4B2A-8CBC-9D4E159B9FD2}" presName="parentText" presStyleLbl="node1" presStyleIdx="2" presStyleCnt="3" custScaleX="53664">
        <dgm:presLayoutVars>
          <dgm:chMax val="1"/>
          <dgm:bulletEnabled val="1"/>
        </dgm:presLayoutVars>
      </dgm:prSet>
      <dgm:spPr/>
      <dgm:t>
        <a:bodyPr/>
        <a:lstStyle/>
        <a:p>
          <a:endParaRPr lang="zh-TW" altLang="en-US"/>
        </a:p>
      </dgm:t>
    </dgm:pt>
    <dgm:pt modelId="{7C1143CC-D18B-4C01-B1AA-52F7C6D1C270}" type="pres">
      <dgm:prSet presAssocID="{CE26821F-013E-4B2A-8CBC-9D4E159B9FD2}" presName="descendantText" presStyleLbl="alignAccFollowNode1" presStyleIdx="2" presStyleCnt="3">
        <dgm:presLayoutVars>
          <dgm:bulletEnabled val="1"/>
        </dgm:presLayoutVars>
      </dgm:prSet>
      <dgm:spPr/>
      <dgm:t>
        <a:bodyPr/>
        <a:lstStyle/>
        <a:p>
          <a:endParaRPr lang="zh-TW" altLang="en-US"/>
        </a:p>
      </dgm:t>
    </dgm:pt>
  </dgm:ptLst>
  <dgm:cxnLst>
    <dgm:cxn modelId="{7C94808D-2BA7-4295-9BBF-E49704938978}" srcId="{4CC7B167-977E-485E-ADB6-860F6D672940}" destId="{A7EA9B40-7326-4223-915F-C7E65B8B5079}" srcOrd="1" destOrd="0" parTransId="{75A070FC-FAF7-487C-8A98-4B44FC827B6C}" sibTransId="{D3DB31C0-30F7-4111-ADA9-2F800F511ACC}"/>
    <dgm:cxn modelId="{9A395C1D-D1C9-415D-BE7A-8C4D514C338C}" type="presOf" srcId="{8BC0AE65-BDAA-4675-BD42-FA7469E362C7}" destId="{3BCD1918-6BB2-4279-88D1-4998596D88A7}" srcOrd="0" destOrd="0" presId="urn:microsoft.com/office/officeart/2005/8/layout/vList5"/>
    <dgm:cxn modelId="{F66E78B4-B699-4B7C-9F65-6D0A92852CCC}" srcId="{0BDE4CA3-1AE4-41F6-B310-426681BD6AB3}" destId="{D45868E8-3FAB-426F-96AF-01CAA4ED83F4}" srcOrd="0" destOrd="0" parTransId="{363FD15A-A49F-408B-8883-D2266EF08D33}" sibTransId="{AC6DDBDF-C7B8-420C-AA20-02C3ADB47312}"/>
    <dgm:cxn modelId="{46347DB2-F228-4F21-847B-7DA7B0CB8C7F}" type="presOf" srcId="{63A0899A-06D6-4B18-9CB6-E0FA5F157B43}" destId="{7CAF6092-0559-4CD4-B7BF-061CFA66E4FC}" srcOrd="0" destOrd="0" presId="urn:microsoft.com/office/officeart/2005/8/layout/vList5"/>
    <dgm:cxn modelId="{1B782A80-05B8-4536-983E-5F53DAD9DB70}" type="presOf" srcId="{4CC7B167-977E-485E-ADB6-860F6D672940}" destId="{9F2349A1-8F8A-43BE-90D1-29F52B6DF529}" srcOrd="0" destOrd="0" presId="urn:microsoft.com/office/officeart/2005/8/layout/vList5"/>
    <dgm:cxn modelId="{0BB04227-4C96-4F93-8B47-586E46207582}" type="presOf" srcId="{998CF56E-E049-434D-BF12-232B92F2FC53}" destId="{7C1143CC-D18B-4C01-B1AA-52F7C6D1C270}" srcOrd="0" destOrd="1" presId="urn:microsoft.com/office/officeart/2005/8/layout/vList5"/>
    <dgm:cxn modelId="{B7CA9A9B-3C7C-4A16-AC54-8A477959A67F}" srcId="{CE26821F-013E-4B2A-8CBC-9D4E159B9FD2}" destId="{998CF56E-E049-434D-BF12-232B92F2FC53}" srcOrd="1" destOrd="0" parTransId="{88525BB3-8FD8-4834-81A0-0E7480065E89}" sibTransId="{0E71AB1F-759B-47E3-8BAE-45EF5D824495}"/>
    <dgm:cxn modelId="{D0466229-C1EB-4FB2-BF84-F23AE6FCF57A}" type="presOf" srcId="{5076A924-D702-47E6-8FA6-8257599FFAE1}" destId="{7C1143CC-D18B-4C01-B1AA-52F7C6D1C270}" srcOrd="0" destOrd="0" presId="urn:microsoft.com/office/officeart/2005/8/layout/vList5"/>
    <dgm:cxn modelId="{C568B950-8C0A-4C52-8444-D126AF1F41AF}" type="presOf" srcId="{3FDB28F6-CE47-4922-A19E-1182DD1286B6}" destId="{7CAF6092-0559-4CD4-B7BF-061CFA66E4FC}" srcOrd="0" destOrd="1" presId="urn:microsoft.com/office/officeart/2005/8/layout/vList5"/>
    <dgm:cxn modelId="{C85E22BB-CA78-4974-AB5C-33B1E3D45A19}" type="presOf" srcId="{D45868E8-3FAB-426F-96AF-01CAA4ED83F4}" destId="{7293C88A-D181-4F87-A894-4CEB99F9D06C}" srcOrd="0" destOrd="0" presId="urn:microsoft.com/office/officeart/2005/8/layout/vList5"/>
    <dgm:cxn modelId="{3461552B-3283-468F-90DF-4FC31943236F}" srcId="{0BDE4CA3-1AE4-41F6-B310-426681BD6AB3}" destId="{CE26821F-013E-4B2A-8CBC-9D4E159B9FD2}" srcOrd="2" destOrd="0" parTransId="{8434FBC5-1E0E-46CF-A7A3-AA8A5D9E9EAE}" sibTransId="{E85CB3E3-74F6-42BA-A6AD-BBB68A1B5035}"/>
    <dgm:cxn modelId="{94284E4F-C181-411A-B8BD-5671841BCBF7}" type="presOf" srcId="{0BDE4CA3-1AE4-41F6-B310-426681BD6AB3}" destId="{2DC351EC-BB15-4FEB-8605-8C9F00F4966A}" srcOrd="0" destOrd="0" presId="urn:microsoft.com/office/officeart/2005/8/layout/vList5"/>
    <dgm:cxn modelId="{AD460260-1024-495F-97F0-307F6F5B6DC2}" srcId="{D45868E8-3FAB-426F-96AF-01CAA4ED83F4}" destId="{63A0899A-06D6-4B18-9CB6-E0FA5F157B43}" srcOrd="0" destOrd="0" parTransId="{BB63C82C-BBCF-4ED6-93A4-64D54EEC02D4}" sibTransId="{BD892F7D-E4EE-4F86-B839-8E14A2B9488B}"/>
    <dgm:cxn modelId="{9E1CE62C-DA59-4E93-B103-6AAEF1848918}" srcId="{CE26821F-013E-4B2A-8CBC-9D4E159B9FD2}" destId="{5076A924-D702-47E6-8FA6-8257599FFAE1}" srcOrd="0" destOrd="0" parTransId="{CD672B93-C300-46CE-B72D-1D113C8C65C9}" sibTransId="{BB7CE325-4913-4F0A-BF42-FFAAB178B823}"/>
    <dgm:cxn modelId="{285F6801-44D0-468E-B426-A1395AFC90E1}" srcId="{0BDE4CA3-1AE4-41F6-B310-426681BD6AB3}" destId="{4CC7B167-977E-485E-ADB6-860F6D672940}" srcOrd="1" destOrd="0" parTransId="{D39FBF15-C226-4FA4-8DF0-2B1F049C875E}" sibTransId="{C69E5899-36A5-4A9E-AEFE-2066765BD894}"/>
    <dgm:cxn modelId="{74B59997-C5B8-49EA-BE19-8DC36372F77C}" type="presOf" srcId="{CE26821F-013E-4B2A-8CBC-9D4E159B9FD2}" destId="{0089C3B0-28AE-48A1-ACC8-E714B78FCCFC}" srcOrd="0" destOrd="0" presId="urn:microsoft.com/office/officeart/2005/8/layout/vList5"/>
    <dgm:cxn modelId="{1E278C32-6224-47B8-99F3-B27078EBA728}" srcId="{4CC7B167-977E-485E-ADB6-860F6D672940}" destId="{8BC0AE65-BDAA-4675-BD42-FA7469E362C7}" srcOrd="0" destOrd="0" parTransId="{D152FE7B-7FBC-46D2-820C-3DF0F5EC8655}" sibTransId="{DA83457D-F7D5-4AD6-8094-38CC3C0E954D}"/>
    <dgm:cxn modelId="{4C854880-CAD2-4A93-B135-928FB160E8FF}" srcId="{D45868E8-3FAB-426F-96AF-01CAA4ED83F4}" destId="{3FDB28F6-CE47-4922-A19E-1182DD1286B6}" srcOrd="1" destOrd="0" parTransId="{AA73A0E7-E372-4619-B887-EFDCF4380942}" sibTransId="{8CD6DC5E-9EB6-4785-A0FA-25200AB3ACD1}"/>
    <dgm:cxn modelId="{3E4F9124-9540-4315-BAF2-8E3E8FCA63FB}" type="presOf" srcId="{A7EA9B40-7326-4223-915F-C7E65B8B5079}" destId="{3BCD1918-6BB2-4279-88D1-4998596D88A7}" srcOrd="0" destOrd="1" presId="urn:microsoft.com/office/officeart/2005/8/layout/vList5"/>
    <dgm:cxn modelId="{A69CCC4B-81E4-430B-B82D-D3BBEC31C808}" type="presParOf" srcId="{2DC351EC-BB15-4FEB-8605-8C9F00F4966A}" destId="{26374E26-B705-493D-9E4D-587E2F1FD408}" srcOrd="0" destOrd="0" presId="urn:microsoft.com/office/officeart/2005/8/layout/vList5"/>
    <dgm:cxn modelId="{F00D083E-B3F7-4BFC-8512-0822FFD73CFD}" type="presParOf" srcId="{26374E26-B705-493D-9E4D-587E2F1FD408}" destId="{7293C88A-D181-4F87-A894-4CEB99F9D06C}" srcOrd="0" destOrd="0" presId="urn:microsoft.com/office/officeart/2005/8/layout/vList5"/>
    <dgm:cxn modelId="{E6148AD2-967B-4103-8808-EE788BB8FE13}" type="presParOf" srcId="{26374E26-B705-493D-9E4D-587E2F1FD408}" destId="{7CAF6092-0559-4CD4-B7BF-061CFA66E4FC}" srcOrd="1" destOrd="0" presId="urn:microsoft.com/office/officeart/2005/8/layout/vList5"/>
    <dgm:cxn modelId="{B5807BAC-FAD0-49D4-981C-227AD3EBB4D1}" type="presParOf" srcId="{2DC351EC-BB15-4FEB-8605-8C9F00F4966A}" destId="{3BBAE280-EF76-4B5D-9925-F3C7F4C82212}" srcOrd="1" destOrd="0" presId="urn:microsoft.com/office/officeart/2005/8/layout/vList5"/>
    <dgm:cxn modelId="{AEB74BE7-6223-4E3A-9AA3-87800C1D1AD8}" type="presParOf" srcId="{2DC351EC-BB15-4FEB-8605-8C9F00F4966A}" destId="{64666230-1738-4E1A-A844-841AEFE89369}" srcOrd="2" destOrd="0" presId="urn:microsoft.com/office/officeart/2005/8/layout/vList5"/>
    <dgm:cxn modelId="{EE1F1429-5605-4D89-958E-3285E41F4BB9}" type="presParOf" srcId="{64666230-1738-4E1A-A844-841AEFE89369}" destId="{9F2349A1-8F8A-43BE-90D1-29F52B6DF529}" srcOrd="0" destOrd="0" presId="urn:microsoft.com/office/officeart/2005/8/layout/vList5"/>
    <dgm:cxn modelId="{6F0450D0-21BE-4ECC-AFCF-C0C287BF892B}" type="presParOf" srcId="{64666230-1738-4E1A-A844-841AEFE89369}" destId="{3BCD1918-6BB2-4279-88D1-4998596D88A7}" srcOrd="1" destOrd="0" presId="urn:microsoft.com/office/officeart/2005/8/layout/vList5"/>
    <dgm:cxn modelId="{98C90BA0-E0E6-4D02-B752-EC97E59DD042}" type="presParOf" srcId="{2DC351EC-BB15-4FEB-8605-8C9F00F4966A}" destId="{4B001C77-1EAB-4414-A0FF-4142873F1CDF}" srcOrd="3" destOrd="0" presId="urn:microsoft.com/office/officeart/2005/8/layout/vList5"/>
    <dgm:cxn modelId="{0765D3DC-CAFE-409F-9EB9-E9FAD1023E1D}" type="presParOf" srcId="{2DC351EC-BB15-4FEB-8605-8C9F00F4966A}" destId="{C77D33B1-DA8E-4A08-B0BE-ED15AC931801}" srcOrd="4" destOrd="0" presId="urn:microsoft.com/office/officeart/2005/8/layout/vList5"/>
    <dgm:cxn modelId="{C9398515-EC05-461F-A108-5F0ACF872D38}" type="presParOf" srcId="{C77D33B1-DA8E-4A08-B0BE-ED15AC931801}" destId="{0089C3B0-28AE-48A1-ACC8-E714B78FCCFC}" srcOrd="0" destOrd="0" presId="urn:microsoft.com/office/officeart/2005/8/layout/vList5"/>
    <dgm:cxn modelId="{42FC0CE1-16C0-47FB-A241-751A01B2DD09}" type="presParOf" srcId="{C77D33B1-DA8E-4A08-B0BE-ED15AC931801}" destId="{7C1143CC-D18B-4C01-B1AA-52F7C6D1C270}"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42FCB6A-4962-46C0-8464-DCA105F76A46}" type="doc">
      <dgm:prSet loTypeId="urn:microsoft.com/office/officeart/2005/8/layout/vList5" loCatId="list" qsTypeId="urn:microsoft.com/office/officeart/2005/8/quickstyle/simple3" qsCatId="simple" csTypeId="urn:microsoft.com/office/officeart/2005/8/colors/colorful5" csCatId="colorful" phldr="1"/>
      <dgm:spPr/>
      <dgm:t>
        <a:bodyPr/>
        <a:lstStyle/>
        <a:p>
          <a:endParaRPr lang="zh-TW" altLang="en-US"/>
        </a:p>
      </dgm:t>
    </dgm:pt>
    <dgm:pt modelId="{EC5A91E7-8DDF-444E-85B3-1BDE5FE2FE91}">
      <dgm:prSet phldrT="[文字]" custT="1"/>
      <dgm:spPr/>
      <dgm:t>
        <a:bodyPr/>
        <a:lstStyle/>
        <a:p>
          <a:r>
            <a:rPr lang="zh-TW" altLang="en-US" sz="2400" dirty="0" smtClean="0"/>
            <a:t>新增群組</a:t>
          </a:r>
          <a:endParaRPr lang="zh-TW" altLang="en-US" sz="2400" dirty="0"/>
        </a:p>
      </dgm:t>
    </dgm:pt>
    <dgm:pt modelId="{D0748490-E547-4031-9DA1-139FC245EA6F}" type="parTrans" cxnId="{AC95FB07-7D7D-49D1-97AB-7DC66FEAE48E}">
      <dgm:prSet/>
      <dgm:spPr/>
      <dgm:t>
        <a:bodyPr/>
        <a:lstStyle/>
        <a:p>
          <a:endParaRPr lang="zh-TW" altLang="en-US" sz="1600"/>
        </a:p>
      </dgm:t>
    </dgm:pt>
    <dgm:pt modelId="{E6853183-B8FB-41D4-9ABD-7B1351977B74}" type="sibTrans" cxnId="{AC95FB07-7D7D-49D1-97AB-7DC66FEAE48E}">
      <dgm:prSet/>
      <dgm:spPr/>
      <dgm:t>
        <a:bodyPr/>
        <a:lstStyle/>
        <a:p>
          <a:endParaRPr lang="zh-TW" altLang="en-US" sz="1600"/>
        </a:p>
      </dgm:t>
    </dgm:pt>
    <dgm:pt modelId="{FD1EF64D-2DAC-4246-B4C7-241E7CDEDAD7}">
      <dgm:prSet phldrT="[文字]" custT="1">
        <dgm:style>
          <a:lnRef idx="2">
            <a:schemeClr val="accent1"/>
          </a:lnRef>
          <a:fillRef idx="1">
            <a:schemeClr val="lt1"/>
          </a:fillRef>
          <a:effectRef idx="0">
            <a:schemeClr val="accent1"/>
          </a:effectRef>
          <a:fontRef idx="minor">
            <a:schemeClr val="dk1"/>
          </a:fontRef>
        </dgm:style>
      </dgm:prSet>
      <dgm:spPr/>
      <dgm:t>
        <a:bodyPr/>
        <a:lstStyle/>
        <a:p>
          <a:r>
            <a:rPr lang="en-US" altLang="zh-TW" sz="1800" dirty="0" err="1" smtClean="0"/>
            <a:t>groupadd</a:t>
          </a:r>
          <a:r>
            <a:rPr lang="en-US" altLang="zh-TW" sz="1800" dirty="0" smtClean="0"/>
            <a:t>  [-g  </a:t>
          </a:r>
          <a:r>
            <a:rPr lang="en-US" altLang="zh-TW" sz="1800" dirty="0" err="1" smtClean="0"/>
            <a:t>gid</a:t>
          </a:r>
          <a:r>
            <a:rPr lang="en-US" altLang="zh-TW" sz="1800" dirty="0" smtClean="0"/>
            <a:t>]  </a:t>
          </a:r>
          <a:r>
            <a:rPr lang="zh-TW" altLang="en-US" sz="1800" dirty="0" smtClean="0"/>
            <a:t>群組名</a:t>
          </a:r>
          <a:endParaRPr lang="zh-TW" altLang="en-US" sz="1800" dirty="0"/>
        </a:p>
      </dgm:t>
    </dgm:pt>
    <dgm:pt modelId="{43255D5D-FB52-4C39-B6BC-85CDF1F22552}" type="parTrans" cxnId="{C34EEE29-DA24-4901-8B7D-0D0EE681FEF2}">
      <dgm:prSet/>
      <dgm:spPr/>
      <dgm:t>
        <a:bodyPr/>
        <a:lstStyle/>
        <a:p>
          <a:endParaRPr lang="zh-TW" altLang="en-US" sz="1600"/>
        </a:p>
      </dgm:t>
    </dgm:pt>
    <dgm:pt modelId="{8936CF0B-EF8B-489E-A2D6-87840D3E1C4C}" type="sibTrans" cxnId="{C34EEE29-DA24-4901-8B7D-0D0EE681FEF2}">
      <dgm:prSet/>
      <dgm:spPr/>
      <dgm:t>
        <a:bodyPr/>
        <a:lstStyle/>
        <a:p>
          <a:endParaRPr lang="zh-TW" altLang="en-US" sz="1600"/>
        </a:p>
      </dgm:t>
    </dgm:pt>
    <dgm:pt modelId="{C5A218BB-4CB5-4304-8DEF-0EDF1FD51E5F}">
      <dgm:prSet phldrT="[文字]" custT="1"/>
      <dgm:spPr/>
      <dgm:t>
        <a:bodyPr/>
        <a:lstStyle/>
        <a:p>
          <a:r>
            <a:rPr lang="zh-TW" altLang="en-US" sz="2400" dirty="0" smtClean="0"/>
            <a:t>修改群組</a:t>
          </a:r>
          <a:endParaRPr lang="zh-TW" altLang="en-US" sz="2400" dirty="0"/>
        </a:p>
      </dgm:t>
    </dgm:pt>
    <dgm:pt modelId="{CB135D63-84C4-456E-99CD-CBE122988731}" type="parTrans" cxnId="{E2FB7FCD-0D63-4A9D-843D-A389F98B4BB9}">
      <dgm:prSet/>
      <dgm:spPr/>
      <dgm:t>
        <a:bodyPr/>
        <a:lstStyle/>
        <a:p>
          <a:endParaRPr lang="zh-TW" altLang="en-US" sz="1600"/>
        </a:p>
      </dgm:t>
    </dgm:pt>
    <dgm:pt modelId="{EEB0C901-A952-4B0A-8304-641A3EDB7B44}" type="sibTrans" cxnId="{E2FB7FCD-0D63-4A9D-843D-A389F98B4BB9}">
      <dgm:prSet/>
      <dgm:spPr/>
      <dgm:t>
        <a:bodyPr/>
        <a:lstStyle/>
        <a:p>
          <a:endParaRPr lang="zh-TW" altLang="en-US" sz="1600"/>
        </a:p>
      </dgm:t>
    </dgm:pt>
    <dgm:pt modelId="{596387F9-A21C-41CD-8FAB-B105195AC0B6}">
      <dgm:prSet phldrT="[文字]" custT="1">
        <dgm:style>
          <a:lnRef idx="2">
            <a:schemeClr val="accent3"/>
          </a:lnRef>
          <a:fillRef idx="1">
            <a:schemeClr val="lt1"/>
          </a:fillRef>
          <a:effectRef idx="0">
            <a:schemeClr val="accent3"/>
          </a:effectRef>
          <a:fontRef idx="minor">
            <a:schemeClr val="dk1"/>
          </a:fontRef>
        </dgm:style>
      </dgm:prSet>
      <dgm:spPr/>
      <dgm:t>
        <a:bodyPr/>
        <a:lstStyle/>
        <a:p>
          <a:r>
            <a:rPr lang="en-US" altLang="zh-TW" sz="1800" dirty="0" err="1" smtClean="0"/>
            <a:t>groupmod</a:t>
          </a:r>
          <a:r>
            <a:rPr lang="en-US" altLang="zh-TW" sz="1800" dirty="0" smtClean="0"/>
            <a:t>  [-n  </a:t>
          </a:r>
          <a:r>
            <a:rPr lang="zh-TW" altLang="en-US" sz="1800" dirty="0" smtClean="0"/>
            <a:t>新名稱</a:t>
          </a:r>
          <a:r>
            <a:rPr lang="en-US" altLang="zh-TW" sz="1800" dirty="0" smtClean="0"/>
            <a:t>]</a:t>
          </a:r>
          <a:r>
            <a:rPr lang="zh-TW" altLang="en-US" sz="1800" dirty="0" smtClean="0"/>
            <a:t>  群組名</a:t>
          </a:r>
          <a:endParaRPr lang="zh-TW" altLang="en-US" sz="1800" dirty="0"/>
        </a:p>
      </dgm:t>
    </dgm:pt>
    <dgm:pt modelId="{FE8C690C-A687-4D6C-B51E-29AF73B5F633}" type="parTrans" cxnId="{6E78D614-C564-4C93-8C38-0DD20BFC8D36}">
      <dgm:prSet/>
      <dgm:spPr/>
      <dgm:t>
        <a:bodyPr/>
        <a:lstStyle/>
        <a:p>
          <a:endParaRPr lang="zh-TW" altLang="en-US" sz="1600"/>
        </a:p>
      </dgm:t>
    </dgm:pt>
    <dgm:pt modelId="{992EEEF0-DF47-47C0-A047-431BDC30AE6A}" type="sibTrans" cxnId="{6E78D614-C564-4C93-8C38-0DD20BFC8D36}">
      <dgm:prSet/>
      <dgm:spPr/>
      <dgm:t>
        <a:bodyPr/>
        <a:lstStyle/>
        <a:p>
          <a:endParaRPr lang="zh-TW" altLang="en-US" sz="1600"/>
        </a:p>
      </dgm:t>
    </dgm:pt>
    <dgm:pt modelId="{E6022B2D-C3FC-4E44-9F1D-51AE7DC521A9}">
      <dgm:prSet phldrT="[文字]" custT="1"/>
      <dgm:spPr/>
      <dgm:t>
        <a:bodyPr/>
        <a:lstStyle/>
        <a:p>
          <a:r>
            <a:rPr lang="zh-TW" altLang="en-US" sz="2400" dirty="0" smtClean="0"/>
            <a:t>移除群組</a:t>
          </a:r>
          <a:endParaRPr lang="zh-TW" altLang="en-US" sz="2400" dirty="0"/>
        </a:p>
      </dgm:t>
    </dgm:pt>
    <dgm:pt modelId="{7EE50383-8D54-446F-9EF9-D66419E45D4D}" type="parTrans" cxnId="{FFAE11AB-E5F2-45A3-A6B0-6DF35F6DD533}">
      <dgm:prSet/>
      <dgm:spPr/>
      <dgm:t>
        <a:bodyPr/>
        <a:lstStyle/>
        <a:p>
          <a:endParaRPr lang="zh-TW" altLang="en-US" sz="1600"/>
        </a:p>
      </dgm:t>
    </dgm:pt>
    <dgm:pt modelId="{D6333E7A-309F-42E5-B2FA-32BF5816FC01}" type="sibTrans" cxnId="{FFAE11AB-E5F2-45A3-A6B0-6DF35F6DD533}">
      <dgm:prSet/>
      <dgm:spPr/>
      <dgm:t>
        <a:bodyPr/>
        <a:lstStyle/>
        <a:p>
          <a:endParaRPr lang="zh-TW" altLang="en-US" sz="1600"/>
        </a:p>
      </dgm:t>
    </dgm:pt>
    <dgm:pt modelId="{83D7B3E1-5172-49A7-BDB0-E2BE9F2C6956}">
      <dgm:prSet phldrT="[文字]" custT="1">
        <dgm:style>
          <a:lnRef idx="2">
            <a:schemeClr val="accent6"/>
          </a:lnRef>
          <a:fillRef idx="1">
            <a:schemeClr val="lt1"/>
          </a:fillRef>
          <a:effectRef idx="0">
            <a:schemeClr val="accent6"/>
          </a:effectRef>
          <a:fontRef idx="minor">
            <a:schemeClr val="dk1"/>
          </a:fontRef>
        </dgm:style>
      </dgm:prSet>
      <dgm:spPr/>
      <dgm:t>
        <a:bodyPr/>
        <a:lstStyle/>
        <a:p>
          <a:r>
            <a:rPr lang="en-US" altLang="zh-TW" sz="1800" dirty="0" err="1" smtClean="0"/>
            <a:t>groupdel</a:t>
          </a:r>
          <a:r>
            <a:rPr lang="en-US" altLang="zh-TW" sz="1800" dirty="0" smtClean="0"/>
            <a:t>  </a:t>
          </a:r>
          <a:r>
            <a:rPr lang="zh-TW" altLang="en-US" sz="1800" dirty="0" smtClean="0"/>
            <a:t>群組名 </a:t>
          </a:r>
          <a:endParaRPr lang="zh-TW" altLang="en-US" sz="1800" dirty="0"/>
        </a:p>
      </dgm:t>
    </dgm:pt>
    <dgm:pt modelId="{9BDE4D5B-AC35-4E99-A466-B6712975AE27}" type="parTrans" cxnId="{E9A92555-B56E-4552-9FC4-C71279452D2F}">
      <dgm:prSet/>
      <dgm:spPr/>
      <dgm:t>
        <a:bodyPr/>
        <a:lstStyle/>
        <a:p>
          <a:endParaRPr lang="zh-TW" altLang="en-US" sz="1600"/>
        </a:p>
      </dgm:t>
    </dgm:pt>
    <dgm:pt modelId="{997F52D1-78A8-46BE-AEE2-D052DBC4D7B7}" type="sibTrans" cxnId="{E9A92555-B56E-4552-9FC4-C71279452D2F}">
      <dgm:prSet/>
      <dgm:spPr/>
      <dgm:t>
        <a:bodyPr/>
        <a:lstStyle/>
        <a:p>
          <a:endParaRPr lang="zh-TW" altLang="en-US" sz="1600"/>
        </a:p>
      </dgm:t>
    </dgm:pt>
    <dgm:pt modelId="{EB9624B1-6CFC-4FE6-9A05-352262C3E70E}" type="pres">
      <dgm:prSet presAssocID="{E42FCB6A-4962-46C0-8464-DCA105F76A46}" presName="Name0" presStyleCnt="0">
        <dgm:presLayoutVars>
          <dgm:dir/>
          <dgm:animLvl val="lvl"/>
          <dgm:resizeHandles val="exact"/>
        </dgm:presLayoutVars>
      </dgm:prSet>
      <dgm:spPr/>
      <dgm:t>
        <a:bodyPr/>
        <a:lstStyle/>
        <a:p>
          <a:endParaRPr lang="zh-TW" altLang="en-US"/>
        </a:p>
      </dgm:t>
    </dgm:pt>
    <dgm:pt modelId="{E71AE9DE-66E0-46AA-B3B3-2ED67C10156F}" type="pres">
      <dgm:prSet presAssocID="{EC5A91E7-8DDF-444E-85B3-1BDE5FE2FE91}" presName="linNode" presStyleCnt="0"/>
      <dgm:spPr/>
      <dgm:t>
        <a:bodyPr/>
        <a:lstStyle/>
        <a:p>
          <a:endParaRPr lang="zh-TW" altLang="en-US"/>
        </a:p>
      </dgm:t>
    </dgm:pt>
    <dgm:pt modelId="{777BFCE8-C105-4733-ACA4-65E0B348A8E2}" type="pres">
      <dgm:prSet presAssocID="{EC5A91E7-8DDF-444E-85B3-1BDE5FE2FE91}" presName="parentText" presStyleLbl="node1" presStyleIdx="0" presStyleCnt="3" custLinFactX="-15813" custLinFactNeighborX="-100000" custLinFactNeighborY="-5650">
        <dgm:presLayoutVars>
          <dgm:chMax val="1"/>
          <dgm:bulletEnabled val="1"/>
        </dgm:presLayoutVars>
      </dgm:prSet>
      <dgm:spPr/>
      <dgm:t>
        <a:bodyPr/>
        <a:lstStyle/>
        <a:p>
          <a:endParaRPr lang="zh-TW" altLang="en-US"/>
        </a:p>
      </dgm:t>
    </dgm:pt>
    <dgm:pt modelId="{9DC5841F-08BA-4403-8675-5C431728B8DB}" type="pres">
      <dgm:prSet presAssocID="{EC5A91E7-8DDF-444E-85B3-1BDE5FE2FE91}" presName="descendantText" presStyleLbl="alignAccFollowNode1" presStyleIdx="0" presStyleCnt="3">
        <dgm:presLayoutVars>
          <dgm:bulletEnabled val="1"/>
        </dgm:presLayoutVars>
      </dgm:prSet>
      <dgm:spPr/>
      <dgm:t>
        <a:bodyPr/>
        <a:lstStyle/>
        <a:p>
          <a:endParaRPr lang="zh-TW" altLang="en-US"/>
        </a:p>
      </dgm:t>
    </dgm:pt>
    <dgm:pt modelId="{3ECE30F7-E01A-47E3-9395-EA4FF7ABCE34}" type="pres">
      <dgm:prSet presAssocID="{E6853183-B8FB-41D4-9ABD-7B1351977B74}" presName="sp" presStyleCnt="0"/>
      <dgm:spPr/>
      <dgm:t>
        <a:bodyPr/>
        <a:lstStyle/>
        <a:p>
          <a:endParaRPr lang="zh-TW" altLang="en-US"/>
        </a:p>
      </dgm:t>
    </dgm:pt>
    <dgm:pt modelId="{4947E983-8DD7-4089-8DC0-B5215E44340F}" type="pres">
      <dgm:prSet presAssocID="{C5A218BB-4CB5-4304-8DEF-0EDF1FD51E5F}" presName="linNode" presStyleCnt="0"/>
      <dgm:spPr/>
      <dgm:t>
        <a:bodyPr/>
        <a:lstStyle/>
        <a:p>
          <a:endParaRPr lang="zh-TW" altLang="en-US"/>
        </a:p>
      </dgm:t>
    </dgm:pt>
    <dgm:pt modelId="{DBE62D5B-3CBA-4D08-BABF-24F15E3DC2CA}" type="pres">
      <dgm:prSet presAssocID="{C5A218BB-4CB5-4304-8DEF-0EDF1FD51E5F}" presName="parentText" presStyleLbl="node1" presStyleIdx="1" presStyleCnt="3">
        <dgm:presLayoutVars>
          <dgm:chMax val="1"/>
          <dgm:bulletEnabled val="1"/>
        </dgm:presLayoutVars>
      </dgm:prSet>
      <dgm:spPr/>
      <dgm:t>
        <a:bodyPr/>
        <a:lstStyle/>
        <a:p>
          <a:endParaRPr lang="zh-TW" altLang="en-US"/>
        </a:p>
      </dgm:t>
    </dgm:pt>
    <dgm:pt modelId="{70C3DBBE-4CFD-4B8C-81C4-4F09A1D95486}" type="pres">
      <dgm:prSet presAssocID="{C5A218BB-4CB5-4304-8DEF-0EDF1FD51E5F}" presName="descendantText" presStyleLbl="alignAccFollowNode1" presStyleIdx="1" presStyleCnt="3">
        <dgm:presLayoutVars>
          <dgm:bulletEnabled val="1"/>
        </dgm:presLayoutVars>
      </dgm:prSet>
      <dgm:spPr/>
      <dgm:t>
        <a:bodyPr/>
        <a:lstStyle/>
        <a:p>
          <a:endParaRPr lang="zh-TW" altLang="en-US"/>
        </a:p>
      </dgm:t>
    </dgm:pt>
    <dgm:pt modelId="{05F27F77-8D4A-4373-BEEE-FD3C161D0A4A}" type="pres">
      <dgm:prSet presAssocID="{EEB0C901-A952-4B0A-8304-641A3EDB7B44}" presName="sp" presStyleCnt="0"/>
      <dgm:spPr/>
      <dgm:t>
        <a:bodyPr/>
        <a:lstStyle/>
        <a:p>
          <a:endParaRPr lang="zh-TW" altLang="en-US"/>
        </a:p>
      </dgm:t>
    </dgm:pt>
    <dgm:pt modelId="{A27C9A07-68EB-467F-B510-B49069B8B3E1}" type="pres">
      <dgm:prSet presAssocID="{E6022B2D-C3FC-4E44-9F1D-51AE7DC521A9}" presName="linNode" presStyleCnt="0"/>
      <dgm:spPr/>
      <dgm:t>
        <a:bodyPr/>
        <a:lstStyle/>
        <a:p>
          <a:endParaRPr lang="zh-TW" altLang="en-US"/>
        </a:p>
      </dgm:t>
    </dgm:pt>
    <dgm:pt modelId="{715B1EEF-C44A-44FB-93D4-9DA4AC600EE1}" type="pres">
      <dgm:prSet presAssocID="{E6022B2D-C3FC-4E44-9F1D-51AE7DC521A9}" presName="parentText" presStyleLbl="node1" presStyleIdx="2" presStyleCnt="3">
        <dgm:presLayoutVars>
          <dgm:chMax val="1"/>
          <dgm:bulletEnabled val="1"/>
        </dgm:presLayoutVars>
      </dgm:prSet>
      <dgm:spPr/>
      <dgm:t>
        <a:bodyPr/>
        <a:lstStyle/>
        <a:p>
          <a:endParaRPr lang="zh-TW" altLang="en-US"/>
        </a:p>
      </dgm:t>
    </dgm:pt>
    <dgm:pt modelId="{5FAB2B09-B5FD-4B07-B692-2AC810CC1418}" type="pres">
      <dgm:prSet presAssocID="{E6022B2D-C3FC-4E44-9F1D-51AE7DC521A9}" presName="descendantText" presStyleLbl="alignAccFollowNode1" presStyleIdx="2" presStyleCnt="3">
        <dgm:presLayoutVars>
          <dgm:bulletEnabled val="1"/>
        </dgm:presLayoutVars>
      </dgm:prSet>
      <dgm:spPr/>
      <dgm:t>
        <a:bodyPr/>
        <a:lstStyle/>
        <a:p>
          <a:endParaRPr lang="zh-TW" altLang="en-US"/>
        </a:p>
      </dgm:t>
    </dgm:pt>
  </dgm:ptLst>
  <dgm:cxnLst>
    <dgm:cxn modelId="{07027E04-C4D5-4063-AF2E-D4BCC96324FD}" type="presOf" srcId="{C5A218BB-4CB5-4304-8DEF-0EDF1FD51E5F}" destId="{DBE62D5B-3CBA-4D08-BABF-24F15E3DC2CA}" srcOrd="0" destOrd="0" presId="urn:microsoft.com/office/officeart/2005/8/layout/vList5"/>
    <dgm:cxn modelId="{E2FB7FCD-0D63-4A9D-843D-A389F98B4BB9}" srcId="{E42FCB6A-4962-46C0-8464-DCA105F76A46}" destId="{C5A218BB-4CB5-4304-8DEF-0EDF1FD51E5F}" srcOrd="1" destOrd="0" parTransId="{CB135D63-84C4-456E-99CD-CBE122988731}" sibTransId="{EEB0C901-A952-4B0A-8304-641A3EDB7B44}"/>
    <dgm:cxn modelId="{6E78D614-C564-4C93-8C38-0DD20BFC8D36}" srcId="{C5A218BB-4CB5-4304-8DEF-0EDF1FD51E5F}" destId="{596387F9-A21C-41CD-8FAB-B105195AC0B6}" srcOrd="0" destOrd="0" parTransId="{FE8C690C-A687-4D6C-B51E-29AF73B5F633}" sibTransId="{992EEEF0-DF47-47C0-A047-431BDC30AE6A}"/>
    <dgm:cxn modelId="{E9A82A7E-8ADD-4376-AF26-7244F073897C}" type="presOf" srcId="{EC5A91E7-8DDF-444E-85B3-1BDE5FE2FE91}" destId="{777BFCE8-C105-4733-ACA4-65E0B348A8E2}" srcOrd="0" destOrd="0" presId="urn:microsoft.com/office/officeart/2005/8/layout/vList5"/>
    <dgm:cxn modelId="{AC95FB07-7D7D-49D1-97AB-7DC66FEAE48E}" srcId="{E42FCB6A-4962-46C0-8464-DCA105F76A46}" destId="{EC5A91E7-8DDF-444E-85B3-1BDE5FE2FE91}" srcOrd="0" destOrd="0" parTransId="{D0748490-E547-4031-9DA1-139FC245EA6F}" sibTransId="{E6853183-B8FB-41D4-9ABD-7B1351977B74}"/>
    <dgm:cxn modelId="{C3C88CC8-7F68-407C-81C4-94CBC0ABCE3A}" type="presOf" srcId="{E42FCB6A-4962-46C0-8464-DCA105F76A46}" destId="{EB9624B1-6CFC-4FE6-9A05-352262C3E70E}" srcOrd="0" destOrd="0" presId="urn:microsoft.com/office/officeart/2005/8/layout/vList5"/>
    <dgm:cxn modelId="{FC938C34-041B-4917-986C-0EBADA43551E}" type="presOf" srcId="{83D7B3E1-5172-49A7-BDB0-E2BE9F2C6956}" destId="{5FAB2B09-B5FD-4B07-B692-2AC810CC1418}" srcOrd="0" destOrd="0" presId="urn:microsoft.com/office/officeart/2005/8/layout/vList5"/>
    <dgm:cxn modelId="{E9A92555-B56E-4552-9FC4-C71279452D2F}" srcId="{E6022B2D-C3FC-4E44-9F1D-51AE7DC521A9}" destId="{83D7B3E1-5172-49A7-BDB0-E2BE9F2C6956}" srcOrd="0" destOrd="0" parTransId="{9BDE4D5B-AC35-4E99-A466-B6712975AE27}" sibTransId="{997F52D1-78A8-46BE-AEE2-D052DBC4D7B7}"/>
    <dgm:cxn modelId="{C3AB2928-27EA-4329-BC50-4772CE39AA17}" type="presOf" srcId="{FD1EF64D-2DAC-4246-B4C7-241E7CDEDAD7}" destId="{9DC5841F-08BA-4403-8675-5C431728B8DB}" srcOrd="0" destOrd="0" presId="urn:microsoft.com/office/officeart/2005/8/layout/vList5"/>
    <dgm:cxn modelId="{C34EEE29-DA24-4901-8B7D-0D0EE681FEF2}" srcId="{EC5A91E7-8DDF-444E-85B3-1BDE5FE2FE91}" destId="{FD1EF64D-2DAC-4246-B4C7-241E7CDEDAD7}" srcOrd="0" destOrd="0" parTransId="{43255D5D-FB52-4C39-B6BC-85CDF1F22552}" sibTransId="{8936CF0B-EF8B-489E-A2D6-87840D3E1C4C}"/>
    <dgm:cxn modelId="{595EEC9D-4E98-4E76-B9CA-56B2DF54CFCE}" type="presOf" srcId="{596387F9-A21C-41CD-8FAB-B105195AC0B6}" destId="{70C3DBBE-4CFD-4B8C-81C4-4F09A1D95486}" srcOrd="0" destOrd="0" presId="urn:microsoft.com/office/officeart/2005/8/layout/vList5"/>
    <dgm:cxn modelId="{855649D9-59D3-4CCB-B181-57FAB27C49A5}" type="presOf" srcId="{E6022B2D-C3FC-4E44-9F1D-51AE7DC521A9}" destId="{715B1EEF-C44A-44FB-93D4-9DA4AC600EE1}" srcOrd="0" destOrd="0" presId="urn:microsoft.com/office/officeart/2005/8/layout/vList5"/>
    <dgm:cxn modelId="{FFAE11AB-E5F2-45A3-A6B0-6DF35F6DD533}" srcId="{E42FCB6A-4962-46C0-8464-DCA105F76A46}" destId="{E6022B2D-C3FC-4E44-9F1D-51AE7DC521A9}" srcOrd="2" destOrd="0" parTransId="{7EE50383-8D54-446F-9EF9-D66419E45D4D}" sibTransId="{D6333E7A-309F-42E5-B2FA-32BF5816FC01}"/>
    <dgm:cxn modelId="{67C7BFA3-C355-43EE-84E5-46DCCC36DF0B}" type="presParOf" srcId="{EB9624B1-6CFC-4FE6-9A05-352262C3E70E}" destId="{E71AE9DE-66E0-46AA-B3B3-2ED67C10156F}" srcOrd="0" destOrd="0" presId="urn:microsoft.com/office/officeart/2005/8/layout/vList5"/>
    <dgm:cxn modelId="{FEA01B84-EFB6-465D-BA99-42FA4184D798}" type="presParOf" srcId="{E71AE9DE-66E0-46AA-B3B3-2ED67C10156F}" destId="{777BFCE8-C105-4733-ACA4-65E0B348A8E2}" srcOrd="0" destOrd="0" presId="urn:microsoft.com/office/officeart/2005/8/layout/vList5"/>
    <dgm:cxn modelId="{1B228BE1-5A3E-4B7D-938E-D74DA05561BC}" type="presParOf" srcId="{E71AE9DE-66E0-46AA-B3B3-2ED67C10156F}" destId="{9DC5841F-08BA-4403-8675-5C431728B8DB}" srcOrd="1" destOrd="0" presId="urn:microsoft.com/office/officeart/2005/8/layout/vList5"/>
    <dgm:cxn modelId="{102E5993-C226-4731-B5F1-34201595E1F3}" type="presParOf" srcId="{EB9624B1-6CFC-4FE6-9A05-352262C3E70E}" destId="{3ECE30F7-E01A-47E3-9395-EA4FF7ABCE34}" srcOrd="1" destOrd="0" presId="urn:microsoft.com/office/officeart/2005/8/layout/vList5"/>
    <dgm:cxn modelId="{617C475C-F90A-40AA-B171-065DFE182EE8}" type="presParOf" srcId="{EB9624B1-6CFC-4FE6-9A05-352262C3E70E}" destId="{4947E983-8DD7-4089-8DC0-B5215E44340F}" srcOrd="2" destOrd="0" presId="urn:microsoft.com/office/officeart/2005/8/layout/vList5"/>
    <dgm:cxn modelId="{70C53C7D-4A0B-4706-B426-E7B9C7ED5398}" type="presParOf" srcId="{4947E983-8DD7-4089-8DC0-B5215E44340F}" destId="{DBE62D5B-3CBA-4D08-BABF-24F15E3DC2CA}" srcOrd="0" destOrd="0" presId="urn:microsoft.com/office/officeart/2005/8/layout/vList5"/>
    <dgm:cxn modelId="{404C1A73-C959-45FF-9890-86585FF36897}" type="presParOf" srcId="{4947E983-8DD7-4089-8DC0-B5215E44340F}" destId="{70C3DBBE-4CFD-4B8C-81C4-4F09A1D95486}" srcOrd="1" destOrd="0" presId="urn:microsoft.com/office/officeart/2005/8/layout/vList5"/>
    <dgm:cxn modelId="{84A9FE3F-4E47-41DA-B364-3F900F01E603}" type="presParOf" srcId="{EB9624B1-6CFC-4FE6-9A05-352262C3E70E}" destId="{05F27F77-8D4A-4373-BEEE-FD3C161D0A4A}" srcOrd="3" destOrd="0" presId="urn:microsoft.com/office/officeart/2005/8/layout/vList5"/>
    <dgm:cxn modelId="{9CED336B-8245-4EE2-9685-F98DC8F08C78}" type="presParOf" srcId="{EB9624B1-6CFC-4FE6-9A05-352262C3E70E}" destId="{A27C9A07-68EB-467F-B510-B49069B8B3E1}" srcOrd="4" destOrd="0" presId="urn:microsoft.com/office/officeart/2005/8/layout/vList5"/>
    <dgm:cxn modelId="{EEA8A766-EB31-47A3-AB25-3C1563E12B10}" type="presParOf" srcId="{A27C9A07-68EB-467F-B510-B49069B8B3E1}" destId="{715B1EEF-C44A-44FB-93D4-9DA4AC600EE1}" srcOrd="0" destOrd="0" presId="urn:microsoft.com/office/officeart/2005/8/layout/vList5"/>
    <dgm:cxn modelId="{BCF7548D-BF9F-42F4-9842-AAC2DA57E8AB}" type="presParOf" srcId="{A27C9A07-68EB-467F-B510-B49069B8B3E1}" destId="{5FAB2B09-B5FD-4B07-B692-2AC810CC141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D59BEC8A-3B44-4464-8246-4A5FF7D1459D}" type="doc">
      <dgm:prSet loTypeId="urn:microsoft.com/office/officeart/2005/8/layout/vList5" loCatId="list" qsTypeId="urn:microsoft.com/office/officeart/2005/8/quickstyle/simple3" qsCatId="simple" csTypeId="urn:microsoft.com/office/officeart/2005/8/colors/colorful5" csCatId="colorful" phldr="1"/>
      <dgm:spPr/>
      <dgm:t>
        <a:bodyPr/>
        <a:lstStyle/>
        <a:p>
          <a:endParaRPr lang="zh-TW" altLang="en-US"/>
        </a:p>
      </dgm:t>
    </dgm:pt>
    <dgm:pt modelId="{2FBD8E63-81C9-4F39-BE7D-6C1F56B6A32B}">
      <dgm:prSet phldrT="[文字]" custT="1"/>
      <dgm:spPr/>
      <dgm:t>
        <a:bodyPr/>
        <a:lstStyle/>
        <a:p>
          <a:r>
            <a:rPr lang="en-US" altLang="zh-TW" sz="3600" dirty="0" smtClean="0"/>
            <a:t>users</a:t>
          </a:r>
          <a:endParaRPr lang="zh-TW" altLang="en-US" sz="3600" dirty="0"/>
        </a:p>
      </dgm:t>
    </dgm:pt>
    <dgm:pt modelId="{9F89DF19-82AE-4BC6-99E9-4DC415452434}" type="parTrans" cxnId="{57BB90D6-4DDB-471F-B5DE-D45DEA24D2C4}">
      <dgm:prSet/>
      <dgm:spPr/>
      <dgm:t>
        <a:bodyPr/>
        <a:lstStyle/>
        <a:p>
          <a:endParaRPr lang="zh-TW" altLang="en-US" sz="1600"/>
        </a:p>
      </dgm:t>
    </dgm:pt>
    <dgm:pt modelId="{9713A9B1-C9F8-4F12-8E6B-5830AAED2147}" type="sibTrans" cxnId="{57BB90D6-4DDB-471F-B5DE-D45DEA24D2C4}">
      <dgm:prSet/>
      <dgm:spPr/>
      <dgm:t>
        <a:bodyPr/>
        <a:lstStyle/>
        <a:p>
          <a:endParaRPr lang="zh-TW" altLang="en-US" sz="1600"/>
        </a:p>
      </dgm:t>
    </dgm:pt>
    <dgm:pt modelId="{E9213A59-28EF-4DA8-9B9B-8E2B83EBCA48}">
      <dgm:prSet phldrT="[文字]" custT="1">
        <dgm:style>
          <a:lnRef idx="2">
            <a:schemeClr val="accent1"/>
          </a:lnRef>
          <a:fillRef idx="1">
            <a:schemeClr val="lt1"/>
          </a:fillRef>
          <a:effectRef idx="0">
            <a:schemeClr val="accent1"/>
          </a:effectRef>
          <a:fontRef idx="minor">
            <a:schemeClr val="dk1"/>
          </a:fontRef>
        </dgm:style>
      </dgm:prSet>
      <dgm:spPr/>
      <dgm:t>
        <a:bodyPr/>
        <a:lstStyle/>
        <a:p>
          <a:r>
            <a:rPr lang="zh-TW" altLang="en-US" sz="1800" dirty="0" smtClean="0"/>
            <a:t>顯示目前登入系統的帳號</a:t>
          </a:r>
          <a:endParaRPr lang="zh-TW" altLang="en-US" sz="1800" dirty="0"/>
        </a:p>
      </dgm:t>
    </dgm:pt>
    <dgm:pt modelId="{301094BC-E602-4B0B-AAA6-DB751C746952}" type="parTrans" cxnId="{9103C2D6-61D6-48EF-910C-E9A82D7CB66B}">
      <dgm:prSet/>
      <dgm:spPr/>
      <dgm:t>
        <a:bodyPr/>
        <a:lstStyle/>
        <a:p>
          <a:endParaRPr lang="zh-TW" altLang="en-US" sz="1600"/>
        </a:p>
      </dgm:t>
    </dgm:pt>
    <dgm:pt modelId="{FDF25458-FA6F-4C46-BE4E-DB15F9B9AFE0}" type="sibTrans" cxnId="{9103C2D6-61D6-48EF-910C-E9A82D7CB66B}">
      <dgm:prSet/>
      <dgm:spPr/>
      <dgm:t>
        <a:bodyPr/>
        <a:lstStyle/>
        <a:p>
          <a:endParaRPr lang="zh-TW" altLang="en-US" sz="1600"/>
        </a:p>
      </dgm:t>
    </dgm:pt>
    <dgm:pt modelId="{74D061AF-DF5E-465F-ACB7-04967397720B}">
      <dgm:prSet phldrT="[文字]" custT="1">
        <dgm:style>
          <a:lnRef idx="1">
            <a:schemeClr val="accent2"/>
          </a:lnRef>
          <a:fillRef idx="2">
            <a:schemeClr val="accent2"/>
          </a:fillRef>
          <a:effectRef idx="1">
            <a:schemeClr val="accent2"/>
          </a:effectRef>
          <a:fontRef idx="minor">
            <a:schemeClr val="dk1"/>
          </a:fontRef>
        </dgm:style>
      </dgm:prSet>
      <dgm:spPr/>
      <dgm:t>
        <a:bodyPr/>
        <a:lstStyle/>
        <a:p>
          <a:r>
            <a:rPr lang="en-US" altLang="zh-TW" sz="3600" dirty="0" smtClean="0"/>
            <a:t>w</a:t>
          </a:r>
          <a:endParaRPr lang="zh-TW" altLang="en-US" sz="3600" dirty="0"/>
        </a:p>
      </dgm:t>
    </dgm:pt>
    <dgm:pt modelId="{287C6309-580B-4858-9689-EC31192CBF78}" type="parTrans" cxnId="{60F2F0F4-66D5-4D84-A9D2-AFD45C5C2557}">
      <dgm:prSet/>
      <dgm:spPr/>
      <dgm:t>
        <a:bodyPr/>
        <a:lstStyle/>
        <a:p>
          <a:endParaRPr lang="zh-TW" altLang="en-US" sz="1600"/>
        </a:p>
      </dgm:t>
    </dgm:pt>
    <dgm:pt modelId="{B36906C4-909C-4C47-B587-FE969F881F06}" type="sibTrans" cxnId="{60F2F0F4-66D5-4D84-A9D2-AFD45C5C2557}">
      <dgm:prSet/>
      <dgm:spPr/>
      <dgm:t>
        <a:bodyPr/>
        <a:lstStyle/>
        <a:p>
          <a:endParaRPr lang="zh-TW" altLang="en-US" sz="1600"/>
        </a:p>
      </dgm:t>
    </dgm:pt>
    <dgm:pt modelId="{C5063631-373D-4BAB-A959-BB4EC0A7AFC3}">
      <dgm:prSet phldrT="[文字]" custT="1">
        <dgm:style>
          <a:lnRef idx="2">
            <a:schemeClr val="accent2"/>
          </a:lnRef>
          <a:fillRef idx="1">
            <a:schemeClr val="lt1"/>
          </a:fillRef>
          <a:effectRef idx="0">
            <a:schemeClr val="accent2"/>
          </a:effectRef>
          <a:fontRef idx="minor">
            <a:schemeClr val="dk1"/>
          </a:fontRef>
        </dgm:style>
      </dgm:prSet>
      <dgm:spPr/>
      <dgm:t>
        <a:bodyPr/>
        <a:lstStyle/>
        <a:p>
          <a:r>
            <a:rPr lang="zh-TW" altLang="en-US" sz="1800" dirty="0" smtClean="0"/>
            <a:t>顯示目前登入系統的帳號</a:t>
          </a:r>
          <a:endParaRPr lang="zh-TW" altLang="en-US" sz="1800" dirty="0"/>
        </a:p>
      </dgm:t>
    </dgm:pt>
    <dgm:pt modelId="{E3854EE8-F780-49EC-B488-4E60AE359808}" type="parTrans" cxnId="{0323F4CB-D8A1-4541-9BC4-8E73A32A1EA0}">
      <dgm:prSet/>
      <dgm:spPr/>
      <dgm:t>
        <a:bodyPr/>
        <a:lstStyle/>
        <a:p>
          <a:endParaRPr lang="zh-TW" altLang="en-US" sz="1600"/>
        </a:p>
      </dgm:t>
    </dgm:pt>
    <dgm:pt modelId="{E8DA1430-B94E-4BE4-8B26-E8051D16F82C}" type="sibTrans" cxnId="{0323F4CB-D8A1-4541-9BC4-8E73A32A1EA0}">
      <dgm:prSet/>
      <dgm:spPr/>
      <dgm:t>
        <a:bodyPr/>
        <a:lstStyle/>
        <a:p>
          <a:endParaRPr lang="zh-TW" altLang="en-US" sz="1600"/>
        </a:p>
      </dgm:t>
    </dgm:pt>
    <dgm:pt modelId="{82351793-17B8-4D60-B689-F5D640ADCF7D}">
      <dgm:prSet phldrT="[文字]" custT="1">
        <dgm:style>
          <a:lnRef idx="2">
            <a:schemeClr val="accent2"/>
          </a:lnRef>
          <a:fillRef idx="1">
            <a:schemeClr val="lt1"/>
          </a:fillRef>
          <a:effectRef idx="0">
            <a:schemeClr val="accent2"/>
          </a:effectRef>
          <a:fontRef idx="minor">
            <a:schemeClr val="dk1"/>
          </a:fontRef>
        </dgm:style>
      </dgm:prSet>
      <dgm:spPr/>
      <dgm:t>
        <a:bodyPr/>
        <a:lstStyle/>
        <a:p>
          <a:r>
            <a:rPr lang="en-US" altLang="zh-TW" sz="1800" dirty="0" smtClean="0"/>
            <a:t>w  </a:t>
          </a:r>
          <a:r>
            <a:rPr lang="en-US" altLang="zh-TW" sz="1800" dirty="0" err="1" smtClean="0"/>
            <a:t>iiiedu</a:t>
          </a:r>
          <a:r>
            <a:rPr lang="zh-TW" altLang="en-US" sz="1800" dirty="0" smtClean="0"/>
            <a:t>  只顯示該帳號</a:t>
          </a:r>
          <a:endParaRPr lang="zh-TW" altLang="en-US" sz="1800" dirty="0"/>
        </a:p>
      </dgm:t>
    </dgm:pt>
    <dgm:pt modelId="{EA699576-1780-404D-81CA-786C9EBB00A8}" type="parTrans" cxnId="{4E93EB30-DE0F-4781-8471-64E85B1CCE9C}">
      <dgm:prSet/>
      <dgm:spPr/>
      <dgm:t>
        <a:bodyPr/>
        <a:lstStyle/>
        <a:p>
          <a:endParaRPr lang="zh-TW" altLang="en-US" sz="1600"/>
        </a:p>
      </dgm:t>
    </dgm:pt>
    <dgm:pt modelId="{60E79D56-FF12-48A3-9AB1-7C79D6B4E246}" type="sibTrans" cxnId="{4E93EB30-DE0F-4781-8471-64E85B1CCE9C}">
      <dgm:prSet/>
      <dgm:spPr/>
      <dgm:t>
        <a:bodyPr/>
        <a:lstStyle/>
        <a:p>
          <a:endParaRPr lang="zh-TW" altLang="en-US" sz="1600"/>
        </a:p>
      </dgm:t>
    </dgm:pt>
    <dgm:pt modelId="{1FF69580-C3D6-4EDA-BF22-A1EB5761DDBC}">
      <dgm:prSet phldrT="[文字]" custT="1"/>
      <dgm:spPr/>
      <dgm:t>
        <a:bodyPr/>
        <a:lstStyle/>
        <a:p>
          <a:r>
            <a:rPr lang="en-US" altLang="zh-TW" sz="3600" dirty="0" err="1" smtClean="0"/>
            <a:t>whoami</a:t>
          </a:r>
          <a:endParaRPr lang="zh-TW" altLang="en-US" sz="3600" dirty="0"/>
        </a:p>
      </dgm:t>
    </dgm:pt>
    <dgm:pt modelId="{DBA182EB-1A2C-4868-A3BD-301AD39F9907}" type="parTrans" cxnId="{8FE3208B-75B7-49BF-B99B-C2DDB66B4ADB}">
      <dgm:prSet/>
      <dgm:spPr/>
      <dgm:t>
        <a:bodyPr/>
        <a:lstStyle/>
        <a:p>
          <a:endParaRPr lang="zh-TW" altLang="en-US" sz="1600"/>
        </a:p>
      </dgm:t>
    </dgm:pt>
    <dgm:pt modelId="{E8A5CACB-CB02-43D6-ACC1-7B3B3627886E}" type="sibTrans" cxnId="{8FE3208B-75B7-49BF-B99B-C2DDB66B4ADB}">
      <dgm:prSet/>
      <dgm:spPr/>
      <dgm:t>
        <a:bodyPr/>
        <a:lstStyle/>
        <a:p>
          <a:endParaRPr lang="zh-TW" altLang="en-US" sz="1600"/>
        </a:p>
      </dgm:t>
    </dgm:pt>
    <dgm:pt modelId="{6049B861-0F4B-4E7E-9273-124C6E1B0943}">
      <dgm:prSet phldrT="[文字]" custT="1">
        <dgm:style>
          <a:lnRef idx="2">
            <a:schemeClr val="accent6"/>
          </a:lnRef>
          <a:fillRef idx="1">
            <a:schemeClr val="lt1"/>
          </a:fillRef>
          <a:effectRef idx="0">
            <a:schemeClr val="accent6"/>
          </a:effectRef>
          <a:fontRef idx="minor">
            <a:schemeClr val="dk1"/>
          </a:fontRef>
        </dgm:style>
      </dgm:prSet>
      <dgm:spPr/>
      <dgm:t>
        <a:bodyPr/>
        <a:lstStyle/>
        <a:p>
          <a:r>
            <a:rPr lang="zh-TW" altLang="en-US" sz="1800" dirty="0" smtClean="0"/>
            <a:t>顯示我正在使用哪個帳號</a:t>
          </a:r>
          <a:endParaRPr lang="zh-TW" altLang="en-US" sz="1800" dirty="0"/>
        </a:p>
      </dgm:t>
    </dgm:pt>
    <dgm:pt modelId="{6C606F1D-3DF9-44B9-9CFB-C1BC03302FF1}" type="parTrans" cxnId="{42B5495F-BC1D-4AD1-97B9-FB200B95105C}">
      <dgm:prSet/>
      <dgm:spPr/>
      <dgm:t>
        <a:bodyPr/>
        <a:lstStyle/>
        <a:p>
          <a:endParaRPr lang="zh-TW" altLang="en-US" sz="1600"/>
        </a:p>
      </dgm:t>
    </dgm:pt>
    <dgm:pt modelId="{3DA5501A-9400-465D-BD10-2B2642EC733D}" type="sibTrans" cxnId="{42B5495F-BC1D-4AD1-97B9-FB200B95105C}">
      <dgm:prSet/>
      <dgm:spPr/>
      <dgm:t>
        <a:bodyPr/>
        <a:lstStyle/>
        <a:p>
          <a:endParaRPr lang="zh-TW" altLang="en-US" sz="1600"/>
        </a:p>
      </dgm:t>
    </dgm:pt>
    <dgm:pt modelId="{967597DA-F587-46FC-88E6-67518461B69B}">
      <dgm:prSet custT="1"/>
      <dgm:spPr/>
      <dgm:t>
        <a:bodyPr/>
        <a:lstStyle/>
        <a:p>
          <a:r>
            <a:rPr lang="en-US" altLang="zh-TW" sz="3600" dirty="0" smtClean="0"/>
            <a:t>who</a:t>
          </a:r>
          <a:endParaRPr lang="zh-TW" altLang="en-US" sz="3600" dirty="0"/>
        </a:p>
      </dgm:t>
    </dgm:pt>
    <dgm:pt modelId="{546B64B3-A146-46C7-8682-C3D549ECBEDD}" type="parTrans" cxnId="{2AD62A8D-9D9C-4B2C-B3ED-95BE9D9E52D3}">
      <dgm:prSet/>
      <dgm:spPr/>
      <dgm:t>
        <a:bodyPr/>
        <a:lstStyle/>
        <a:p>
          <a:endParaRPr lang="zh-TW" altLang="en-US" sz="1600"/>
        </a:p>
      </dgm:t>
    </dgm:pt>
    <dgm:pt modelId="{A330B891-1702-4901-AA2A-229FE411B850}" type="sibTrans" cxnId="{2AD62A8D-9D9C-4B2C-B3ED-95BE9D9E52D3}">
      <dgm:prSet/>
      <dgm:spPr/>
      <dgm:t>
        <a:bodyPr/>
        <a:lstStyle/>
        <a:p>
          <a:endParaRPr lang="zh-TW" altLang="en-US" sz="1600"/>
        </a:p>
      </dgm:t>
    </dgm:pt>
    <dgm:pt modelId="{ADFECA4E-190D-47A9-AF29-556E8D6CECDA}">
      <dgm:prSet custT="1">
        <dgm:style>
          <a:lnRef idx="2">
            <a:schemeClr val="accent3"/>
          </a:lnRef>
          <a:fillRef idx="1">
            <a:schemeClr val="lt1"/>
          </a:fillRef>
          <a:effectRef idx="0">
            <a:schemeClr val="accent3"/>
          </a:effectRef>
          <a:fontRef idx="minor">
            <a:schemeClr val="dk1"/>
          </a:fontRef>
        </dgm:style>
      </dgm:prSet>
      <dgm:spPr/>
      <dgm:t>
        <a:bodyPr/>
        <a:lstStyle/>
        <a:p>
          <a:r>
            <a:rPr lang="zh-TW" altLang="en-US" sz="1800" dirty="0" smtClean="0"/>
            <a:t>顯示目前登入系統的帳號</a:t>
          </a:r>
          <a:endParaRPr lang="zh-TW" altLang="en-US" sz="1800" dirty="0"/>
        </a:p>
      </dgm:t>
    </dgm:pt>
    <dgm:pt modelId="{A05D25C0-3BF7-4ED8-9EE4-DBDC06225022}" type="parTrans" cxnId="{03AFCCEB-CA19-48AE-9184-38319D0FF0EF}">
      <dgm:prSet/>
      <dgm:spPr/>
      <dgm:t>
        <a:bodyPr/>
        <a:lstStyle/>
        <a:p>
          <a:endParaRPr lang="zh-TW" altLang="en-US" sz="1600"/>
        </a:p>
      </dgm:t>
    </dgm:pt>
    <dgm:pt modelId="{00F4B361-34E8-4386-948B-7EE73CD7F04B}" type="sibTrans" cxnId="{03AFCCEB-CA19-48AE-9184-38319D0FF0EF}">
      <dgm:prSet/>
      <dgm:spPr/>
      <dgm:t>
        <a:bodyPr/>
        <a:lstStyle/>
        <a:p>
          <a:endParaRPr lang="zh-TW" altLang="en-US" sz="1600"/>
        </a:p>
      </dgm:t>
    </dgm:pt>
    <dgm:pt modelId="{0BFEDDC8-948C-416F-9975-FFD0BA952214}">
      <dgm:prSet phldrT="[文字]" custT="1">
        <dgm:style>
          <a:lnRef idx="2">
            <a:schemeClr val="accent1"/>
          </a:lnRef>
          <a:fillRef idx="1">
            <a:schemeClr val="lt1"/>
          </a:fillRef>
          <a:effectRef idx="0">
            <a:schemeClr val="accent1"/>
          </a:effectRef>
          <a:fontRef idx="minor">
            <a:schemeClr val="dk1"/>
          </a:fontRef>
        </dgm:style>
      </dgm:prSet>
      <dgm:spPr/>
      <dgm:t>
        <a:bodyPr/>
        <a:lstStyle/>
        <a:p>
          <a:r>
            <a:rPr lang="zh-TW" altLang="en-US" sz="1800" dirty="0" smtClean="0"/>
            <a:t>資訊較簡略</a:t>
          </a:r>
          <a:endParaRPr lang="zh-TW" altLang="en-US" sz="1800" dirty="0"/>
        </a:p>
      </dgm:t>
    </dgm:pt>
    <dgm:pt modelId="{31414CBB-BBB7-47CA-8CE2-E94A61B32E2C}" type="parTrans" cxnId="{A3D45C92-D5D1-4E0F-859E-D8A670C430C6}">
      <dgm:prSet/>
      <dgm:spPr/>
      <dgm:t>
        <a:bodyPr/>
        <a:lstStyle/>
        <a:p>
          <a:endParaRPr lang="zh-TW" altLang="en-US" sz="1600"/>
        </a:p>
      </dgm:t>
    </dgm:pt>
    <dgm:pt modelId="{99BA1367-DC22-46EF-B46E-E60C6BD5080B}" type="sibTrans" cxnId="{A3D45C92-D5D1-4E0F-859E-D8A670C430C6}">
      <dgm:prSet/>
      <dgm:spPr/>
      <dgm:t>
        <a:bodyPr/>
        <a:lstStyle/>
        <a:p>
          <a:endParaRPr lang="zh-TW" altLang="en-US" sz="1600"/>
        </a:p>
      </dgm:t>
    </dgm:pt>
    <dgm:pt modelId="{CFA2B2EE-8A01-428D-9A82-EB4ADB7CBD45}" type="pres">
      <dgm:prSet presAssocID="{D59BEC8A-3B44-4464-8246-4A5FF7D1459D}" presName="Name0" presStyleCnt="0">
        <dgm:presLayoutVars>
          <dgm:dir/>
          <dgm:animLvl val="lvl"/>
          <dgm:resizeHandles val="exact"/>
        </dgm:presLayoutVars>
      </dgm:prSet>
      <dgm:spPr/>
      <dgm:t>
        <a:bodyPr/>
        <a:lstStyle/>
        <a:p>
          <a:endParaRPr lang="zh-TW" altLang="en-US"/>
        </a:p>
      </dgm:t>
    </dgm:pt>
    <dgm:pt modelId="{D2CAB380-D4FD-47C9-9F0D-34CAC619724A}" type="pres">
      <dgm:prSet presAssocID="{2FBD8E63-81C9-4F39-BE7D-6C1F56B6A32B}" presName="linNode" presStyleCnt="0"/>
      <dgm:spPr/>
    </dgm:pt>
    <dgm:pt modelId="{3F94BA93-18FA-4A09-A1C2-59FD4086D68F}" type="pres">
      <dgm:prSet presAssocID="{2FBD8E63-81C9-4F39-BE7D-6C1F56B6A32B}" presName="parentText" presStyleLbl="node1" presStyleIdx="0" presStyleCnt="4" custScaleX="94441">
        <dgm:presLayoutVars>
          <dgm:chMax val="1"/>
          <dgm:bulletEnabled val="1"/>
        </dgm:presLayoutVars>
      </dgm:prSet>
      <dgm:spPr/>
      <dgm:t>
        <a:bodyPr/>
        <a:lstStyle/>
        <a:p>
          <a:endParaRPr lang="zh-TW" altLang="en-US"/>
        </a:p>
      </dgm:t>
    </dgm:pt>
    <dgm:pt modelId="{1A64FE1D-BAD4-41C9-9D47-3D0F90D3B274}" type="pres">
      <dgm:prSet presAssocID="{2FBD8E63-81C9-4F39-BE7D-6C1F56B6A32B}" presName="descendantText" presStyleLbl="alignAccFollowNode1" presStyleIdx="0" presStyleCnt="4" custLinFactNeighborY="3189">
        <dgm:presLayoutVars>
          <dgm:bulletEnabled val="1"/>
        </dgm:presLayoutVars>
      </dgm:prSet>
      <dgm:spPr/>
      <dgm:t>
        <a:bodyPr/>
        <a:lstStyle/>
        <a:p>
          <a:endParaRPr lang="zh-TW" altLang="en-US"/>
        </a:p>
      </dgm:t>
    </dgm:pt>
    <dgm:pt modelId="{32B37BDA-EA29-4E67-869B-18177E33225F}" type="pres">
      <dgm:prSet presAssocID="{9713A9B1-C9F8-4F12-8E6B-5830AAED2147}" presName="sp" presStyleCnt="0"/>
      <dgm:spPr/>
    </dgm:pt>
    <dgm:pt modelId="{0487E26D-480B-42DF-AB2B-CCAE549651DD}" type="pres">
      <dgm:prSet presAssocID="{967597DA-F587-46FC-88E6-67518461B69B}" presName="linNode" presStyleCnt="0"/>
      <dgm:spPr/>
    </dgm:pt>
    <dgm:pt modelId="{A18E18E3-C873-4F66-BF4B-C3EF5B041E0E}" type="pres">
      <dgm:prSet presAssocID="{967597DA-F587-46FC-88E6-67518461B69B}" presName="parentText" presStyleLbl="node1" presStyleIdx="1" presStyleCnt="4" custScaleX="94441">
        <dgm:presLayoutVars>
          <dgm:chMax val="1"/>
          <dgm:bulletEnabled val="1"/>
        </dgm:presLayoutVars>
      </dgm:prSet>
      <dgm:spPr/>
      <dgm:t>
        <a:bodyPr/>
        <a:lstStyle/>
        <a:p>
          <a:endParaRPr lang="zh-TW" altLang="en-US"/>
        </a:p>
      </dgm:t>
    </dgm:pt>
    <dgm:pt modelId="{2DE994F7-E1B0-4594-B331-E8E715F97F94}" type="pres">
      <dgm:prSet presAssocID="{967597DA-F587-46FC-88E6-67518461B69B}" presName="descendantText" presStyleLbl="alignAccFollowNode1" presStyleIdx="1" presStyleCnt="4" custLinFactNeighborY="3189">
        <dgm:presLayoutVars>
          <dgm:bulletEnabled val="1"/>
        </dgm:presLayoutVars>
      </dgm:prSet>
      <dgm:spPr/>
      <dgm:t>
        <a:bodyPr/>
        <a:lstStyle/>
        <a:p>
          <a:endParaRPr lang="zh-TW" altLang="en-US"/>
        </a:p>
      </dgm:t>
    </dgm:pt>
    <dgm:pt modelId="{D7264142-0F92-429C-BB78-66EA5236356A}" type="pres">
      <dgm:prSet presAssocID="{A330B891-1702-4901-AA2A-229FE411B850}" presName="sp" presStyleCnt="0"/>
      <dgm:spPr/>
    </dgm:pt>
    <dgm:pt modelId="{C8F2B7EA-9343-4CD3-B984-C020537822E5}" type="pres">
      <dgm:prSet presAssocID="{74D061AF-DF5E-465F-ACB7-04967397720B}" presName="linNode" presStyleCnt="0"/>
      <dgm:spPr/>
    </dgm:pt>
    <dgm:pt modelId="{2C128F69-A585-4975-A8F8-8413D98B5329}" type="pres">
      <dgm:prSet presAssocID="{74D061AF-DF5E-465F-ACB7-04967397720B}" presName="parentText" presStyleLbl="node1" presStyleIdx="2" presStyleCnt="4" custScaleX="94441">
        <dgm:presLayoutVars>
          <dgm:chMax val="1"/>
          <dgm:bulletEnabled val="1"/>
        </dgm:presLayoutVars>
      </dgm:prSet>
      <dgm:spPr/>
      <dgm:t>
        <a:bodyPr/>
        <a:lstStyle/>
        <a:p>
          <a:endParaRPr lang="zh-TW" altLang="en-US"/>
        </a:p>
      </dgm:t>
    </dgm:pt>
    <dgm:pt modelId="{D033E383-CBE8-4DDB-B34E-2D652826AC63}" type="pres">
      <dgm:prSet presAssocID="{74D061AF-DF5E-465F-ACB7-04967397720B}" presName="descendantText" presStyleLbl="alignAccFollowNode1" presStyleIdx="2" presStyleCnt="4" custLinFactNeighborY="3189">
        <dgm:presLayoutVars>
          <dgm:bulletEnabled val="1"/>
        </dgm:presLayoutVars>
      </dgm:prSet>
      <dgm:spPr/>
      <dgm:t>
        <a:bodyPr/>
        <a:lstStyle/>
        <a:p>
          <a:endParaRPr lang="zh-TW" altLang="en-US"/>
        </a:p>
      </dgm:t>
    </dgm:pt>
    <dgm:pt modelId="{62885AB9-4FDD-4B90-9C9F-B8E5D2656E4D}" type="pres">
      <dgm:prSet presAssocID="{B36906C4-909C-4C47-B587-FE969F881F06}" presName="sp" presStyleCnt="0"/>
      <dgm:spPr/>
    </dgm:pt>
    <dgm:pt modelId="{4880A1A6-4C75-4A60-8E2C-6B3385F18A5B}" type="pres">
      <dgm:prSet presAssocID="{1FF69580-C3D6-4EDA-BF22-A1EB5761DDBC}" presName="linNode" presStyleCnt="0"/>
      <dgm:spPr/>
    </dgm:pt>
    <dgm:pt modelId="{A8FFDB8A-4758-4BAA-8ADE-F387FE3857F2}" type="pres">
      <dgm:prSet presAssocID="{1FF69580-C3D6-4EDA-BF22-A1EB5761DDBC}" presName="parentText" presStyleLbl="node1" presStyleIdx="3" presStyleCnt="4" custScaleX="94441">
        <dgm:presLayoutVars>
          <dgm:chMax val="1"/>
          <dgm:bulletEnabled val="1"/>
        </dgm:presLayoutVars>
      </dgm:prSet>
      <dgm:spPr/>
      <dgm:t>
        <a:bodyPr/>
        <a:lstStyle/>
        <a:p>
          <a:endParaRPr lang="zh-TW" altLang="en-US"/>
        </a:p>
      </dgm:t>
    </dgm:pt>
    <dgm:pt modelId="{3EC74B9E-DC89-4410-A4B1-FCDB2C2A59FB}" type="pres">
      <dgm:prSet presAssocID="{1FF69580-C3D6-4EDA-BF22-A1EB5761DDBC}" presName="descendantText" presStyleLbl="alignAccFollowNode1" presStyleIdx="3" presStyleCnt="4">
        <dgm:presLayoutVars>
          <dgm:bulletEnabled val="1"/>
        </dgm:presLayoutVars>
      </dgm:prSet>
      <dgm:spPr/>
      <dgm:t>
        <a:bodyPr/>
        <a:lstStyle/>
        <a:p>
          <a:endParaRPr lang="zh-TW" altLang="en-US"/>
        </a:p>
      </dgm:t>
    </dgm:pt>
  </dgm:ptLst>
  <dgm:cxnLst>
    <dgm:cxn modelId="{0323F4CB-D8A1-4541-9BC4-8E73A32A1EA0}" srcId="{74D061AF-DF5E-465F-ACB7-04967397720B}" destId="{C5063631-373D-4BAB-A959-BB4EC0A7AFC3}" srcOrd="0" destOrd="0" parTransId="{E3854EE8-F780-49EC-B488-4E60AE359808}" sibTransId="{E8DA1430-B94E-4BE4-8B26-E8051D16F82C}"/>
    <dgm:cxn modelId="{52E18D55-7ED8-4F6E-98AB-61B70F720C8D}" type="presOf" srcId="{6049B861-0F4B-4E7E-9273-124C6E1B0943}" destId="{3EC74B9E-DC89-4410-A4B1-FCDB2C2A59FB}" srcOrd="0" destOrd="0" presId="urn:microsoft.com/office/officeart/2005/8/layout/vList5"/>
    <dgm:cxn modelId="{379A8D19-1D86-4C4D-9198-D7CE753A1F25}" type="presOf" srcId="{E9213A59-28EF-4DA8-9B9B-8E2B83EBCA48}" destId="{1A64FE1D-BAD4-41C9-9D47-3D0F90D3B274}" srcOrd="0" destOrd="0" presId="urn:microsoft.com/office/officeart/2005/8/layout/vList5"/>
    <dgm:cxn modelId="{B1FB291C-BC9C-43AF-A873-49DA1208B093}" type="presOf" srcId="{C5063631-373D-4BAB-A959-BB4EC0A7AFC3}" destId="{D033E383-CBE8-4DDB-B34E-2D652826AC63}" srcOrd="0" destOrd="0" presId="urn:microsoft.com/office/officeart/2005/8/layout/vList5"/>
    <dgm:cxn modelId="{60F2F0F4-66D5-4D84-A9D2-AFD45C5C2557}" srcId="{D59BEC8A-3B44-4464-8246-4A5FF7D1459D}" destId="{74D061AF-DF5E-465F-ACB7-04967397720B}" srcOrd="2" destOrd="0" parTransId="{287C6309-580B-4858-9689-EC31192CBF78}" sibTransId="{B36906C4-909C-4C47-B587-FE969F881F06}"/>
    <dgm:cxn modelId="{9103C2D6-61D6-48EF-910C-E9A82D7CB66B}" srcId="{2FBD8E63-81C9-4F39-BE7D-6C1F56B6A32B}" destId="{E9213A59-28EF-4DA8-9B9B-8E2B83EBCA48}" srcOrd="0" destOrd="0" parTransId="{301094BC-E602-4B0B-AAA6-DB751C746952}" sibTransId="{FDF25458-FA6F-4C46-BE4E-DB15F9B9AFE0}"/>
    <dgm:cxn modelId="{8FE3208B-75B7-49BF-B99B-C2DDB66B4ADB}" srcId="{D59BEC8A-3B44-4464-8246-4A5FF7D1459D}" destId="{1FF69580-C3D6-4EDA-BF22-A1EB5761DDBC}" srcOrd="3" destOrd="0" parTransId="{DBA182EB-1A2C-4868-A3BD-301AD39F9907}" sibTransId="{E8A5CACB-CB02-43D6-ACC1-7B3B3627886E}"/>
    <dgm:cxn modelId="{4E93EB30-DE0F-4781-8471-64E85B1CCE9C}" srcId="{74D061AF-DF5E-465F-ACB7-04967397720B}" destId="{82351793-17B8-4D60-B689-F5D640ADCF7D}" srcOrd="1" destOrd="0" parTransId="{EA699576-1780-404D-81CA-786C9EBB00A8}" sibTransId="{60E79D56-FF12-48A3-9AB1-7C79D6B4E246}"/>
    <dgm:cxn modelId="{3DA8FBCC-6038-4C43-8F54-BFB667BB959B}" type="presOf" srcId="{967597DA-F587-46FC-88E6-67518461B69B}" destId="{A18E18E3-C873-4F66-BF4B-C3EF5B041E0E}" srcOrd="0" destOrd="0" presId="urn:microsoft.com/office/officeart/2005/8/layout/vList5"/>
    <dgm:cxn modelId="{408C10AC-424B-499A-89FF-60E0F20C9263}" type="presOf" srcId="{2FBD8E63-81C9-4F39-BE7D-6C1F56B6A32B}" destId="{3F94BA93-18FA-4A09-A1C2-59FD4086D68F}" srcOrd="0" destOrd="0" presId="urn:microsoft.com/office/officeart/2005/8/layout/vList5"/>
    <dgm:cxn modelId="{42B5495F-BC1D-4AD1-97B9-FB200B95105C}" srcId="{1FF69580-C3D6-4EDA-BF22-A1EB5761DDBC}" destId="{6049B861-0F4B-4E7E-9273-124C6E1B0943}" srcOrd="0" destOrd="0" parTransId="{6C606F1D-3DF9-44B9-9CFB-C1BC03302FF1}" sibTransId="{3DA5501A-9400-465D-BD10-2B2642EC733D}"/>
    <dgm:cxn modelId="{57BCC913-4845-42C9-8993-9B1F8C3359AF}" type="presOf" srcId="{1FF69580-C3D6-4EDA-BF22-A1EB5761DDBC}" destId="{A8FFDB8A-4758-4BAA-8ADE-F387FE3857F2}" srcOrd="0" destOrd="0" presId="urn:microsoft.com/office/officeart/2005/8/layout/vList5"/>
    <dgm:cxn modelId="{2AD62A8D-9D9C-4B2C-B3ED-95BE9D9E52D3}" srcId="{D59BEC8A-3B44-4464-8246-4A5FF7D1459D}" destId="{967597DA-F587-46FC-88E6-67518461B69B}" srcOrd="1" destOrd="0" parTransId="{546B64B3-A146-46C7-8682-C3D549ECBEDD}" sibTransId="{A330B891-1702-4901-AA2A-229FE411B850}"/>
    <dgm:cxn modelId="{57BB90D6-4DDB-471F-B5DE-D45DEA24D2C4}" srcId="{D59BEC8A-3B44-4464-8246-4A5FF7D1459D}" destId="{2FBD8E63-81C9-4F39-BE7D-6C1F56B6A32B}" srcOrd="0" destOrd="0" parTransId="{9F89DF19-82AE-4BC6-99E9-4DC415452434}" sibTransId="{9713A9B1-C9F8-4F12-8E6B-5830AAED2147}"/>
    <dgm:cxn modelId="{A3D45C92-D5D1-4E0F-859E-D8A670C430C6}" srcId="{2FBD8E63-81C9-4F39-BE7D-6C1F56B6A32B}" destId="{0BFEDDC8-948C-416F-9975-FFD0BA952214}" srcOrd="1" destOrd="0" parTransId="{31414CBB-BBB7-47CA-8CE2-E94A61B32E2C}" sibTransId="{99BA1367-DC22-46EF-B46E-E60C6BD5080B}"/>
    <dgm:cxn modelId="{D5FCEC4C-235B-4176-B58A-30712E586D31}" type="presOf" srcId="{0BFEDDC8-948C-416F-9975-FFD0BA952214}" destId="{1A64FE1D-BAD4-41C9-9D47-3D0F90D3B274}" srcOrd="0" destOrd="1" presId="urn:microsoft.com/office/officeart/2005/8/layout/vList5"/>
    <dgm:cxn modelId="{03AFCCEB-CA19-48AE-9184-38319D0FF0EF}" srcId="{967597DA-F587-46FC-88E6-67518461B69B}" destId="{ADFECA4E-190D-47A9-AF29-556E8D6CECDA}" srcOrd="0" destOrd="0" parTransId="{A05D25C0-3BF7-4ED8-9EE4-DBDC06225022}" sibTransId="{00F4B361-34E8-4386-948B-7EE73CD7F04B}"/>
    <dgm:cxn modelId="{EB1E7153-1B71-40FA-B4D7-DA2C8E83431E}" type="presOf" srcId="{74D061AF-DF5E-465F-ACB7-04967397720B}" destId="{2C128F69-A585-4975-A8F8-8413D98B5329}" srcOrd="0" destOrd="0" presId="urn:microsoft.com/office/officeart/2005/8/layout/vList5"/>
    <dgm:cxn modelId="{7F6A73AE-2AAC-4276-BB91-3D025C8CD5C1}" type="presOf" srcId="{ADFECA4E-190D-47A9-AF29-556E8D6CECDA}" destId="{2DE994F7-E1B0-4594-B331-E8E715F97F94}" srcOrd="0" destOrd="0" presId="urn:microsoft.com/office/officeart/2005/8/layout/vList5"/>
    <dgm:cxn modelId="{4133079B-0B0B-40EA-B401-A22E7849EBFE}" type="presOf" srcId="{82351793-17B8-4D60-B689-F5D640ADCF7D}" destId="{D033E383-CBE8-4DDB-B34E-2D652826AC63}" srcOrd="0" destOrd="1" presId="urn:microsoft.com/office/officeart/2005/8/layout/vList5"/>
    <dgm:cxn modelId="{04D4878D-BB96-4A21-9F70-3732D8490295}" type="presOf" srcId="{D59BEC8A-3B44-4464-8246-4A5FF7D1459D}" destId="{CFA2B2EE-8A01-428D-9A82-EB4ADB7CBD45}" srcOrd="0" destOrd="0" presId="urn:microsoft.com/office/officeart/2005/8/layout/vList5"/>
    <dgm:cxn modelId="{B501F2AB-00FC-4D49-8D11-264882C47157}" type="presParOf" srcId="{CFA2B2EE-8A01-428D-9A82-EB4ADB7CBD45}" destId="{D2CAB380-D4FD-47C9-9F0D-34CAC619724A}" srcOrd="0" destOrd="0" presId="urn:microsoft.com/office/officeart/2005/8/layout/vList5"/>
    <dgm:cxn modelId="{C335E638-4F33-431D-A2EC-B872ECD86DD7}" type="presParOf" srcId="{D2CAB380-D4FD-47C9-9F0D-34CAC619724A}" destId="{3F94BA93-18FA-4A09-A1C2-59FD4086D68F}" srcOrd="0" destOrd="0" presId="urn:microsoft.com/office/officeart/2005/8/layout/vList5"/>
    <dgm:cxn modelId="{FD5A03F1-C9E5-4731-A7CB-6088BE517B04}" type="presParOf" srcId="{D2CAB380-D4FD-47C9-9F0D-34CAC619724A}" destId="{1A64FE1D-BAD4-41C9-9D47-3D0F90D3B274}" srcOrd="1" destOrd="0" presId="urn:microsoft.com/office/officeart/2005/8/layout/vList5"/>
    <dgm:cxn modelId="{F1938191-6185-416C-9B42-271820F46C9F}" type="presParOf" srcId="{CFA2B2EE-8A01-428D-9A82-EB4ADB7CBD45}" destId="{32B37BDA-EA29-4E67-869B-18177E33225F}" srcOrd="1" destOrd="0" presId="urn:microsoft.com/office/officeart/2005/8/layout/vList5"/>
    <dgm:cxn modelId="{E22A9D51-D40E-4F6A-B5B4-F55B4392313E}" type="presParOf" srcId="{CFA2B2EE-8A01-428D-9A82-EB4ADB7CBD45}" destId="{0487E26D-480B-42DF-AB2B-CCAE549651DD}" srcOrd="2" destOrd="0" presId="urn:microsoft.com/office/officeart/2005/8/layout/vList5"/>
    <dgm:cxn modelId="{A916212B-AE92-490F-9242-FF9B4840D34C}" type="presParOf" srcId="{0487E26D-480B-42DF-AB2B-CCAE549651DD}" destId="{A18E18E3-C873-4F66-BF4B-C3EF5B041E0E}" srcOrd="0" destOrd="0" presId="urn:microsoft.com/office/officeart/2005/8/layout/vList5"/>
    <dgm:cxn modelId="{8B0F285C-351E-490B-AD68-8BDFAF4ADF68}" type="presParOf" srcId="{0487E26D-480B-42DF-AB2B-CCAE549651DD}" destId="{2DE994F7-E1B0-4594-B331-E8E715F97F94}" srcOrd="1" destOrd="0" presId="urn:microsoft.com/office/officeart/2005/8/layout/vList5"/>
    <dgm:cxn modelId="{AB0F6EE0-E805-4537-A88F-3578A0D94F07}" type="presParOf" srcId="{CFA2B2EE-8A01-428D-9A82-EB4ADB7CBD45}" destId="{D7264142-0F92-429C-BB78-66EA5236356A}" srcOrd="3" destOrd="0" presId="urn:microsoft.com/office/officeart/2005/8/layout/vList5"/>
    <dgm:cxn modelId="{6BD8EFEE-B0DE-4C3E-B991-1CD45F3C38E4}" type="presParOf" srcId="{CFA2B2EE-8A01-428D-9A82-EB4ADB7CBD45}" destId="{C8F2B7EA-9343-4CD3-B984-C020537822E5}" srcOrd="4" destOrd="0" presId="urn:microsoft.com/office/officeart/2005/8/layout/vList5"/>
    <dgm:cxn modelId="{0FF6D57F-D47B-47D9-8CF0-5A4BC91D6988}" type="presParOf" srcId="{C8F2B7EA-9343-4CD3-B984-C020537822E5}" destId="{2C128F69-A585-4975-A8F8-8413D98B5329}" srcOrd="0" destOrd="0" presId="urn:microsoft.com/office/officeart/2005/8/layout/vList5"/>
    <dgm:cxn modelId="{AADA647E-7376-46AA-8899-E9C9AAB4C2B1}" type="presParOf" srcId="{C8F2B7EA-9343-4CD3-B984-C020537822E5}" destId="{D033E383-CBE8-4DDB-B34E-2D652826AC63}" srcOrd="1" destOrd="0" presId="urn:microsoft.com/office/officeart/2005/8/layout/vList5"/>
    <dgm:cxn modelId="{8E4E1453-EFC8-47AA-94FC-E2B6E92EF707}" type="presParOf" srcId="{CFA2B2EE-8A01-428D-9A82-EB4ADB7CBD45}" destId="{62885AB9-4FDD-4B90-9C9F-B8E5D2656E4D}" srcOrd="5" destOrd="0" presId="urn:microsoft.com/office/officeart/2005/8/layout/vList5"/>
    <dgm:cxn modelId="{78E5095F-99BB-4F09-8E5F-BDFEF138E343}" type="presParOf" srcId="{CFA2B2EE-8A01-428D-9A82-EB4ADB7CBD45}" destId="{4880A1A6-4C75-4A60-8E2C-6B3385F18A5B}" srcOrd="6" destOrd="0" presId="urn:microsoft.com/office/officeart/2005/8/layout/vList5"/>
    <dgm:cxn modelId="{1A4B9A89-BF3F-4F62-AEE2-9ABDB25B5EAE}" type="presParOf" srcId="{4880A1A6-4C75-4A60-8E2C-6B3385F18A5B}" destId="{A8FFDB8A-4758-4BAA-8ADE-F387FE3857F2}" srcOrd="0" destOrd="0" presId="urn:microsoft.com/office/officeart/2005/8/layout/vList5"/>
    <dgm:cxn modelId="{465DF34E-4FB2-45A4-8F21-880A712FBC41}" type="presParOf" srcId="{4880A1A6-4C75-4A60-8E2C-6B3385F18A5B}" destId="{3EC74B9E-DC89-4410-A4B1-FCDB2C2A59FB}"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59BEC8A-3B44-4464-8246-4A5FF7D1459D}" type="doc">
      <dgm:prSet loTypeId="urn:microsoft.com/office/officeart/2005/8/layout/vList5" loCatId="list" qsTypeId="urn:microsoft.com/office/officeart/2005/8/quickstyle/simple3" qsCatId="simple" csTypeId="urn:microsoft.com/office/officeart/2005/8/colors/colorful5" csCatId="colorful" phldr="1"/>
      <dgm:spPr/>
      <dgm:t>
        <a:bodyPr/>
        <a:lstStyle/>
        <a:p>
          <a:endParaRPr lang="zh-TW" altLang="en-US"/>
        </a:p>
      </dgm:t>
    </dgm:pt>
    <dgm:pt modelId="{2FBD8E63-81C9-4F39-BE7D-6C1F56B6A32B}">
      <dgm:prSet phldrT="[文字]" custT="1"/>
      <dgm:spPr/>
      <dgm:t>
        <a:bodyPr/>
        <a:lstStyle/>
        <a:p>
          <a:r>
            <a:rPr lang="en-US" altLang="zh-TW" sz="2800" dirty="0" smtClean="0"/>
            <a:t>groups  [</a:t>
          </a:r>
          <a:r>
            <a:rPr lang="zh-TW" altLang="en-US" sz="2800" dirty="0" smtClean="0"/>
            <a:t>帳號</a:t>
          </a:r>
          <a:r>
            <a:rPr lang="en-US" altLang="zh-TW" sz="2800" dirty="0" smtClean="0"/>
            <a:t>]</a:t>
          </a:r>
          <a:endParaRPr lang="zh-TW" altLang="en-US" sz="2800" dirty="0"/>
        </a:p>
      </dgm:t>
    </dgm:pt>
    <dgm:pt modelId="{9F89DF19-82AE-4BC6-99E9-4DC415452434}" type="parTrans" cxnId="{57BB90D6-4DDB-471F-B5DE-D45DEA24D2C4}">
      <dgm:prSet/>
      <dgm:spPr/>
      <dgm:t>
        <a:bodyPr/>
        <a:lstStyle/>
        <a:p>
          <a:endParaRPr lang="zh-TW" altLang="en-US" sz="1600"/>
        </a:p>
      </dgm:t>
    </dgm:pt>
    <dgm:pt modelId="{9713A9B1-C9F8-4F12-8E6B-5830AAED2147}" type="sibTrans" cxnId="{57BB90D6-4DDB-471F-B5DE-D45DEA24D2C4}">
      <dgm:prSet/>
      <dgm:spPr/>
      <dgm:t>
        <a:bodyPr/>
        <a:lstStyle/>
        <a:p>
          <a:endParaRPr lang="zh-TW" altLang="en-US" sz="1600"/>
        </a:p>
      </dgm:t>
    </dgm:pt>
    <dgm:pt modelId="{E9213A59-28EF-4DA8-9B9B-8E2B83EBCA48}">
      <dgm:prSet phldrT="[文字]" custT="1">
        <dgm:style>
          <a:lnRef idx="2">
            <a:schemeClr val="accent1"/>
          </a:lnRef>
          <a:fillRef idx="1">
            <a:schemeClr val="lt1"/>
          </a:fillRef>
          <a:effectRef idx="0">
            <a:schemeClr val="accent1"/>
          </a:effectRef>
          <a:fontRef idx="minor">
            <a:schemeClr val="dk1"/>
          </a:fontRef>
        </dgm:style>
      </dgm:prSet>
      <dgm:spPr/>
      <dgm:t>
        <a:bodyPr/>
        <a:lstStyle/>
        <a:p>
          <a:r>
            <a:rPr lang="zh-TW" altLang="en-US" sz="1800" dirty="0" smtClean="0"/>
            <a:t>查詢該帳號所屬的群組</a:t>
          </a:r>
          <a:endParaRPr lang="zh-TW" altLang="en-US" sz="1800" dirty="0"/>
        </a:p>
      </dgm:t>
    </dgm:pt>
    <dgm:pt modelId="{301094BC-E602-4B0B-AAA6-DB751C746952}" type="parTrans" cxnId="{9103C2D6-61D6-48EF-910C-E9A82D7CB66B}">
      <dgm:prSet/>
      <dgm:spPr/>
      <dgm:t>
        <a:bodyPr/>
        <a:lstStyle/>
        <a:p>
          <a:endParaRPr lang="zh-TW" altLang="en-US" sz="1600"/>
        </a:p>
      </dgm:t>
    </dgm:pt>
    <dgm:pt modelId="{FDF25458-FA6F-4C46-BE4E-DB15F9B9AFE0}" type="sibTrans" cxnId="{9103C2D6-61D6-48EF-910C-E9A82D7CB66B}">
      <dgm:prSet/>
      <dgm:spPr/>
      <dgm:t>
        <a:bodyPr/>
        <a:lstStyle/>
        <a:p>
          <a:endParaRPr lang="zh-TW" altLang="en-US" sz="1600"/>
        </a:p>
      </dgm:t>
    </dgm:pt>
    <dgm:pt modelId="{967597DA-F587-46FC-88E6-67518461B69B}">
      <dgm:prSet custT="1"/>
      <dgm:spPr/>
      <dgm:t>
        <a:bodyPr/>
        <a:lstStyle/>
        <a:p>
          <a:r>
            <a:rPr lang="en-US" altLang="zh-TW" sz="2800" dirty="0" smtClean="0"/>
            <a:t>id  [</a:t>
          </a:r>
          <a:r>
            <a:rPr lang="zh-TW" altLang="en-US" sz="2800" dirty="0" smtClean="0"/>
            <a:t>帳號</a:t>
          </a:r>
          <a:r>
            <a:rPr lang="en-US" altLang="zh-TW" sz="2800" dirty="0" smtClean="0"/>
            <a:t>]</a:t>
          </a:r>
          <a:endParaRPr lang="zh-TW" altLang="en-US" sz="2800" dirty="0"/>
        </a:p>
      </dgm:t>
    </dgm:pt>
    <dgm:pt modelId="{546B64B3-A146-46C7-8682-C3D549ECBEDD}" type="parTrans" cxnId="{2AD62A8D-9D9C-4B2C-B3ED-95BE9D9E52D3}">
      <dgm:prSet/>
      <dgm:spPr/>
      <dgm:t>
        <a:bodyPr/>
        <a:lstStyle/>
        <a:p>
          <a:endParaRPr lang="zh-TW" altLang="en-US" sz="1600"/>
        </a:p>
      </dgm:t>
    </dgm:pt>
    <dgm:pt modelId="{A330B891-1702-4901-AA2A-229FE411B850}" type="sibTrans" cxnId="{2AD62A8D-9D9C-4B2C-B3ED-95BE9D9E52D3}">
      <dgm:prSet/>
      <dgm:spPr/>
      <dgm:t>
        <a:bodyPr/>
        <a:lstStyle/>
        <a:p>
          <a:endParaRPr lang="zh-TW" altLang="en-US" sz="1600"/>
        </a:p>
      </dgm:t>
    </dgm:pt>
    <dgm:pt modelId="{ADFECA4E-190D-47A9-AF29-556E8D6CECDA}">
      <dgm:prSet custT="1">
        <dgm:style>
          <a:lnRef idx="2">
            <a:schemeClr val="accent6"/>
          </a:lnRef>
          <a:fillRef idx="1">
            <a:schemeClr val="lt1"/>
          </a:fillRef>
          <a:effectRef idx="0">
            <a:schemeClr val="accent6"/>
          </a:effectRef>
          <a:fontRef idx="minor">
            <a:schemeClr val="dk1"/>
          </a:fontRef>
        </dgm:style>
      </dgm:prSet>
      <dgm:spPr/>
      <dgm:t>
        <a:bodyPr/>
        <a:lstStyle/>
        <a:p>
          <a:r>
            <a:rPr lang="zh-TW" altLang="en-US" sz="1800" dirty="0" smtClean="0"/>
            <a:t>印出帳號群組相關資訊</a:t>
          </a:r>
          <a:endParaRPr lang="zh-TW" altLang="en-US" sz="1800" dirty="0"/>
        </a:p>
      </dgm:t>
    </dgm:pt>
    <dgm:pt modelId="{A05D25C0-3BF7-4ED8-9EE4-DBDC06225022}" type="parTrans" cxnId="{03AFCCEB-CA19-48AE-9184-38319D0FF0EF}">
      <dgm:prSet/>
      <dgm:spPr/>
      <dgm:t>
        <a:bodyPr/>
        <a:lstStyle/>
        <a:p>
          <a:endParaRPr lang="zh-TW" altLang="en-US" sz="1600"/>
        </a:p>
      </dgm:t>
    </dgm:pt>
    <dgm:pt modelId="{00F4B361-34E8-4386-948B-7EE73CD7F04B}" type="sibTrans" cxnId="{03AFCCEB-CA19-48AE-9184-38319D0FF0EF}">
      <dgm:prSet/>
      <dgm:spPr/>
      <dgm:t>
        <a:bodyPr/>
        <a:lstStyle/>
        <a:p>
          <a:endParaRPr lang="zh-TW" altLang="en-US" sz="1600"/>
        </a:p>
      </dgm:t>
    </dgm:pt>
    <dgm:pt modelId="{CFA2B2EE-8A01-428D-9A82-EB4ADB7CBD45}" type="pres">
      <dgm:prSet presAssocID="{D59BEC8A-3B44-4464-8246-4A5FF7D1459D}" presName="Name0" presStyleCnt="0">
        <dgm:presLayoutVars>
          <dgm:dir/>
          <dgm:animLvl val="lvl"/>
          <dgm:resizeHandles val="exact"/>
        </dgm:presLayoutVars>
      </dgm:prSet>
      <dgm:spPr/>
      <dgm:t>
        <a:bodyPr/>
        <a:lstStyle/>
        <a:p>
          <a:endParaRPr lang="zh-TW" altLang="en-US"/>
        </a:p>
      </dgm:t>
    </dgm:pt>
    <dgm:pt modelId="{D2CAB380-D4FD-47C9-9F0D-34CAC619724A}" type="pres">
      <dgm:prSet presAssocID="{2FBD8E63-81C9-4F39-BE7D-6C1F56B6A32B}" presName="linNode" presStyleCnt="0"/>
      <dgm:spPr/>
    </dgm:pt>
    <dgm:pt modelId="{3F94BA93-18FA-4A09-A1C2-59FD4086D68F}" type="pres">
      <dgm:prSet presAssocID="{2FBD8E63-81C9-4F39-BE7D-6C1F56B6A32B}" presName="parentText" presStyleLbl="node1" presStyleIdx="0" presStyleCnt="2" custScaleX="94441">
        <dgm:presLayoutVars>
          <dgm:chMax val="1"/>
          <dgm:bulletEnabled val="1"/>
        </dgm:presLayoutVars>
      </dgm:prSet>
      <dgm:spPr/>
      <dgm:t>
        <a:bodyPr/>
        <a:lstStyle/>
        <a:p>
          <a:endParaRPr lang="zh-TW" altLang="en-US"/>
        </a:p>
      </dgm:t>
    </dgm:pt>
    <dgm:pt modelId="{1A64FE1D-BAD4-41C9-9D47-3D0F90D3B274}" type="pres">
      <dgm:prSet presAssocID="{2FBD8E63-81C9-4F39-BE7D-6C1F56B6A32B}" presName="descendantText" presStyleLbl="alignAccFollowNode1" presStyleIdx="0" presStyleCnt="2">
        <dgm:presLayoutVars>
          <dgm:bulletEnabled val="1"/>
        </dgm:presLayoutVars>
      </dgm:prSet>
      <dgm:spPr/>
      <dgm:t>
        <a:bodyPr/>
        <a:lstStyle/>
        <a:p>
          <a:endParaRPr lang="zh-TW" altLang="en-US"/>
        </a:p>
      </dgm:t>
    </dgm:pt>
    <dgm:pt modelId="{32B37BDA-EA29-4E67-869B-18177E33225F}" type="pres">
      <dgm:prSet presAssocID="{9713A9B1-C9F8-4F12-8E6B-5830AAED2147}" presName="sp" presStyleCnt="0"/>
      <dgm:spPr/>
    </dgm:pt>
    <dgm:pt modelId="{0487E26D-480B-42DF-AB2B-CCAE549651DD}" type="pres">
      <dgm:prSet presAssocID="{967597DA-F587-46FC-88E6-67518461B69B}" presName="linNode" presStyleCnt="0"/>
      <dgm:spPr/>
    </dgm:pt>
    <dgm:pt modelId="{A18E18E3-C873-4F66-BF4B-C3EF5B041E0E}" type="pres">
      <dgm:prSet presAssocID="{967597DA-F587-46FC-88E6-67518461B69B}" presName="parentText" presStyleLbl="node1" presStyleIdx="1" presStyleCnt="2" custScaleX="94441">
        <dgm:presLayoutVars>
          <dgm:chMax val="1"/>
          <dgm:bulletEnabled val="1"/>
        </dgm:presLayoutVars>
      </dgm:prSet>
      <dgm:spPr/>
      <dgm:t>
        <a:bodyPr/>
        <a:lstStyle/>
        <a:p>
          <a:endParaRPr lang="zh-TW" altLang="en-US"/>
        </a:p>
      </dgm:t>
    </dgm:pt>
    <dgm:pt modelId="{2DE994F7-E1B0-4594-B331-E8E715F97F94}" type="pres">
      <dgm:prSet presAssocID="{967597DA-F587-46FC-88E6-67518461B69B}" presName="descendantText" presStyleLbl="alignAccFollowNode1" presStyleIdx="1" presStyleCnt="2">
        <dgm:presLayoutVars>
          <dgm:bulletEnabled val="1"/>
        </dgm:presLayoutVars>
      </dgm:prSet>
      <dgm:spPr/>
      <dgm:t>
        <a:bodyPr/>
        <a:lstStyle/>
        <a:p>
          <a:endParaRPr lang="zh-TW" altLang="en-US"/>
        </a:p>
      </dgm:t>
    </dgm:pt>
  </dgm:ptLst>
  <dgm:cxnLst>
    <dgm:cxn modelId="{1DF6F0F2-5A6B-47B3-8093-A249CC495052}" type="presOf" srcId="{967597DA-F587-46FC-88E6-67518461B69B}" destId="{A18E18E3-C873-4F66-BF4B-C3EF5B041E0E}" srcOrd="0" destOrd="0" presId="urn:microsoft.com/office/officeart/2005/8/layout/vList5"/>
    <dgm:cxn modelId="{2AD62A8D-9D9C-4B2C-B3ED-95BE9D9E52D3}" srcId="{D59BEC8A-3B44-4464-8246-4A5FF7D1459D}" destId="{967597DA-F587-46FC-88E6-67518461B69B}" srcOrd="1" destOrd="0" parTransId="{546B64B3-A146-46C7-8682-C3D549ECBEDD}" sibTransId="{A330B891-1702-4901-AA2A-229FE411B850}"/>
    <dgm:cxn modelId="{F1A00F32-DAC6-4A37-BC43-FDE1195C0521}" type="presOf" srcId="{D59BEC8A-3B44-4464-8246-4A5FF7D1459D}" destId="{CFA2B2EE-8A01-428D-9A82-EB4ADB7CBD45}" srcOrd="0" destOrd="0" presId="urn:microsoft.com/office/officeart/2005/8/layout/vList5"/>
    <dgm:cxn modelId="{42B56F39-16B4-432E-88EF-C14452554F06}" type="presOf" srcId="{E9213A59-28EF-4DA8-9B9B-8E2B83EBCA48}" destId="{1A64FE1D-BAD4-41C9-9D47-3D0F90D3B274}" srcOrd="0" destOrd="0" presId="urn:microsoft.com/office/officeart/2005/8/layout/vList5"/>
    <dgm:cxn modelId="{9103C2D6-61D6-48EF-910C-E9A82D7CB66B}" srcId="{2FBD8E63-81C9-4F39-BE7D-6C1F56B6A32B}" destId="{E9213A59-28EF-4DA8-9B9B-8E2B83EBCA48}" srcOrd="0" destOrd="0" parTransId="{301094BC-E602-4B0B-AAA6-DB751C746952}" sibTransId="{FDF25458-FA6F-4C46-BE4E-DB15F9B9AFE0}"/>
    <dgm:cxn modelId="{5EDB1D58-51E8-49CC-A432-CAF2CCC1D721}" type="presOf" srcId="{2FBD8E63-81C9-4F39-BE7D-6C1F56B6A32B}" destId="{3F94BA93-18FA-4A09-A1C2-59FD4086D68F}" srcOrd="0" destOrd="0" presId="urn:microsoft.com/office/officeart/2005/8/layout/vList5"/>
    <dgm:cxn modelId="{57BB90D6-4DDB-471F-B5DE-D45DEA24D2C4}" srcId="{D59BEC8A-3B44-4464-8246-4A5FF7D1459D}" destId="{2FBD8E63-81C9-4F39-BE7D-6C1F56B6A32B}" srcOrd="0" destOrd="0" parTransId="{9F89DF19-82AE-4BC6-99E9-4DC415452434}" sibTransId="{9713A9B1-C9F8-4F12-8E6B-5830AAED2147}"/>
    <dgm:cxn modelId="{03AFCCEB-CA19-48AE-9184-38319D0FF0EF}" srcId="{967597DA-F587-46FC-88E6-67518461B69B}" destId="{ADFECA4E-190D-47A9-AF29-556E8D6CECDA}" srcOrd="0" destOrd="0" parTransId="{A05D25C0-3BF7-4ED8-9EE4-DBDC06225022}" sibTransId="{00F4B361-34E8-4386-948B-7EE73CD7F04B}"/>
    <dgm:cxn modelId="{013A7A99-D368-4D02-9FE4-F085DB8802E4}" type="presOf" srcId="{ADFECA4E-190D-47A9-AF29-556E8D6CECDA}" destId="{2DE994F7-E1B0-4594-B331-E8E715F97F94}" srcOrd="0" destOrd="0" presId="urn:microsoft.com/office/officeart/2005/8/layout/vList5"/>
    <dgm:cxn modelId="{3F62B9C2-5411-4265-A259-B9D5AF3749F5}" type="presParOf" srcId="{CFA2B2EE-8A01-428D-9A82-EB4ADB7CBD45}" destId="{D2CAB380-D4FD-47C9-9F0D-34CAC619724A}" srcOrd="0" destOrd="0" presId="urn:microsoft.com/office/officeart/2005/8/layout/vList5"/>
    <dgm:cxn modelId="{85192F4F-2F74-4F2E-BF8D-F8BBE0B5172D}" type="presParOf" srcId="{D2CAB380-D4FD-47C9-9F0D-34CAC619724A}" destId="{3F94BA93-18FA-4A09-A1C2-59FD4086D68F}" srcOrd="0" destOrd="0" presId="urn:microsoft.com/office/officeart/2005/8/layout/vList5"/>
    <dgm:cxn modelId="{59A0FBF0-935D-44AC-AFDC-AB8184B6CFA4}" type="presParOf" srcId="{D2CAB380-D4FD-47C9-9F0D-34CAC619724A}" destId="{1A64FE1D-BAD4-41C9-9D47-3D0F90D3B274}" srcOrd="1" destOrd="0" presId="urn:microsoft.com/office/officeart/2005/8/layout/vList5"/>
    <dgm:cxn modelId="{57E6B3E4-3AD9-456A-B024-3300C6D3D7D7}" type="presParOf" srcId="{CFA2B2EE-8A01-428D-9A82-EB4ADB7CBD45}" destId="{32B37BDA-EA29-4E67-869B-18177E33225F}" srcOrd="1" destOrd="0" presId="urn:microsoft.com/office/officeart/2005/8/layout/vList5"/>
    <dgm:cxn modelId="{0724623B-684B-4CCD-946B-2287855D96DA}" type="presParOf" srcId="{CFA2B2EE-8A01-428D-9A82-EB4ADB7CBD45}" destId="{0487E26D-480B-42DF-AB2B-CCAE549651DD}" srcOrd="2" destOrd="0" presId="urn:microsoft.com/office/officeart/2005/8/layout/vList5"/>
    <dgm:cxn modelId="{E78BB332-CDD5-4A49-98FE-FC5E6EEE5D88}" type="presParOf" srcId="{0487E26D-480B-42DF-AB2B-CCAE549651DD}" destId="{A18E18E3-C873-4F66-BF4B-C3EF5B041E0E}" srcOrd="0" destOrd="0" presId="urn:microsoft.com/office/officeart/2005/8/layout/vList5"/>
    <dgm:cxn modelId="{FD93A1EE-0B5E-42D2-AD6E-59EC568EDF44}" type="presParOf" srcId="{0487E26D-480B-42DF-AB2B-CCAE549651DD}" destId="{2DE994F7-E1B0-4594-B331-E8E715F97F94}"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89422CF-D3CC-4C35-9976-9FD683B67B81}" type="doc">
      <dgm:prSet loTypeId="urn:microsoft.com/office/officeart/2005/8/layout/vList5" loCatId="list" qsTypeId="urn:microsoft.com/office/officeart/2005/8/quickstyle/simple3" qsCatId="simple" csTypeId="urn:microsoft.com/office/officeart/2005/8/colors/colorful5" csCatId="colorful" phldr="1"/>
      <dgm:spPr/>
      <dgm:t>
        <a:bodyPr/>
        <a:lstStyle/>
        <a:p>
          <a:endParaRPr lang="zh-TW" altLang="en-US"/>
        </a:p>
      </dgm:t>
    </dgm:pt>
    <dgm:pt modelId="{E196FFBC-E4A1-41A6-89C5-5B1B3C36ECD3}">
      <dgm:prSet phldrT="[文字]" custT="1"/>
      <dgm:spPr/>
      <dgm:t>
        <a:bodyPr/>
        <a:lstStyle/>
        <a:p>
          <a:r>
            <a:rPr lang="en-US" altLang="zh-TW" sz="2000" dirty="0" smtClean="0"/>
            <a:t>-</a:t>
          </a:r>
          <a:endParaRPr lang="zh-TW" altLang="en-US" sz="2000" dirty="0"/>
        </a:p>
      </dgm:t>
    </dgm:pt>
    <dgm:pt modelId="{DC34941D-B128-4F7D-AE7E-A4BF61534E8E}" type="parTrans" cxnId="{7361F70D-5BF4-4010-8BB5-CE9120E3496A}">
      <dgm:prSet/>
      <dgm:spPr/>
      <dgm:t>
        <a:bodyPr/>
        <a:lstStyle/>
        <a:p>
          <a:endParaRPr lang="zh-TW" altLang="en-US" sz="1600"/>
        </a:p>
      </dgm:t>
    </dgm:pt>
    <dgm:pt modelId="{47AF1F54-FB92-4CBF-86D9-DCAAB3BC1F17}" type="sibTrans" cxnId="{7361F70D-5BF4-4010-8BB5-CE9120E3496A}">
      <dgm:prSet/>
      <dgm:spPr/>
      <dgm:t>
        <a:bodyPr/>
        <a:lstStyle/>
        <a:p>
          <a:endParaRPr lang="zh-TW" altLang="en-US" sz="1600"/>
        </a:p>
      </dgm:t>
    </dgm:pt>
    <dgm:pt modelId="{FB19AF59-8A9A-428D-BF99-F654122B9C9C}">
      <dgm:prSet phldrT="[文字]" custT="1"/>
      <dgm:spPr/>
      <dgm:t>
        <a:bodyPr/>
        <a:lstStyle/>
        <a:p>
          <a:r>
            <a:rPr lang="zh-TW" altLang="en-US" sz="1600" dirty="0" smtClean="0"/>
            <a:t>一般檔案</a:t>
          </a:r>
          <a:endParaRPr lang="zh-TW" altLang="en-US" sz="1600" dirty="0"/>
        </a:p>
      </dgm:t>
    </dgm:pt>
    <dgm:pt modelId="{0591E6B6-C45E-4EBE-BA3F-6115487A7C3D}" type="parTrans" cxnId="{C7A79DCE-F2E0-408F-B9EE-07EF1C890BC2}">
      <dgm:prSet/>
      <dgm:spPr/>
      <dgm:t>
        <a:bodyPr/>
        <a:lstStyle/>
        <a:p>
          <a:endParaRPr lang="zh-TW" altLang="en-US" sz="1600"/>
        </a:p>
      </dgm:t>
    </dgm:pt>
    <dgm:pt modelId="{D5912B74-32F6-42C5-A429-21AD6AB6CE37}" type="sibTrans" cxnId="{C7A79DCE-F2E0-408F-B9EE-07EF1C890BC2}">
      <dgm:prSet/>
      <dgm:spPr/>
      <dgm:t>
        <a:bodyPr/>
        <a:lstStyle/>
        <a:p>
          <a:endParaRPr lang="zh-TW" altLang="en-US" sz="1600"/>
        </a:p>
      </dgm:t>
    </dgm:pt>
    <dgm:pt modelId="{A232CBC9-A085-4385-BF20-24D1B92A346E}">
      <dgm:prSet phldrT="[文字]" custT="1"/>
      <dgm:spPr/>
      <dgm:t>
        <a:bodyPr/>
        <a:lstStyle/>
        <a:p>
          <a:r>
            <a:rPr lang="en-US" altLang="zh-TW" sz="2000" dirty="0" smtClean="0"/>
            <a:t>d</a:t>
          </a:r>
          <a:endParaRPr lang="zh-TW" altLang="en-US" sz="2000" dirty="0"/>
        </a:p>
      </dgm:t>
    </dgm:pt>
    <dgm:pt modelId="{DB9BC9BB-582D-4E0A-A92D-173C822EF66A}" type="parTrans" cxnId="{D2BA85A6-146E-41C5-8BB5-0811EEDA36FF}">
      <dgm:prSet/>
      <dgm:spPr/>
      <dgm:t>
        <a:bodyPr/>
        <a:lstStyle/>
        <a:p>
          <a:endParaRPr lang="zh-TW" altLang="en-US" sz="1600"/>
        </a:p>
      </dgm:t>
    </dgm:pt>
    <dgm:pt modelId="{4775165B-1210-41B7-BE33-F5AF456099C6}" type="sibTrans" cxnId="{D2BA85A6-146E-41C5-8BB5-0811EEDA36FF}">
      <dgm:prSet/>
      <dgm:spPr/>
      <dgm:t>
        <a:bodyPr/>
        <a:lstStyle/>
        <a:p>
          <a:endParaRPr lang="zh-TW" altLang="en-US" sz="1600"/>
        </a:p>
      </dgm:t>
    </dgm:pt>
    <dgm:pt modelId="{8C9D5633-AF5B-4644-8963-65A2C57E0505}">
      <dgm:prSet phldrT="[文字]" custT="1"/>
      <dgm:spPr/>
      <dgm:t>
        <a:bodyPr/>
        <a:lstStyle/>
        <a:p>
          <a:r>
            <a:rPr lang="zh-TW" altLang="en-US" sz="1600" dirty="0" smtClean="0"/>
            <a:t>目錄</a:t>
          </a:r>
          <a:endParaRPr lang="zh-TW" altLang="en-US" sz="1600" dirty="0"/>
        </a:p>
      </dgm:t>
    </dgm:pt>
    <dgm:pt modelId="{1D99E5D7-24A5-46B3-9559-1E525599994E}" type="parTrans" cxnId="{AB2F8D78-219C-47A7-9377-30D77ED20A5D}">
      <dgm:prSet/>
      <dgm:spPr/>
      <dgm:t>
        <a:bodyPr/>
        <a:lstStyle/>
        <a:p>
          <a:endParaRPr lang="zh-TW" altLang="en-US" sz="1600"/>
        </a:p>
      </dgm:t>
    </dgm:pt>
    <dgm:pt modelId="{5483B30D-5627-43A5-A8A3-0F50ABFF0DC0}" type="sibTrans" cxnId="{AB2F8D78-219C-47A7-9377-30D77ED20A5D}">
      <dgm:prSet/>
      <dgm:spPr/>
      <dgm:t>
        <a:bodyPr/>
        <a:lstStyle/>
        <a:p>
          <a:endParaRPr lang="zh-TW" altLang="en-US" sz="1600"/>
        </a:p>
      </dgm:t>
    </dgm:pt>
    <dgm:pt modelId="{C323BA6C-4EA3-44F8-906E-77AF1A3BA014}">
      <dgm:prSet phldrT="[文字]" custT="1"/>
      <dgm:spPr/>
      <dgm:t>
        <a:bodyPr/>
        <a:lstStyle/>
        <a:p>
          <a:r>
            <a:rPr lang="en-US" altLang="zh-TW" sz="2000" dirty="0" smtClean="0"/>
            <a:t>l</a:t>
          </a:r>
          <a:endParaRPr lang="zh-TW" altLang="en-US" sz="2000" dirty="0"/>
        </a:p>
      </dgm:t>
    </dgm:pt>
    <dgm:pt modelId="{D2708A7D-75E2-4878-A33E-99BCD47B29FD}" type="parTrans" cxnId="{8452A831-5F65-4DBB-839D-819D0E7F86F7}">
      <dgm:prSet/>
      <dgm:spPr/>
      <dgm:t>
        <a:bodyPr/>
        <a:lstStyle/>
        <a:p>
          <a:endParaRPr lang="zh-TW" altLang="en-US" sz="1600"/>
        </a:p>
      </dgm:t>
    </dgm:pt>
    <dgm:pt modelId="{95AC01C7-399D-4EDE-94FE-0332486BFDF6}" type="sibTrans" cxnId="{8452A831-5F65-4DBB-839D-819D0E7F86F7}">
      <dgm:prSet/>
      <dgm:spPr/>
      <dgm:t>
        <a:bodyPr/>
        <a:lstStyle/>
        <a:p>
          <a:endParaRPr lang="zh-TW" altLang="en-US" sz="1600"/>
        </a:p>
      </dgm:t>
    </dgm:pt>
    <dgm:pt modelId="{696416DC-B4EB-4BD6-A089-547F4819B46B}">
      <dgm:prSet phldrT="[文字]" custT="1"/>
      <dgm:spPr/>
      <dgm:t>
        <a:bodyPr/>
        <a:lstStyle/>
        <a:p>
          <a:r>
            <a:rPr lang="zh-TW" altLang="en-US" sz="1600" dirty="0" smtClean="0"/>
            <a:t>連結檔</a:t>
          </a:r>
          <a:r>
            <a:rPr lang="en-US" altLang="zh-TW" sz="1600" dirty="0" smtClean="0"/>
            <a:t>(link  file)</a:t>
          </a:r>
          <a:endParaRPr lang="zh-TW" altLang="en-US" sz="1600" dirty="0"/>
        </a:p>
      </dgm:t>
    </dgm:pt>
    <dgm:pt modelId="{9C479DFA-A7C0-4B44-BEF4-1019AAE5CEA8}" type="parTrans" cxnId="{4DEA2688-AF8D-47E5-AC3A-B57FCA09E194}">
      <dgm:prSet/>
      <dgm:spPr/>
      <dgm:t>
        <a:bodyPr/>
        <a:lstStyle/>
        <a:p>
          <a:endParaRPr lang="zh-TW" altLang="en-US" sz="1600"/>
        </a:p>
      </dgm:t>
    </dgm:pt>
    <dgm:pt modelId="{9E95289F-609F-4EAD-BC2B-802FEB8C8420}" type="sibTrans" cxnId="{4DEA2688-AF8D-47E5-AC3A-B57FCA09E194}">
      <dgm:prSet/>
      <dgm:spPr/>
      <dgm:t>
        <a:bodyPr/>
        <a:lstStyle/>
        <a:p>
          <a:endParaRPr lang="zh-TW" altLang="en-US" sz="1600"/>
        </a:p>
      </dgm:t>
    </dgm:pt>
    <dgm:pt modelId="{3721435D-894B-4C43-84E7-1290944B69B9}">
      <dgm:prSet phldrT="[文字]" custT="1"/>
      <dgm:spPr/>
      <dgm:t>
        <a:bodyPr/>
        <a:lstStyle/>
        <a:p>
          <a:r>
            <a:rPr lang="en-US" altLang="zh-TW" sz="2000" dirty="0" smtClean="0"/>
            <a:t>b</a:t>
          </a:r>
          <a:endParaRPr lang="zh-TW" altLang="en-US" sz="2000" dirty="0"/>
        </a:p>
      </dgm:t>
    </dgm:pt>
    <dgm:pt modelId="{D3B20138-4D63-4700-A2D8-5BDECFA97F31}" type="parTrans" cxnId="{D296829C-FF43-4F23-9D0A-0222EC2B15F5}">
      <dgm:prSet/>
      <dgm:spPr/>
      <dgm:t>
        <a:bodyPr/>
        <a:lstStyle/>
        <a:p>
          <a:endParaRPr lang="zh-TW" altLang="en-US" sz="1600"/>
        </a:p>
      </dgm:t>
    </dgm:pt>
    <dgm:pt modelId="{60F38EB4-7D20-49A2-861B-4C04A03CA5A2}" type="sibTrans" cxnId="{D296829C-FF43-4F23-9D0A-0222EC2B15F5}">
      <dgm:prSet/>
      <dgm:spPr/>
      <dgm:t>
        <a:bodyPr/>
        <a:lstStyle/>
        <a:p>
          <a:endParaRPr lang="zh-TW" altLang="en-US" sz="1600"/>
        </a:p>
      </dgm:t>
    </dgm:pt>
    <dgm:pt modelId="{63463497-89F9-404D-80CC-A665AFF2B47E}">
      <dgm:prSet phldrT="[文字]" custT="1"/>
      <dgm:spPr/>
      <dgm:t>
        <a:bodyPr/>
        <a:lstStyle/>
        <a:p>
          <a:r>
            <a:rPr lang="en-US" altLang="zh-TW" sz="2000" dirty="0" smtClean="0"/>
            <a:t>c</a:t>
          </a:r>
          <a:endParaRPr lang="zh-TW" altLang="en-US" sz="2000" dirty="0"/>
        </a:p>
      </dgm:t>
    </dgm:pt>
    <dgm:pt modelId="{4C1A9368-4A8D-4EC5-95A8-67577E16102B}" type="parTrans" cxnId="{919885FA-3FDC-4098-8726-BADF7670D70C}">
      <dgm:prSet/>
      <dgm:spPr/>
      <dgm:t>
        <a:bodyPr/>
        <a:lstStyle/>
        <a:p>
          <a:endParaRPr lang="zh-TW" altLang="en-US" sz="1600"/>
        </a:p>
      </dgm:t>
    </dgm:pt>
    <dgm:pt modelId="{E4175063-12E7-4A27-A2B9-6DB864E11BD2}" type="sibTrans" cxnId="{919885FA-3FDC-4098-8726-BADF7670D70C}">
      <dgm:prSet/>
      <dgm:spPr/>
      <dgm:t>
        <a:bodyPr/>
        <a:lstStyle/>
        <a:p>
          <a:endParaRPr lang="zh-TW" altLang="en-US" sz="1600"/>
        </a:p>
      </dgm:t>
    </dgm:pt>
    <dgm:pt modelId="{27C0C40D-361A-4140-A91A-C6E6CB1869C1}">
      <dgm:prSet phldrT="[文字]" custT="1"/>
      <dgm:spPr/>
      <dgm:t>
        <a:bodyPr/>
        <a:lstStyle/>
        <a:p>
          <a:r>
            <a:rPr lang="zh-TW" altLang="en-US" sz="1600" dirty="0" smtClean="0"/>
            <a:t>可儲存資料的裝置 </a:t>
          </a:r>
          <a:r>
            <a:rPr lang="en-US" altLang="zh-TW" sz="1600" dirty="0" smtClean="0"/>
            <a:t>(block device)</a:t>
          </a:r>
          <a:endParaRPr lang="zh-TW" altLang="en-US" sz="1600" dirty="0"/>
        </a:p>
      </dgm:t>
    </dgm:pt>
    <dgm:pt modelId="{D1D2ED82-6F33-486D-AF48-EB193B87B609}" type="parTrans" cxnId="{E23C872B-823D-4A51-990D-1E3F79E76987}">
      <dgm:prSet/>
      <dgm:spPr/>
      <dgm:t>
        <a:bodyPr/>
        <a:lstStyle/>
        <a:p>
          <a:endParaRPr lang="zh-TW" altLang="en-US" sz="1600"/>
        </a:p>
      </dgm:t>
    </dgm:pt>
    <dgm:pt modelId="{91305EF7-0D80-4978-B9FA-02F91E1F781A}" type="sibTrans" cxnId="{E23C872B-823D-4A51-990D-1E3F79E76987}">
      <dgm:prSet/>
      <dgm:spPr/>
      <dgm:t>
        <a:bodyPr/>
        <a:lstStyle/>
        <a:p>
          <a:endParaRPr lang="zh-TW" altLang="en-US" sz="1600"/>
        </a:p>
      </dgm:t>
    </dgm:pt>
    <dgm:pt modelId="{5251164C-EFC8-4C79-8394-EB7B7F3E27EE}">
      <dgm:prSet phldrT="[文字]" custT="1"/>
      <dgm:spPr/>
      <dgm:t>
        <a:bodyPr/>
        <a:lstStyle/>
        <a:p>
          <a:r>
            <a:rPr lang="zh-TW" altLang="en-US" sz="1600" dirty="0" smtClean="0"/>
            <a:t>字元裝置</a:t>
          </a:r>
          <a:r>
            <a:rPr lang="en-US" altLang="zh-TW" sz="1600" dirty="0" smtClean="0"/>
            <a:t>(character device)</a:t>
          </a:r>
          <a:r>
            <a:rPr lang="zh-TW" altLang="en-US" sz="1600" dirty="0" smtClean="0"/>
            <a:t>，例如鍵盤滑鼠</a:t>
          </a:r>
          <a:endParaRPr lang="zh-TW" altLang="en-US" sz="1600" dirty="0"/>
        </a:p>
      </dgm:t>
    </dgm:pt>
    <dgm:pt modelId="{44328375-3903-4741-9B16-C86E9E3808F2}" type="parTrans" cxnId="{601733AD-7644-4080-830F-83AF118C5C8E}">
      <dgm:prSet/>
      <dgm:spPr/>
      <dgm:t>
        <a:bodyPr/>
        <a:lstStyle/>
        <a:p>
          <a:endParaRPr lang="zh-TW" altLang="en-US" sz="1600"/>
        </a:p>
      </dgm:t>
    </dgm:pt>
    <dgm:pt modelId="{0FD1C116-F773-44FF-90F0-EDB3CFE69715}" type="sibTrans" cxnId="{601733AD-7644-4080-830F-83AF118C5C8E}">
      <dgm:prSet/>
      <dgm:spPr/>
      <dgm:t>
        <a:bodyPr/>
        <a:lstStyle/>
        <a:p>
          <a:endParaRPr lang="zh-TW" altLang="en-US" sz="1600"/>
        </a:p>
      </dgm:t>
    </dgm:pt>
    <dgm:pt modelId="{D36FD271-8F0C-4AFC-B55D-264EFC0070E7}" type="pres">
      <dgm:prSet presAssocID="{A89422CF-D3CC-4C35-9976-9FD683B67B81}" presName="Name0" presStyleCnt="0">
        <dgm:presLayoutVars>
          <dgm:dir/>
          <dgm:animLvl val="lvl"/>
          <dgm:resizeHandles val="exact"/>
        </dgm:presLayoutVars>
      </dgm:prSet>
      <dgm:spPr/>
      <dgm:t>
        <a:bodyPr/>
        <a:lstStyle/>
        <a:p>
          <a:endParaRPr lang="zh-TW" altLang="en-US"/>
        </a:p>
      </dgm:t>
    </dgm:pt>
    <dgm:pt modelId="{D46B6168-435B-4CC8-8D4F-55160B9713A1}" type="pres">
      <dgm:prSet presAssocID="{E196FFBC-E4A1-41A6-89C5-5B1B3C36ECD3}" presName="linNode" presStyleCnt="0"/>
      <dgm:spPr/>
    </dgm:pt>
    <dgm:pt modelId="{EDDF0026-CED0-42CA-A5F7-60866509F4BD}" type="pres">
      <dgm:prSet presAssocID="{E196FFBC-E4A1-41A6-89C5-5B1B3C36ECD3}" presName="parentText" presStyleLbl="node1" presStyleIdx="0" presStyleCnt="5" custScaleX="38067">
        <dgm:presLayoutVars>
          <dgm:chMax val="1"/>
          <dgm:bulletEnabled val="1"/>
        </dgm:presLayoutVars>
      </dgm:prSet>
      <dgm:spPr/>
      <dgm:t>
        <a:bodyPr/>
        <a:lstStyle/>
        <a:p>
          <a:endParaRPr lang="zh-TW" altLang="en-US"/>
        </a:p>
      </dgm:t>
    </dgm:pt>
    <dgm:pt modelId="{31B1E273-D7B5-4AB9-97EE-5E8539E8BCC7}" type="pres">
      <dgm:prSet presAssocID="{E196FFBC-E4A1-41A6-89C5-5B1B3C36ECD3}" presName="descendantText" presStyleLbl="alignAccFollowNode1" presStyleIdx="0" presStyleCnt="5">
        <dgm:presLayoutVars>
          <dgm:bulletEnabled val="1"/>
        </dgm:presLayoutVars>
      </dgm:prSet>
      <dgm:spPr/>
      <dgm:t>
        <a:bodyPr/>
        <a:lstStyle/>
        <a:p>
          <a:endParaRPr lang="zh-TW" altLang="en-US"/>
        </a:p>
      </dgm:t>
    </dgm:pt>
    <dgm:pt modelId="{D8A36E15-2F30-4F6E-8E96-2B8F6C411B4F}" type="pres">
      <dgm:prSet presAssocID="{47AF1F54-FB92-4CBF-86D9-DCAAB3BC1F17}" presName="sp" presStyleCnt="0"/>
      <dgm:spPr/>
    </dgm:pt>
    <dgm:pt modelId="{E035A11F-F49D-4F1B-89B0-EF949292206F}" type="pres">
      <dgm:prSet presAssocID="{A232CBC9-A085-4385-BF20-24D1B92A346E}" presName="linNode" presStyleCnt="0"/>
      <dgm:spPr/>
    </dgm:pt>
    <dgm:pt modelId="{83BB6D0D-7C6C-4651-B437-89DCD5888CDB}" type="pres">
      <dgm:prSet presAssocID="{A232CBC9-A085-4385-BF20-24D1B92A346E}" presName="parentText" presStyleLbl="node1" presStyleIdx="1" presStyleCnt="5" custScaleX="38067">
        <dgm:presLayoutVars>
          <dgm:chMax val="1"/>
          <dgm:bulletEnabled val="1"/>
        </dgm:presLayoutVars>
      </dgm:prSet>
      <dgm:spPr/>
      <dgm:t>
        <a:bodyPr/>
        <a:lstStyle/>
        <a:p>
          <a:endParaRPr lang="zh-TW" altLang="en-US"/>
        </a:p>
      </dgm:t>
    </dgm:pt>
    <dgm:pt modelId="{56A94EDC-4530-407B-8C36-478E7CE26CF2}" type="pres">
      <dgm:prSet presAssocID="{A232CBC9-A085-4385-BF20-24D1B92A346E}" presName="descendantText" presStyleLbl="alignAccFollowNode1" presStyleIdx="1" presStyleCnt="5">
        <dgm:presLayoutVars>
          <dgm:bulletEnabled val="1"/>
        </dgm:presLayoutVars>
      </dgm:prSet>
      <dgm:spPr/>
      <dgm:t>
        <a:bodyPr/>
        <a:lstStyle/>
        <a:p>
          <a:endParaRPr lang="zh-TW" altLang="en-US"/>
        </a:p>
      </dgm:t>
    </dgm:pt>
    <dgm:pt modelId="{385D2B94-AB25-4473-911F-E5A4CD889019}" type="pres">
      <dgm:prSet presAssocID="{4775165B-1210-41B7-BE33-F5AF456099C6}" presName="sp" presStyleCnt="0"/>
      <dgm:spPr/>
    </dgm:pt>
    <dgm:pt modelId="{50B08E79-E10C-41FD-830D-0DE99AD5243D}" type="pres">
      <dgm:prSet presAssocID="{C323BA6C-4EA3-44F8-906E-77AF1A3BA014}" presName="linNode" presStyleCnt="0"/>
      <dgm:spPr/>
    </dgm:pt>
    <dgm:pt modelId="{8C2EC436-B1A8-47F7-88B1-FA215095149A}" type="pres">
      <dgm:prSet presAssocID="{C323BA6C-4EA3-44F8-906E-77AF1A3BA014}" presName="parentText" presStyleLbl="node1" presStyleIdx="2" presStyleCnt="5" custScaleX="38067">
        <dgm:presLayoutVars>
          <dgm:chMax val="1"/>
          <dgm:bulletEnabled val="1"/>
        </dgm:presLayoutVars>
      </dgm:prSet>
      <dgm:spPr/>
      <dgm:t>
        <a:bodyPr/>
        <a:lstStyle/>
        <a:p>
          <a:endParaRPr lang="zh-TW" altLang="en-US"/>
        </a:p>
      </dgm:t>
    </dgm:pt>
    <dgm:pt modelId="{C65617BA-A2A1-4AE2-9538-1C5A4748ECB6}" type="pres">
      <dgm:prSet presAssocID="{C323BA6C-4EA3-44F8-906E-77AF1A3BA014}" presName="descendantText" presStyleLbl="alignAccFollowNode1" presStyleIdx="2" presStyleCnt="5">
        <dgm:presLayoutVars>
          <dgm:bulletEnabled val="1"/>
        </dgm:presLayoutVars>
      </dgm:prSet>
      <dgm:spPr/>
      <dgm:t>
        <a:bodyPr/>
        <a:lstStyle/>
        <a:p>
          <a:endParaRPr lang="zh-TW" altLang="en-US"/>
        </a:p>
      </dgm:t>
    </dgm:pt>
    <dgm:pt modelId="{484237A1-219C-4D57-9A71-620E441A43D9}" type="pres">
      <dgm:prSet presAssocID="{95AC01C7-399D-4EDE-94FE-0332486BFDF6}" presName="sp" presStyleCnt="0"/>
      <dgm:spPr/>
    </dgm:pt>
    <dgm:pt modelId="{7445AF78-01D3-4D45-9B9F-6E3623CD7C67}" type="pres">
      <dgm:prSet presAssocID="{3721435D-894B-4C43-84E7-1290944B69B9}" presName="linNode" presStyleCnt="0"/>
      <dgm:spPr/>
    </dgm:pt>
    <dgm:pt modelId="{9D17CCF4-5217-4EAB-A28E-2222B2532A42}" type="pres">
      <dgm:prSet presAssocID="{3721435D-894B-4C43-84E7-1290944B69B9}" presName="parentText" presStyleLbl="node1" presStyleIdx="3" presStyleCnt="5" custScaleX="38067">
        <dgm:presLayoutVars>
          <dgm:chMax val="1"/>
          <dgm:bulletEnabled val="1"/>
        </dgm:presLayoutVars>
      </dgm:prSet>
      <dgm:spPr/>
      <dgm:t>
        <a:bodyPr/>
        <a:lstStyle/>
        <a:p>
          <a:endParaRPr lang="zh-TW" altLang="en-US"/>
        </a:p>
      </dgm:t>
    </dgm:pt>
    <dgm:pt modelId="{781FEE08-C8A2-4495-B985-02E544034565}" type="pres">
      <dgm:prSet presAssocID="{3721435D-894B-4C43-84E7-1290944B69B9}" presName="descendantText" presStyleLbl="alignAccFollowNode1" presStyleIdx="3" presStyleCnt="5">
        <dgm:presLayoutVars>
          <dgm:bulletEnabled val="1"/>
        </dgm:presLayoutVars>
      </dgm:prSet>
      <dgm:spPr/>
      <dgm:t>
        <a:bodyPr/>
        <a:lstStyle/>
        <a:p>
          <a:endParaRPr lang="zh-TW" altLang="en-US"/>
        </a:p>
      </dgm:t>
    </dgm:pt>
    <dgm:pt modelId="{3F8CD7EC-A0A6-4A9C-B7CB-495193F6977B}" type="pres">
      <dgm:prSet presAssocID="{60F38EB4-7D20-49A2-861B-4C04A03CA5A2}" presName="sp" presStyleCnt="0"/>
      <dgm:spPr/>
    </dgm:pt>
    <dgm:pt modelId="{F021C651-369F-452E-8A82-3AFA50EB791F}" type="pres">
      <dgm:prSet presAssocID="{63463497-89F9-404D-80CC-A665AFF2B47E}" presName="linNode" presStyleCnt="0"/>
      <dgm:spPr/>
    </dgm:pt>
    <dgm:pt modelId="{20D07E30-59D5-4DF3-BCF0-17F03D3E14A2}" type="pres">
      <dgm:prSet presAssocID="{63463497-89F9-404D-80CC-A665AFF2B47E}" presName="parentText" presStyleLbl="node1" presStyleIdx="4" presStyleCnt="5" custScaleX="38067">
        <dgm:presLayoutVars>
          <dgm:chMax val="1"/>
          <dgm:bulletEnabled val="1"/>
        </dgm:presLayoutVars>
      </dgm:prSet>
      <dgm:spPr/>
      <dgm:t>
        <a:bodyPr/>
        <a:lstStyle/>
        <a:p>
          <a:endParaRPr lang="zh-TW" altLang="en-US"/>
        </a:p>
      </dgm:t>
    </dgm:pt>
    <dgm:pt modelId="{790C3AAD-FF4C-40E2-8533-8286D8C4EA30}" type="pres">
      <dgm:prSet presAssocID="{63463497-89F9-404D-80CC-A665AFF2B47E}" presName="descendantText" presStyleLbl="alignAccFollowNode1" presStyleIdx="4" presStyleCnt="5">
        <dgm:presLayoutVars>
          <dgm:bulletEnabled val="1"/>
        </dgm:presLayoutVars>
      </dgm:prSet>
      <dgm:spPr/>
      <dgm:t>
        <a:bodyPr/>
        <a:lstStyle/>
        <a:p>
          <a:endParaRPr lang="zh-TW" altLang="en-US"/>
        </a:p>
      </dgm:t>
    </dgm:pt>
  </dgm:ptLst>
  <dgm:cxnLst>
    <dgm:cxn modelId="{C7A79DCE-F2E0-408F-B9EE-07EF1C890BC2}" srcId="{E196FFBC-E4A1-41A6-89C5-5B1B3C36ECD3}" destId="{FB19AF59-8A9A-428D-BF99-F654122B9C9C}" srcOrd="0" destOrd="0" parTransId="{0591E6B6-C45E-4EBE-BA3F-6115487A7C3D}" sibTransId="{D5912B74-32F6-42C5-A429-21AD6AB6CE37}"/>
    <dgm:cxn modelId="{D4D212CD-B54E-4380-BB7F-7E60283C2207}" type="presOf" srcId="{A89422CF-D3CC-4C35-9976-9FD683B67B81}" destId="{D36FD271-8F0C-4AFC-B55D-264EFC0070E7}" srcOrd="0" destOrd="0" presId="urn:microsoft.com/office/officeart/2005/8/layout/vList5"/>
    <dgm:cxn modelId="{5EDDF2BA-FAB6-4173-908C-464E08BEB0E4}" type="presOf" srcId="{5251164C-EFC8-4C79-8394-EB7B7F3E27EE}" destId="{790C3AAD-FF4C-40E2-8533-8286D8C4EA30}" srcOrd="0" destOrd="0" presId="urn:microsoft.com/office/officeart/2005/8/layout/vList5"/>
    <dgm:cxn modelId="{9CE68CB8-631A-4F27-845A-36CE39103A83}" type="presOf" srcId="{E196FFBC-E4A1-41A6-89C5-5B1B3C36ECD3}" destId="{EDDF0026-CED0-42CA-A5F7-60866509F4BD}" srcOrd="0" destOrd="0" presId="urn:microsoft.com/office/officeart/2005/8/layout/vList5"/>
    <dgm:cxn modelId="{7A19E738-C085-42EA-A5E0-A59F5C7C765D}" type="presOf" srcId="{696416DC-B4EB-4BD6-A089-547F4819B46B}" destId="{C65617BA-A2A1-4AE2-9538-1C5A4748ECB6}" srcOrd="0" destOrd="0" presId="urn:microsoft.com/office/officeart/2005/8/layout/vList5"/>
    <dgm:cxn modelId="{9B25AD48-B886-4FB3-9748-081E580B8816}" type="presOf" srcId="{63463497-89F9-404D-80CC-A665AFF2B47E}" destId="{20D07E30-59D5-4DF3-BCF0-17F03D3E14A2}" srcOrd="0" destOrd="0" presId="urn:microsoft.com/office/officeart/2005/8/layout/vList5"/>
    <dgm:cxn modelId="{E23C872B-823D-4A51-990D-1E3F79E76987}" srcId="{3721435D-894B-4C43-84E7-1290944B69B9}" destId="{27C0C40D-361A-4140-A91A-C6E6CB1869C1}" srcOrd="0" destOrd="0" parTransId="{D1D2ED82-6F33-486D-AF48-EB193B87B609}" sibTransId="{91305EF7-0D80-4978-B9FA-02F91E1F781A}"/>
    <dgm:cxn modelId="{878F1EC0-C4F5-4F72-998F-B770DC2C58B0}" type="presOf" srcId="{C323BA6C-4EA3-44F8-906E-77AF1A3BA014}" destId="{8C2EC436-B1A8-47F7-88B1-FA215095149A}" srcOrd="0" destOrd="0" presId="urn:microsoft.com/office/officeart/2005/8/layout/vList5"/>
    <dgm:cxn modelId="{2CB40D91-F2E6-4B7E-8161-E30841D57E6F}" type="presOf" srcId="{27C0C40D-361A-4140-A91A-C6E6CB1869C1}" destId="{781FEE08-C8A2-4495-B985-02E544034565}" srcOrd="0" destOrd="0" presId="urn:microsoft.com/office/officeart/2005/8/layout/vList5"/>
    <dgm:cxn modelId="{380E8BA8-9817-455F-A8FA-64F1FED469CD}" type="presOf" srcId="{8C9D5633-AF5B-4644-8963-65A2C57E0505}" destId="{56A94EDC-4530-407B-8C36-478E7CE26CF2}" srcOrd="0" destOrd="0" presId="urn:microsoft.com/office/officeart/2005/8/layout/vList5"/>
    <dgm:cxn modelId="{8452A831-5F65-4DBB-839D-819D0E7F86F7}" srcId="{A89422CF-D3CC-4C35-9976-9FD683B67B81}" destId="{C323BA6C-4EA3-44F8-906E-77AF1A3BA014}" srcOrd="2" destOrd="0" parTransId="{D2708A7D-75E2-4878-A33E-99BCD47B29FD}" sibTransId="{95AC01C7-399D-4EDE-94FE-0332486BFDF6}"/>
    <dgm:cxn modelId="{7361F70D-5BF4-4010-8BB5-CE9120E3496A}" srcId="{A89422CF-D3CC-4C35-9976-9FD683B67B81}" destId="{E196FFBC-E4A1-41A6-89C5-5B1B3C36ECD3}" srcOrd="0" destOrd="0" parTransId="{DC34941D-B128-4F7D-AE7E-A4BF61534E8E}" sibTransId="{47AF1F54-FB92-4CBF-86D9-DCAAB3BC1F17}"/>
    <dgm:cxn modelId="{D296829C-FF43-4F23-9D0A-0222EC2B15F5}" srcId="{A89422CF-D3CC-4C35-9976-9FD683B67B81}" destId="{3721435D-894B-4C43-84E7-1290944B69B9}" srcOrd="3" destOrd="0" parTransId="{D3B20138-4D63-4700-A2D8-5BDECFA97F31}" sibTransId="{60F38EB4-7D20-49A2-861B-4C04A03CA5A2}"/>
    <dgm:cxn modelId="{2E864AB0-0BE2-4F3D-BFAB-84D779C36BAC}" type="presOf" srcId="{FB19AF59-8A9A-428D-BF99-F654122B9C9C}" destId="{31B1E273-D7B5-4AB9-97EE-5E8539E8BCC7}" srcOrd="0" destOrd="0" presId="urn:microsoft.com/office/officeart/2005/8/layout/vList5"/>
    <dgm:cxn modelId="{F7A88B0F-483F-417D-8509-E6B3AA644838}" type="presOf" srcId="{3721435D-894B-4C43-84E7-1290944B69B9}" destId="{9D17CCF4-5217-4EAB-A28E-2222B2532A42}" srcOrd="0" destOrd="0" presId="urn:microsoft.com/office/officeart/2005/8/layout/vList5"/>
    <dgm:cxn modelId="{AB2F8D78-219C-47A7-9377-30D77ED20A5D}" srcId="{A232CBC9-A085-4385-BF20-24D1B92A346E}" destId="{8C9D5633-AF5B-4644-8963-65A2C57E0505}" srcOrd="0" destOrd="0" parTransId="{1D99E5D7-24A5-46B3-9559-1E525599994E}" sibTransId="{5483B30D-5627-43A5-A8A3-0F50ABFF0DC0}"/>
    <dgm:cxn modelId="{919885FA-3FDC-4098-8726-BADF7670D70C}" srcId="{A89422CF-D3CC-4C35-9976-9FD683B67B81}" destId="{63463497-89F9-404D-80CC-A665AFF2B47E}" srcOrd="4" destOrd="0" parTransId="{4C1A9368-4A8D-4EC5-95A8-67577E16102B}" sibTransId="{E4175063-12E7-4A27-A2B9-6DB864E11BD2}"/>
    <dgm:cxn modelId="{4DEA2688-AF8D-47E5-AC3A-B57FCA09E194}" srcId="{C323BA6C-4EA3-44F8-906E-77AF1A3BA014}" destId="{696416DC-B4EB-4BD6-A089-547F4819B46B}" srcOrd="0" destOrd="0" parTransId="{9C479DFA-A7C0-4B44-BEF4-1019AAE5CEA8}" sibTransId="{9E95289F-609F-4EAD-BC2B-802FEB8C8420}"/>
    <dgm:cxn modelId="{D2BA85A6-146E-41C5-8BB5-0811EEDA36FF}" srcId="{A89422CF-D3CC-4C35-9976-9FD683B67B81}" destId="{A232CBC9-A085-4385-BF20-24D1B92A346E}" srcOrd="1" destOrd="0" parTransId="{DB9BC9BB-582D-4E0A-A92D-173C822EF66A}" sibTransId="{4775165B-1210-41B7-BE33-F5AF456099C6}"/>
    <dgm:cxn modelId="{601733AD-7644-4080-830F-83AF118C5C8E}" srcId="{63463497-89F9-404D-80CC-A665AFF2B47E}" destId="{5251164C-EFC8-4C79-8394-EB7B7F3E27EE}" srcOrd="0" destOrd="0" parTransId="{44328375-3903-4741-9B16-C86E9E3808F2}" sibTransId="{0FD1C116-F773-44FF-90F0-EDB3CFE69715}"/>
    <dgm:cxn modelId="{C608E84F-D6C9-45FE-9CB5-6047C883B43D}" type="presOf" srcId="{A232CBC9-A085-4385-BF20-24D1B92A346E}" destId="{83BB6D0D-7C6C-4651-B437-89DCD5888CDB}" srcOrd="0" destOrd="0" presId="urn:microsoft.com/office/officeart/2005/8/layout/vList5"/>
    <dgm:cxn modelId="{AFCD1376-5BD6-41F2-BD07-080A543EDD23}" type="presParOf" srcId="{D36FD271-8F0C-4AFC-B55D-264EFC0070E7}" destId="{D46B6168-435B-4CC8-8D4F-55160B9713A1}" srcOrd="0" destOrd="0" presId="urn:microsoft.com/office/officeart/2005/8/layout/vList5"/>
    <dgm:cxn modelId="{9F353645-3D89-43AB-A6EA-E31EB8E24185}" type="presParOf" srcId="{D46B6168-435B-4CC8-8D4F-55160B9713A1}" destId="{EDDF0026-CED0-42CA-A5F7-60866509F4BD}" srcOrd="0" destOrd="0" presId="urn:microsoft.com/office/officeart/2005/8/layout/vList5"/>
    <dgm:cxn modelId="{2D3FF64E-E568-40E7-A86A-C5F1ED755924}" type="presParOf" srcId="{D46B6168-435B-4CC8-8D4F-55160B9713A1}" destId="{31B1E273-D7B5-4AB9-97EE-5E8539E8BCC7}" srcOrd="1" destOrd="0" presId="urn:microsoft.com/office/officeart/2005/8/layout/vList5"/>
    <dgm:cxn modelId="{3BD25233-6CCA-437B-AEA5-299900A98D8B}" type="presParOf" srcId="{D36FD271-8F0C-4AFC-B55D-264EFC0070E7}" destId="{D8A36E15-2F30-4F6E-8E96-2B8F6C411B4F}" srcOrd="1" destOrd="0" presId="urn:microsoft.com/office/officeart/2005/8/layout/vList5"/>
    <dgm:cxn modelId="{E62BF129-A648-4C27-96B6-E4A744F8AAAF}" type="presParOf" srcId="{D36FD271-8F0C-4AFC-B55D-264EFC0070E7}" destId="{E035A11F-F49D-4F1B-89B0-EF949292206F}" srcOrd="2" destOrd="0" presId="urn:microsoft.com/office/officeart/2005/8/layout/vList5"/>
    <dgm:cxn modelId="{4DFEF7CB-C2B1-41AA-B554-CDCE7A3F03F2}" type="presParOf" srcId="{E035A11F-F49D-4F1B-89B0-EF949292206F}" destId="{83BB6D0D-7C6C-4651-B437-89DCD5888CDB}" srcOrd="0" destOrd="0" presId="urn:microsoft.com/office/officeart/2005/8/layout/vList5"/>
    <dgm:cxn modelId="{E7CCEE44-4E18-4E8F-9023-44D627709728}" type="presParOf" srcId="{E035A11F-F49D-4F1B-89B0-EF949292206F}" destId="{56A94EDC-4530-407B-8C36-478E7CE26CF2}" srcOrd="1" destOrd="0" presId="urn:microsoft.com/office/officeart/2005/8/layout/vList5"/>
    <dgm:cxn modelId="{B104E967-6451-41D5-B2C4-0F73B420A20C}" type="presParOf" srcId="{D36FD271-8F0C-4AFC-B55D-264EFC0070E7}" destId="{385D2B94-AB25-4473-911F-E5A4CD889019}" srcOrd="3" destOrd="0" presId="urn:microsoft.com/office/officeart/2005/8/layout/vList5"/>
    <dgm:cxn modelId="{46C1F191-8F5F-4DB5-8DA9-1EDF6D619CF1}" type="presParOf" srcId="{D36FD271-8F0C-4AFC-B55D-264EFC0070E7}" destId="{50B08E79-E10C-41FD-830D-0DE99AD5243D}" srcOrd="4" destOrd="0" presId="urn:microsoft.com/office/officeart/2005/8/layout/vList5"/>
    <dgm:cxn modelId="{39A006CD-D6CD-44E2-B0C7-7778AA8C8C2E}" type="presParOf" srcId="{50B08E79-E10C-41FD-830D-0DE99AD5243D}" destId="{8C2EC436-B1A8-47F7-88B1-FA215095149A}" srcOrd="0" destOrd="0" presId="urn:microsoft.com/office/officeart/2005/8/layout/vList5"/>
    <dgm:cxn modelId="{B550248F-47EE-4E52-B102-7ABC4E986ECE}" type="presParOf" srcId="{50B08E79-E10C-41FD-830D-0DE99AD5243D}" destId="{C65617BA-A2A1-4AE2-9538-1C5A4748ECB6}" srcOrd="1" destOrd="0" presId="urn:microsoft.com/office/officeart/2005/8/layout/vList5"/>
    <dgm:cxn modelId="{850F57AC-F8A6-402D-9ABC-6F54137105B4}" type="presParOf" srcId="{D36FD271-8F0C-4AFC-B55D-264EFC0070E7}" destId="{484237A1-219C-4D57-9A71-620E441A43D9}" srcOrd="5" destOrd="0" presId="urn:microsoft.com/office/officeart/2005/8/layout/vList5"/>
    <dgm:cxn modelId="{07ADDBC8-F5B7-4E20-9F38-9703D31DFCC6}" type="presParOf" srcId="{D36FD271-8F0C-4AFC-B55D-264EFC0070E7}" destId="{7445AF78-01D3-4D45-9B9F-6E3623CD7C67}" srcOrd="6" destOrd="0" presId="urn:microsoft.com/office/officeart/2005/8/layout/vList5"/>
    <dgm:cxn modelId="{6C406BD0-0CA4-4EF0-B761-91FA91BD6977}" type="presParOf" srcId="{7445AF78-01D3-4D45-9B9F-6E3623CD7C67}" destId="{9D17CCF4-5217-4EAB-A28E-2222B2532A42}" srcOrd="0" destOrd="0" presId="urn:microsoft.com/office/officeart/2005/8/layout/vList5"/>
    <dgm:cxn modelId="{135AF318-A37C-4299-9F98-0666E91E3760}" type="presParOf" srcId="{7445AF78-01D3-4D45-9B9F-6E3623CD7C67}" destId="{781FEE08-C8A2-4495-B985-02E544034565}" srcOrd="1" destOrd="0" presId="urn:microsoft.com/office/officeart/2005/8/layout/vList5"/>
    <dgm:cxn modelId="{EF91CAC5-9866-4155-9B46-42B705507B1B}" type="presParOf" srcId="{D36FD271-8F0C-4AFC-B55D-264EFC0070E7}" destId="{3F8CD7EC-A0A6-4A9C-B7CB-495193F6977B}" srcOrd="7" destOrd="0" presId="urn:microsoft.com/office/officeart/2005/8/layout/vList5"/>
    <dgm:cxn modelId="{025CFD6C-A289-4A45-89F2-DB611CFD8D76}" type="presParOf" srcId="{D36FD271-8F0C-4AFC-B55D-264EFC0070E7}" destId="{F021C651-369F-452E-8A82-3AFA50EB791F}" srcOrd="8" destOrd="0" presId="urn:microsoft.com/office/officeart/2005/8/layout/vList5"/>
    <dgm:cxn modelId="{54C66268-63DE-49CD-8C39-B220367C75AA}" type="presParOf" srcId="{F021C651-369F-452E-8A82-3AFA50EB791F}" destId="{20D07E30-59D5-4DF3-BCF0-17F03D3E14A2}" srcOrd="0" destOrd="0" presId="urn:microsoft.com/office/officeart/2005/8/layout/vList5"/>
    <dgm:cxn modelId="{650A0F37-F40B-4E0A-A48D-C9F7132CE0BB}" type="presParOf" srcId="{F021C651-369F-452E-8A82-3AFA50EB791F}" destId="{790C3AAD-FF4C-40E2-8533-8286D8C4EA30}"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8C02BB-0E25-4561-B152-E93FC3632A11}" type="doc">
      <dgm:prSet loTypeId="urn:microsoft.com/office/officeart/2005/8/layout/balance1" loCatId="relationship" qsTypeId="urn:microsoft.com/office/officeart/2005/8/quickstyle/simple2" qsCatId="simple" csTypeId="urn:microsoft.com/office/officeart/2005/8/colors/accent0_1" csCatId="mainScheme" phldr="1"/>
      <dgm:spPr/>
      <dgm:t>
        <a:bodyPr/>
        <a:lstStyle/>
        <a:p>
          <a:endParaRPr lang="zh-TW" altLang="en-US"/>
        </a:p>
      </dgm:t>
    </dgm:pt>
    <dgm:pt modelId="{E1BA8A41-45E8-4E19-896A-1A9CC18A71AB}">
      <dgm:prSet phldrT="[文字]"/>
      <dgm:spPr/>
      <dgm:t>
        <a:bodyPr/>
        <a:lstStyle/>
        <a:p>
          <a:r>
            <a:rPr lang="en-US" altLang="zh-TW" dirty="0" smtClean="0"/>
            <a:t>Linux</a:t>
          </a:r>
          <a:endParaRPr lang="zh-TW" altLang="en-US" dirty="0"/>
        </a:p>
      </dgm:t>
    </dgm:pt>
    <dgm:pt modelId="{6E307357-A87E-4306-B8F9-C2217D3FAAC7}" type="parTrans" cxnId="{ADEF4039-98C4-40EA-BC69-C88336CD8AC0}">
      <dgm:prSet/>
      <dgm:spPr/>
      <dgm:t>
        <a:bodyPr/>
        <a:lstStyle/>
        <a:p>
          <a:endParaRPr lang="zh-TW" altLang="en-US"/>
        </a:p>
      </dgm:t>
    </dgm:pt>
    <dgm:pt modelId="{E4DC0F57-33C2-4041-8C4E-8EAF0FD68F9E}" type="sibTrans" cxnId="{ADEF4039-98C4-40EA-BC69-C88336CD8AC0}">
      <dgm:prSet/>
      <dgm:spPr/>
      <dgm:t>
        <a:bodyPr/>
        <a:lstStyle/>
        <a:p>
          <a:endParaRPr lang="zh-TW" altLang="en-US"/>
        </a:p>
      </dgm:t>
    </dgm:pt>
    <dgm:pt modelId="{5E75B584-5336-4CF4-AC07-7332DD4A15B6}">
      <dgm:prSet phldrT="[文字]"/>
      <dgm:spPr/>
      <dgm:t>
        <a:bodyPr/>
        <a:lstStyle/>
        <a:p>
          <a:r>
            <a:rPr lang="zh-TW" altLang="en-US" dirty="0" smtClean="0"/>
            <a:t>開放原始碼</a:t>
          </a:r>
          <a:endParaRPr lang="zh-TW" altLang="en-US" dirty="0"/>
        </a:p>
      </dgm:t>
    </dgm:pt>
    <dgm:pt modelId="{2E2F18D4-5865-458E-9351-EF770C31D59C}" type="parTrans" cxnId="{AC204AD8-0735-46FE-AA89-1F20F4E99837}">
      <dgm:prSet/>
      <dgm:spPr/>
      <dgm:t>
        <a:bodyPr/>
        <a:lstStyle/>
        <a:p>
          <a:endParaRPr lang="zh-TW" altLang="en-US"/>
        </a:p>
      </dgm:t>
    </dgm:pt>
    <dgm:pt modelId="{CB2E8743-F430-4D80-9355-E74BF1B6E214}" type="sibTrans" cxnId="{AC204AD8-0735-46FE-AA89-1F20F4E99837}">
      <dgm:prSet/>
      <dgm:spPr/>
      <dgm:t>
        <a:bodyPr/>
        <a:lstStyle/>
        <a:p>
          <a:endParaRPr lang="zh-TW" altLang="en-US"/>
        </a:p>
      </dgm:t>
    </dgm:pt>
    <dgm:pt modelId="{C8D68152-6F79-42FC-B112-5285A6044A20}">
      <dgm:prSet phldrT="[文字]"/>
      <dgm:spPr/>
      <dgm:t>
        <a:bodyPr/>
        <a:lstStyle/>
        <a:p>
          <a:r>
            <a:rPr lang="en-US" altLang="zh-TW" dirty="0" smtClean="0"/>
            <a:t>Windows</a:t>
          </a:r>
          <a:endParaRPr lang="zh-TW" altLang="en-US" dirty="0"/>
        </a:p>
      </dgm:t>
    </dgm:pt>
    <dgm:pt modelId="{B8FE8BAE-E320-4A98-A087-E132FB14CBE1}" type="parTrans" cxnId="{58EBC31D-1491-4CF5-973F-05E1E2B252E1}">
      <dgm:prSet/>
      <dgm:spPr/>
      <dgm:t>
        <a:bodyPr/>
        <a:lstStyle/>
        <a:p>
          <a:endParaRPr lang="zh-TW" altLang="en-US"/>
        </a:p>
      </dgm:t>
    </dgm:pt>
    <dgm:pt modelId="{DA8A149C-A39A-4FD1-A018-3E8559BC57CD}" type="sibTrans" cxnId="{58EBC31D-1491-4CF5-973F-05E1E2B252E1}">
      <dgm:prSet/>
      <dgm:spPr/>
      <dgm:t>
        <a:bodyPr/>
        <a:lstStyle/>
        <a:p>
          <a:endParaRPr lang="zh-TW" altLang="en-US"/>
        </a:p>
      </dgm:t>
    </dgm:pt>
    <dgm:pt modelId="{4728F594-10C9-4E99-BC38-4DB0CD708333}">
      <dgm:prSet phldrT="[文字]"/>
      <dgm:spPr/>
      <dgm:t>
        <a:bodyPr/>
        <a:lstStyle/>
        <a:p>
          <a:r>
            <a:rPr lang="zh-TW" altLang="en-US" dirty="0" smtClean="0"/>
            <a:t>軟體版本限制</a:t>
          </a:r>
          <a:endParaRPr lang="zh-TW" altLang="en-US" dirty="0"/>
        </a:p>
      </dgm:t>
    </dgm:pt>
    <dgm:pt modelId="{270D4783-4CD5-43A8-9AED-4DA95C45B5D0}" type="parTrans" cxnId="{8A9F32BF-D3E9-481B-A976-14132AC75AC3}">
      <dgm:prSet/>
      <dgm:spPr/>
      <dgm:t>
        <a:bodyPr/>
        <a:lstStyle/>
        <a:p>
          <a:endParaRPr lang="zh-TW" altLang="en-US"/>
        </a:p>
      </dgm:t>
    </dgm:pt>
    <dgm:pt modelId="{AAD75292-89FD-4C45-9AA2-6D7F71A4973C}" type="sibTrans" cxnId="{8A9F32BF-D3E9-481B-A976-14132AC75AC3}">
      <dgm:prSet/>
      <dgm:spPr/>
      <dgm:t>
        <a:bodyPr/>
        <a:lstStyle/>
        <a:p>
          <a:endParaRPr lang="zh-TW" altLang="en-US"/>
        </a:p>
      </dgm:t>
    </dgm:pt>
    <dgm:pt modelId="{B1A55609-8E31-42C2-9E71-36A95CE7D0CB}">
      <dgm:prSet phldrT="[文字]"/>
      <dgm:spPr/>
      <dgm:t>
        <a:bodyPr/>
        <a:lstStyle/>
        <a:p>
          <a:r>
            <a:rPr lang="en-US" altLang="zh-TW" dirty="0" smtClean="0"/>
            <a:t>MS-Office</a:t>
          </a:r>
          <a:endParaRPr lang="zh-TW" altLang="en-US" dirty="0"/>
        </a:p>
      </dgm:t>
    </dgm:pt>
    <dgm:pt modelId="{03EF74C7-8B89-47D6-BE35-8BC222A19805}" type="parTrans" cxnId="{4AC27C3C-AAA7-4941-A3BB-5CB0DE33E685}">
      <dgm:prSet/>
      <dgm:spPr/>
      <dgm:t>
        <a:bodyPr/>
        <a:lstStyle/>
        <a:p>
          <a:endParaRPr lang="zh-TW" altLang="en-US"/>
        </a:p>
      </dgm:t>
    </dgm:pt>
    <dgm:pt modelId="{FE48E8A7-8CF3-4780-9DFC-349CACD7996E}" type="sibTrans" cxnId="{4AC27C3C-AAA7-4941-A3BB-5CB0DE33E685}">
      <dgm:prSet/>
      <dgm:spPr/>
      <dgm:t>
        <a:bodyPr/>
        <a:lstStyle/>
        <a:p>
          <a:endParaRPr lang="zh-TW" altLang="en-US"/>
        </a:p>
      </dgm:t>
    </dgm:pt>
    <dgm:pt modelId="{F92C6906-4B10-4207-814E-A66D658045F6}">
      <dgm:prSet phldrT="[文字]"/>
      <dgm:spPr/>
      <dgm:t>
        <a:bodyPr/>
        <a:lstStyle/>
        <a:p>
          <a:r>
            <a:rPr lang="zh-TW" dirty="0" smtClean="0"/>
            <a:t>遊戲</a:t>
          </a:r>
          <a:r>
            <a:rPr lang="en-US" altLang="zh-TW" dirty="0" smtClean="0"/>
            <a:t>/</a:t>
          </a:r>
          <a:r>
            <a:rPr lang="zh-TW" altLang="en-US" dirty="0" smtClean="0"/>
            <a:t>影音</a:t>
          </a:r>
          <a:endParaRPr lang="zh-TW" altLang="en-US" dirty="0"/>
        </a:p>
      </dgm:t>
    </dgm:pt>
    <dgm:pt modelId="{C98B2100-DECA-47FD-8D79-0DE9F0FD7A8D}" type="parTrans" cxnId="{1D19A890-D79A-4EED-BA5D-E4787CBFDDFF}">
      <dgm:prSet/>
      <dgm:spPr/>
      <dgm:t>
        <a:bodyPr/>
        <a:lstStyle/>
        <a:p>
          <a:endParaRPr lang="zh-TW" altLang="en-US"/>
        </a:p>
      </dgm:t>
    </dgm:pt>
    <dgm:pt modelId="{4D2B8732-9EFD-405D-A7E3-2D43C1440679}" type="sibTrans" cxnId="{1D19A890-D79A-4EED-BA5D-E4787CBFDDFF}">
      <dgm:prSet/>
      <dgm:spPr/>
      <dgm:t>
        <a:bodyPr/>
        <a:lstStyle/>
        <a:p>
          <a:endParaRPr lang="zh-TW" altLang="en-US"/>
        </a:p>
      </dgm:t>
    </dgm:pt>
    <dgm:pt modelId="{D54AE216-7B7F-4B71-AFBF-377B008BEADF}">
      <dgm:prSet phldrT="[文字]"/>
      <dgm:spPr/>
      <dgm:t>
        <a:bodyPr/>
        <a:lstStyle/>
        <a:p>
          <a:r>
            <a:rPr lang="zh-TW" dirty="0" smtClean="0"/>
            <a:t>免費</a:t>
          </a:r>
          <a:endParaRPr lang="zh-TW" altLang="en-US" dirty="0"/>
        </a:p>
      </dgm:t>
    </dgm:pt>
    <dgm:pt modelId="{24EEBE3F-0E3E-4486-B788-3A3E1E248B95}" type="parTrans" cxnId="{EC55A662-27AF-410C-B18D-FD5DD22AF199}">
      <dgm:prSet/>
      <dgm:spPr/>
      <dgm:t>
        <a:bodyPr/>
        <a:lstStyle/>
        <a:p>
          <a:endParaRPr lang="zh-TW" altLang="en-US"/>
        </a:p>
      </dgm:t>
    </dgm:pt>
    <dgm:pt modelId="{F0985E10-3C58-46FE-908F-B11745228DB0}" type="sibTrans" cxnId="{EC55A662-27AF-410C-B18D-FD5DD22AF199}">
      <dgm:prSet/>
      <dgm:spPr/>
      <dgm:t>
        <a:bodyPr/>
        <a:lstStyle/>
        <a:p>
          <a:endParaRPr lang="zh-TW" altLang="en-US"/>
        </a:p>
      </dgm:t>
    </dgm:pt>
    <dgm:pt modelId="{3A6B2FA5-EE8C-40A3-B842-B6DCDE327FDB}">
      <dgm:prSet phldrT="[文字]"/>
      <dgm:spPr/>
      <dgm:t>
        <a:bodyPr/>
        <a:lstStyle/>
        <a:p>
          <a:r>
            <a:rPr lang="zh-TW" altLang="en-US" dirty="0" smtClean="0"/>
            <a:t>多人多工</a:t>
          </a:r>
          <a:endParaRPr lang="zh-TW" altLang="en-US" dirty="0"/>
        </a:p>
      </dgm:t>
    </dgm:pt>
    <dgm:pt modelId="{B46CC201-5D33-4452-8F4B-E4D915100249}" type="parTrans" cxnId="{1C5B2330-3679-4294-BE79-BCDEF5E37C33}">
      <dgm:prSet/>
      <dgm:spPr/>
      <dgm:t>
        <a:bodyPr/>
        <a:lstStyle/>
        <a:p>
          <a:endParaRPr lang="zh-TW" altLang="en-US"/>
        </a:p>
      </dgm:t>
    </dgm:pt>
    <dgm:pt modelId="{349A77A1-9241-47F5-83E8-27834F855F3D}" type="sibTrans" cxnId="{1C5B2330-3679-4294-BE79-BCDEF5E37C33}">
      <dgm:prSet/>
      <dgm:spPr/>
      <dgm:t>
        <a:bodyPr/>
        <a:lstStyle/>
        <a:p>
          <a:endParaRPr lang="zh-TW" altLang="en-US"/>
        </a:p>
      </dgm:t>
    </dgm:pt>
    <dgm:pt modelId="{F279AE5B-D121-45F7-94AA-87F6B02FB235}">
      <dgm:prSet phldrT="[文字]"/>
      <dgm:spPr/>
      <dgm:t>
        <a:bodyPr/>
        <a:lstStyle/>
        <a:p>
          <a:r>
            <a:rPr lang="zh-TW" altLang="en-US" dirty="0" smtClean="0"/>
            <a:t>操作介面熟悉度</a:t>
          </a:r>
          <a:endParaRPr lang="zh-TW" altLang="en-US" dirty="0"/>
        </a:p>
      </dgm:t>
    </dgm:pt>
    <dgm:pt modelId="{8348EF96-4BFF-43F0-BA38-FC231DA836A0}" type="parTrans" cxnId="{9BE0FF16-1D74-4239-BB1B-4A491992BACD}">
      <dgm:prSet/>
      <dgm:spPr/>
      <dgm:t>
        <a:bodyPr/>
        <a:lstStyle/>
        <a:p>
          <a:endParaRPr lang="zh-TW" altLang="en-US"/>
        </a:p>
      </dgm:t>
    </dgm:pt>
    <dgm:pt modelId="{8592769C-56A3-4DE6-AE77-3F7660B743B5}" type="sibTrans" cxnId="{9BE0FF16-1D74-4239-BB1B-4A491992BACD}">
      <dgm:prSet/>
      <dgm:spPr/>
      <dgm:t>
        <a:bodyPr/>
        <a:lstStyle/>
        <a:p>
          <a:endParaRPr lang="zh-TW" altLang="en-US"/>
        </a:p>
      </dgm:t>
    </dgm:pt>
    <dgm:pt modelId="{66A242AE-0A80-4218-81EC-6A0457AB9616}" type="pres">
      <dgm:prSet presAssocID="{F18C02BB-0E25-4561-B152-E93FC3632A11}" presName="outerComposite" presStyleCnt="0">
        <dgm:presLayoutVars>
          <dgm:chMax val="2"/>
          <dgm:animLvl val="lvl"/>
          <dgm:resizeHandles val="exact"/>
        </dgm:presLayoutVars>
      </dgm:prSet>
      <dgm:spPr/>
      <dgm:t>
        <a:bodyPr/>
        <a:lstStyle/>
        <a:p>
          <a:endParaRPr lang="zh-TW" altLang="en-US"/>
        </a:p>
      </dgm:t>
    </dgm:pt>
    <dgm:pt modelId="{97E98390-B35C-4A3D-965F-88FDBB2261BE}" type="pres">
      <dgm:prSet presAssocID="{F18C02BB-0E25-4561-B152-E93FC3632A11}" presName="dummyMaxCanvas" presStyleCnt="0"/>
      <dgm:spPr/>
      <dgm:t>
        <a:bodyPr/>
        <a:lstStyle/>
        <a:p>
          <a:endParaRPr lang="zh-TW" altLang="en-US"/>
        </a:p>
      </dgm:t>
    </dgm:pt>
    <dgm:pt modelId="{1A658213-A708-4BC0-AE10-7CE2E49AFD4C}" type="pres">
      <dgm:prSet presAssocID="{F18C02BB-0E25-4561-B152-E93FC3632A11}" presName="parentComposite" presStyleCnt="0"/>
      <dgm:spPr/>
      <dgm:t>
        <a:bodyPr/>
        <a:lstStyle/>
        <a:p>
          <a:endParaRPr lang="zh-TW" altLang="en-US"/>
        </a:p>
      </dgm:t>
    </dgm:pt>
    <dgm:pt modelId="{3434BBF4-D7FF-4EC6-AC08-C5D992FF87DD}" type="pres">
      <dgm:prSet presAssocID="{F18C02BB-0E25-4561-B152-E93FC3632A11}" presName="parent1" presStyleLbl="alignAccFollowNode1" presStyleIdx="0" presStyleCnt="4" custLinFactNeighborX="3127" custLinFactNeighborY="18750">
        <dgm:presLayoutVars>
          <dgm:chMax val="4"/>
        </dgm:presLayoutVars>
      </dgm:prSet>
      <dgm:spPr/>
      <dgm:t>
        <a:bodyPr/>
        <a:lstStyle/>
        <a:p>
          <a:endParaRPr lang="zh-TW" altLang="en-US"/>
        </a:p>
      </dgm:t>
    </dgm:pt>
    <dgm:pt modelId="{B201E045-42F7-469B-B6AA-FFA20768D46B}" type="pres">
      <dgm:prSet presAssocID="{F18C02BB-0E25-4561-B152-E93FC3632A11}" presName="parent2" presStyleLbl="alignAccFollowNode1" presStyleIdx="1" presStyleCnt="4" custLinFactNeighborY="16395">
        <dgm:presLayoutVars>
          <dgm:chMax val="4"/>
        </dgm:presLayoutVars>
      </dgm:prSet>
      <dgm:spPr/>
      <dgm:t>
        <a:bodyPr/>
        <a:lstStyle/>
        <a:p>
          <a:endParaRPr lang="zh-TW" altLang="en-US"/>
        </a:p>
      </dgm:t>
    </dgm:pt>
    <dgm:pt modelId="{AC7C4C7D-5EB7-448D-A283-8FDEF5701BA3}" type="pres">
      <dgm:prSet presAssocID="{F18C02BB-0E25-4561-B152-E93FC3632A11}" presName="childrenComposite" presStyleCnt="0"/>
      <dgm:spPr/>
      <dgm:t>
        <a:bodyPr/>
        <a:lstStyle/>
        <a:p>
          <a:endParaRPr lang="zh-TW" altLang="en-US"/>
        </a:p>
      </dgm:t>
    </dgm:pt>
    <dgm:pt modelId="{D874493A-A0B0-43C4-A1D1-BA3389DC3D9A}" type="pres">
      <dgm:prSet presAssocID="{F18C02BB-0E25-4561-B152-E93FC3632A11}" presName="dummyMaxCanvas_ChildArea" presStyleCnt="0"/>
      <dgm:spPr/>
      <dgm:t>
        <a:bodyPr/>
        <a:lstStyle/>
        <a:p>
          <a:endParaRPr lang="zh-TW" altLang="en-US"/>
        </a:p>
      </dgm:t>
    </dgm:pt>
    <dgm:pt modelId="{4A7882D5-C069-40B1-9DD7-E28E461D899B}" type="pres">
      <dgm:prSet presAssocID="{F18C02BB-0E25-4561-B152-E93FC3632A11}" presName="fulcrum" presStyleLbl="alignAccFollowNode1" presStyleIdx="2" presStyleCnt="4"/>
      <dgm:spPr/>
      <dgm:t>
        <a:bodyPr/>
        <a:lstStyle/>
        <a:p>
          <a:endParaRPr lang="zh-TW" altLang="en-US"/>
        </a:p>
      </dgm:t>
    </dgm:pt>
    <dgm:pt modelId="{F0C956E0-D494-4083-B395-874EEC97D047}" type="pres">
      <dgm:prSet presAssocID="{F18C02BB-0E25-4561-B152-E93FC3632A11}" presName="balance_34" presStyleLbl="alignAccFollowNode1" presStyleIdx="3" presStyleCnt="4">
        <dgm:presLayoutVars>
          <dgm:bulletEnabled val="1"/>
        </dgm:presLayoutVars>
      </dgm:prSet>
      <dgm:spPr/>
      <dgm:t>
        <a:bodyPr/>
        <a:lstStyle/>
        <a:p>
          <a:endParaRPr lang="zh-TW" altLang="en-US"/>
        </a:p>
      </dgm:t>
    </dgm:pt>
    <dgm:pt modelId="{9E10A993-D2C6-4E49-9B1A-68B4029A9DE4}" type="pres">
      <dgm:prSet presAssocID="{F18C02BB-0E25-4561-B152-E93FC3632A11}" presName="right_34_1" presStyleLbl="node1" presStyleIdx="0" presStyleCnt="7">
        <dgm:presLayoutVars>
          <dgm:bulletEnabled val="1"/>
        </dgm:presLayoutVars>
      </dgm:prSet>
      <dgm:spPr/>
      <dgm:t>
        <a:bodyPr/>
        <a:lstStyle/>
        <a:p>
          <a:endParaRPr lang="zh-TW" altLang="en-US"/>
        </a:p>
      </dgm:t>
    </dgm:pt>
    <dgm:pt modelId="{D20F9344-1A3C-4BE2-8430-5F62F38E95D9}" type="pres">
      <dgm:prSet presAssocID="{F18C02BB-0E25-4561-B152-E93FC3632A11}" presName="right_34_2" presStyleLbl="node1" presStyleIdx="1" presStyleCnt="7">
        <dgm:presLayoutVars>
          <dgm:bulletEnabled val="1"/>
        </dgm:presLayoutVars>
      </dgm:prSet>
      <dgm:spPr/>
      <dgm:t>
        <a:bodyPr/>
        <a:lstStyle/>
        <a:p>
          <a:endParaRPr lang="zh-TW" altLang="en-US"/>
        </a:p>
      </dgm:t>
    </dgm:pt>
    <dgm:pt modelId="{DC30E689-BAD5-4549-A3C4-0FD45F1982F8}" type="pres">
      <dgm:prSet presAssocID="{F18C02BB-0E25-4561-B152-E93FC3632A11}" presName="right_34_3" presStyleLbl="node1" presStyleIdx="2" presStyleCnt="7">
        <dgm:presLayoutVars>
          <dgm:bulletEnabled val="1"/>
        </dgm:presLayoutVars>
      </dgm:prSet>
      <dgm:spPr/>
      <dgm:t>
        <a:bodyPr/>
        <a:lstStyle/>
        <a:p>
          <a:endParaRPr lang="zh-TW" altLang="en-US"/>
        </a:p>
      </dgm:t>
    </dgm:pt>
    <dgm:pt modelId="{85E58D5A-EC33-43D8-8498-965D85A08D2A}" type="pres">
      <dgm:prSet presAssocID="{F18C02BB-0E25-4561-B152-E93FC3632A11}" presName="right_34_4" presStyleLbl="node1" presStyleIdx="3" presStyleCnt="7">
        <dgm:presLayoutVars>
          <dgm:bulletEnabled val="1"/>
        </dgm:presLayoutVars>
      </dgm:prSet>
      <dgm:spPr/>
      <dgm:t>
        <a:bodyPr/>
        <a:lstStyle/>
        <a:p>
          <a:endParaRPr lang="zh-TW" altLang="en-US"/>
        </a:p>
      </dgm:t>
    </dgm:pt>
    <dgm:pt modelId="{5F9D4434-577F-490D-8C4B-AA396A752202}" type="pres">
      <dgm:prSet presAssocID="{F18C02BB-0E25-4561-B152-E93FC3632A11}" presName="left_34_1" presStyleLbl="node1" presStyleIdx="4" presStyleCnt="7">
        <dgm:presLayoutVars>
          <dgm:bulletEnabled val="1"/>
        </dgm:presLayoutVars>
      </dgm:prSet>
      <dgm:spPr/>
      <dgm:t>
        <a:bodyPr/>
        <a:lstStyle/>
        <a:p>
          <a:endParaRPr lang="zh-TW" altLang="en-US"/>
        </a:p>
      </dgm:t>
    </dgm:pt>
    <dgm:pt modelId="{A70434D0-17F3-4BC5-8D65-48162AFC3A3D}" type="pres">
      <dgm:prSet presAssocID="{F18C02BB-0E25-4561-B152-E93FC3632A11}" presName="left_34_2" presStyleLbl="node1" presStyleIdx="5" presStyleCnt="7">
        <dgm:presLayoutVars>
          <dgm:bulletEnabled val="1"/>
        </dgm:presLayoutVars>
      </dgm:prSet>
      <dgm:spPr/>
      <dgm:t>
        <a:bodyPr/>
        <a:lstStyle/>
        <a:p>
          <a:endParaRPr lang="zh-TW" altLang="en-US"/>
        </a:p>
      </dgm:t>
    </dgm:pt>
    <dgm:pt modelId="{138E34DF-5F5E-432F-8C5C-9FA1303D3E88}" type="pres">
      <dgm:prSet presAssocID="{F18C02BB-0E25-4561-B152-E93FC3632A11}" presName="left_34_3" presStyleLbl="node1" presStyleIdx="6" presStyleCnt="7">
        <dgm:presLayoutVars>
          <dgm:bulletEnabled val="1"/>
        </dgm:presLayoutVars>
      </dgm:prSet>
      <dgm:spPr/>
      <dgm:t>
        <a:bodyPr/>
        <a:lstStyle/>
        <a:p>
          <a:endParaRPr lang="zh-TW" altLang="en-US"/>
        </a:p>
      </dgm:t>
    </dgm:pt>
  </dgm:ptLst>
  <dgm:cxnLst>
    <dgm:cxn modelId="{BBDFB391-888B-4DA7-AD37-9A0942729DF6}" type="presOf" srcId="{E1BA8A41-45E8-4E19-896A-1A9CC18A71AB}" destId="{3434BBF4-D7FF-4EC6-AC08-C5D992FF87DD}" srcOrd="0" destOrd="0" presId="urn:microsoft.com/office/officeart/2005/8/layout/balance1"/>
    <dgm:cxn modelId="{BB8FC97A-7B8A-49B1-A3DB-0770970781DC}" type="presOf" srcId="{5E75B584-5336-4CF4-AC07-7332DD4A15B6}" destId="{A70434D0-17F3-4BC5-8D65-48162AFC3A3D}" srcOrd="0" destOrd="0" presId="urn:microsoft.com/office/officeart/2005/8/layout/balance1"/>
    <dgm:cxn modelId="{B03F172A-D122-4B0D-9BEF-D155F46F3DDE}" type="presOf" srcId="{F92C6906-4B10-4207-814E-A66D658045F6}" destId="{85E58D5A-EC33-43D8-8498-965D85A08D2A}" srcOrd="0" destOrd="0" presId="urn:microsoft.com/office/officeart/2005/8/layout/balance1"/>
    <dgm:cxn modelId="{D4D8FDB5-909A-4CA6-8B85-7995D69533B8}" type="presOf" srcId="{D54AE216-7B7F-4B71-AFBF-377B008BEADF}" destId="{138E34DF-5F5E-432F-8C5C-9FA1303D3E88}" srcOrd="0" destOrd="0" presId="urn:microsoft.com/office/officeart/2005/8/layout/balance1"/>
    <dgm:cxn modelId="{58EBC31D-1491-4CF5-973F-05E1E2B252E1}" srcId="{F18C02BB-0E25-4561-B152-E93FC3632A11}" destId="{C8D68152-6F79-42FC-B112-5285A6044A20}" srcOrd="1" destOrd="0" parTransId="{B8FE8BAE-E320-4A98-A087-E132FB14CBE1}" sibTransId="{DA8A149C-A39A-4FD1-A018-3E8559BC57CD}"/>
    <dgm:cxn modelId="{E88F08BB-E4AB-479B-BE19-6B70E4A78513}" type="presOf" srcId="{F18C02BB-0E25-4561-B152-E93FC3632A11}" destId="{66A242AE-0A80-4218-81EC-6A0457AB9616}" srcOrd="0" destOrd="0" presId="urn:microsoft.com/office/officeart/2005/8/layout/balance1"/>
    <dgm:cxn modelId="{8A9F32BF-D3E9-481B-A976-14132AC75AC3}" srcId="{C8D68152-6F79-42FC-B112-5285A6044A20}" destId="{4728F594-10C9-4E99-BC38-4DB0CD708333}" srcOrd="1" destOrd="0" parTransId="{270D4783-4CD5-43A8-9AED-4DA95C45B5D0}" sibTransId="{AAD75292-89FD-4C45-9AA2-6D7F71A4973C}"/>
    <dgm:cxn modelId="{ADEF4039-98C4-40EA-BC69-C88336CD8AC0}" srcId="{F18C02BB-0E25-4561-B152-E93FC3632A11}" destId="{E1BA8A41-45E8-4E19-896A-1A9CC18A71AB}" srcOrd="0" destOrd="0" parTransId="{6E307357-A87E-4306-B8F9-C2217D3FAAC7}" sibTransId="{E4DC0F57-33C2-4041-8C4E-8EAF0FD68F9E}"/>
    <dgm:cxn modelId="{8A421701-C17D-4F51-B1F3-F3D7E7436363}" type="presOf" srcId="{B1A55609-8E31-42C2-9E71-36A95CE7D0CB}" destId="{DC30E689-BAD5-4549-A3C4-0FD45F1982F8}" srcOrd="0" destOrd="0" presId="urn:microsoft.com/office/officeart/2005/8/layout/balance1"/>
    <dgm:cxn modelId="{A40D7E46-8427-4DEB-ACAD-8AC5F85982C8}" type="presOf" srcId="{3A6B2FA5-EE8C-40A3-B842-B6DCDE327FDB}" destId="{5F9D4434-577F-490D-8C4B-AA396A752202}" srcOrd="0" destOrd="0" presId="urn:microsoft.com/office/officeart/2005/8/layout/balance1"/>
    <dgm:cxn modelId="{1D19A890-D79A-4EED-BA5D-E4787CBFDDFF}" srcId="{C8D68152-6F79-42FC-B112-5285A6044A20}" destId="{F92C6906-4B10-4207-814E-A66D658045F6}" srcOrd="3" destOrd="0" parTransId="{C98B2100-DECA-47FD-8D79-0DE9F0FD7A8D}" sibTransId="{4D2B8732-9EFD-405D-A7E3-2D43C1440679}"/>
    <dgm:cxn modelId="{FE9C92AF-5B21-4B60-B4E3-C16CFB6FCD56}" type="presOf" srcId="{C8D68152-6F79-42FC-B112-5285A6044A20}" destId="{B201E045-42F7-469B-B6AA-FFA20768D46B}" srcOrd="0" destOrd="0" presId="urn:microsoft.com/office/officeart/2005/8/layout/balance1"/>
    <dgm:cxn modelId="{EC55A662-27AF-410C-B18D-FD5DD22AF199}" srcId="{E1BA8A41-45E8-4E19-896A-1A9CC18A71AB}" destId="{D54AE216-7B7F-4B71-AFBF-377B008BEADF}" srcOrd="2" destOrd="0" parTransId="{24EEBE3F-0E3E-4486-B788-3A3E1E248B95}" sibTransId="{F0985E10-3C58-46FE-908F-B11745228DB0}"/>
    <dgm:cxn modelId="{AC204AD8-0735-46FE-AA89-1F20F4E99837}" srcId="{E1BA8A41-45E8-4E19-896A-1A9CC18A71AB}" destId="{5E75B584-5336-4CF4-AC07-7332DD4A15B6}" srcOrd="1" destOrd="0" parTransId="{2E2F18D4-5865-458E-9351-EF770C31D59C}" sibTransId="{CB2E8743-F430-4D80-9355-E74BF1B6E214}"/>
    <dgm:cxn modelId="{9BE0FF16-1D74-4239-BB1B-4A491992BACD}" srcId="{C8D68152-6F79-42FC-B112-5285A6044A20}" destId="{F279AE5B-D121-45F7-94AA-87F6B02FB235}" srcOrd="0" destOrd="0" parTransId="{8348EF96-4BFF-43F0-BA38-FC231DA836A0}" sibTransId="{8592769C-56A3-4DE6-AE77-3F7660B743B5}"/>
    <dgm:cxn modelId="{1C5B2330-3679-4294-BE79-BCDEF5E37C33}" srcId="{E1BA8A41-45E8-4E19-896A-1A9CC18A71AB}" destId="{3A6B2FA5-EE8C-40A3-B842-B6DCDE327FDB}" srcOrd="0" destOrd="0" parTransId="{B46CC201-5D33-4452-8F4B-E4D915100249}" sibTransId="{349A77A1-9241-47F5-83E8-27834F855F3D}"/>
    <dgm:cxn modelId="{EDE63C91-85C4-495F-AD6B-A9A9EBAF3EAF}" type="presOf" srcId="{F279AE5B-D121-45F7-94AA-87F6B02FB235}" destId="{9E10A993-D2C6-4E49-9B1A-68B4029A9DE4}" srcOrd="0" destOrd="0" presId="urn:microsoft.com/office/officeart/2005/8/layout/balance1"/>
    <dgm:cxn modelId="{4AC27C3C-AAA7-4941-A3BB-5CB0DE33E685}" srcId="{C8D68152-6F79-42FC-B112-5285A6044A20}" destId="{B1A55609-8E31-42C2-9E71-36A95CE7D0CB}" srcOrd="2" destOrd="0" parTransId="{03EF74C7-8B89-47D6-BE35-8BC222A19805}" sibTransId="{FE48E8A7-8CF3-4780-9DFC-349CACD7996E}"/>
    <dgm:cxn modelId="{2BC4574D-8774-440C-A4A2-15BEA9C0B651}" type="presOf" srcId="{4728F594-10C9-4E99-BC38-4DB0CD708333}" destId="{D20F9344-1A3C-4BE2-8430-5F62F38E95D9}" srcOrd="0" destOrd="0" presId="urn:microsoft.com/office/officeart/2005/8/layout/balance1"/>
    <dgm:cxn modelId="{03166E0E-A6AE-454F-ABBF-5A95DE391AA9}" type="presParOf" srcId="{66A242AE-0A80-4218-81EC-6A0457AB9616}" destId="{97E98390-B35C-4A3D-965F-88FDBB2261BE}" srcOrd="0" destOrd="0" presId="urn:microsoft.com/office/officeart/2005/8/layout/balance1"/>
    <dgm:cxn modelId="{15C4484B-4C37-467F-9DD3-321F10BC71A4}" type="presParOf" srcId="{66A242AE-0A80-4218-81EC-6A0457AB9616}" destId="{1A658213-A708-4BC0-AE10-7CE2E49AFD4C}" srcOrd="1" destOrd="0" presId="urn:microsoft.com/office/officeart/2005/8/layout/balance1"/>
    <dgm:cxn modelId="{01E9C877-EC4B-4C63-AC24-84C3EFD261C1}" type="presParOf" srcId="{1A658213-A708-4BC0-AE10-7CE2E49AFD4C}" destId="{3434BBF4-D7FF-4EC6-AC08-C5D992FF87DD}" srcOrd="0" destOrd="0" presId="urn:microsoft.com/office/officeart/2005/8/layout/balance1"/>
    <dgm:cxn modelId="{18B06D29-E9C4-4FF0-95AE-5347E111BBA1}" type="presParOf" srcId="{1A658213-A708-4BC0-AE10-7CE2E49AFD4C}" destId="{B201E045-42F7-469B-B6AA-FFA20768D46B}" srcOrd="1" destOrd="0" presId="urn:microsoft.com/office/officeart/2005/8/layout/balance1"/>
    <dgm:cxn modelId="{DA2FFA52-E897-4344-AD37-3D757332653C}" type="presParOf" srcId="{66A242AE-0A80-4218-81EC-6A0457AB9616}" destId="{AC7C4C7D-5EB7-448D-A283-8FDEF5701BA3}" srcOrd="2" destOrd="0" presId="urn:microsoft.com/office/officeart/2005/8/layout/balance1"/>
    <dgm:cxn modelId="{20231112-9CE6-45A8-9B45-A307B777CD6F}" type="presParOf" srcId="{AC7C4C7D-5EB7-448D-A283-8FDEF5701BA3}" destId="{D874493A-A0B0-43C4-A1D1-BA3389DC3D9A}" srcOrd="0" destOrd="0" presId="urn:microsoft.com/office/officeart/2005/8/layout/balance1"/>
    <dgm:cxn modelId="{0782B38E-B124-4CFF-A182-1A9917CB4E3D}" type="presParOf" srcId="{AC7C4C7D-5EB7-448D-A283-8FDEF5701BA3}" destId="{4A7882D5-C069-40B1-9DD7-E28E461D899B}" srcOrd="1" destOrd="0" presId="urn:microsoft.com/office/officeart/2005/8/layout/balance1"/>
    <dgm:cxn modelId="{43AA5EB1-F79F-436A-B371-C6B0F60C5C83}" type="presParOf" srcId="{AC7C4C7D-5EB7-448D-A283-8FDEF5701BA3}" destId="{F0C956E0-D494-4083-B395-874EEC97D047}" srcOrd="2" destOrd="0" presId="urn:microsoft.com/office/officeart/2005/8/layout/balance1"/>
    <dgm:cxn modelId="{354F3492-3DE1-4C9C-BB2F-232FD3E30BDC}" type="presParOf" srcId="{AC7C4C7D-5EB7-448D-A283-8FDEF5701BA3}" destId="{9E10A993-D2C6-4E49-9B1A-68B4029A9DE4}" srcOrd="3" destOrd="0" presId="urn:microsoft.com/office/officeart/2005/8/layout/balance1"/>
    <dgm:cxn modelId="{9A5D7032-485A-48CE-A3EC-4FAC0CB6D6BB}" type="presParOf" srcId="{AC7C4C7D-5EB7-448D-A283-8FDEF5701BA3}" destId="{D20F9344-1A3C-4BE2-8430-5F62F38E95D9}" srcOrd="4" destOrd="0" presId="urn:microsoft.com/office/officeart/2005/8/layout/balance1"/>
    <dgm:cxn modelId="{AE6F287A-1414-4CFB-9EC7-E8720C1CDEAA}" type="presParOf" srcId="{AC7C4C7D-5EB7-448D-A283-8FDEF5701BA3}" destId="{DC30E689-BAD5-4549-A3C4-0FD45F1982F8}" srcOrd="5" destOrd="0" presId="urn:microsoft.com/office/officeart/2005/8/layout/balance1"/>
    <dgm:cxn modelId="{D890B67E-E804-4152-B4C1-B173A1CFFA60}" type="presParOf" srcId="{AC7C4C7D-5EB7-448D-A283-8FDEF5701BA3}" destId="{85E58D5A-EC33-43D8-8498-965D85A08D2A}" srcOrd="6" destOrd="0" presId="urn:microsoft.com/office/officeart/2005/8/layout/balance1"/>
    <dgm:cxn modelId="{FE73503E-B7FD-4593-B8FE-C2A97094CF00}" type="presParOf" srcId="{AC7C4C7D-5EB7-448D-A283-8FDEF5701BA3}" destId="{5F9D4434-577F-490D-8C4B-AA396A752202}" srcOrd="7" destOrd="0" presId="urn:microsoft.com/office/officeart/2005/8/layout/balance1"/>
    <dgm:cxn modelId="{38606088-2AEB-47A2-BA4F-93EC1ABA304E}" type="presParOf" srcId="{AC7C4C7D-5EB7-448D-A283-8FDEF5701BA3}" destId="{A70434D0-17F3-4BC5-8D65-48162AFC3A3D}" srcOrd="8" destOrd="0" presId="urn:microsoft.com/office/officeart/2005/8/layout/balance1"/>
    <dgm:cxn modelId="{DBACA9EC-9EB9-4B6B-B819-6A58265452B0}" type="presParOf" srcId="{AC7C4C7D-5EB7-448D-A283-8FDEF5701BA3}" destId="{138E34DF-5F5E-432F-8C5C-9FA1303D3E88}" srcOrd="9"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C087D1DE-CA1E-447D-9187-3D688C9DD318}"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zh-TW" altLang="en-US"/>
        </a:p>
      </dgm:t>
    </dgm:pt>
    <dgm:pt modelId="{02BF9474-203A-4F90-88F9-549DAD7DC620}">
      <dgm:prSet phldrT="[文字]" custT="1"/>
      <dgm:spPr/>
      <dgm:t>
        <a:bodyPr/>
        <a:lstStyle/>
        <a:p>
          <a:r>
            <a:rPr lang="zh-TW" altLang="en-US" sz="2000" b="1" smtClean="0"/>
            <a:t>線上安裝</a:t>
          </a:r>
          <a:endParaRPr lang="zh-TW" altLang="en-US" sz="2000" b="1" dirty="0"/>
        </a:p>
      </dgm:t>
    </dgm:pt>
    <dgm:pt modelId="{6AAF1671-98C5-4C4D-8CEA-08F3DE1CE502}" type="parTrans" cxnId="{16FF3C94-8E60-4DEE-B89D-0818580C9777}">
      <dgm:prSet/>
      <dgm:spPr/>
      <dgm:t>
        <a:bodyPr/>
        <a:lstStyle/>
        <a:p>
          <a:endParaRPr lang="zh-TW" altLang="en-US" sz="1200">
            <a:solidFill>
              <a:schemeClr val="tx1"/>
            </a:solidFill>
          </a:endParaRPr>
        </a:p>
      </dgm:t>
    </dgm:pt>
    <dgm:pt modelId="{FB6584FE-CE24-44B8-9EF6-7FCD10C7C1B2}" type="sibTrans" cxnId="{16FF3C94-8E60-4DEE-B89D-0818580C9777}">
      <dgm:prSet/>
      <dgm:spPr/>
      <dgm:t>
        <a:bodyPr/>
        <a:lstStyle/>
        <a:p>
          <a:endParaRPr lang="zh-TW" altLang="en-US" sz="1200">
            <a:solidFill>
              <a:schemeClr val="tx1"/>
            </a:solidFill>
          </a:endParaRPr>
        </a:p>
      </dgm:t>
    </dgm:pt>
    <dgm:pt modelId="{E991A1B1-1561-478F-B574-5F5863714556}">
      <dgm:prSet phldrT="[文字]" custT="1">
        <dgm:style>
          <a:lnRef idx="2">
            <a:schemeClr val="accent1"/>
          </a:lnRef>
          <a:fillRef idx="1">
            <a:schemeClr val="lt1"/>
          </a:fillRef>
          <a:effectRef idx="0">
            <a:schemeClr val="accent1"/>
          </a:effectRef>
          <a:fontRef idx="minor">
            <a:schemeClr val="dk1"/>
          </a:fontRef>
        </dgm:style>
      </dgm:prSet>
      <dgm:spPr/>
      <dgm:t>
        <a:bodyPr/>
        <a:lstStyle/>
        <a:p>
          <a:r>
            <a:rPr lang="zh-TW" altLang="en-US" sz="1800" smtClean="0"/>
            <a:t>簡單方便</a:t>
          </a:r>
          <a:endParaRPr lang="zh-TW" altLang="en-US" sz="1800" dirty="0"/>
        </a:p>
      </dgm:t>
    </dgm:pt>
    <dgm:pt modelId="{E34B28D7-D017-428C-A58F-E053D36544F0}" type="parTrans" cxnId="{AD1C7AD1-A1F3-4051-B293-69AD4EC792F1}">
      <dgm:prSet/>
      <dgm:spPr/>
      <dgm:t>
        <a:bodyPr/>
        <a:lstStyle/>
        <a:p>
          <a:endParaRPr lang="zh-TW" altLang="en-US" sz="1200">
            <a:solidFill>
              <a:schemeClr val="tx1"/>
            </a:solidFill>
          </a:endParaRPr>
        </a:p>
      </dgm:t>
    </dgm:pt>
    <dgm:pt modelId="{405AC517-2B20-4CD1-98C9-EDEC8C935FEE}" type="sibTrans" cxnId="{AD1C7AD1-A1F3-4051-B293-69AD4EC792F1}">
      <dgm:prSet/>
      <dgm:spPr/>
      <dgm:t>
        <a:bodyPr/>
        <a:lstStyle/>
        <a:p>
          <a:endParaRPr lang="zh-TW" altLang="en-US" sz="1200">
            <a:solidFill>
              <a:schemeClr val="tx1"/>
            </a:solidFill>
          </a:endParaRPr>
        </a:p>
      </dgm:t>
    </dgm:pt>
    <dgm:pt modelId="{76B2198D-71B1-464A-9FC5-C8028F15265D}">
      <dgm:prSet phldrT="[文字]" custT="1">
        <dgm:style>
          <a:lnRef idx="2">
            <a:schemeClr val="accent1"/>
          </a:lnRef>
          <a:fillRef idx="1">
            <a:schemeClr val="lt1"/>
          </a:fillRef>
          <a:effectRef idx="0">
            <a:schemeClr val="accent1"/>
          </a:effectRef>
          <a:fontRef idx="minor">
            <a:schemeClr val="dk1"/>
          </a:fontRef>
        </dgm:style>
      </dgm:prSet>
      <dgm:spPr/>
      <dgm:t>
        <a:bodyPr/>
        <a:lstStyle/>
        <a:p>
          <a:r>
            <a:rPr lang="zh-TW" altLang="en-US" sz="1800" dirty="0" smtClean="0"/>
            <a:t>必須連結至伺服器</a:t>
          </a:r>
          <a:endParaRPr lang="zh-TW" altLang="en-US" sz="1800" dirty="0"/>
        </a:p>
      </dgm:t>
    </dgm:pt>
    <dgm:pt modelId="{5CCCACB2-0ADA-4A46-8E9E-C0766D782CC4}" type="parTrans" cxnId="{A948B372-C665-4DE2-B1CE-EA635652A559}">
      <dgm:prSet/>
      <dgm:spPr/>
      <dgm:t>
        <a:bodyPr/>
        <a:lstStyle/>
        <a:p>
          <a:endParaRPr lang="zh-TW" altLang="en-US" sz="1200">
            <a:solidFill>
              <a:schemeClr val="tx1"/>
            </a:solidFill>
          </a:endParaRPr>
        </a:p>
      </dgm:t>
    </dgm:pt>
    <dgm:pt modelId="{5C7EB221-EAD3-4F5F-A7B6-C42C517C3386}" type="sibTrans" cxnId="{A948B372-C665-4DE2-B1CE-EA635652A559}">
      <dgm:prSet/>
      <dgm:spPr/>
      <dgm:t>
        <a:bodyPr/>
        <a:lstStyle/>
        <a:p>
          <a:endParaRPr lang="zh-TW" altLang="en-US" sz="1200">
            <a:solidFill>
              <a:schemeClr val="tx1"/>
            </a:solidFill>
          </a:endParaRPr>
        </a:p>
      </dgm:t>
    </dgm:pt>
    <dgm:pt modelId="{557B60CC-35F7-4CB5-9F49-4CF67FFBE8E1}">
      <dgm:prSet phldrT="[文字]" custT="1"/>
      <dgm:spPr/>
      <dgm:t>
        <a:bodyPr/>
        <a:lstStyle/>
        <a:p>
          <a:r>
            <a:rPr lang="zh-TW" altLang="en-US" sz="2000" b="1" smtClean="0"/>
            <a:t>執行安裝檔</a:t>
          </a:r>
          <a:endParaRPr lang="zh-TW" altLang="en-US" sz="2000" b="1" dirty="0"/>
        </a:p>
      </dgm:t>
    </dgm:pt>
    <dgm:pt modelId="{E3CA85A5-FA9A-4E1A-A5E5-AB92F7BAC2D4}" type="parTrans" cxnId="{6B531C38-CDE0-4DDA-8267-CFF3D30402EE}">
      <dgm:prSet/>
      <dgm:spPr/>
      <dgm:t>
        <a:bodyPr/>
        <a:lstStyle/>
        <a:p>
          <a:endParaRPr lang="zh-TW" altLang="en-US" sz="1200">
            <a:solidFill>
              <a:schemeClr val="tx1"/>
            </a:solidFill>
          </a:endParaRPr>
        </a:p>
      </dgm:t>
    </dgm:pt>
    <dgm:pt modelId="{37D3EE18-F48E-4D87-8245-6AC0434C60C8}" type="sibTrans" cxnId="{6B531C38-CDE0-4DDA-8267-CFF3D30402EE}">
      <dgm:prSet/>
      <dgm:spPr/>
      <dgm:t>
        <a:bodyPr/>
        <a:lstStyle/>
        <a:p>
          <a:endParaRPr lang="zh-TW" altLang="en-US" sz="1200">
            <a:solidFill>
              <a:schemeClr val="tx1"/>
            </a:solidFill>
          </a:endParaRPr>
        </a:p>
      </dgm:t>
    </dgm:pt>
    <dgm:pt modelId="{464822A2-579C-4423-BE1F-BB26C1FE888B}">
      <dgm:prSet phldrT="[文字]" custT="1">
        <dgm:style>
          <a:lnRef idx="2">
            <a:schemeClr val="accent3"/>
          </a:lnRef>
          <a:fillRef idx="1">
            <a:schemeClr val="lt1"/>
          </a:fillRef>
          <a:effectRef idx="0">
            <a:schemeClr val="accent3"/>
          </a:effectRef>
          <a:fontRef idx="minor">
            <a:schemeClr val="dk1"/>
          </a:fontRef>
        </dgm:style>
      </dgm:prSet>
      <dgm:spPr/>
      <dgm:t>
        <a:bodyPr/>
        <a:lstStyle/>
        <a:p>
          <a:r>
            <a:rPr lang="zh-TW" altLang="en-US" sz="1800" dirty="0" smtClean="0"/>
            <a:t>從網路或光碟取得安裝檔</a:t>
          </a:r>
          <a:endParaRPr lang="zh-TW" altLang="en-US" sz="1800" dirty="0"/>
        </a:p>
      </dgm:t>
    </dgm:pt>
    <dgm:pt modelId="{18DFF0B4-9E90-4D1C-A0FC-B52646249E3E}" type="parTrans" cxnId="{FB4B6CF9-3F6A-4A4E-99A1-1E5964D41A52}">
      <dgm:prSet/>
      <dgm:spPr/>
      <dgm:t>
        <a:bodyPr/>
        <a:lstStyle/>
        <a:p>
          <a:endParaRPr lang="zh-TW" altLang="en-US" sz="1200">
            <a:solidFill>
              <a:schemeClr val="tx1"/>
            </a:solidFill>
          </a:endParaRPr>
        </a:p>
      </dgm:t>
    </dgm:pt>
    <dgm:pt modelId="{5A696FC5-7694-4A0B-ABD2-DB54536F8F50}" type="sibTrans" cxnId="{FB4B6CF9-3F6A-4A4E-99A1-1E5964D41A52}">
      <dgm:prSet/>
      <dgm:spPr/>
      <dgm:t>
        <a:bodyPr/>
        <a:lstStyle/>
        <a:p>
          <a:endParaRPr lang="zh-TW" altLang="en-US" sz="1200">
            <a:solidFill>
              <a:schemeClr val="tx1"/>
            </a:solidFill>
          </a:endParaRPr>
        </a:p>
      </dgm:t>
    </dgm:pt>
    <dgm:pt modelId="{2F883AB7-D828-44DE-89C0-2F78894B2A1B}">
      <dgm:prSet phldrT="[文字]" custT="1">
        <dgm:style>
          <a:lnRef idx="2">
            <a:schemeClr val="accent3"/>
          </a:lnRef>
          <a:fillRef idx="1">
            <a:schemeClr val="lt1"/>
          </a:fillRef>
          <a:effectRef idx="0">
            <a:schemeClr val="accent3"/>
          </a:effectRef>
          <a:fontRef idx="minor">
            <a:schemeClr val="dk1"/>
          </a:fontRef>
        </dgm:style>
      </dgm:prSet>
      <dgm:spPr/>
      <dgm:t>
        <a:bodyPr/>
        <a:lstStyle/>
        <a:p>
          <a:r>
            <a:rPr lang="zh-TW" altLang="en-US" sz="1800" dirty="0" smtClean="0"/>
            <a:t>再透過套件管理程式安裝</a:t>
          </a:r>
          <a:endParaRPr lang="zh-TW" altLang="en-US" sz="1800" dirty="0"/>
        </a:p>
      </dgm:t>
    </dgm:pt>
    <dgm:pt modelId="{6EC15FD5-8015-409B-8A20-070DDC6C0843}" type="parTrans" cxnId="{CE1F8D06-CB21-4ED8-9FA2-79304AB8B75F}">
      <dgm:prSet/>
      <dgm:spPr/>
      <dgm:t>
        <a:bodyPr/>
        <a:lstStyle/>
        <a:p>
          <a:endParaRPr lang="zh-TW" altLang="en-US" sz="1200">
            <a:solidFill>
              <a:schemeClr val="tx1"/>
            </a:solidFill>
          </a:endParaRPr>
        </a:p>
      </dgm:t>
    </dgm:pt>
    <dgm:pt modelId="{8D119143-D4C1-4943-85C7-7D5350FCEE6D}" type="sibTrans" cxnId="{CE1F8D06-CB21-4ED8-9FA2-79304AB8B75F}">
      <dgm:prSet/>
      <dgm:spPr/>
      <dgm:t>
        <a:bodyPr/>
        <a:lstStyle/>
        <a:p>
          <a:endParaRPr lang="zh-TW" altLang="en-US" sz="1200">
            <a:solidFill>
              <a:schemeClr val="tx1"/>
            </a:solidFill>
          </a:endParaRPr>
        </a:p>
      </dgm:t>
    </dgm:pt>
    <dgm:pt modelId="{B03CB36F-B7EE-4FB7-9AD4-098BF05804F3}">
      <dgm:prSet phldrT="[文字]" custT="1"/>
      <dgm:spPr/>
      <dgm:t>
        <a:bodyPr/>
        <a:lstStyle/>
        <a:p>
          <a:r>
            <a:rPr lang="zh-TW" altLang="en-US" sz="2000" b="1" smtClean="0"/>
            <a:t>自行編譯</a:t>
          </a:r>
          <a:r>
            <a:rPr lang="en-US" altLang="zh-TW" sz="2000" b="1" smtClean="0"/>
            <a:t>TarBall</a:t>
          </a:r>
          <a:endParaRPr lang="zh-TW" altLang="en-US" sz="2000" b="1" dirty="0"/>
        </a:p>
      </dgm:t>
    </dgm:pt>
    <dgm:pt modelId="{17841381-F93C-49F9-B492-FF56C6CC76E5}" type="parTrans" cxnId="{374A1AC5-F7AC-45BD-A5A9-F14F9D63FCA6}">
      <dgm:prSet/>
      <dgm:spPr/>
      <dgm:t>
        <a:bodyPr/>
        <a:lstStyle/>
        <a:p>
          <a:endParaRPr lang="zh-TW" altLang="en-US" sz="1200">
            <a:solidFill>
              <a:schemeClr val="tx1"/>
            </a:solidFill>
          </a:endParaRPr>
        </a:p>
      </dgm:t>
    </dgm:pt>
    <dgm:pt modelId="{86589090-E12B-4E22-AB09-D24C411C556B}" type="sibTrans" cxnId="{374A1AC5-F7AC-45BD-A5A9-F14F9D63FCA6}">
      <dgm:prSet/>
      <dgm:spPr/>
      <dgm:t>
        <a:bodyPr/>
        <a:lstStyle/>
        <a:p>
          <a:endParaRPr lang="zh-TW" altLang="en-US" sz="1200">
            <a:solidFill>
              <a:schemeClr val="tx1"/>
            </a:solidFill>
          </a:endParaRPr>
        </a:p>
      </dgm:t>
    </dgm:pt>
    <dgm:pt modelId="{413AAEE5-BBFA-4482-B658-2A1DB34A41AB}">
      <dgm:prSet phldrT="[文字]" custT="1">
        <dgm:style>
          <a:lnRef idx="2">
            <a:schemeClr val="accent6"/>
          </a:lnRef>
          <a:fillRef idx="1">
            <a:schemeClr val="lt1"/>
          </a:fillRef>
          <a:effectRef idx="0">
            <a:schemeClr val="accent6"/>
          </a:effectRef>
          <a:fontRef idx="minor">
            <a:schemeClr val="dk1"/>
          </a:fontRef>
        </dgm:style>
      </dgm:prSet>
      <dgm:spPr/>
      <dgm:t>
        <a:bodyPr/>
        <a:lstStyle/>
        <a:p>
          <a:r>
            <a:rPr lang="zh-TW" altLang="en-US" sz="1800" dirty="0" smtClean="0"/>
            <a:t>版本選擇自由</a:t>
          </a:r>
          <a:endParaRPr lang="zh-TW" altLang="en-US" sz="1800" dirty="0"/>
        </a:p>
      </dgm:t>
    </dgm:pt>
    <dgm:pt modelId="{F17ABB89-08AB-4B30-A677-8AF4179089CC}" type="parTrans" cxnId="{83B5A1B1-FB33-423A-A76B-377AF334AC8C}">
      <dgm:prSet/>
      <dgm:spPr/>
      <dgm:t>
        <a:bodyPr/>
        <a:lstStyle/>
        <a:p>
          <a:endParaRPr lang="zh-TW" altLang="en-US" sz="1200">
            <a:solidFill>
              <a:schemeClr val="tx1"/>
            </a:solidFill>
          </a:endParaRPr>
        </a:p>
      </dgm:t>
    </dgm:pt>
    <dgm:pt modelId="{77D48B39-A6E6-485F-A3E1-18C299FF4297}" type="sibTrans" cxnId="{83B5A1B1-FB33-423A-A76B-377AF334AC8C}">
      <dgm:prSet/>
      <dgm:spPr/>
      <dgm:t>
        <a:bodyPr/>
        <a:lstStyle/>
        <a:p>
          <a:endParaRPr lang="zh-TW" altLang="en-US" sz="1200">
            <a:solidFill>
              <a:schemeClr val="tx1"/>
            </a:solidFill>
          </a:endParaRPr>
        </a:p>
      </dgm:t>
    </dgm:pt>
    <dgm:pt modelId="{0410B490-417C-4845-B12F-97B711C2D279}">
      <dgm:prSet phldrT="[文字]" custT="1">
        <dgm:style>
          <a:lnRef idx="2">
            <a:schemeClr val="accent6"/>
          </a:lnRef>
          <a:fillRef idx="1">
            <a:schemeClr val="lt1"/>
          </a:fillRef>
          <a:effectRef idx="0">
            <a:schemeClr val="accent6"/>
          </a:effectRef>
          <a:fontRef idx="minor">
            <a:schemeClr val="dk1"/>
          </a:fontRef>
        </dgm:style>
      </dgm:prSet>
      <dgm:spPr/>
      <dgm:t>
        <a:bodyPr/>
        <a:lstStyle/>
        <a:p>
          <a:r>
            <a:rPr lang="zh-TW" altLang="en-US" sz="1800" dirty="0" smtClean="0"/>
            <a:t>難度較高</a:t>
          </a:r>
          <a:endParaRPr lang="zh-TW" altLang="en-US" sz="1800" dirty="0"/>
        </a:p>
      </dgm:t>
    </dgm:pt>
    <dgm:pt modelId="{586EFD42-8C5D-4B7C-9131-C4792D003404}" type="parTrans" cxnId="{FDBBA901-4C22-47A4-A015-A9137721C5CB}">
      <dgm:prSet/>
      <dgm:spPr/>
      <dgm:t>
        <a:bodyPr/>
        <a:lstStyle/>
        <a:p>
          <a:endParaRPr lang="zh-TW" altLang="en-US" sz="1200">
            <a:solidFill>
              <a:schemeClr val="tx1"/>
            </a:solidFill>
          </a:endParaRPr>
        </a:p>
      </dgm:t>
    </dgm:pt>
    <dgm:pt modelId="{445D7619-7574-462D-9733-D767752B82CB}" type="sibTrans" cxnId="{FDBBA901-4C22-47A4-A015-A9137721C5CB}">
      <dgm:prSet/>
      <dgm:spPr/>
      <dgm:t>
        <a:bodyPr/>
        <a:lstStyle/>
        <a:p>
          <a:endParaRPr lang="zh-TW" altLang="en-US" sz="1200">
            <a:solidFill>
              <a:schemeClr val="tx1"/>
            </a:solidFill>
          </a:endParaRPr>
        </a:p>
      </dgm:t>
    </dgm:pt>
    <dgm:pt modelId="{C3207F95-D63E-4606-84D2-7228C021B47B}">
      <dgm:prSet phldrT="[文字]" custT="1">
        <dgm:style>
          <a:lnRef idx="2">
            <a:schemeClr val="accent1"/>
          </a:lnRef>
          <a:fillRef idx="1">
            <a:schemeClr val="lt1"/>
          </a:fillRef>
          <a:effectRef idx="0">
            <a:schemeClr val="accent1"/>
          </a:effectRef>
          <a:fontRef idx="minor">
            <a:schemeClr val="dk1"/>
          </a:fontRef>
        </dgm:style>
      </dgm:prSet>
      <dgm:spPr/>
      <dgm:t>
        <a:bodyPr/>
        <a:lstStyle/>
        <a:p>
          <a:r>
            <a:rPr lang="zh-TW" altLang="en-US" sz="1800" dirty="0" smtClean="0"/>
            <a:t>版本選擇不自由</a:t>
          </a:r>
          <a:endParaRPr lang="zh-TW" altLang="en-US" sz="1800" dirty="0"/>
        </a:p>
      </dgm:t>
    </dgm:pt>
    <dgm:pt modelId="{86B7D4E5-08AB-44B0-A840-D571B58CDB22}" type="parTrans" cxnId="{711F4181-5FA8-43E8-8C00-1AFD609DFEFA}">
      <dgm:prSet/>
      <dgm:spPr/>
      <dgm:t>
        <a:bodyPr/>
        <a:lstStyle/>
        <a:p>
          <a:endParaRPr lang="zh-TW" altLang="en-US" sz="1200">
            <a:solidFill>
              <a:schemeClr val="tx1"/>
            </a:solidFill>
          </a:endParaRPr>
        </a:p>
      </dgm:t>
    </dgm:pt>
    <dgm:pt modelId="{C0513133-2410-4A28-8943-815BE1271872}" type="sibTrans" cxnId="{711F4181-5FA8-43E8-8C00-1AFD609DFEFA}">
      <dgm:prSet/>
      <dgm:spPr/>
      <dgm:t>
        <a:bodyPr/>
        <a:lstStyle/>
        <a:p>
          <a:endParaRPr lang="zh-TW" altLang="en-US" sz="1200">
            <a:solidFill>
              <a:schemeClr val="tx1"/>
            </a:solidFill>
          </a:endParaRPr>
        </a:p>
      </dgm:t>
    </dgm:pt>
    <dgm:pt modelId="{1AA6A647-3DC9-44DC-9405-323A779AC6F8}">
      <dgm:prSet phldrT="[文字]" custT="1">
        <dgm:style>
          <a:lnRef idx="2">
            <a:schemeClr val="accent6"/>
          </a:lnRef>
          <a:fillRef idx="1">
            <a:schemeClr val="lt1"/>
          </a:fillRef>
          <a:effectRef idx="0">
            <a:schemeClr val="accent6"/>
          </a:effectRef>
          <a:fontRef idx="minor">
            <a:schemeClr val="dk1"/>
          </a:fontRef>
        </dgm:style>
      </dgm:prSet>
      <dgm:spPr/>
      <dgm:t>
        <a:bodyPr/>
        <a:lstStyle/>
        <a:p>
          <a:r>
            <a:rPr lang="zh-TW" altLang="en-US" sz="1800" dirty="0" smtClean="0"/>
            <a:t>可修改程式碼</a:t>
          </a:r>
          <a:endParaRPr lang="zh-TW" altLang="en-US" sz="1800" dirty="0"/>
        </a:p>
      </dgm:t>
    </dgm:pt>
    <dgm:pt modelId="{07531312-6BDE-4A93-8C29-DDA026721D65}" type="parTrans" cxnId="{235F2C44-6D03-4BFF-95D3-B217E37BC604}">
      <dgm:prSet/>
      <dgm:spPr/>
      <dgm:t>
        <a:bodyPr/>
        <a:lstStyle/>
        <a:p>
          <a:endParaRPr lang="zh-TW" altLang="en-US" sz="1200">
            <a:solidFill>
              <a:schemeClr val="tx1"/>
            </a:solidFill>
          </a:endParaRPr>
        </a:p>
      </dgm:t>
    </dgm:pt>
    <dgm:pt modelId="{9892437C-DDAB-475C-AC61-8A765B3277BE}" type="sibTrans" cxnId="{235F2C44-6D03-4BFF-95D3-B217E37BC604}">
      <dgm:prSet/>
      <dgm:spPr/>
      <dgm:t>
        <a:bodyPr/>
        <a:lstStyle/>
        <a:p>
          <a:endParaRPr lang="zh-TW" altLang="en-US" sz="1200">
            <a:solidFill>
              <a:schemeClr val="tx1"/>
            </a:solidFill>
          </a:endParaRPr>
        </a:p>
      </dgm:t>
    </dgm:pt>
    <dgm:pt modelId="{FB1FBD5C-CC5C-4906-8372-0CD8401BB525}">
      <dgm:prSet phldrT="[文字]" custT="1">
        <dgm:style>
          <a:lnRef idx="2">
            <a:schemeClr val="accent6"/>
          </a:lnRef>
          <a:fillRef idx="1">
            <a:schemeClr val="lt1"/>
          </a:fillRef>
          <a:effectRef idx="0">
            <a:schemeClr val="accent6"/>
          </a:effectRef>
          <a:fontRef idx="minor">
            <a:schemeClr val="dk1"/>
          </a:fontRef>
        </dgm:style>
      </dgm:prSet>
      <dgm:spPr/>
      <dgm:t>
        <a:bodyPr/>
        <a:lstStyle/>
        <a:p>
          <a:r>
            <a:rPr lang="zh-TW" altLang="en-US" sz="1800" dirty="0" smtClean="0"/>
            <a:t>可移植至其他平台</a:t>
          </a:r>
          <a:endParaRPr lang="zh-TW" altLang="en-US" sz="1800" dirty="0"/>
        </a:p>
      </dgm:t>
    </dgm:pt>
    <dgm:pt modelId="{84656C5D-073F-403E-84BA-25BAF8DDA3FC}" type="parTrans" cxnId="{E4975200-BD03-40C9-AF33-7C3261A96FF4}">
      <dgm:prSet/>
      <dgm:spPr/>
      <dgm:t>
        <a:bodyPr/>
        <a:lstStyle/>
        <a:p>
          <a:endParaRPr lang="zh-TW" altLang="en-US" sz="1600">
            <a:solidFill>
              <a:schemeClr val="tx1"/>
            </a:solidFill>
          </a:endParaRPr>
        </a:p>
      </dgm:t>
    </dgm:pt>
    <dgm:pt modelId="{8F1D6902-4A81-4498-A6A2-B24779B9DFC4}" type="sibTrans" cxnId="{E4975200-BD03-40C9-AF33-7C3261A96FF4}">
      <dgm:prSet/>
      <dgm:spPr/>
      <dgm:t>
        <a:bodyPr/>
        <a:lstStyle/>
        <a:p>
          <a:endParaRPr lang="zh-TW" altLang="en-US" sz="1600">
            <a:solidFill>
              <a:schemeClr val="tx1"/>
            </a:solidFill>
          </a:endParaRPr>
        </a:p>
      </dgm:t>
    </dgm:pt>
    <dgm:pt modelId="{B139EBC3-CBD2-4F59-881C-EFF606279980}" type="pres">
      <dgm:prSet presAssocID="{C087D1DE-CA1E-447D-9187-3D688C9DD318}" presName="Name0" presStyleCnt="0">
        <dgm:presLayoutVars>
          <dgm:dir/>
          <dgm:animLvl val="lvl"/>
          <dgm:resizeHandles val="exact"/>
        </dgm:presLayoutVars>
      </dgm:prSet>
      <dgm:spPr/>
      <dgm:t>
        <a:bodyPr/>
        <a:lstStyle/>
        <a:p>
          <a:endParaRPr lang="zh-TW" altLang="en-US"/>
        </a:p>
      </dgm:t>
    </dgm:pt>
    <dgm:pt modelId="{94D22B83-03C4-41F0-A7EA-482E3BBFAE9A}" type="pres">
      <dgm:prSet presAssocID="{02BF9474-203A-4F90-88F9-549DAD7DC620}" presName="composite" presStyleCnt="0"/>
      <dgm:spPr/>
      <dgm:t>
        <a:bodyPr/>
        <a:lstStyle/>
        <a:p>
          <a:endParaRPr lang="zh-TW" altLang="en-US"/>
        </a:p>
      </dgm:t>
    </dgm:pt>
    <dgm:pt modelId="{BBA8254C-17C0-4A53-8122-0BFEEEA24483}" type="pres">
      <dgm:prSet presAssocID="{02BF9474-203A-4F90-88F9-549DAD7DC620}" presName="parTx" presStyleLbl="alignNode1" presStyleIdx="0" presStyleCnt="3">
        <dgm:presLayoutVars>
          <dgm:chMax val="0"/>
          <dgm:chPref val="0"/>
          <dgm:bulletEnabled val="1"/>
        </dgm:presLayoutVars>
      </dgm:prSet>
      <dgm:spPr/>
      <dgm:t>
        <a:bodyPr/>
        <a:lstStyle/>
        <a:p>
          <a:endParaRPr lang="zh-TW" altLang="en-US"/>
        </a:p>
      </dgm:t>
    </dgm:pt>
    <dgm:pt modelId="{DB11B547-D6CE-47EA-BCE6-A330C363427E}" type="pres">
      <dgm:prSet presAssocID="{02BF9474-203A-4F90-88F9-549DAD7DC620}" presName="desTx" presStyleLbl="alignAccFollowNode1" presStyleIdx="0" presStyleCnt="3">
        <dgm:presLayoutVars>
          <dgm:bulletEnabled val="1"/>
        </dgm:presLayoutVars>
      </dgm:prSet>
      <dgm:spPr/>
      <dgm:t>
        <a:bodyPr/>
        <a:lstStyle/>
        <a:p>
          <a:endParaRPr lang="zh-TW" altLang="en-US"/>
        </a:p>
      </dgm:t>
    </dgm:pt>
    <dgm:pt modelId="{F5D59215-4759-4920-A06C-2D71ABCA49DB}" type="pres">
      <dgm:prSet presAssocID="{FB6584FE-CE24-44B8-9EF6-7FCD10C7C1B2}" presName="space" presStyleCnt="0"/>
      <dgm:spPr/>
      <dgm:t>
        <a:bodyPr/>
        <a:lstStyle/>
        <a:p>
          <a:endParaRPr lang="zh-TW" altLang="en-US"/>
        </a:p>
      </dgm:t>
    </dgm:pt>
    <dgm:pt modelId="{108E958E-89FF-45FD-B587-1F1F751DFCA1}" type="pres">
      <dgm:prSet presAssocID="{557B60CC-35F7-4CB5-9F49-4CF67FFBE8E1}" presName="composite" presStyleCnt="0"/>
      <dgm:spPr/>
      <dgm:t>
        <a:bodyPr/>
        <a:lstStyle/>
        <a:p>
          <a:endParaRPr lang="zh-TW" altLang="en-US"/>
        </a:p>
      </dgm:t>
    </dgm:pt>
    <dgm:pt modelId="{305152A5-A2B2-43CD-88FF-7686672D7606}" type="pres">
      <dgm:prSet presAssocID="{557B60CC-35F7-4CB5-9F49-4CF67FFBE8E1}" presName="parTx" presStyleLbl="alignNode1" presStyleIdx="1" presStyleCnt="3">
        <dgm:presLayoutVars>
          <dgm:chMax val="0"/>
          <dgm:chPref val="0"/>
          <dgm:bulletEnabled val="1"/>
        </dgm:presLayoutVars>
      </dgm:prSet>
      <dgm:spPr/>
      <dgm:t>
        <a:bodyPr/>
        <a:lstStyle/>
        <a:p>
          <a:endParaRPr lang="zh-TW" altLang="en-US"/>
        </a:p>
      </dgm:t>
    </dgm:pt>
    <dgm:pt modelId="{5805A3C8-34BA-4DB5-8BE4-02C7C73D26B6}" type="pres">
      <dgm:prSet presAssocID="{557B60CC-35F7-4CB5-9F49-4CF67FFBE8E1}" presName="desTx" presStyleLbl="alignAccFollowNode1" presStyleIdx="1" presStyleCnt="3">
        <dgm:presLayoutVars>
          <dgm:bulletEnabled val="1"/>
        </dgm:presLayoutVars>
      </dgm:prSet>
      <dgm:spPr/>
      <dgm:t>
        <a:bodyPr/>
        <a:lstStyle/>
        <a:p>
          <a:endParaRPr lang="zh-TW" altLang="en-US"/>
        </a:p>
      </dgm:t>
    </dgm:pt>
    <dgm:pt modelId="{900D6F14-0EA9-4F1F-B2C9-13AD37F8EA04}" type="pres">
      <dgm:prSet presAssocID="{37D3EE18-F48E-4D87-8245-6AC0434C60C8}" presName="space" presStyleCnt="0"/>
      <dgm:spPr/>
      <dgm:t>
        <a:bodyPr/>
        <a:lstStyle/>
        <a:p>
          <a:endParaRPr lang="zh-TW" altLang="en-US"/>
        </a:p>
      </dgm:t>
    </dgm:pt>
    <dgm:pt modelId="{87088D21-C5EA-4D2F-B37C-C970F1BCA0BA}" type="pres">
      <dgm:prSet presAssocID="{B03CB36F-B7EE-4FB7-9AD4-098BF05804F3}" presName="composite" presStyleCnt="0"/>
      <dgm:spPr/>
      <dgm:t>
        <a:bodyPr/>
        <a:lstStyle/>
        <a:p>
          <a:endParaRPr lang="zh-TW" altLang="en-US"/>
        </a:p>
      </dgm:t>
    </dgm:pt>
    <dgm:pt modelId="{374ACF3F-DE89-48E3-9B48-C8FCC46ED998}" type="pres">
      <dgm:prSet presAssocID="{B03CB36F-B7EE-4FB7-9AD4-098BF05804F3}" presName="parTx" presStyleLbl="alignNode1" presStyleIdx="2" presStyleCnt="3">
        <dgm:presLayoutVars>
          <dgm:chMax val="0"/>
          <dgm:chPref val="0"/>
          <dgm:bulletEnabled val="1"/>
        </dgm:presLayoutVars>
      </dgm:prSet>
      <dgm:spPr/>
      <dgm:t>
        <a:bodyPr/>
        <a:lstStyle/>
        <a:p>
          <a:endParaRPr lang="zh-TW" altLang="en-US"/>
        </a:p>
      </dgm:t>
    </dgm:pt>
    <dgm:pt modelId="{B0C0FBDD-5017-4E80-85B2-0886A88A691B}" type="pres">
      <dgm:prSet presAssocID="{B03CB36F-B7EE-4FB7-9AD4-098BF05804F3}" presName="desTx" presStyleLbl="alignAccFollowNode1" presStyleIdx="2" presStyleCnt="3">
        <dgm:presLayoutVars>
          <dgm:bulletEnabled val="1"/>
        </dgm:presLayoutVars>
      </dgm:prSet>
      <dgm:spPr/>
      <dgm:t>
        <a:bodyPr/>
        <a:lstStyle/>
        <a:p>
          <a:endParaRPr lang="zh-TW" altLang="en-US"/>
        </a:p>
      </dgm:t>
    </dgm:pt>
  </dgm:ptLst>
  <dgm:cxnLst>
    <dgm:cxn modelId="{AA67FE36-DF1A-4EF8-9ED0-A6776BD81BF0}" type="presOf" srcId="{1AA6A647-3DC9-44DC-9405-323A779AC6F8}" destId="{B0C0FBDD-5017-4E80-85B2-0886A88A691B}" srcOrd="0" destOrd="2" presId="urn:microsoft.com/office/officeart/2005/8/layout/hList1"/>
    <dgm:cxn modelId="{CE1F8D06-CB21-4ED8-9FA2-79304AB8B75F}" srcId="{557B60CC-35F7-4CB5-9F49-4CF67FFBE8E1}" destId="{2F883AB7-D828-44DE-89C0-2F78894B2A1B}" srcOrd="1" destOrd="0" parTransId="{6EC15FD5-8015-409B-8A20-070DDC6C0843}" sibTransId="{8D119143-D4C1-4943-85C7-7D5350FCEE6D}"/>
    <dgm:cxn modelId="{FDBBA901-4C22-47A4-A015-A9137721C5CB}" srcId="{B03CB36F-B7EE-4FB7-9AD4-098BF05804F3}" destId="{0410B490-417C-4845-B12F-97B711C2D279}" srcOrd="0" destOrd="0" parTransId="{586EFD42-8C5D-4B7C-9131-C4792D003404}" sibTransId="{445D7619-7574-462D-9733-D767752B82CB}"/>
    <dgm:cxn modelId="{A948B372-C665-4DE2-B1CE-EA635652A559}" srcId="{02BF9474-203A-4F90-88F9-549DAD7DC620}" destId="{76B2198D-71B1-464A-9FC5-C8028F15265D}" srcOrd="1" destOrd="0" parTransId="{5CCCACB2-0ADA-4A46-8E9E-C0766D782CC4}" sibTransId="{5C7EB221-EAD3-4F5F-A7B6-C42C517C3386}"/>
    <dgm:cxn modelId="{A410D3EA-8793-4589-82E6-467D01786D22}" type="presOf" srcId="{0410B490-417C-4845-B12F-97B711C2D279}" destId="{B0C0FBDD-5017-4E80-85B2-0886A88A691B}" srcOrd="0" destOrd="0" presId="urn:microsoft.com/office/officeart/2005/8/layout/hList1"/>
    <dgm:cxn modelId="{02A21FBC-25A3-424C-9EA7-B3949A992C61}" type="presOf" srcId="{413AAEE5-BBFA-4482-B658-2A1DB34A41AB}" destId="{B0C0FBDD-5017-4E80-85B2-0886A88A691B}" srcOrd="0" destOrd="1" presId="urn:microsoft.com/office/officeart/2005/8/layout/hList1"/>
    <dgm:cxn modelId="{E0DF6F83-F697-445E-9750-ECE063DE5690}" type="presOf" srcId="{557B60CC-35F7-4CB5-9F49-4CF67FFBE8E1}" destId="{305152A5-A2B2-43CD-88FF-7686672D7606}" srcOrd="0" destOrd="0" presId="urn:microsoft.com/office/officeart/2005/8/layout/hList1"/>
    <dgm:cxn modelId="{6B531C38-CDE0-4DDA-8267-CFF3D30402EE}" srcId="{C087D1DE-CA1E-447D-9187-3D688C9DD318}" destId="{557B60CC-35F7-4CB5-9F49-4CF67FFBE8E1}" srcOrd="1" destOrd="0" parTransId="{E3CA85A5-FA9A-4E1A-A5E5-AB92F7BAC2D4}" sibTransId="{37D3EE18-F48E-4D87-8245-6AC0434C60C8}"/>
    <dgm:cxn modelId="{D3E6F244-D0B7-4E28-A2A9-AF4B8E366E79}" type="presOf" srcId="{B03CB36F-B7EE-4FB7-9AD4-098BF05804F3}" destId="{374ACF3F-DE89-48E3-9B48-C8FCC46ED998}" srcOrd="0" destOrd="0" presId="urn:microsoft.com/office/officeart/2005/8/layout/hList1"/>
    <dgm:cxn modelId="{AD1C7AD1-A1F3-4051-B293-69AD4EC792F1}" srcId="{02BF9474-203A-4F90-88F9-549DAD7DC620}" destId="{E991A1B1-1561-478F-B574-5F5863714556}" srcOrd="0" destOrd="0" parTransId="{E34B28D7-D017-428C-A58F-E053D36544F0}" sibTransId="{405AC517-2B20-4CD1-98C9-EDEC8C935FEE}"/>
    <dgm:cxn modelId="{711F4181-5FA8-43E8-8C00-1AFD609DFEFA}" srcId="{02BF9474-203A-4F90-88F9-549DAD7DC620}" destId="{C3207F95-D63E-4606-84D2-7228C021B47B}" srcOrd="2" destOrd="0" parTransId="{86B7D4E5-08AB-44B0-A840-D571B58CDB22}" sibTransId="{C0513133-2410-4A28-8943-815BE1271872}"/>
    <dgm:cxn modelId="{CD80CE54-74F6-4B90-8C90-1E5F95FF5BE2}" type="presOf" srcId="{E991A1B1-1561-478F-B574-5F5863714556}" destId="{DB11B547-D6CE-47EA-BCE6-A330C363427E}" srcOrd="0" destOrd="0" presId="urn:microsoft.com/office/officeart/2005/8/layout/hList1"/>
    <dgm:cxn modelId="{FB4B6CF9-3F6A-4A4E-99A1-1E5964D41A52}" srcId="{557B60CC-35F7-4CB5-9F49-4CF67FFBE8E1}" destId="{464822A2-579C-4423-BE1F-BB26C1FE888B}" srcOrd="0" destOrd="0" parTransId="{18DFF0B4-9E90-4D1C-A0FC-B52646249E3E}" sibTransId="{5A696FC5-7694-4A0B-ABD2-DB54536F8F50}"/>
    <dgm:cxn modelId="{235F2C44-6D03-4BFF-95D3-B217E37BC604}" srcId="{B03CB36F-B7EE-4FB7-9AD4-098BF05804F3}" destId="{1AA6A647-3DC9-44DC-9405-323A779AC6F8}" srcOrd="2" destOrd="0" parTransId="{07531312-6BDE-4A93-8C29-DDA026721D65}" sibTransId="{9892437C-DDAB-475C-AC61-8A765B3277BE}"/>
    <dgm:cxn modelId="{2C87E020-06EA-431C-BEC8-014EA8228EF5}" type="presOf" srcId="{464822A2-579C-4423-BE1F-BB26C1FE888B}" destId="{5805A3C8-34BA-4DB5-8BE4-02C7C73D26B6}" srcOrd="0" destOrd="0" presId="urn:microsoft.com/office/officeart/2005/8/layout/hList1"/>
    <dgm:cxn modelId="{960F5830-7A0D-4522-A661-1C3D8F66581C}" type="presOf" srcId="{C087D1DE-CA1E-447D-9187-3D688C9DD318}" destId="{B139EBC3-CBD2-4F59-881C-EFF606279980}" srcOrd="0" destOrd="0" presId="urn:microsoft.com/office/officeart/2005/8/layout/hList1"/>
    <dgm:cxn modelId="{16FF3C94-8E60-4DEE-B89D-0818580C9777}" srcId="{C087D1DE-CA1E-447D-9187-3D688C9DD318}" destId="{02BF9474-203A-4F90-88F9-549DAD7DC620}" srcOrd="0" destOrd="0" parTransId="{6AAF1671-98C5-4C4D-8CEA-08F3DE1CE502}" sibTransId="{FB6584FE-CE24-44B8-9EF6-7FCD10C7C1B2}"/>
    <dgm:cxn modelId="{127B9EDD-EE34-47E6-ABC1-B8EE01DFBAB3}" type="presOf" srcId="{76B2198D-71B1-464A-9FC5-C8028F15265D}" destId="{DB11B547-D6CE-47EA-BCE6-A330C363427E}" srcOrd="0" destOrd="1" presId="urn:microsoft.com/office/officeart/2005/8/layout/hList1"/>
    <dgm:cxn modelId="{83B5A1B1-FB33-423A-A76B-377AF334AC8C}" srcId="{B03CB36F-B7EE-4FB7-9AD4-098BF05804F3}" destId="{413AAEE5-BBFA-4482-B658-2A1DB34A41AB}" srcOrd="1" destOrd="0" parTransId="{F17ABB89-08AB-4B30-A677-8AF4179089CC}" sibTransId="{77D48B39-A6E6-485F-A3E1-18C299FF4297}"/>
    <dgm:cxn modelId="{E4975200-BD03-40C9-AF33-7C3261A96FF4}" srcId="{B03CB36F-B7EE-4FB7-9AD4-098BF05804F3}" destId="{FB1FBD5C-CC5C-4906-8372-0CD8401BB525}" srcOrd="3" destOrd="0" parTransId="{84656C5D-073F-403E-84BA-25BAF8DDA3FC}" sibTransId="{8F1D6902-4A81-4498-A6A2-B24779B9DFC4}"/>
    <dgm:cxn modelId="{374A1AC5-F7AC-45BD-A5A9-F14F9D63FCA6}" srcId="{C087D1DE-CA1E-447D-9187-3D688C9DD318}" destId="{B03CB36F-B7EE-4FB7-9AD4-098BF05804F3}" srcOrd="2" destOrd="0" parTransId="{17841381-F93C-49F9-B492-FF56C6CC76E5}" sibTransId="{86589090-E12B-4E22-AB09-D24C411C556B}"/>
    <dgm:cxn modelId="{295E02BD-450C-473B-B24D-E19EF2DED1FE}" type="presOf" srcId="{C3207F95-D63E-4606-84D2-7228C021B47B}" destId="{DB11B547-D6CE-47EA-BCE6-A330C363427E}" srcOrd="0" destOrd="2" presId="urn:microsoft.com/office/officeart/2005/8/layout/hList1"/>
    <dgm:cxn modelId="{5DAE14C0-F351-4375-ACB8-D9E65330D9BB}" type="presOf" srcId="{02BF9474-203A-4F90-88F9-549DAD7DC620}" destId="{BBA8254C-17C0-4A53-8122-0BFEEEA24483}" srcOrd="0" destOrd="0" presId="urn:microsoft.com/office/officeart/2005/8/layout/hList1"/>
    <dgm:cxn modelId="{0CB18A32-329F-47CC-9F13-BD61A70BD07E}" type="presOf" srcId="{FB1FBD5C-CC5C-4906-8372-0CD8401BB525}" destId="{B0C0FBDD-5017-4E80-85B2-0886A88A691B}" srcOrd="0" destOrd="3" presId="urn:microsoft.com/office/officeart/2005/8/layout/hList1"/>
    <dgm:cxn modelId="{A7B85C16-96FA-416C-ABC7-AB6F07AFCD38}" type="presOf" srcId="{2F883AB7-D828-44DE-89C0-2F78894B2A1B}" destId="{5805A3C8-34BA-4DB5-8BE4-02C7C73D26B6}" srcOrd="0" destOrd="1" presId="urn:microsoft.com/office/officeart/2005/8/layout/hList1"/>
    <dgm:cxn modelId="{8A1776CF-7363-4748-BBB4-CD43BF51C4F9}" type="presParOf" srcId="{B139EBC3-CBD2-4F59-881C-EFF606279980}" destId="{94D22B83-03C4-41F0-A7EA-482E3BBFAE9A}" srcOrd="0" destOrd="0" presId="urn:microsoft.com/office/officeart/2005/8/layout/hList1"/>
    <dgm:cxn modelId="{1062F202-5BB4-414A-8761-1CC40E729F54}" type="presParOf" srcId="{94D22B83-03C4-41F0-A7EA-482E3BBFAE9A}" destId="{BBA8254C-17C0-4A53-8122-0BFEEEA24483}" srcOrd="0" destOrd="0" presId="urn:microsoft.com/office/officeart/2005/8/layout/hList1"/>
    <dgm:cxn modelId="{68BBEDA4-8DEB-4C67-A4AD-4997C256390A}" type="presParOf" srcId="{94D22B83-03C4-41F0-A7EA-482E3BBFAE9A}" destId="{DB11B547-D6CE-47EA-BCE6-A330C363427E}" srcOrd="1" destOrd="0" presId="urn:microsoft.com/office/officeart/2005/8/layout/hList1"/>
    <dgm:cxn modelId="{85BA4539-9BA6-41C3-B01F-073EC11F92C5}" type="presParOf" srcId="{B139EBC3-CBD2-4F59-881C-EFF606279980}" destId="{F5D59215-4759-4920-A06C-2D71ABCA49DB}" srcOrd="1" destOrd="0" presId="urn:microsoft.com/office/officeart/2005/8/layout/hList1"/>
    <dgm:cxn modelId="{29893E59-7F43-4832-804C-684A2F012882}" type="presParOf" srcId="{B139EBC3-CBD2-4F59-881C-EFF606279980}" destId="{108E958E-89FF-45FD-B587-1F1F751DFCA1}" srcOrd="2" destOrd="0" presId="urn:microsoft.com/office/officeart/2005/8/layout/hList1"/>
    <dgm:cxn modelId="{7004FC65-4A2F-4856-A8F8-28743AA6BBC0}" type="presParOf" srcId="{108E958E-89FF-45FD-B587-1F1F751DFCA1}" destId="{305152A5-A2B2-43CD-88FF-7686672D7606}" srcOrd="0" destOrd="0" presId="urn:microsoft.com/office/officeart/2005/8/layout/hList1"/>
    <dgm:cxn modelId="{C299C859-FB9D-4FEB-ABA8-9EF2BA9ADF50}" type="presParOf" srcId="{108E958E-89FF-45FD-B587-1F1F751DFCA1}" destId="{5805A3C8-34BA-4DB5-8BE4-02C7C73D26B6}" srcOrd="1" destOrd="0" presId="urn:microsoft.com/office/officeart/2005/8/layout/hList1"/>
    <dgm:cxn modelId="{B60EAD32-D7BB-470C-80CE-1F70577D0B8D}" type="presParOf" srcId="{B139EBC3-CBD2-4F59-881C-EFF606279980}" destId="{900D6F14-0EA9-4F1F-B2C9-13AD37F8EA04}" srcOrd="3" destOrd="0" presId="urn:microsoft.com/office/officeart/2005/8/layout/hList1"/>
    <dgm:cxn modelId="{B25D24D3-5168-4D56-94A8-8226692D6E92}" type="presParOf" srcId="{B139EBC3-CBD2-4F59-881C-EFF606279980}" destId="{87088D21-C5EA-4D2F-B37C-C970F1BCA0BA}" srcOrd="4" destOrd="0" presId="urn:microsoft.com/office/officeart/2005/8/layout/hList1"/>
    <dgm:cxn modelId="{C4957DCE-EC8A-46B0-B6E9-12548F7A1DEF}" type="presParOf" srcId="{87088D21-C5EA-4D2F-B37C-C970F1BCA0BA}" destId="{374ACF3F-DE89-48E3-9B48-C8FCC46ED998}" srcOrd="0" destOrd="0" presId="urn:microsoft.com/office/officeart/2005/8/layout/hList1"/>
    <dgm:cxn modelId="{6B448D01-5C3B-42E2-A79C-58BE2BEACC0A}" type="presParOf" srcId="{87088D21-C5EA-4D2F-B37C-C970F1BCA0BA}" destId="{B0C0FBDD-5017-4E80-85B2-0886A88A691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EE913309-4256-4F50-8382-7209E6C0E75E}" type="doc">
      <dgm:prSet loTypeId="urn:microsoft.com/office/officeart/2008/layout/PictureAccentList" loCatId="list" qsTypeId="urn:microsoft.com/office/officeart/2005/8/quickstyle/simple3" qsCatId="simple" csTypeId="urn:microsoft.com/office/officeart/2005/8/colors/colorful5" csCatId="colorful" phldr="1"/>
      <dgm:spPr/>
      <dgm:t>
        <a:bodyPr/>
        <a:lstStyle/>
        <a:p>
          <a:endParaRPr lang="zh-TW" altLang="en-US"/>
        </a:p>
      </dgm:t>
    </dgm:pt>
    <dgm:pt modelId="{EF4B3920-F637-4ECA-B9C0-A3B4662BFFC8}">
      <dgm:prSet phldrT="[文字]" custT="1"/>
      <dgm:spPr/>
      <dgm:t>
        <a:bodyPr/>
        <a:lstStyle/>
        <a:p>
          <a:r>
            <a:rPr lang="en-US" altLang="zh-TW" sz="2400" b="1" dirty="0" smtClean="0"/>
            <a:t>RPM</a:t>
          </a:r>
          <a:r>
            <a:rPr lang="zh-TW" altLang="en-US" sz="2400" b="1" dirty="0" smtClean="0"/>
            <a:t>  </a:t>
          </a:r>
          <a:endParaRPr lang="en-US" altLang="zh-TW" sz="2400" b="1" dirty="0" smtClean="0"/>
        </a:p>
        <a:p>
          <a:r>
            <a:rPr lang="en-US" altLang="zh-TW" sz="2400" b="1" dirty="0" smtClean="0"/>
            <a:t>(</a:t>
          </a:r>
          <a:r>
            <a:rPr lang="en-US" altLang="en-US" sz="2400" b="1" dirty="0" err="1" smtClean="0"/>
            <a:t>RedHat</a:t>
          </a:r>
          <a:r>
            <a:rPr lang="en-US" altLang="en-US" sz="2400" b="1" dirty="0" smtClean="0"/>
            <a:t> Package Manager</a:t>
          </a:r>
          <a:r>
            <a:rPr lang="en-US" altLang="zh-TW" sz="2400" b="1" dirty="0" smtClean="0"/>
            <a:t>)</a:t>
          </a:r>
          <a:endParaRPr lang="zh-TW" altLang="en-US" sz="2400" b="1" dirty="0"/>
        </a:p>
      </dgm:t>
    </dgm:pt>
    <dgm:pt modelId="{AB4C5B5C-809E-40BC-AAE6-6B62ED514A33}" type="parTrans" cxnId="{2EADE27B-77F9-4E38-8F46-4AED5C0FECF5}">
      <dgm:prSet/>
      <dgm:spPr/>
      <dgm:t>
        <a:bodyPr/>
        <a:lstStyle/>
        <a:p>
          <a:endParaRPr lang="zh-TW" altLang="en-US" sz="2000" b="1"/>
        </a:p>
      </dgm:t>
    </dgm:pt>
    <dgm:pt modelId="{FDFAEF46-5DFA-4FC4-9460-C4757011D2A7}" type="sibTrans" cxnId="{2EADE27B-77F9-4E38-8F46-4AED5C0FECF5}">
      <dgm:prSet/>
      <dgm:spPr/>
      <dgm:t>
        <a:bodyPr/>
        <a:lstStyle/>
        <a:p>
          <a:endParaRPr lang="zh-TW" altLang="en-US" sz="2000" b="1"/>
        </a:p>
      </dgm:t>
    </dgm:pt>
    <dgm:pt modelId="{8483E0AB-44BA-44F0-9D82-EAC15F83BDCD}">
      <dgm:prSet phldrT="[文字]" custT="1"/>
      <dgm:spPr/>
      <dgm:t>
        <a:bodyPr/>
        <a:lstStyle/>
        <a:p>
          <a:r>
            <a:rPr lang="en-US" altLang="en-US" sz="1600" b="1" dirty="0" err="1" smtClean="0"/>
            <a:t>RedHat</a:t>
          </a:r>
          <a:r>
            <a:rPr lang="en-US" altLang="en-US" sz="1600" b="1" dirty="0" smtClean="0"/>
            <a:t> / Fedora / CentOS / </a:t>
          </a:r>
          <a:r>
            <a:rPr lang="en-US" altLang="en-US" sz="1600" b="1" dirty="0" err="1" smtClean="0"/>
            <a:t>SuSE</a:t>
          </a:r>
          <a:endParaRPr lang="zh-TW" altLang="en-US" sz="1600" b="1" dirty="0"/>
        </a:p>
      </dgm:t>
    </dgm:pt>
    <dgm:pt modelId="{1C10EB68-1C34-4E5A-9754-0E136C2E99B0}" type="parTrans" cxnId="{11082C96-61B3-406D-9EF5-6E2A1D0FFF12}">
      <dgm:prSet/>
      <dgm:spPr/>
      <dgm:t>
        <a:bodyPr/>
        <a:lstStyle/>
        <a:p>
          <a:endParaRPr lang="zh-TW" altLang="en-US" sz="2000" b="1"/>
        </a:p>
      </dgm:t>
    </dgm:pt>
    <dgm:pt modelId="{9C4E2F37-D11D-4F6E-A6F5-26F095C2AC36}" type="sibTrans" cxnId="{11082C96-61B3-406D-9EF5-6E2A1D0FFF12}">
      <dgm:prSet/>
      <dgm:spPr/>
      <dgm:t>
        <a:bodyPr/>
        <a:lstStyle/>
        <a:p>
          <a:endParaRPr lang="zh-TW" altLang="en-US" sz="2000" b="1"/>
        </a:p>
      </dgm:t>
    </dgm:pt>
    <dgm:pt modelId="{44952083-4655-473A-8703-5E77DBE17FD5}">
      <dgm:prSet phldrT="[文字]" custT="1"/>
      <dgm:spPr/>
      <dgm:t>
        <a:bodyPr/>
        <a:lstStyle/>
        <a:p>
          <a:r>
            <a:rPr lang="en-US" altLang="zh-TW" sz="2400" b="1" dirty="0" smtClean="0"/>
            <a:t>DPKG</a:t>
          </a:r>
          <a:r>
            <a:rPr lang="zh-TW" altLang="en-US" sz="2400" b="1" dirty="0" smtClean="0"/>
            <a:t> </a:t>
          </a:r>
          <a:endParaRPr lang="en-US" altLang="zh-TW" sz="2400" b="1" dirty="0" smtClean="0"/>
        </a:p>
        <a:p>
          <a:r>
            <a:rPr lang="en-US" altLang="zh-TW" sz="2400" b="1" dirty="0" smtClean="0"/>
            <a:t>(</a:t>
          </a:r>
          <a:r>
            <a:rPr lang="en-US" altLang="zh-TW" sz="2400" b="1" dirty="0" err="1" smtClean="0"/>
            <a:t>Debian</a:t>
          </a:r>
          <a:r>
            <a:rPr lang="en-US" altLang="zh-TW" sz="2400" b="1" dirty="0" smtClean="0"/>
            <a:t>  package)</a:t>
          </a:r>
          <a:endParaRPr lang="zh-TW" altLang="en-US" sz="2400" b="1" dirty="0"/>
        </a:p>
      </dgm:t>
    </dgm:pt>
    <dgm:pt modelId="{D0A598AD-90FC-48D1-B7D7-1141811B9356}" type="parTrans" cxnId="{7D7C8E80-595D-4856-A39A-A08DB1933586}">
      <dgm:prSet/>
      <dgm:spPr/>
      <dgm:t>
        <a:bodyPr/>
        <a:lstStyle/>
        <a:p>
          <a:endParaRPr lang="zh-TW" altLang="en-US" sz="2000" b="1"/>
        </a:p>
      </dgm:t>
    </dgm:pt>
    <dgm:pt modelId="{C327706C-7462-46D7-BB77-3647D226508C}" type="sibTrans" cxnId="{7D7C8E80-595D-4856-A39A-A08DB1933586}">
      <dgm:prSet/>
      <dgm:spPr/>
      <dgm:t>
        <a:bodyPr/>
        <a:lstStyle/>
        <a:p>
          <a:endParaRPr lang="zh-TW" altLang="en-US" sz="2000" b="1"/>
        </a:p>
      </dgm:t>
    </dgm:pt>
    <dgm:pt modelId="{312BDA1F-D660-45F3-8D72-7EABFBD3D8C8}">
      <dgm:prSet phldrT="[文字]" custT="1"/>
      <dgm:spPr/>
      <dgm:t>
        <a:bodyPr/>
        <a:lstStyle/>
        <a:p>
          <a:r>
            <a:rPr lang="en-US" altLang="zh-TW" sz="1600" b="1" dirty="0" err="1" smtClean="0"/>
            <a:t>Debian</a:t>
          </a:r>
          <a:r>
            <a:rPr lang="en-US" altLang="zh-TW" sz="1600" b="1" dirty="0" smtClean="0"/>
            <a:t> / Ubuntu</a:t>
          </a:r>
          <a:endParaRPr lang="zh-TW" altLang="en-US" sz="1600" b="1" dirty="0"/>
        </a:p>
      </dgm:t>
    </dgm:pt>
    <dgm:pt modelId="{53D8A92E-5657-4503-9060-6F0CB0AC5AEB}" type="parTrans" cxnId="{C7166EF7-32C6-4388-818C-0AE4FAAB738F}">
      <dgm:prSet/>
      <dgm:spPr/>
      <dgm:t>
        <a:bodyPr/>
        <a:lstStyle/>
        <a:p>
          <a:endParaRPr lang="zh-TW" altLang="en-US" sz="2000" b="1"/>
        </a:p>
      </dgm:t>
    </dgm:pt>
    <dgm:pt modelId="{CD3A176D-9D83-4A6B-83BE-1C6CA566A995}" type="sibTrans" cxnId="{C7166EF7-32C6-4388-818C-0AE4FAAB738F}">
      <dgm:prSet/>
      <dgm:spPr/>
      <dgm:t>
        <a:bodyPr/>
        <a:lstStyle/>
        <a:p>
          <a:endParaRPr lang="zh-TW" altLang="en-US" sz="2000" b="1"/>
        </a:p>
      </dgm:t>
    </dgm:pt>
    <dgm:pt modelId="{0531500A-F8AD-45E3-95D7-EE3DC1640A1A}">
      <dgm:prSet custT="1"/>
      <dgm:spPr/>
      <dgm:t>
        <a:bodyPr/>
        <a:lstStyle/>
        <a:p>
          <a:r>
            <a:rPr lang="zh-TW" altLang="en-US" sz="1600" b="1" dirty="0" smtClean="0"/>
            <a:t>安裝檔名格式：*</a:t>
          </a:r>
          <a:r>
            <a:rPr lang="en-US" altLang="zh-TW" sz="1600" b="1" dirty="0" smtClean="0"/>
            <a:t>.deb</a:t>
          </a:r>
        </a:p>
      </dgm:t>
    </dgm:pt>
    <dgm:pt modelId="{2D7BD084-B105-41D8-A022-9E103B98E368}" type="parTrans" cxnId="{6025C7DD-3D65-4926-8CA2-EB33FD85014E}">
      <dgm:prSet/>
      <dgm:spPr/>
      <dgm:t>
        <a:bodyPr/>
        <a:lstStyle/>
        <a:p>
          <a:endParaRPr lang="zh-TW" altLang="en-US" sz="2000" b="1"/>
        </a:p>
      </dgm:t>
    </dgm:pt>
    <dgm:pt modelId="{C43F8614-679C-4EFB-9EC9-6040490DA74D}" type="sibTrans" cxnId="{6025C7DD-3D65-4926-8CA2-EB33FD85014E}">
      <dgm:prSet/>
      <dgm:spPr/>
      <dgm:t>
        <a:bodyPr/>
        <a:lstStyle/>
        <a:p>
          <a:endParaRPr lang="zh-TW" altLang="en-US" sz="2000" b="1"/>
        </a:p>
      </dgm:t>
    </dgm:pt>
    <dgm:pt modelId="{F930AAFD-E1AA-4BEB-9F3E-EDBFD0C2CE11}">
      <dgm:prSet custT="1"/>
      <dgm:spPr/>
      <dgm:t>
        <a:bodyPr/>
        <a:lstStyle/>
        <a:p>
          <a:r>
            <a:rPr lang="zh-TW" altLang="en-US" sz="1600" b="1" dirty="0" smtClean="0"/>
            <a:t>線上套件管理機制：</a:t>
          </a:r>
          <a:r>
            <a:rPr lang="en-US" altLang="zh-TW" sz="1600" b="1" dirty="0" smtClean="0"/>
            <a:t>APT</a:t>
          </a:r>
        </a:p>
      </dgm:t>
    </dgm:pt>
    <dgm:pt modelId="{9BEF4E19-A589-46CE-B3F7-4D8AEB3D7C5D}" type="parTrans" cxnId="{AC8CA880-DE33-42BA-B63E-A2F496C1FA27}">
      <dgm:prSet/>
      <dgm:spPr/>
      <dgm:t>
        <a:bodyPr/>
        <a:lstStyle/>
        <a:p>
          <a:endParaRPr lang="zh-TW" altLang="en-US" sz="2000" b="1"/>
        </a:p>
      </dgm:t>
    </dgm:pt>
    <dgm:pt modelId="{AD911FA1-FF1B-4BFB-B740-2AC68621A019}" type="sibTrans" cxnId="{AC8CA880-DE33-42BA-B63E-A2F496C1FA27}">
      <dgm:prSet/>
      <dgm:spPr/>
      <dgm:t>
        <a:bodyPr/>
        <a:lstStyle/>
        <a:p>
          <a:endParaRPr lang="zh-TW" altLang="en-US" sz="2000" b="1"/>
        </a:p>
      </dgm:t>
    </dgm:pt>
    <dgm:pt modelId="{4E01EBA2-4372-4EF9-B1EE-BDF08090461B}">
      <dgm:prSet custT="1"/>
      <dgm:spPr/>
      <dgm:t>
        <a:bodyPr/>
        <a:lstStyle/>
        <a:p>
          <a:r>
            <a:rPr lang="zh-TW" altLang="en-US" sz="1600" b="1" dirty="0" smtClean="0"/>
            <a:t>使用的指令：</a:t>
          </a:r>
          <a:r>
            <a:rPr lang="en-US" altLang="zh-TW" sz="1600" b="1" dirty="0" err="1" smtClean="0"/>
            <a:t>dpkg</a:t>
          </a:r>
          <a:r>
            <a:rPr lang="zh-TW" altLang="en-US" sz="1600" b="1" dirty="0" smtClean="0"/>
            <a:t>、</a:t>
          </a:r>
          <a:r>
            <a:rPr lang="en-US" altLang="zh-TW" sz="1600" b="1" dirty="0" smtClean="0"/>
            <a:t>apt</a:t>
          </a:r>
        </a:p>
      </dgm:t>
    </dgm:pt>
    <dgm:pt modelId="{A2B72F02-040E-4F5F-8FF8-10236BB2E4B1}" type="parTrans" cxnId="{C4C4A0EA-1220-4458-8403-097455DDB7DA}">
      <dgm:prSet/>
      <dgm:spPr/>
      <dgm:t>
        <a:bodyPr/>
        <a:lstStyle/>
        <a:p>
          <a:endParaRPr lang="zh-TW" altLang="en-US" sz="2000" b="1"/>
        </a:p>
      </dgm:t>
    </dgm:pt>
    <dgm:pt modelId="{0107DF94-A58B-4F08-AAA4-A31F34795060}" type="sibTrans" cxnId="{C4C4A0EA-1220-4458-8403-097455DDB7DA}">
      <dgm:prSet/>
      <dgm:spPr/>
      <dgm:t>
        <a:bodyPr/>
        <a:lstStyle/>
        <a:p>
          <a:endParaRPr lang="zh-TW" altLang="en-US" sz="2000" b="1"/>
        </a:p>
      </dgm:t>
    </dgm:pt>
    <dgm:pt modelId="{B24F40C5-5303-48C1-A870-8C7523C262EF}">
      <dgm:prSet custT="1"/>
      <dgm:spPr/>
      <dgm:t>
        <a:bodyPr/>
        <a:lstStyle/>
        <a:p>
          <a:r>
            <a:rPr lang="zh-TW" altLang="en-US" sz="1600" b="1" dirty="0" smtClean="0"/>
            <a:t>安裝檔名格式：*</a:t>
          </a:r>
          <a:r>
            <a:rPr lang="en-US" altLang="en-US" sz="1600" b="1" dirty="0" smtClean="0"/>
            <a:t>.rpm</a:t>
          </a:r>
          <a:endParaRPr lang="zh-TW" altLang="en-US" sz="1600" b="1" dirty="0"/>
        </a:p>
      </dgm:t>
    </dgm:pt>
    <dgm:pt modelId="{1C8F8D7F-FC89-4AFF-8C97-844890AA957B}" type="parTrans" cxnId="{FE8EA2F1-8904-4457-BD96-B7F3042823ED}">
      <dgm:prSet/>
      <dgm:spPr/>
      <dgm:t>
        <a:bodyPr/>
        <a:lstStyle/>
        <a:p>
          <a:endParaRPr lang="zh-TW" altLang="en-US" sz="2000" b="1"/>
        </a:p>
      </dgm:t>
    </dgm:pt>
    <dgm:pt modelId="{FC12A371-FA2A-475B-8ECE-8C17B8E2CF5B}" type="sibTrans" cxnId="{FE8EA2F1-8904-4457-BD96-B7F3042823ED}">
      <dgm:prSet/>
      <dgm:spPr/>
      <dgm:t>
        <a:bodyPr/>
        <a:lstStyle/>
        <a:p>
          <a:endParaRPr lang="zh-TW" altLang="en-US" sz="2000" b="1"/>
        </a:p>
      </dgm:t>
    </dgm:pt>
    <dgm:pt modelId="{6CB3D40D-DB4D-46FE-8CD4-8FBED362645A}">
      <dgm:prSet custT="1"/>
      <dgm:spPr/>
      <dgm:t>
        <a:bodyPr/>
        <a:lstStyle/>
        <a:p>
          <a:r>
            <a:rPr lang="zh-TW" altLang="en-US" sz="1600" b="1" dirty="0" smtClean="0"/>
            <a:t>線上套件管理機制：</a:t>
          </a:r>
          <a:r>
            <a:rPr lang="en-US" altLang="en-US" sz="1600" b="1" dirty="0" smtClean="0"/>
            <a:t>YUM</a:t>
          </a:r>
          <a:endParaRPr lang="zh-TW" altLang="en-US" sz="1600" b="1" dirty="0"/>
        </a:p>
      </dgm:t>
    </dgm:pt>
    <dgm:pt modelId="{5B4CCF86-38E6-4867-8A9D-2F8E0FEF2E8F}" type="parTrans" cxnId="{1BCB140B-7736-4820-A956-29168218BB8B}">
      <dgm:prSet/>
      <dgm:spPr/>
      <dgm:t>
        <a:bodyPr/>
        <a:lstStyle/>
        <a:p>
          <a:endParaRPr lang="zh-TW" altLang="en-US" sz="2000" b="1"/>
        </a:p>
      </dgm:t>
    </dgm:pt>
    <dgm:pt modelId="{7E2A7D77-E7BE-49A0-A980-11004363B386}" type="sibTrans" cxnId="{1BCB140B-7736-4820-A956-29168218BB8B}">
      <dgm:prSet/>
      <dgm:spPr/>
      <dgm:t>
        <a:bodyPr/>
        <a:lstStyle/>
        <a:p>
          <a:endParaRPr lang="zh-TW" altLang="en-US" sz="2000" b="1"/>
        </a:p>
      </dgm:t>
    </dgm:pt>
    <dgm:pt modelId="{FE389270-63F3-4C08-B904-232BD2FD1ED2}">
      <dgm:prSet custT="1"/>
      <dgm:spPr/>
      <dgm:t>
        <a:bodyPr/>
        <a:lstStyle/>
        <a:p>
          <a:r>
            <a:rPr lang="zh-TW" altLang="en-US" sz="1600" b="1" dirty="0" smtClean="0"/>
            <a:t>使用的指令：</a:t>
          </a:r>
          <a:r>
            <a:rPr lang="en-US" altLang="en-US" sz="1600" b="1" dirty="0" smtClean="0"/>
            <a:t>rpm</a:t>
          </a:r>
          <a:r>
            <a:rPr lang="zh-TW" altLang="en-US" sz="1600" b="1" dirty="0" smtClean="0"/>
            <a:t>、</a:t>
          </a:r>
          <a:r>
            <a:rPr lang="en-US" altLang="en-US" sz="1600" b="1" dirty="0" smtClean="0"/>
            <a:t>yum</a:t>
          </a:r>
          <a:endParaRPr lang="zh-TW" altLang="en-US" sz="1600" b="1" dirty="0"/>
        </a:p>
      </dgm:t>
    </dgm:pt>
    <dgm:pt modelId="{B351E15B-DD17-4516-82D8-520028541652}" type="parTrans" cxnId="{B74DA6F8-BB2C-45B3-948C-BE00F1E638CD}">
      <dgm:prSet/>
      <dgm:spPr/>
      <dgm:t>
        <a:bodyPr/>
        <a:lstStyle/>
        <a:p>
          <a:endParaRPr lang="zh-TW" altLang="en-US" sz="2000" b="1"/>
        </a:p>
      </dgm:t>
    </dgm:pt>
    <dgm:pt modelId="{90E1A291-CDF7-48AA-A2D8-62E102394CEF}" type="sibTrans" cxnId="{B74DA6F8-BB2C-45B3-948C-BE00F1E638CD}">
      <dgm:prSet/>
      <dgm:spPr/>
      <dgm:t>
        <a:bodyPr/>
        <a:lstStyle/>
        <a:p>
          <a:endParaRPr lang="zh-TW" altLang="en-US" sz="2000" b="1"/>
        </a:p>
      </dgm:t>
    </dgm:pt>
    <dgm:pt modelId="{91F6CCD3-8886-4B38-BEF3-0468BB71F250}" type="pres">
      <dgm:prSet presAssocID="{EE913309-4256-4F50-8382-7209E6C0E75E}" presName="layout" presStyleCnt="0">
        <dgm:presLayoutVars>
          <dgm:chMax/>
          <dgm:chPref/>
          <dgm:dir/>
          <dgm:animOne val="branch"/>
          <dgm:animLvl val="lvl"/>
          <dgm:resizeHandles/>
        </dgm:presLayoutVars>
      </dgm:prSet>
      <dgm:spPr/>
      <dgm:t>
        <a:bodyPr/>
        <a:lstStyle/>
        <a:p>
          <a:endParaRPr lang="zh-TW" altLang="en-US"/>
        </a:p>
      </dgm:t>
    </dgm:pt>
    <dgm:pt modelId="{FEFC9421-60A0-46D8-B840-73AD81E086F2}" type="pres">
      <dgm:prSet presAssocID="{EF4B3920-F637-4ECA-B9C0-A3B4662BFFC8}" presName="root" presStyleCnt="0">
        <dgm:presLayoutVars>
          <dgm:chMax/>
          <dgm:chPref val="4"/>
        </dgm:presLayoutVars>
      </dgm:prSet>
      <dgm:spPr/>
      <dgm:t>
        <a:bodyPr/>
        <a:lstStyle/>
        <a:p>
          <a:endParaRPr lang="zh-TW" altLang="en-US"/>
        </a:p>
      </dgm:t>
    </dgm:pt>
    <dgm:pt modelId="{7B44A0CE-613F-48DA-83C2-BF476B1D443B}" type="pres">
      <dgm:prSet presAssocID="{EF4B3920-F637-4ECA-B9C0-A3B4662BFFC8}" presName="rootComposite" presStyleCnt="0">
        <dgm:presLayoutVars/>
      </dgm:prSet>
      <dgm:spPr/>
      <dgm:t>
        <a:bodyPr/>
        <a:lstStyle/>
        <a:p>
          <a:endParaRPr lang="zh-TW" altLang="en-US"/>
        </a:p>
      </dgm:t>
    </dgm:pt>
    <dgm:pt modelId="{022D0498-19A1-42F2-A358-AFF845BD7809}" type="pres">
      <dgm:prSet presAssocID="{EF4B3920-F637-4ECA-B9C0-A3B4662BFFC8}" presName="rootText" presStyleLbl="node0" presStyleIdx="0" presStyleCnt="2" custScaleY="194103">
        <dgm:presLayoutVars>
          <dgm:chMax/>
          <dgm:chPref val="4"/>
        </dgm:presLayoutVars>
      </dgm:prSet>
      <dgm:spPr/>
      <dgm:t>
        <a:bodyPr/>
        <a:lstStyle/>
        <a:p>
          <a:endParaRPr lang="zh-TW" altLang="en-US"/>
        </a:p>
      </dgm:t>
    </dgm:pt>
    <dgm:pt modelId="{264B9AAC-F8EC-4FA7-9CEA-16072C105BA7}" type="pres">
      <dgm:prSet presAssocID="{EF4B3920-F637-4ECA-B9C0-A3B4662BFFC8}" presName="childShape" presStyleCnt="0">
        <dgm:presLayoutVars>
          <dgm:chMax val="0"/>
          <dgm:chPref val="0"/>
        </dgm:presLayoutVars>
      </dgm:prSet>
      <dgm:spPr/>
      <dgm:t>
        <a:bodyPr/>
        <a:lstStyle/>
        <a:p>
          <a:endParaRPr lang="zh-TW" altLang="en-US"/>
        </a:p>
      </dgm:t>
    </dgm:pt>
    <dgm:pt modelId="{A96D123D-1FDE-47A6-90B9-DF8EABADA286}" type="pres">
      <dgm:prSet presAssocID="{8483E0AB-44BA-44F0-9D82-EAC15F83BDCD}" presName="childComposite" presStyleCnt="0">
        <dgm:presLayoutVars>
          <dgm:chMax val="0"/>
          <dgm:chPref val="0"/>
        </dgm:presLayoutVars>
      </dgm:prSet>
      <dgm:spPr/>
      <dgm:t>
        <a:bodyPr/>
        <a:lstStyle/>
        <a:p>
          <a:endParaRPr lang="zh-TW" altLang="en-US"/>
        </a:p>
      </dgm:t>
    </dgm:pt>
    <dgm:pt modelId="{8845EFE9-45A4-412B-9CCF-651BFAC2B7AA}" type="pres">
      <dgm:prSet presAssocID="{8483E0AB-44BA-44F0-9D82-EAC15F83BDCD}" presName="Image" presStyleLbl="node1" presStyleIdx="0" presStyleCnt="8"/>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zh-TW" altLang="en-US"/>
        </a:p>
      </dgm:t>
    </dgm:pt>
    <dgm:pt modelId="{1DB34A07-AAC3-419D-8641-715C9B5DB348}" type="pres">
      <dgm:prSet presAssocID="{8483E0AB-44BA-44F0-9D82-EAC15F83BDCD}" presName="childText" presStyleLbl="lnNode1" presStyleIdx="0" presStyleCnt="8">
        <dgm:presLayoutVars>
          <dgm:chMax val="0"/>
          <dgm:chPref val="0"/>
          <dgm:bulletEnabled val="1"/>
        </dgm:presLayoutVars>
      </dgm:prSet>
      <dgm:spPr/>
      <dgm:t>
        <a:bodyPr/>
        <a:lstStyle/>
        <a:p>
          <a:endParaRPr lang="zh-TW" altLang="en-US"/>
        </a:p>
      </dgm:t>
    </dgm:pt>
    <dgm:pt modelId="{E138009F-A2A2-4B70-B042-D6E51A3D2D56}" type="pres">
      <dgm:prSet presAssocID="{B24F40C5-5303-48C1-A870-8C7523C262EF}" presName="childComposite" presStyleCnt="0">
        <dgm:presLayoutVars>
          <dgm:chMax val="0"/>
          <dgm:chPref val="0"/>
        </dgm:presLayoutVars>
      </dgm:prSet>
      <dgm:spPr/>
      <dgm:t>
        <a:bodyPr/>
        <a:lstStyle/>
        <a:p>
          <a:endParaRPr lang="zh-TW" altLang="en-US"/>
        </a:p>
      </dgm:t>
    </dgm:pt>
    <dgm:pt modelId="{5C58ECAC-894E-4CEC-864D-39031AACB827}" type="pres">
      <dgm:prSet presAssocID="{B24F40C5-5303-48C1-A870-8C7523C262EF}" presName="Image" presStyleLbl="node1" presStyleIdx="1" presStyleCnt="8"/>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t>
        <a:bodyPr/>
        <a:lstStyle/>
        <a:p>
          <a:endParaRPr lang="zh-TW" altLang="en-US"/>
        </a:p>
      </dgm:t>
    </dgm:pt>
    <dgm:pt modelId="{6E33862F-D282-4BB1-8EA2-7DE35F1A8F09}" type="pres">
      <dgm:prSet presAssocID="{B24F40C5-5303-48C1-A870-8C7523C262EF}" presName="childText" presStyleLbl="lnNode1" presStyleIdx="1" presStyleCnt="8">
        <dgm:presLayoutVars>
          <dgm:chMax val="0"/>
          <dgm:chPref val="0"/>
          <dgm:bulletEnabled val="1"/>
        </dgm:presLayoutVars>
      </dgm:prSet>
      <dgm:spPr/>
      <dgm:t>
        <a:bodyPr/>
        <a:lstStyle/>
        <a:p>
          <a:endParaRPr lang="zh-TW" altLang="en-US"/>
        </a:p>
      </dgm:t>
    </dgm:pt>
    <dgm:pt modelId="{8F46AE64-685A-4D09-82D2-88B4A0C10124}" type="pres">
      <dgm:prSet presAssocID="{6CB3D40D-DB4D-46FE-8CD4-8FBED362645A}" presName="childComposite" presStyleCnt="0">
        <dgm:presLayoutVars>
          <dgm:chMax val="0"/>
          <dgm:chPref val="0"/>
        </dgm:presLayoutVars>
      </dgm:prSet>
      <dgm:spPr/>
      <dgm:t>
        <a:bodyPr/>
        <a:lstStyle/>
        <a:p>
          <a:endParaRPr lang="zh-TW" altLang="en-US"/>
        </a:p>
      </dgm:t>
    </dgm:pt>
    <dgm:pt modelId="{A413F078-BA96-48B0-9DD5-4A266E3DDCCA}" type="pres">
      <dgm:prSet presAssocID="{6CB3D40D-DB4D-46FE-8CD4-8FBED362645A}" presName="Image" presStyleLbl="node1" presStyleIdx="2" presStyleCnt="8"/>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t>
        <a:bodyPr/>
        <a:lstStyle/>
        <a:p>
          <a:endParaRPr lang="zh-TW" altLang="en-US"/>
        </a:p>
      </dgm:t>
    </dgm:pt>
    <dgm:pt modelId="{C1F89872-BBEF-4AD9-9D14-03F9E9D703F0}" type="pres">
      <dgm:prSet presAssocID="{6CB3D40D-DB4D-46FE-8CD4-8FBED362645A}" presName="childText" presStyleLbl="lnNode1" presStyleIdx="2" presStyleCnt="8">
        <dgm:presLayoutVars>
          <dgm:chMax val="0"/>
          <dgm:chPref val="0"/>
          <dgm:bulletEnabled val="1"/>
        </dgm:presLayoutVars>
      </dgm:prSet>
      <dgm:spPr/>
      <dgm:t>
        <a:bodyPr/>
        <a:lstStyle/>
        <a:p>
          <a:endParaRPr lang="zh-TW" altLang="en-US"/>
        </a:p>
      </dgm:t>
    </dgm:pt>
    <dgm:pt modelId="{C8656F49-7EA6-47AF-847A-21A14B18B27E}" type="pres">
      <dgm:prSet presAssocID="{FE389270-63F3-4C08-B904-232BD2FD1ED2}" presName="childComposite" presStyleCnt="0">
        <dgm:presLayoutVars>
          <dgm:chMax val="0"/>
          <dgm:chPref val="0"/>
        </dgm:presLayoutVars>
      </dgm:prSet>
      <dgm:spPr/>
      <dgm:t>
        <a:bodyPr/>
        <a:lstStyle/>
        <a:p>
          <a:endParaRPr lang="zh-TW" altLang="en-US"/>
        </a:p>
      </dgm:t>
    </dgm:pt>
    <dgm:pt modelId="{352A5324-73DD-44A8-839F-54BA0F8B99EA}" type="pres">
      <dgm:prSet presAssocID="{FE389270-63F3-4C08-B904-232BD2FD1ED2}" presName="Image" presStyleLbl="node1" presStyleIdx="3" presStyleCnt="8"/>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t>
        <a:bodyPr/>
        <a:lstStyle/>
        <a:p>
          <a:endParaRPr lang="zh-TW" altLang="en-US"/>
        </a:p>
      </dgm:t>
    </dgm:pt>
    <dgm:pt modelId="{4BC50CDF-0E2F-4B70-AF92-516E6F451283}" type="pres">
      <dgm:prSet presAssocID="{FE389270-63F3-4C08-B904-232BD2FD1ED2}" presName="childText" presStyleLbl="lnNode1" presStyleIdx="3" presStyleCnt="8">
        <dgm:presLayoutVars>
          <dgm:chMax val="0"/>
          <dgm:chPref val="0"/>
          <dgm:bulletEnabled val="1"/>
        </dgm:presLayoutVars>
      </dgm:prSet>
      <dgm:spPr/>
      <dgm:t>
        <a:bodyPr/>
        <a:lstStyle/>
        <a:p>
          <a:endParaRPr lang="zh-TW" altLang="en-US"/>
        </a:p>
      </dgm:t>
    </dgm:pt>
    <dgm:pt modelId="{974EC8D1-6291-4FEA-9D27-8F6844F2A697}" type="pres">
      <dgm:prSet presAssocID="{44952083-4655-473A-8703-5E77DBE17FD5}" presName="root" presStyleCnt="0">
        <dgm:presLayoutVars>
          <dgm:chMax/>
          <dgm:chPref val="4"/>
        </dgm:presLayoutVars>
      </dgm:prSet>
      <dgm:spPr/>
      <dgm:t>
        <a:bodyPr/>
        <a:lstStyle/>
        <a:p>
          <a:endParaRPr lang="zh-TW" altLang="en-US"/>
        </a:p>
      </dgm:t>
    </dgm:pt>
    <dgm:pt modelId="{404985CB-4322-46A5-BB25-4B7E62625CB3}" type="pres">
      <dgm:prSet presAssocID="{44952083-4655-473A-8703-5E77DBE17FD5}" presName="rootComposite" presStyleCnt="0">
        <dgm:presLayoutVars/>
      </dgm:prSet>
      <dgm:spPr/>
      <dgm:t>
        <a:bodyPr/>
        <a:lstStyle/>
        <a:p>
          <a:endParaRPr lang="zh-TW" altLang="en-US"/>
        </a:p>
      </dgm:t>
    </dgm:pt>
    <dgm:pt modelId="{3F470F8B-9BA4-4ABA-8837-EC48760B6B46}" type="pres">
      <dgm:prSet presAssocID="{44952083-4655-473A-8703-5E77DBE17FD5}" presName="rootText" presStyleLbl="node0" presStyleIdx="1" presStyleCnt="2" custScaleY="194103">
        <dgm:presLayoutVars>
          <dgm:chMax/>
          <dgm:chPref val="4"/>
        </dgm:presLayoutVars>
      </dgm:prSet>
      <dgm:spPr/>
      <dgm:t>
        <a:bodyPr/>
        <a:lstStyle/>
        <a:p>
          <a:endParaRPr lang="zh-TW" altLang="en-US"/>
        </a:p>
      </dgm:t>
    </dgm:pt>
    <dgm:pt modelId="{3B0366C8-BE91-4D34-AB39-3DA1FFDDAE24}" type="pres">
      <dgm:prSet presAssocID="{44952083-4655-473A-8703-5E77DBE17FD5}" presName="childShape" presStyleCnt="0">
        <dgm:presLayoutVars>
          <dgm:chMax val="0"/>
          <dgm:chPref val="0"/>
        </dgm:presLayoutVars>
      </dgm:prSet>
      <dgm:spPr/>
      <dgm:t>
        <a:bodyPr/>
        <a:lstStyle/>
        <a:p>
          <a:endParaRPr lang="zh-TW" altLang="en-US"/>
        </a:p>
      </dgm:t>
    </dgm:pt>
    <dgm:pt modelId="{E20B742F-D83B-4660-85B8-1E3270FF7B38}" type="pres">
      <dgm:prSet presAssocID="{312BDA1F-D660-45F3-8D72-7EABFBD3D8C8}" presName="childComposite" presStyleCnt="0">
        <dgm:presLayoutVars>
          <dgm:chMax val="0"/>
          <dgm:chPref val="0"/>
        </dgm:presLayoutVars>
      </dgm:prSet>
      <dgm:spPr/>
      <dgm:t>
        <a:bodyPr/>
        <a:lstStyle/>
        <a:p>
          <a:endParaRPr lang="zh-TW" altLang="en-US"/>
        </a:p>
      </dgm:t>
    </dgm:pt>
    <dgm:pt modelId="{6D87840A-E86D-415B-8578-0F329B1835D4}" type="pres">
      <dgm:prSet presAssocID="{312BDA1F-D660-45F3-8D72-7EABFBD3D8C8}" presName="Image" presStyleLbl="node1" presStyleIdx="4" presStyleCnt="8"/>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dgm:spPr>
      <dgm:t>
        <a:bodyPr/>
        <a:lstStyle/>
        <a:p>
          <a:endParaRPr lang="zh-TW" altLang="en-US"/>
        </a:p>
      </dgm:t>
    </dgm:pt>
    <dgm:pt modelId="{656316F4-02DA-49EA-95B1-B3B8CD4B8505}" type="pres">
      <dgm:prSet presAssocID="{312BDA1F-D660-45F3-8D72-7EABFBD3D8C8}" presName="childText" presStyleLbl="lnNode1" presStyleIdx="4" presStyleCnt="8">
        <dgm:presLayoutVars>
          <dgm:chMax val="0"/>
          <dgm:chPref val="0"/>
          <dgm:bulletEnabled val="1"/>
        </dgm:presLayoutVars>
      </dgm:prSet>
      <dgm:spPr/>
      <dgm:t>
        <a:bodyPr/>
        <a:lstStyle/>
        <a:p>
          <a:endParaRPr lang="zh-TW" altLang="en-US"/>
        </a:p>
      </dgm:t>
    </dgm:pt>
    <dgm:pt modelId="{4791CC71-D09F-4005-ABD9-39822069B6B6}" type="pres">
      <dgm:prSet presAssocID="{0531500A-F8AD-45E3-95D7-EE3DC1640A1A}" presName="childComposite" presStyleCnt="0">
        <dgm:presLayoutVars>
          <dgm:chMax val="0"/>
          <dgm:chPref val="0"/>
        </dgm:presLayoutVars>
      </dgm:prSet>
      <dgm:spPr/>
      <dgm:t>
        <a:bodyPr/>
        <a:lstStyle/>
        <a:p>
          <a:endParaRPr lang="zh-TW" altLang="en-US"/>
        </a:p>
      </dgm:t>
    </dgm:pt>
    <dgm:pt modelId="{8D1E0B5C-00D1-4F5A-8A8A-C94ABB19416A}" type="pres">
      <dgm:prSet presAssocID="{0531500A-F8AD-45E3-95D7-EE3DC1640A1A}" presName="Image" presStyleLbl="node1" presStyleIdx="5" presStyleCnt="8"/>
      <dgm:spPr>
        <a:blipFill>
          <a:blip xmlns:r="http://schemas.openxmlformats.org/officeDocument/2006/relationships" r:embed="rId6">
            <a:extLst>
              <a:ext uri="{28A0092B-C50C-407E-A947-70E740481C1C}">
                <a14:useLocalDpi xmlns:a14="http://schemas.microsoft.com/office/drawing/2010/main" val="0"/>
              </a:ext>
            </a:extLst>
          </a:blip>
          <a:srcRect/>
          <a:stretch>
            <a:fillRect/>
          </a:stretch>
        </a:blipFill>
      </dgm:spPr>
      <dgm:t>
        <a:bodyPr/>
        <a:lstStyle/>
        <a:p>
          <a:endParaRPr lang="zh-TW" altLang="en-US"/>
        </a:p>
      </dgm:t>
    </dgm:pt>
    <dgm:pt modelId="{CFC65C0D-42BB-401C-B21D-5D230F1EFA28}" type="pres">
      <dgm:prSet presAssocID="{0531500A-F8AD-45E3-95D7-EE3DC1640A1A}" presName="childText" presStyleLbl="lnNode1" presStyleIdx="5" presStyleCnt="8">
        <dgm:presLayoutVars>
          <dgm:chMax val="0"/>
          <dgm:chPref val="0"/>
          <dgm:bulletEnabled val="1"/>
        </dgm:presLayoutVars>
      </dgm:prSet>
      <dgm:spPr/>
      <dgm:t>
        <a:bodyPr/>
        <a:lstStyle/>
        <a:p>
          <a:endParaRPr lang="zh-TW" altLang="en-US"/>
        </a:p>
      </dgm:t>
    </dgm:pt>
    <dgm:pt modelId="{A9C064F7-EA29-432C-82A6-03541B05B682}" type="pres">
      <dgm:prSet presAssocID="{F930AAFD-E1AA-4BEB-9F3E-EDBFD0C2CE11}" presName="childComposite" presStyleCnt="0">
        <dgm:presLayoutVars>
          <dgm:chMax val="0"/>
          <dgm:chPref val="0"/>
        </dgm:presLayoutVars>
      </dgm:prSet>
      <dgm:spPr/>
      <dgm:t>
        <a:bodyPr/>
        <a:lstStyle/>
        <a:p>
          <a:endParaRPr lang="zh-TW" altLang="en-US"/>
        </a:p>
      </dgm:t>
    </dgm:pt>
    <dgm:pt modelId="{1D8519C1-46B3-40F7-808B-AAFC0EC2AF8E}" type="pres">
      <dgm:prSet presAssocID="{F930AAFD-E1AA-4BEB-9F3E-EDBFD0C2CE11}" presName="Image" presStyleLbl="node1" presStyleIdx="6" presStyleCnt="8"/>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t>
        <a:bodyPr/>
        <a:lstStyle/>
        <a:p>
          <a:endParaRPr lang="zh-TW" altLang="en-US"/>
        </a:p>
      </dgm:t>
    </dgm:pt>
    <dgm:pt modelId="{CE036EAB-BE1E-4160-A156-97BFCDD28935}" type="pres">
      <dgm:prSet presAssocID="{F930AAFD-E1AA-4BEB-9F3E-EDBFD0C2CE11}" presName="childText" presStyleLbl="lnNode1" presStyleIdx="6" presStyleCnt="8">
        <dgm:presLayoutVars>
          <dgm:chMax val="0"/>
          <dgm:chPref val="0"/>
          <dgm:bulletEnabled val="1"/>
        </dgm:presLayoutVars>
      </dgm:prSet>
      <dgm:spPr/>
      <dgm:t>
        <a:bodyPr/>
        <a:lstStyle/>
        <a:p>
          <a:endParaRPr lang="zh-TW" altLang="en-US"/>
        </a:p>
      </dgm:t>
    </dgm:pt>
    <dgm:pt modelId="{D2F24B82-8CBD-4CF5-9719-3D5B1A45805C}" type="pres">
      <dgm:prSet presAssocID="{4E01EBA2-4372-4EF9-B1EE-BDF08090461B}" presName="childComposite" presStyleCnt="0">
        <dgm:presLayoutVars>
          <dgm:chMax val="0"/>
          <dgm:chPref val="0"/>
        </dgm:presLayoutVars>
      </dgm:prSet>
      <dgm:spPr/>
      <dgm:t>
        <a:bodyPr/>
        <a:lstStyle/>
        <a:p>
          <a:endParaRPr lang="zh-TW" altLang="en-US"/>
        </a:p>
      </dgm:t>
    </dgm:pt>
    <dgm:pt modelId="{A5E9C01B-859F-4682-9965-80F7F0875E42}" type="pres">
      <dgm:prSet presAssocID="{4E01EBA2-4372-4EF9-B1EE-BDF08090461B}" presName="Image" presStyleLbl="node1" presStyleIdx="7" presStyleCnt="8"/>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t>
        <a:bodyPr/>
        <a:lstStyle/>
        <a:p>
          <a:endParaRPr lang="zh-TW" altLang="en-US"/>
        </a:p>
      </dgm:t>
    </dgm:pt>
    <dgm:pt modelId="{94AF993F-AB4D-474B-A23A-9E49DE0408BC}" type="pres">
      <dgm:prSet presAssocID="{4E01EBA2-4372-4EF9-B1EE-BDF08090461B}" presName="childText" presStyleLbl="lnNode1" presStyleIdx="7" presStyleCnt="8">
        <dgm:presLayoutVars>
          <dgm:chMax val="0"/>
          <dgm:chPref val="0"/>
          <dgm:bulletEnabled val="1"/>
        </dgm:presLayoutVars>
      </dgm:prSet>
      <dgm:spPr/>
      <dgm:t>
        <a:bodyPr/>
        <a:lstStyle/>
        <a:p>
          <a:endParaRPr lang="zh-TW" altLang="en-US"/>
        </a:p>
      </dgm:t>
    </dgm:pt>
  </dgm:ptLst>
  <dgm:cxnLst>
    <dgm:cxn modelId="{FE8EA2F1-8904-4457-BD96-B7F3042823ED}" srcId="{EF4B3920-F637-4ECA-B9C0-A3B4662BFFC8}" destId="{B24F40C5-5303-48C1-A870-8C7523C262EF}" srcOrd="1" destOrd="0" parTransId="{1C8F8D7F-FC89-4AFF-8C97-844890AA957B}" sibTransId="{FC12A371-FA2A-475B-8ECE-8C17B8E2CF5B}"/>
    <dgm:cxn modelId="{2C24B350-E71E-4A63-813E-34F6008C1AFC}" type="presOf" srcId="{4E01EBA2-4372-4EF9-B1EE-BDF08090461B}" destId="{94AF993F-AB4D-474B-A23A-9E49DE0408BC}" srcOrd="0" destOrd="0" presId="urn:microsoft.com/office/officeart/2008/layout/PictureAccentList"/>
    <dgm:cxn modelId="{D1E8788A-CA82-433A-B796-2703FA556B2E}" type="presOf" srcId="{EE913309-4256-4F50-8382-7209E6C0E75E}" destId="{91F6CCD3-8886-4B38-BEF3-0468BB71F250}" srcOrd="0" destOrd="0" presId="urn:microsoft.com/office/officeart/2008/layout/PictureAccentList"/>
    <dgm:cxn modelId="{7D7C8E80-595D-4856-A39A-A08DB1933586}" srcId="{EE913309-4256-4F50-8382-7209E6C0E75E}" destId="{44952083-4655-473A-8703-5E77DBE17FD5}" srcOrd="1" destOrd="0" parTransId="{D0A598AD-90FC-48D1-B7D7-1141811B9356}" sibTransId="{C327706C-7462-46D7-BB77-3647D226508C}"/>
    <dgm:cxn modelId="{7CC0F7A0-8C86-45BE-A941-C79C253755FF}" type="presOf" srcId="{EF4B3920-F637-4ECA-B9C0-A3B4662BFFC8}" destId="{022D0498-19A1-42F2-A358-AFF845BD7809}" srcOrd="0" destOrd="0" presId="urn:microsoft.com/office/officeart/2008/layout/PictureAccentList"/>
    <dgm:cxn modelId="{29DEC54D-6A8B-436B-A554-DAFBD28718E3}" type="presOf" srcId="{8483E0AB-44BA-44F0-9D82-EAC15F83BDCD}" destId="{1DB34A07-AAC3-419D-8641-715C9B5DB348}" srcOrd="0" destOrd="0" presId="urn:microsoft.com/office/officeart/2008/layout/PictureAccentList"/>
    <dgm:cxn modelId="{FA8BF9F9-5D2F-4FE6-BE0F-30F0726F7BC2}" type="presOf" srcId="{44952083-4655-473A-8703-5E77DBE17FD5}" destId="{3F470F8B-9BA4-4ABA-8837-EC48760B6B46}" srcOrd="0" destOrd="0" presId="urn:microsoft.com/office/officeart/2008/layout/PictureAccentList"/>
    <dgm:cxn modelId="{4731A4D7-2E04-4D5B-89CF-089C1CC5CD0D}" type="presOf" srcId="{F930AAFD-E1AA-4BEB-9F3E-EDBFD0C2CE11}" destId="{CE036EAB-BE1E-4160-A156-97BFCDD28935}" srcOrd="0" destOrd="0" presId="urn:microsoft.com/office/officeart/2008/layout/PictureAccentList"/>
    <dgm:cxn modelId="{2EADE27B-77F9-4E38-8F46-4AED5C0FECF5}" srcId="{EE913309-4256-4F50-8382-7209E6C0E75E}" destId="{EF4B3920-F637-4ECA-B9C0-A3B4662BFFC8}" srcOrd="0" destOrd="0" parTransId="{AB4C5B5C-809E-40BC-AAE6-6B62ED514A33}" sibTransId="{FDFAEF46-5DFA-4FC4-9460-C4757011D2A7}"/>
    <dgm:cxn modelId="{E3664737-446B-4EAE-852F-FB8E19BF3415}" type="presOf" srcId="{312BDA1F-D660-45F3-8D72-7EABFBD3D8C8}" destId="{656316F4-02DA-49EA-95B1-B3B8CD4B8505}" srcOrd="0" destOrd="0" presId="urn:microsoft.com/office/officeart/2008/layout/PictureAccentList"/>
    <dgm:cxn modelId="{C89AF5A1-BAFC-4318-8D93-E2131FDEAEE6}" type="presOf" srcId="{0531500A-F8AD-45E3-95D7-EE3DC1640A1A}" destId="{CFC65C0D-42BB-401C-B21D-5D230F1EFA28}" srcOrd="0" destOrd="0" presId="urn:microsoft.com/office/officeart/2008/layout/PictureAccentList"/>
    <dgm:cxn modelId="{C7166EF7-32C6-4388-818C-0AE4FAAB738F}" srcId="{44952083-4655-473A-8703-5E77DBE17FD5}" destId="{312BDA1F-D660-45F3-8D72-7EABFBD3D8C8}" srcOrd="0" destOrd="0" parTransId="{53D8A92E-5657-4503-9060-6F0CB0AC5AEB}" sibTransId="{CD3A176D-9D83-4A6B-83BE-1C6CA566A995}"/>
    <dgm:cxn modelId="{C4C4A0EA-1220-4458-8403-097455DDB7DA}" srcId="{44952083-4655-473A-8703-5E77DBE17FD5}" destId="{4E01EBA2-4372-4EF9-B1EE-BDF08090461B}" srcOrd="3" destOrd="0" parTransId="{A2B72F02-040E-4F5F-8FF8-10236BB2E4B1}" sibTransId="{0107DF94-A58B-4F08-AAA4-A31F34795060}"/>
    <dgm:cxn modelId="{6025C7DD-3D65-4926-8CA2-EB33FD85014E}" srcId="{44952083-4655-473A-8703-5E77DBE17FD5}" destId="{0531500A-F8AD-45E3-95D7-EE3DC1640A1A}" srcOrd="1" destOrd="0" parTransId="{2D7BD084-B105-41D8-A022-9E103B98E368}" sibTransId="{C43F8614-679C-4EFB-9EC9-6040490DA74D}"/>
    <dgm:cxn modelId="{B74DA6F8-BB2C-45B3-948C-BE00F1E638CD}" srcId="{EF4B3920-F637-4ECA-B9C0-A3B4662BFFC8}" destId="{FE389270-63F3-4C08-B904-232BD2FD1ED2}" srcOrd="3" destOrd="0" parTransId="{B351E15B-DD17-4516-82D8-520028541652}" sibTransId="{90E1A291-CDF7-48AA-A2D8-62E102394CEF}"/>
    <dgm:cxn modelId="{4F144414-3BDE-4E24-84FE-0B73F3402F3F}" type="presOf" srcId="{6CB3D40D-DB4D-46FE-8CD4-8FBED362645A}" destId="{C1F89872-BBEF-4AD9-9D14-03F9E9D703F0}" srcOrd="0" destOrd="0" presId="urn:microsoft.com/office/officeart/2008/layout/PictureAccentList"/>
    <dgm:cxn modelId="{1D872D12-6193-4802-9B10-DAC8FE8E2F81}" type="presOf" srcId="{B24F40C5-5303-48C1-A870-8C7523C262EF}" destId="{6E33862F-D282-4BB1-8EA2-7DE35F1A8F09}" srcOrd="0" destOrd="0" presId="urn:microsoft.com/office/officeart/2008/layout/PictureAccentList"/>
    <dgm:cxn modelId="{83F4F746-ECD6-4031-9BFF-6978B056DEE1}" type="presOf" srcId="{FE389270-63F3-4C08-B904-232BD2FD1ED2}" destId="{4BC50CDF-0E2F-4B70-AF92-516E6F451283}" srcOrd="0" destOrd="0" presId="urn:microsoft.com/office/officeart/2008/layout/PictureAccentList"/>
    <dgm:cxn modelId="{1BCB140B-7736-4820-A956-29168218BB8B}" srcId="{EF4B3920-F637-4ECA-B9C0-A3B4662BFFC8}" destId="{6CB3D40D-DB4D-46FE-8CD4-8FBED362645A}" srcOrd="2" destOrd="0" parTransId="{5B4CCF86-38E6-4867-8A9D-2F8E0FEF2E8F}" sibTransId="{7E2A7D77-E7BE-49A0-A980-11004363B386}"/>
    <dgm:cxn modelId="{AC8CA880-DE33-42BA-B63E-A2F496C1FA27}" srcId="{44952083-4655-473A-8703-5E77DBE17FD5}" destId="{F930AAFD-E1AA-4BEB-9F3E-EDBFD0C2CE11}" srcOrd="2" destOrd="0" parTransId="{9BEF4E19-A589-46CE-B3F7-4D8AEB3D7C5D}" sibTransId="{AD911FA1-FF1B-4BFB-B740-2AC68621A019}"/>
    <dgm:cxn modelId="{11082C96-61B3-406D-9EF5-6E2A1D0FFF12}" srcId="{EF4B3920-F637-4ECA-B9C0-A3B4662BFFC8}" destId="{8483E0AB-44BA-44F0-9D82-EAC15F83BDCD}" srcOrd="0" destOrd="0" parTransId="{1C10EB68-1C34-4E5A-9754-0E136C2E99B0}" sibTransId="{9C4E2F37-D11D-4F6E-A6F5-26F095C2AC36}"/>
    <dgm:cxn modelId="{0EF9D647-1E30-4671-BDCA-36594872AADB}" type="presParOf" srcId="{91F6CCD3-8886-4B38-BEF3-0468BB71F250}" destId="{FEFC9421-60A0-46D8-B840-73AD81E086F2}" srcOrd="0" destOrd="0" presId="urn:microsoft.com/office/officeart/2008/layout/PictureAccentList"/>
    <dgm:cxn modelId="{CCA0B76E-2DF5-46AC-9681-FB9969911EAE}" type="presParOf" srcId="{FEFC9421-60A0-46D8-B840-73AD81E086F2}" destId="{7B44A0CE-613F-48DA-83C2-BF476B1D443B}" srcOrd="0" destOrd="0" presId="urn:microsoft.com/office/officeart/2008/layout/PictureAccentList"/>
    <dgm:cxn modelId="{2405AE27-D5D7-42FE-A044-E5AA17367826}" type="presParOf" srcId="{7B44A0CE-613F-48DA-83C2-BF476B1D443B}" destId="{022D0498-19A1-42F2-A358-AFF845BD7809}" srcOrd="0" destOrd="0" presId="urn:microsoft.com/office/officeart/2008/layout/PictureAccentList"/>
    <dgm:cxn modelId="{0E3D6443-79D0-4A03-A072-AE5F16031405}" type="presParOf" srcId="{FEFC9421-60A0-46D8-B840-73AD81E086F2}" destId="{264B9AAC-F8EC-4FA7-9CEA-16072C105BA7}" srcOrd="1" destOrd="0" presId="urn:microsoft.com/office/officeart/2008/layout/PictureAccentList"/>
    <dgm:cxn modelId="{2811D2F5-F2C0-41DC-A58A-1F3D3E995630}" type="presParOf" srcId="{264B9AAC-F8EC-4FA7-9CEA-16072C105BA7}" destId="{A96D123D-1FDE-47A6-90B9-DF8EABADA286}" srcOrd="0" destOrd="0" presId="urn:microsoft.com/office/officeart/2008/layout/PictureAccentList"/>
    <dgm:cxn modelId="{A64CB152-A223-4582-B6E7-871DA9821DD8}" type="presParOf" srcId="{A96D123D-1FDE-47A6-90B9-DF8EABADA286}" destId="{8845EFE9-45A4-412B-9CCF-651BFAC2B7AA}" srcOrd="0" destOrd="0" presId="urn:microsoft.com/office/officeart/2008/layout/PictureAccentList"/>
    <dgm:cxn modelId="{EF1AFEC5-E4EE-442F-A089-20884283ACE4}" type="presParOf" srcId="{A96D123D-1FDE-47A6-90B9-DF8EABADA286}" destId="{1DB34A07-AAC3-419D-8641-715C9B5DB348}" srcOrd="1" destOrd="0" presId="urn:microsoft.com/office/officeart/2008/layout/PictureAccentList"/>
    <dgm:cxn modelId="{219B3CB7-3D01-4CD3-9C17-0885DDB5468A}" type="presParOf" srcId="{264B9AAC-F8EC-4FA7-9CEA-16072C105BA7}" destId="{E138009F-A2A2-4B70-B042-D6E51A3D2D56}" srcOrd="1" destOrd="0" presId="urn:microsoft.com/office/officeart/2008/layout/PictureAccentList"/>
    <dgm:cxn modelId="{2EF9CE78-2B3E-4961-A1D3-3E110A06B902}" type="presParOf" srcId="{E138009F-A2A2-4B70-B042-D6E51A3D2D56}" destId="{5C58ECAC-894E-4CEC-864D-39031AACB827}" srcOrd="0" destOrd="0" presId="urn:microsoft.com/office/officeart/2008/layout/PictureAccentList"/>
    <dgm:cxn modelId="{41C4257D-B5DF-4BDF-8BB3-7CA04FEDE59C}" type="presParOf" srcId="{E138009F-A2A2-4B70-B042-D6E51A3D2D56}" destId="{6E33862F-D282-4BB1-8EA2-7DE35F1A8F09}" srcOrd="1" destOrd="0" presId="urn:microsoft.com/office/officeart/2008/layout/PictureAccentList"/>
    <dgm:cxn modelId="{BBFE0312-AF07-4A38-B787-EFD4C98FB8F0}" type="presParOf" srcId="{264B9AAC-F8EC-4FA7-9CEA-16072C105BA7}" destId="{8F46AE64-685A-4D09-82D2-88B4A0C10124}" srcOrd="2" destOrd="0" presId="urn:microsoft.com/office/officeart/2008/layout/PictureAccentList"/>
    <dgm:cxn modelId="{3483ABB6-7657-4397-90F6-3A5F13BB6049}" type="presParOf" srcId="{8F46AE64-685A-4D09-82D2-88B4A0C10124}" destId="{A413F078-BA96-48B0-9DD5-4A266E3DDCCA}" srcOrd="0" destOrd="0" presId="urn:microsoft.com/office/officeart/2008/layout/PictureAccentList"/>
    <dgm:cxn modelId="{C9AD5DDF-24A9-411D-9B84-78FD1C1C348E}" type="presParOf" srcId="{8F46AE64-685A-4D09-82D2-88B4A0C10124}" destId="{C1F89872-BBEF-4AD9-9D14-03F9E9D703F0}" srcOrd="1" destOrd="0" presId="urn:microsoft.com/office/officeart/2008/layout/PictureAccentList"/>
    <dgm:cxn modelId="{6CF4D696-1299-43CD-A4DA-773B7112ED46}" type="presParOf" srcId="{264B9AAC-F8EC-4FA7-9CEA-16072C105BA7}" destId="{C8656F49-7EA6-47AF-847A-21A14B18B27E}" srcOrd="3" destOrd="0" presId="urn:microsoft.com/office/officeart/2008/layout/PictureAccentList"/>
    <dgm:cxn modelId="{96D26684-37E8-481F-AE18-A8EF972469BE}" type="presParOf" srcId="{C8656F49-7EA6-47AF-847A-21A14B18B27E}" destId="{352A5324-73DD-44A8-839F-54BA0F8B99EA}" srcOrd="0" destOrd="0" presId="urn:microsoft.com/office/officeart/2008/layout/PictureAccentList"/>
    <dgm:cxn modelId="{A089BCD0-324B-4F7A-88B8-F86575C3B63F}" type="presParOf" srcId="{C8656F49-7EA6-47AF-847A-21A14B18B27E}" destId="{4BC50CDF-0E2F-4B70-AF92-516E6F451283}" srcOrd="1" destOrd="0" presId="urn:microsoft.com/office/officeart/2008/layout/PictureAccentList"/>
    <dgm:cxn modelId="{1E5BFE89-80A9-468F-91AA-B11307F2EA37}" type="presParOf" srcId="{91F6CCD3-8886-4B38-BEF3-0468BB71F250}" destId="{974EC8D1-6291-4FEA-9D27-8F6844F2A697}" srcOrd="1" destOrd="0" presId="urn:microsoft.com/office/officeart/2008/layout/PictureAccentList"/>
    <dgm:cxn modelId="{A1A3EADE-9D98-468F-A040-61D1402FBF3E}" type="presParOf" srcId="{974EC8D1-6291-4FEA-9D27-8F6844F2A697}" destId="{404985CB-4322-46A5-BB25-4B7E62625CB3}" srcOrd="0" destOrd="0" presId="urn:microsoft.com/office/officeart/2008/layout/PictureAccentList"/>
    <dgm:cxn modelId="{7DF56B0F-AAE6-4524-A93E-406592E1E4A6}" type="presParOf" srcId="{404985CB-4322-46A5-BB25-4B7E62625CB3}" destId="{3F470F8B-9BA4-4ABA-8837-EC48760B6B46}" srcOrd="0" destOrd="0" presId="urn:microsoft.com/office/officeart/2008/layout/PictureAccentList"/>
    <dgm:cxn modelId="{EBAD113A-4CBF-4D1F-96EF-8C54215D7F92}" type="presParOf" srcId="{974EC8D1-6291-4FEA-9D27-8F6844F2A697}" destId="{3B0366C8-BE91-4D34-AB39-3DA1FFDDAE24}" srcOrd="1" destOrd="0" presId="urn:microsoft.com/office/officeart/2008/layout/PictureAccentList"/>
    <dgm:cxn modelId="{7110159C-60BF-43E4-9805-DFA0262545D5}" type="presParOf" srcId="{3B0366C8-BE91-4D34-AB39-3DA1FFDDAE24}" destId="{E20B742F-D83B-4660-85B8-1E3270FF7B38}" srcOrd="0" destOrd="0" presId="urn:microsoft.com/office/officeart/2008/layout/PictureAccentList"/>
    <dgm:cxn modelId="{71570D85-B9F6-4D31-9EF1-1961CED7F11B}" type="presParOf" srcId="{E20B742F-D83B-4660-85B8-1E3270FF7B38}" destId="{6D87840A-E86D-415B-8578-0F329B1835D4}" srcOrd="0" destOrd="0" presId="urn:microsoft.com/office/officeart/2008/layout/PictureAccentList"/>
    <dgm:cxn modelId="{185A27B4-AA6A-4698-ACED-89E6C5A4246A}" type="presParOf" srcId="{E20B742F-D83B-4660-85B8-1E3270FF7B38}" destId="{656316F4-02DA-49EA-95B1-B3B8CD4B8505}" srcOrd="1" destOrd="0" presId="urn:microsoft.com/office/officeart/2008/layout/PictureAccentList"/>
    <dgm:cxn modelId="{E45C55E3-6CC9-47AB-9EA3-AE800DD8DE93}" type="presParOf" srcId="{3B0366C8-BE91-4D34-AB39-3DA1FFDDAE24}" destId="{4791CC71-D09F-4005-ABD9-39822069B6B6}" srcOrd="1" destOrd="0" presId="urn:microsoft.com/office/officeart/2008/layout/PictureAccentList"/>
    <dgm:cxn modelId="{EA4892DA-C08A-40B6-8AF4-53D508A24FD3}" type="presParOf" srcId="{4791CC71-D09F-4005-ABD9-39822069B6B6}" destId="{8D1E0B5C-00D1-4F5A-8A8A-C94ABB19416A}" srcOrd="0" destOrd="0" presId="urn:microsoft.com/office/officeart/2008/layout/PictureAccentList"/>
    <dgm:cxn modelId="{68CC15BB-62E5-483D-B0D3-410302066559}" type="presParOf" srcId="{4791CC71-D09F-4005-ABD9-39822069B6B6}" destId="{CFC65C0D-42BB-401C-B21D-5D230F1EFA28}" srcOrd="1" destOrd="0" presId="urn:microsoft.com/office/officeart/2008/layout/PictureAccentList"/>
    <dgm:cxn modelId="{C0EAC12E-FC07-4B75-9A73-2A5102FDB541}" type="presParOf" srcId="{3B0366C8-BE91-4D34-AB39-3DA1FFDDAE24}" destId="{A9C064F7-EA29-432C-82A6-03541B05B682}" srcOrd="2" destOrd="0" presId="urn:microsoft.com/office/officeart/2008/layout/PictureAccentList"/>
    <dgm:cxn modelId="{5C119DB6-31A4-457B-BD65-91DF4AE22862}" type="presParOf" srcId="{A9C064F7-EA29-432C-82A6-03541B05B682}" destId="{1D8519C1-46B3-40F7-808B-AAFC0EC2AF8E}" srcOrd="0" destOrd="0" presId="urn:microsoft.com/office/officeart/2008/layout/PictureAccentList"/>
    <dgm:cxn modelId="{62C567FA-2700-4F7E-9E3B-103FF5937188}" type="presParOf" srcId="{A9C064F7-EA29-432C-82A6-03541B05B682}" destId="{CE036EAB-BE1E-4160-A156-97BFCDD28935}" srcOrd="1" destOrd="0" presId="urn:microsoft.com/office/officeart/2008/layout/PictureAccentList"/>
    <dgm:cxn modelId="{C20B046C-99AD-47E0-A1AE-24486142ECB9}" type="presParOf" srcId="{3B0366C8-BE91-4D34-AB39-3DA1FFDDAE24}" destId="{D2F24B82-8CBD-4CF5-9719-3D5B1A45805C}" srcOrd="3" destOrd="0" presId="urn:microsoft.com/office/officeart/2008/layout/PictureAccentList"/>
    <dgm:cxn modelId="{AA2C7BFC-5467-4827-B115-0CCB6B633FF8}" type="presParOf" srcId="{D2F24B82-8CBD-4CF5-9719-3D5B1A45805C}" destId="{A5E9C01B-859F-4682-9965-80F7F0875E42}" srcOrd="0" destOrd="0" presId="urn:microsoft.com/office/officeart/2008/layout/PictureAccentList"/>
    <dgm:cxn modelId="{16FEDB36-8093-43C5-B86A-F6A470E81988}" type="presParOf" srcId="{D2F24B82-8CBD-4CF5-9719-3D5B1A45805C}" destId="{94AF993F-AB4D-474B-A23A-9E49DE0408BC}" srcOrd="1" destOrd="0" presId="urn:microsoft.com/office/officeart/2008/layout/Picture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A57F7795-566B-46BF-982D-DAD2EF678E58}" type="doc">
      <dgm:prSet loTypeId="urn:microsoft.com/office/officeart/2005/8/layout/process2" loCatId="process" qsTypeId="urn:microsoft.com/office/officeart/2005/8/quickstyle/simple1" qsCatId="simple" csTypeId="urn:microsoft.com/office/officeart/2005/8/colors/accent1_1" csCatId="accent1" phldr="1"/>
      <dgm:spPr/>
      <dgm:t>
        <a:bodyPr/>
        <a:lstStyle/>
        <a:p>
          <a:endParaRPr lang="zh-TW" altLang="en-US"/>
        </a:p>
      </dgm:t>
    </dgm:pt>
    <dgm:pt modelId="{2E832BDE-5D55-4AA1-A95C-A6D574514314}">
      <dgm:prSet phldrT="[文字]" custT="1"/>
      <dgm:spPr/>
      <dgm:t>
        <a:bodyPr/>
        <a:lstStyle/>
        <a:p>
          <a:r>
            <a:rPr lang="en-US" altLang="zh-TW" sz="2400" dirty="0" smtClean="0"/>
            <a:t>./ configure</a:t>
          </a:r>
          <a:endParaRPr lang="zh-TW" altLang="en-US" sz="2400" dirty="0"/>
        </a:p>
      </dgm:t>
    </dgm:pt>
    <dgm:pt modelId="{7A01C343-295F-4F11-A2FC-8A20A607E383}" type="parTrans" cxnId="{C79121E4-54D7-469A-A788-88AC5931BCE3}">
      <dgm:prSet/>
      <dgm:spPr/>
      <dgm:t>
        <a:bodyPr/>
        <a:lstStyle/>
        <a:p>
          <a:endParaRPr lang="zh-TW" altLang="en-US" sz="1600"/>
        </a:p>
      </dgm:t>
    </dgm:pt>
    <dgm:pt modelId="{1E07510A-BE0C-4F38-8507-652DA0A51EF2}" type="sibTrans" cxnId="{C79121E4-54D7-469A-A788-88AC5931BCE3}">
      <dgm:prSet custT="1"/>
      <dgm:spPr/>
      <dgm:t>
        <a:bodyPr/>
        <a:lstStyle/>
        <a:p>
          <a:endParaRPr lang="zh-TW" altLang="en-US" sz="2000"/>
        </a:p>
      </dgm:t>
    </dgm:pt>
    <dgm:pt modelId="{4E0D83F0-068D-4CA3-A76A-D02DB5099142}">
      <dgm:prSet phldrT="[文字]" custT="1"/>
      <dgm:spPr/>
      <dgm:t>
        <a:bodyPr/>
        <a:lstStyle/>
        <a:p>
          <a:r>
            <a:rPr lang="en-US" altLang="zh-TW" sz="2400" dirty="0" smtClean="0"/>
            <a:t>make</a:t>
          </a:r>
          <a:endParaRPr lang="zh-TW" altLang="en-US" sz="2400" dirty="0"/>
        </a:p>
      </dgm:t>
    </dgm:pt>
    <dgm:pt modelId="{59FB580F-9A8C-4214-BBC5-42A473BAE2C9}" type="parTrans" cxnId="{9DE7A10A-CD16-49FB-ADC9-27C393928F5F}">
      <dgm:prSet/>
      <dgm:spPr/>
      <dgm:t>
        <a:bodyPr/>
        <a:lstStyle/>
        <a:p>
          <a:endParaRPr lang="zh-TW" altLang="en-US" sz="1600"/>
        </a:p>
      </dgm:t>
    </dgm:pt>
    <dgm:pt modelId="{8790F7AC-84D3-4133-9E59-614D7BD1C53C}" type="sibTrans" cxnId="{9DE7A10A-CD16-49FB-ADC9-27C393928F5F}">
      <dgm:prSet custT="1"/>
      <dgm:spPr/>
      <dgm:t>
        <a:bodyPr/>
        <a:lstStyle/>
        <a:p>
          <a:endParaRPr lang="zh-TW" altLang="en-US" sz="2000"/>
        </a:p>
      </dgm:t>
    </dgm:pt>
    <dgm:pt modelId="{3C32343A-B153-4D21-938E-6C3A93DD0E09}">
      <dgm:prSet phldrT="[文字]" custT="1"/>
      <dgm:spPr/>
      <dgm:t>
        <a:bodyPr/>
        <a:lstStyle/>
        <a:p>
          <a:r>
            <a:rPr lang="en-US" altLang="zh-TW" sz="2400" dirty="0" smtClean="0"/>
            <a:t>(</a:t>
          </a:r>
          <a:r>
            <a:rPr lang="en-US" altLang="zh-TW" sz="2400" dirty="0" err="1" smtClean="0"/>
            <a:t>sudo</a:t>
          </a:r>
          <a:r>
            <a:rPr lang="en-US" altLang="zh-TW" sz="2400" dirty="0" smtClean="0"/>
            <a:t>) make  install</a:t>
          </a:r>
          <a:endParaRPr lang="zh-TW" altLang="en-US" sz="2400" dirty="0"/>
        </a:p>
      </dgm:t>
    </dgm:pt>
    <dgm:pt modelId="{D407A0D4-7220-4A9E-B343-224925DF7C42}" type="parTrans" cxnId="{F5FC355C-F298-436D-9825-5B26657C5634}">
      <dgm:prSet/>
      <dgm:spPr/>
      <dgm:t>
        <a:bodyPr/>
        <a:lstStyle/>
        <a:p>
          <a:endParaRPr lang="zh-TW" altLang="en-US" sz="1600"/>
        </a:p>
      </dgm:t>
    </dgm:pt>
    <dgm:pt modelId="{7F7A7682-B682-4181-BA4D-B36C8110F972}" type="sibTrans" cxnId="{F5FC355C-F298-436D-9825-5B26657C5634}">
      <dgm:prSet/>
      <dgm:spPr/>
      <dgm:t>
        <a:bodyPr/>
        <a:lstStyle/>
        <a:p>
          <a:endParaRPr lang="zh-TW" altLang="en-US" sz="1600"/>
        </a:p>
      </dgm:t>
    </dgm:pt>
    <dgm:pt modelId="{79EA3443-F13C-430C-BBDA-668EA11F3B55}" type="pres">
      <dgm:prSet presAssocID="{A57F7795-566B-46BF-982D-DAD2EF678E58}" presName="linearFlow" presStyleCnt="0">
        <dgm:presLayoutVars>
          <dgm:resizeHandles val="exact"/>
        </dgm:presLayoutVars>
      </dgm:prSet>
      <dgm:spPr/>
      <dgm:t>
        <a:bodyPr/>
        <a:lstStyle/>
        <a:p>
          <a:endParaRPr lang="zh-TW" altLang="en-US"/>
        </a:p>
      </dgm:t>
    </dgm:pt>
    <dgm:pt modelId="{83201692-9DBB-444B-8005-1855FD80DAFC}" type="pres">
      <dgm:prSet presAssocID="{2E832BDE-5D55-4AA1-A95C-A6D574514314}" presName="node" presStyleLbl="node1" presStyleIdx="0" presStyleCnt="3" custScaleX="172100">
        <dgm:presLayoutVars>
          <dgm:bulletEnabled val="1"/>
        </dgm:presLayoutVars>
      </dgm:prSet>
      <dgm:spPr/>
      <dgm:t>
        <a:bodyPr/>
        <a:lstStyle/>
        <a:p>
          <a:endParaRPr lang="zh-TW" altLang="en-US"/>
        </a:p>
      </dgm:t>
    </dgm:pt>
    <dgm:pt modelId="{5E7632D1-F0E5-4CD1-A856-7A2FFA091589}" type="pres">
      <dgm:prSet presAssocID="{1E07510A-BE0C-4F38-8507-652DA0A51EF2}" presName="sibTrans" presStyleLbl="sibTrans2D1" presStyleIdx="0" presStyleCnt="2"/>
      <dgm:spPr/>
      <dgm:t>
        <a:bodyPr/>
        <a:lstStyle/>
        <a:p>
          <a:endParaRPr lang="zh-TW" altLang="en-US"/>
        </a:p>
      </dgm:t>
    </dgm:pt>
    <dgm:pt modelId="{45E16A86-1511-41B0-A489-02BD553077DD}" type="pres">
      <dgm:prSet presAssocID="{1E07510A-BE0C-4F38-8507-652DA0A51EF2}" presName="connectorText" presStyleLbl="sibTrans2D1" presStyleIdx="0" presStyleCnt="2"/>
      <dgm:spPr/>
      <dgm:t>
        <a:bodyPr/>
        <a:lstStyle/>
        <a:p>
          <a:endParaRPr lang="zh-TW" altLang="en-US"/>
        </a:p>
      </dgm:t>
    </dgm:pt>
    <dgm:pt modelId="{56599CF6-A5AA-498B-B06D-B55F67619D50}" type="pres">
      <dgm:prSet presAssocID="{4E0D83F0-068D-4CA3-A76A-D02DB5099142}" presName="node" presStyleLbl="node1" presStyleIdx="1" presStyleCnt="3" custScaleX="172100">
        <dgm:presLayoutVars>
          <dgm:bulletEnabled val="1"/>
        </dgm:presLayoutVars>
      </dgm:prSet>
      <dgm:spPr/>
      <dgm:t>
        <a:bodyPr/>
        <a:lstStyle/>
        <a:p>
          <a:endParaRPr lang="zh-TW" altLang="en-US"/>
        </a:p>
      </dgm:t>
    </dgm:pt>
    <dgm:pt modelId="{7F81459D-B436-4DA5-AED4-28EF090206E6}" type="pres">
      <dgm:prSet presAssocID="{8790F7AC-84D3-4133-9E59-614D7BD1C53C}" presName="sibTrans" presStyleLbl="sibTrans2D1" presStyleIdx="1" presStyleCnt="2"/>
      <dgm:spPr/>
      <dgm:t>
        <a:bodyPr/>
        <a:lstStyle/>
        <a:p>
          <a:endParaRPr lang="zh-TW" altLang="en-US"/>
        </a:p>
      </dgm:t>
    </dgm:pt>
    <dgm:pt modelId="{62D4251E-CCD8-4B82-AB2D-086109765AD3}" type="pres">
      <dgm:prSet presAssocID="{8790F7AC-84D3-4133-9E59-614D7BD1C53C}" presName="connectorText" presStyleLbl="sibTrans2D1" presStyleIdx="1" presStyleCnt="2"/>
      <dgm:spPr/>
      <dgm:t>
        <a:bodyPr/>
        <a:lstStyle/>
        <a:p>
          <a:endParaRPr lang="zh-TW" altLang="en-US"/>
        </a:p>
      </dgm:t>
    </dgm:pt>
    <dgm:pt modelId="{4206AE4B-7DC5-4B20-90A8-C26E4ED17723}" type="pres">
      <dgm:prSet presAssocID="{3C32343A-B153-4D21-938E-6C3A93DD0E09}" presName="node" presStyleLbl="node1" presStyleIdx="2" presStyleCnt="3" custScaleX="172100">
        <dgm:presLayoutVars>
          <dgm:bulletEnabled val="1"/>
        </dgm:presLayoutVars>
      </dgm:prSet>
      <dgm:spPr/>
      <dgm:t>
        <a:bodyPr/>
        <a:lstStyle/>
        <a:p>
          <a:endParaRPr lang="zh-TW" altLang="en-US"/>
        </a:p>
      </dgm:t>
    </dgm:pt>
  </dgm:ptLst>
  <dgm:cxnLst>
    <dgm:cxn modelId="{9DE7A10A-CD16-49FB-ADC9-27C393928F5F}" srcId="{A57F7795-566B-46BF-982D-DAD2EF678E58}" destId="{4E0D83F0-068D-4CA3-A76A-D02DB5099142}" srcOrd="1" destOrd="0" parTransId="{59FB580F-9A8C-4214-BBC5-42A473BAE2C9}" sibTransId="{8790F7AC-84D3-4133-9E59-614D7BD1C53C}"/>
    <dgm:cxn modelId="{11CF0F68-8E34-4F62-9B3F-33B083B4B54F}" type="presOf" srcId="{8790F7AC-84D3-4133-9E59-614D7BD1C53C}" destId="{62D4251E-CCD8-4B82-AB2D-086109765AD3}" srcOrd="1" destOrd="0" presId="urn:microsoft.com/office/officeart/2005/8/layout/process2"/>
    <dgm:cxn modelId="{0A169A54-8BF2-43B0-A15F-822D0B13E246}" type="presOf" srcId="{1E07510A-BE0C-4F38-8507-652DA0A51EF2}" destId="{5E7632D1-F0E5-4CD1-A856-7A2FFA091589}" srcOrd="0" destOrd="0" presId="urn:microsoft.com/office/officeart/2005/8/layout/process2"/>
    <dgm:cxn modelId="{F5FC355C-F298-436D-9825-5B26657C5634}" srcId="{A57F7795-566B-46BF-982D-DAD2EF678E58}" destId="{3C32343A-B153-4D21-938E-6C3A93DD0E09}" srcOrd="2" destOrd="0" parTransId="{D407A0D4-7220-4A9E-B343-224925DF7C42}" sibTransId="{7F7A7682-B682-4181-BA4D-B36C8110F972}"/>
    <dgm:cxn modelId="{519A837A-253A-4FD2-A55D-D346FC865669}" type="presOf" srcId="{4E0D83F0-068D-4CA3-A76A-D02DB5099142}" destId="{56599CF6-A5AA-498B-B06D-B55F67619D50}" srcOrd="0" destOrd="0" presId="urn:microsoft.com/office/officeart/2005/8/layout/process2"/>
    <dgm:cxn modelId="{9F35566C-BDB7-401C-A7FD-5583C739C785}" type="presOf" srcId="{2E832BDE-5D55-4AA1-A95C-A6D574514314}" destId="{83201692-9DBB-444B-8005-1855FD80DAFC}" srcOrd="0" destOrd="0" presId="urn:microsoft.com/office/officeart/2005/8/layout/process2"/>
    <dgm:cxn modelId="{C79121E4-54D7-469A-A788-88AC5931BCE3}" srcId="{A57F7795-566B-46BF-982D-DAD2EF678E58}" destId="{2E832BDE-5D55-4AA1-A95C-A6D574514314}" srcOrd="0" destOrd="0" parTransId="{7A01C343-295F-4F11-A2FC-8A20A607E383}" sibTransId="{1E07510A-BE0C-4F38-8507-652DA0A51EF2}"/>
    <dgm:cxn modelId="{4256AF79-D39B-467A-875C-9935333A357F}" type="presOf" srcId="{A57F7795-566B-46BF-982D-DAD2EF678E58}" destId="{79EA3443-F13C-430C-BBDA-668EA11F3B55}" srcOrd="0" destOrd="0" presId="urn:microsoft.com/office/officeart/2005/8/layout/process2"/>
    <dgm:cxn modelId="{108BE62C-631E-4F11-8CE1-928C8DAEE7A0}" type="presOf" srcId="{8790F7AC-84D3-4133-9E59-614D7BD1C53C}" destId="{7F81459D-B436-4DA5-AED4-28EF090206E6}" srcOrd="0" destOrd="0" presId="urn:microsoft.com/office/officeart/2005/8/layout/process2"/>
    <dgm:cxn modelId="{253BC356-FB2A-4ACD-BAA3-09110D50F6D9}" type="presOf" srcId="{3C32343A-B153-4D21-938E-6C3A93DD0E09}" destId="{4206AE4B-7DC5-4B20-90A8-C26E4ED17723}" srcOrd="0" destOrd="0" presId="urn:microsoft.com/office/officeart/2005/8/layout/process2"/>
    <dgm:cxn modelId="{84087814-EB76-4001-BA8C-CE62821A15CF}" type="presOf" srcId="{1E07510A-BE0C-4F38-8507-652DA0A51EF2}" destId="{45E16A86-1511-41B0-A489-02BD553077DD}" srcOrd="1" destOrd="0" presId="urn:microsoft.com/office/officeart/2005/8/layout/process2"/>
    <dgm:cxn modelId="{2D2399D2-B220-4718-9E57-06677209D7E3}" type="presParOf" srcId="{79EA3443-F13C-430C-BBDA-668EA11F3B55}" destId="{83201692-9DBB-444B-8005-1855FD80DAFC}" srcOrd="0" destOrd="0" presId="urn:microsoft.com/office/officeart/2005/8/layout/process2"/>
    <dgm:cxn modelId="{DD93E4FF-E9CD-42A0-9CF8-6604872EAD96}" type="presParOf" srcId="{79EA3443-F13C-430C-BBDA-668EA11F3B55}" destId="{5E7632D1-F0E5-4CD1-A856-7A2FFA091589}" srcOrd="1" destOrd="0" presId="urn:microsoft.com/office/officeart/2005/8/layout/process2"/>
    <dgm:cxn modelId="{E0CA690D-83CF-46AF-BC5C-AD7DFC803EDD}" type="presParOf" srcId="{5E7632D1-F0E5-4CD1-A856-7A2FFA091589}" destId="{45E16A86-1511-41B0-A489-02BD553077DD}" srcOrd="0" destOrd="0" presId="urn:microsoft.com/office/officeart/2005/8/layout/process2"/>
    <dgm:cxn modelId="{385EDAD9-E858-4BEC-B48A-BC34CE2AB481}" type="presParOf" srcId="{79EA3443-F13C-430C-BBDA-668EA11F3B55}" destId="{56599CF6-A5AA-498B-B06D-B55F67619D50}" srcOrd="2" destOrd="0" presId="urn:microsoft.com/office/officeart/2005/8/layout/process2"/>
    <dgm:cxn modelId="{77EF8CA6-AE69-444A-835A-CD44846ACD71}" type="presParOf" srcId="{79EA3443-F13C-430C-BBDA-668EA11F3B55}" destId="{7F81459D-B436-4DA5-AED4-28EF090206E6}" srcOrd="3" destOrd="0" presId="urn:microsoft.com/office/officeart/2005/8/layout/process2"/>
    <dgm:cxn modelId="{206BF8CC-AEB7-4B83-91E1-CBF759A2A1E4}" type="presParOf" srcId="{7F81459D-B436-4DA5-AED4-28EF090206E6}" destId="{62D4251E-CCD8-4B82-AB2D-086109765AD3}" srcOrd="0" destOrd="0" presId="urn:microsoft.com/office/officeart/2005/8/layout/process2"/>
    <dgm:cxn modelId="{37640D2A-3230-4E12-BAD4-44CF7B4CE673}" type="presParOf" srcId="{79EA3443-F13C-430C-BBDA-668EA11F3B55}" destId="{4206AE4B-7DC5-4B20-90A8-C26E4ED17723}"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118EB83C-A062-4A2C-81C6-46B003CDB471}" type="doc">
      <dgm:prSet loTypeId="urn:microsoft.com/office/officeart/2005/8/layout/bList2" loCatId="list" qsTypeId="urn:microsoft.com/office/officeart/2005/8/quickstyle/simple3" qsCatId="simple" csTypeId="urn:microsoft.com/office/officeart/2005/8/colors/accent1_5" csCatId="accent1" phldr="1"/>
      <dgm:spPr/>
      <dgm:t>
        <a:bodyPr/>
        <a:lstStyle/>
        <a:p>
          <a:endParaRPr lang="zh-TW" altLang="en-US"/>
        </a:p>
      </dgm:t>
    </dgm:pt>
    <dgm:pt modelId="{4F778CA7-C8A6-4A38-8E0C-C9F341BC0058}">
      <dgm:prSet phldrT="[文字]"/>
      <dgm:spPr/>
      <dgm:t>
        <a:bodyPr/>
        <a:lstStyle/>
        <a:p>
          <a:r>
            <a:rPr lang="zh-TW" altLang="en-US" dirty="0" smtClean="0"/>
            <a:t>前景</a:t>
          </a:r>
          <a:endParaRPr lang="zh-TW" altLang="en-US" dirty="0"/>
        </a:p>
      </dgm:t>
    </dgm:pt>
    <dgm:pt modelId="{6B40FA20-4F9F-409C-87D9-6888F2AF9D8F}" type="parTrans" cxnId="{482562B7-A3AE-4F51-9F73-D04AADC5E961}">
      <dgm:prSet/>
      <dgm:spPr/>
      <dgm:t>
        <a:bodyPr/>
        <a:lstStyle/>
        <a:p>
          <a:endParaRPr lang="zh-TW" altLang="en-US"/>
        </a:p>
      </dgm:t>
    </dgm:pt>
    <dgm:pt modelId="{E2743A2F-A798-428E-A73B-99B72A09E7C0}" type="sibTrans" cxnId="{482562B7-A3AE-4F51-9F73-D04AADC5E961}">
      <dgm:prSet/>
      <dgm:spPr/>
      <dgm:t>
        <a:bodyPr/>
        <a:lstStyle/>
        <a:p>
          <a:endParaRPr lang="zh-TW" altLang="en-US"/>
        </a:p>
      </dgm:t>
    </dgm:pt>
    <dgm:pt modelId="{C411355E-11CD-479A-B2CA-42594855058B}">
      <dgm:prSet custT="1"/>
      <dgm:spPr/>
      <dgm:t>
        <a:bodyPr/>
        <a:lstStyle/>
        <a:p>
          <a:r>
            <a:rPr lang="zh-TW" altLang="en-US" sz="2000" dirty="0" smtClean="0"/>
            <a:t>使用者在目前的終端機進行操作的程序</a:t>
          </a:r>
          <a:endParaRPr lang="zh-TW" altLang="en-US" sz="2000" dirty="0"/>
        </a:p>
      </dgm:t>
    </dgm:pt>
    <dgm:pt modelId="{DDC6E5A3-C96A-41D8-A961-F07F76969BE3}" type="parTrans" cxnId="{BBE2CE5A-F28E-43D1-BF09-DDCAC8D42A05}">
      <dgm:prSet/>
      <dgm:spPr/>
      <dgm:t>
        <a:bodyPr/>
        <a:lstStyle/>
        <a:p>
          <a:endParaRPr lang="zh-TW" altLang="en-US"/>
        </a:p>
      </dgm:t>
    </dgm:pt>
    <dgm:pt modelId="{A2728639-C143-4912-A108-C7F3BF574F21}" type="sibTrans" cxnId="{BBE2CE5A-F28E-43D1-BF09-DDCAC8D42A05}">
      <dgm:prSet/>
      <dgm:spPr/>
      <dgm:t>
        <a:bodyPr/>
        <a:lstStyle/>
        <a:p>
          <a:endParaRPr lang="zh-TW" altLang="en-US"/>
        </a:p>
      </dgm:t>
    </dgm:pt>
    <dgm:pt modelId="{F7DE073B-7827-4A5C-B86F-59D24320A8BF}">
      <dgm:prSet custT="1"/>
      <dgm:spPr/>
      <dgm:t>
        <a:bodyPr/>
        <a:lstStyle/>
        <a:p>
          <a:r>
            <a:rPr lang="zh-TW" altLang="en-US" sz="2000" dirty="0" smtClean="0"/>
            <a:t>可直接讀取使用者的輸入</a:t>
          </a:r>
          <a:endParaRPr lang="zh-TW" altLang="en-US" sz="2000" dirty="0"/>
        </a:p>
      </dgm:t>
    </dgm:pt>
    <dgm:pt modelId="{0ACE0B89-6D07-4DE1-B351-0659793F1EB6}" type="parTrans" cxnId="{3D1668D9-1882-43DD-A601-C573AD40ED71}">
      <dgm:prSet/>
      <dgm:spPr/>
      <dgm:t>
        <a:bodyPr/>
        <a:lstStyle/>
        <a:p>
          <a:endParaRPr lang="zh-TW" altLang="en-US"/>
        </a:p>
      </dgm:t>
    </dgm:pt>
    <dgm:pt modelId="{E34167E7-7BB2-44F6-B465-F8FA205E1B4B}" type="sibTrans" cxnId="{3D1668D9-1882-43DD-A601-C573AD40ED71}">
      <dgm:prSet/>
      <dgm:spPr/>
      <dgm:t>
        <a:bodyPr/>
        <a:lstStyle/>
        <a:p>
          <a:endParaRPr lang="zh-TW" altLang="en-US"/>
        </a:p>
      </dgm:t>
    </dgm:pt>
    <dgm:pt modelId="{C5B174F9-735B-4DCB-AE8C-FEDC3555DA54}" type="pres">
      <dgm:prSet presAssocID="{118EB83C-A062-4A2C-81C6-46B003CDB471}" presName="diagram" presStyleCnt="0">
        <dgm:presLayoutVars>
          <dgm:dir/>
          <dgm:animLvl val="lvl"/>
          <dgm:resizeHandles val="exact"/>
        </dgm:presLayoutVars>
      </dgm:prSet>
      <dgm:spPr/>
      <dgm:t>
        <a:bodyPr/>
        <a:lstStyle/>
        <a:p>
          <a:endParaRPr lang="zh-TW" altLang="en-US"/>
        </a:p>
      </dgm:t>
    </dgm:pt>
    <dgm:pt modelId="{30A57C98-FE93-4645-BA0A-7AC6550EAB0C}" type="pres">
      <dgm:prSet presAssocID="{4F778CA7-C8A6-4A38-8E0C-C9F341BC0058}" presName="compNode" presStyleCnt="0"/>
      <dgm:spPr/>
    </dgm:pt>
    <dgm:pt modelId="{B76AA3DE-2F1F-4CFF-B67D-8480F0B6303D}" type="pres">
      <dgm:prSet presAssocID="{4F778CA7-C8A6-4A38-8E0C-C9F341BC0058}" presName="childRect" presStyleLbl="bgAcc1" presStyleIdx="0" presStyleCnt="1">
        <dgm:presLayoutVars>
          <dgm:bulletEnabled val="1"/>
        </dgm:presLayoutVars>
      </dgm:prSet>
      <dgm:spPr/>
      <dgm:t>
        <a:bodyPr/>
        <a:lstStyle/>
        <a:p>
          <a:endParaRPr lang="zh-TW" altLang="en-US"/>
        </a:p>
      </dgm:t>
    </dgm:pt>
    <dgm:pt modelId="{ECE58022-228D-4AFB-91FB-A6F99BF572DA}" type="pres">
      <dgm:prSet presAssocID="{4F778CA7-C8A6-4A38-8E0C-C9F341BC0058}" presName="parentText" presStyleLbl="node1" presStyleIdx="0" presStyleCnt="0">
        <dgm:presLayoutVars>
          <dgm:chMax val="0"/>
          <dgm:bulletEnabled val="1"/>
        </dgm:presLayoutVars>
      </dgm:prSet>
      <dgm:spPr/>
      <dgm:t>
        <a:bodyPr/>
        <a:lstStyle/>
        <a:p>
          <a:endParaRPr lang="zh-TW" altLang="en-US"/>
        </a:p>
      </dgm:t>
    </dgm:pt>
    <dgm:pt modelId="{D13E69CC-0821-4A58-B59E-0E2E3C40A02F}" type="pres">
      <dgm:prSet presAssocID="{4F778CA7-C8A6-4A38-8E0C-C9F341BC0058}" presName="parentRect" presStyleLbl="alignNode1" presStyleIdx="0" presStyleCnt="1"/>
      <dgm:spPr/>
      <dgm:t>
        <a:bodyPr/>
        <a:lstStyle/>
        <a:p>
          <a:endParaRPr lang="zh-TW" altLang="en-US"/>
        </a:p>
      </dgm:t>
    </dgm:pt>
    <dgm:pt modelId="{219BED4C-F38E-467B-BBAE-019F2FBB0DA8}" type="pres">
      <dgm:prSet presAssocID="{4F778CA7-C8A6-4A38-8E0C-C9F341BC0058}" presName="adorn" presStyleLbl="fgAccFollowNode1" presStyleIdx="0" presStyleCnt="1"/>
      <dgm:spPr>
        <a:blipFill>
          <a:blip xmlns:r="http://schemas.openxmlformats.org/officeDocument/2006/relationships" r:embed="rId1" cstate="email">
            <a:extLst>
              <a:ext uri="{28A0092B-C50C-407E-A947-70E740481C1C}">
                <a14:useLocalDpi xmlns:a14="http://schemas.microsoft.com/office/drawing/2010/main"/>
              </a:ext>
            </a:extLst>
          </a:blip>
          <a:srcRect/>
          <a:stretch>
            <a:fillRect/>
          </a:stretch>
        </a:blipFill>
      </dgm:spPr>
      <dgm:t>
        <a:bodyPr/>
        <a:lstStyle/>
        <a:p>
          <a:endParaRPr lang="zh-TW" altLang="en-US"/>
        </a:p>
      </dgm:t>
    </dgm:pt>
  </dgm:ptLst>
  <dgm:cxnLst>
    <dgm:cxn modelId="{04917BBD-C8AB-4CAA-81EF-3459A7A85CF6}" type="presOf" srcId="{F7DE073B-7827-4A5C-B86F-59D24320A8BF}" destId="{B76AA3DE-2F1F-4CFF-B67D-8480F0B6303D}" srcOrd="0" destOrd="1" presId="urn:microsoft.com/office/officeart/2005/8/layout/bList2"/>
    <dgm:cxn modelId="{2CFA7BF6-A43D-4AA3-9810-EC27F37057E1}" type="presOf" srcId="{4F778CA7-C8A6-4A38-8E0C-C9F341BC0058}" destId="{D13E69CC-0821-4A58-B59E-0E2E3C40A02F}" srcOrd="1" destOrd="0" presId="urn:microsoft.com/office/officeart/2005/8/layout/bList2"/>
    <dgm:cxn modelId="{BBE2CE5A-F28E-43D1-BF09-DDCAC8D42A05}" srcId="{4F778CA7-C8A6-4A38-8E0C-C9F341BC0058}" destId="{C411355E-11CD-479A-B2CA-42594855058B}" srcOrd="0" destOrd="0" parTransId="{DDC6E5A3-C96A-41D8-A961-F07F76969BE3}" sibTransId="{A2728639-C143-4912-A108-C7F3BF574F21}"/>
    <dgm:cxn modelId="{FBEBAF1F-E1D3-4397-B2CF-52E9F01F23F4}" type="presOf" srcId="{118EB83C-A062-4A2C-81C6-46B003CDB471}" destId="{C5B174F9-735B-4DCB-AE8C-FEDC3555DA54}" srcOrd="0" destOrd="0" presId="urn:microsoft.com/office/officeart/2005/8/layout/bList2"/>
    <dgm:cxn modelId="{3D1668D9-1882-43DD-A601-C573AD40ED71}" srcId="{4F778CA7-C8A6-4A38-8E0C-C9F341BC0058}" destId="{F7DE073B-7827-4A5C-B86F-59D24320A8BF}" srcOrd="1" destOrd="0" parTransId="{0ACE0B89-6D07-4DE1-B351-0659793F1EB6}" sibTransId="{E34167E7-7BB2-44F6-B465-F8FA205E1B4B}"/>
    <dgm:cxn modelId="{6BFC8922-AD07-479C-B4EE-7465BB2C1F30}" type="presOf" srcId="{4F778CA7-C8A6-4A38-8E0C-C9F341BC0058}" destId="{ECE58022-228D-4AFB-91FB-A6F99BF572DA}" srcOrd="0" destOrd="0" presId="urn:microsoft.com/office/officeart/2005/8/layout/bList2"/>
    <dgm:cxn modelId="{8AF31C19-1431-458A-9074-610F85B0B69C}" type="presOf" srcId="{C411355E-11CD-479A-B2CA-42594855058B}" destId="{B76AA3DE-2F1F-4CFF-B67D-8480F0B6303D}" srcOrd="0" destOrd="0" presId="urn:microsoft.com/office/officeart/2005/8/layout/bList2"/>
    <dgm:cxn modelId="{482562B7-A3AE-4F51-9F73-D04AADC5E961}" srcId="{118EB83C-A062-4A2C-81C6-46B003CDB471}" destId="{4F778CA7-C8A6-4A38-8E0C-C9F341BC0058}" srcOrd="0" destOrd="0" parTransId="{6B40FA20-4F9F-409C-87D9-6888F2AF9D8F}" sibTransId="{E2743A2F-A798-428E-A73B-99B72A09E7C0}"/>
    <dgm:cxn modelId="{6462AD31-F18A-419F-A178-D9707882E0A7}" type="presParOf" srcId="{C5B174F9-735B-4DCB-AE8C-FEDC3555DA54}" destId="{30A57C98-FE93-4645-BA0A-7AC6550EAB0C}" srcOrd="0" destOrd="0" presId="urn:microsoft.com/office/officeart/2005/8/layout/bList2"/>
    <dgm:cxn modelId="{DB9FFA26-6DB1-47CB-961E-3A084FAFD545}" type="presParOf" srcId="{30A57C98-FE93-4645-BA0A-7AC6550EAB0C}" destId="{B76AA3DE-2F1F-4CFF-B67D-8480F0B6303D}" srcOrd="0" destOrd="0" presId="urn:microsoft.com/office/officeart/2005/8/layout/bList2"/>
    <dgm:cxn modelId="{178E9C3B-2E02-4564-BDF5-4677E5F61110}" type="presParOf" srcId="{30A57C98-FE93-4645-BA0A-7AC6550EAB0C}" destId="{ECE58022-228D-4AFB-91FB-A6F99BF572DA}" srcOrd="1" destOrd="0" presId="urn:microsoft.com/office/officeart/2005/8/layout/bList2"/>
    <dgm:cxn modelId="{AA19AFED-4EB0-4672-84AC-824C42D0982C}" type="presParOf" srcId="{30A57C98-FE93-4645-BA0A-7AC6550EAB0C}" destId="{D13E69CC-0821-4A58-B59E-0E2E3C40A02F}" srcOrd="2" destOrd="0" presId="urn:microsoft.com/office/officeart/2005/8/layout/bList2"/>
    <dgm:cxn modelId="{47A6015C-BAD7-42AF-8F2E-C7489C739528}" type="presParOf" srcId="{30A57C98-FE93-4645-BA0A-7AC6550EAB0C}" destId="{219BED4C-F38E-467B-BBAE-019F2FBB0DA8}"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118EB83C-A062-4A2C-81C6-46B003CDB471}" type="doc">
      <dgm:prSet loTypeId="urn:microsoft.com/office/officeart/2005/8/layout/bList2" loCatId="list" qsTypeId="urn:microsoft.com/office/officeart/2005/8/quickstyle/simple3" qsCatId="simple" csTypeId="urn:microsoft.com/office/officeart/2005/8/colors/colorful1" csCatId="colorful" phldr="1"/>
      <dgm:spPr/>
      <dgm:t>
        <a:bodyPr/>
        <a:lstStyle/>
        <a:p>
          <a:endParaRPr lang="zh-TW" altLang="en-US"/>
        </a:p>
      </dgm:t>
    </dgm:pt>
    <dgm:pt modelId="{4F778CA7-C8A6-4A38-8E0C-C9F341BC0058}">
      <dgm:prSet phldrT="[文字]"/>
      <dgm:spPr/>
      <dgm:t>
        <a:bodyPr/>
        <a:lstStyle/>
        <a:p>
          <a:r>
            <a:rPr lang="zh-TW" altLang="en-US" dirty="0" smtClean="0"/>
            <a:t>背景</a:t>
          </a:r>
          <a:endParaRPr lang="zh-TW" altLang="en-US" dirty="0"/>
        </a:p>
      </dgm:t>
    </dgm:pt>
    <dgm:pt modelId="{6B40FA20-4F9F-409C-87D9-6888F2AF9D8F}" type="parTrans" cxnId="{482562B7-A3AE-4F51-9F73-D04AADC5E961}">
      <dgm:prSet/>
      <dgm:spPr/>
      <dgm:t>
        <a:bodyPr/>
        <a:lstStyle/>
        <a:p>
          <a:endParaRPr lang="zh-TW" altLang="en-US"/>
        </a:p>
      </dgm:t>
    </dgm:pt>
    <dgm:pt modelId="{E2743A2F-A798-428E-A73B-99B72A09E7C0}" type="sibTrans" cxnId="{482562B7-A3AE-4F51-9F73-D04AADC5E961}">
      <dgm:prSet/>
      <dgm:spPr/>
      <dgm:t>
        <a:bodyPr/>
        <a:lstStyle/>
        <a:p>
          <a:endParaRPr lang="zh-TW" altLang="en-US"/>
        </a:p>
      </dgm:t>
    </dgm:pt>
    <dgm:pt modelId="{7F1816DA-D543-4713-9658-44012CC35DAB}">
      <dgm:prSet/>
      <dgm:spPr/>
      <dgm:t>
        <a:bodyPr/>
        <a:lstStyle/>
        <a:p>
          <a:r>
            <a:rPr lang="zh-TW" altLang="en-US" dirty="0" smtClean="0"/>
            <a:t>無法於終端機讓使用者進行操作的程序</a:t>
          </a:r>
          <a:endParaRPr lang="zh-TW" altLang="en-US" dirty="0"/>
        </a:p>
      </dgm:t>
    </dgm:pt>
    <dgm:pt modelId="{E1BD5F6D-2B9D-4594-9E69-68C1697E4F00}" type="parTrans" cxnId="{8D03746E-D705-451A-94D4-6D8FDC6F893D}">
      <dgm:prSet/>
      <dgm:spPr/>
      <dgm:t>
        <a:bodyPr/>
        <a:lstStyle/>
        <a:p>
          <a:endParaRPr lang="zh-TW" altLang="en-US"/>
        </a:p>
      </dgm:t>
    </dgm:pt>
    <dgm:pt modelId="{4F06AFD8-ADF0-4C6F-86CC-40A233720D13}" type="sibTrans" cxnId="{8D03746E-D705-451A-94D4-6D8FDC6F893D}">
      <dgm:prSet/>
      <dgm:spPr/>
      <dgm:t>
        <a:bodyPr/>
        <a:lstStyle/>
        <a:p>
          <a:endParaRPr lang="zh-TW" altLang="en-US"/>
        </a:p>
      </dgm:t>
    </dgm:pt>
    <dgm:pt modelId="{AB92840D-9E67-4FD7-BE2C-2F82BB5CE5B2}">
      <dgm:prSet/>
      <dgm:spPr/>
      <dgm:t>
        <a:bodyPr/>
        <a:lstStyle/>
        <a:p>
          <a:r>
            <a:rPr lang="zh-TW" altLang="en-US" dirty="0" smtClean="0"/>
            <a:t>不能等待使用者輸入，也無法以</a:t>
          </a:r>
          <a:r>
            <a:rPr lang="en-US" altLang="zh-TW" dirty="0" smtClean="0"/>
            <a:t>Ctrl c</a:t>
          </a:r>
          <a:r>
            <a:rPr lang="zh-TW" altLang="en-US" dirty="0" smtClean="0"/>
            <a:t>終止</a:t>
          </a:r>
          <a:endParaRPr lang="zh-TW" altLang="en-US" dirty="0"/>
        </a:p>
      </dgm:t>
    </dgm:pt>
    <dgm:pt modelId="{21F9A086-17FB-4CFE-A16A-95292C8BCB09}" type="parTrans" cxnId="{334D173C-836F-4F82-9803-E95EA5688888}">
      <dgm:prSet/>
      <dgm:spPr/>
      <dgm:t>
        <a:bodyPr/>
        <a:lstStyle/>
        <a:p>
          <a:endParaRPr lang="zh-TW" altLang="en-US"/>
        </a:p>
      </dgm:t>
    </dgm:pt>
    <dgm:pt modelId="{A9507386-2F7A-43D0-8296-0F59A3B6FEEB}" type="sibTrans" cxnId="{334D173C-836F-4F82-9803-E95EA5688888}">
      <dgm:prSet/>
      <dgm:spPr/>
      <dgm:t>
        <a:bodyPr/>
        <a:lstStyle/>
        <a:p>
          <a:endParaRPr lang="zh-TW" altLang="en-US"/>
        </a:p>
      </dgm:t>
    </dgm:pt>
    <dgm:pt modelId="{C5B174F9-735B-4DCB-AE8C-FEDC3555DA54}" type="pres">
      <dgm:prSet presAssocID="{118EB83C-A062-4A2C-81C6-46B003CDB471}" presName="diagram" presStyleCnt="0">
        <dgm:presLayoutVars>
          <dgm:dir/>
          <dgm:animLvl val="lvl"/>
          <dgm:resizeHandles val="exact"/>
        </dgm:presLayoutVars>
      </dgm:prSet>
      <dgm:spPr/>
      <dgm:t>
        <a:bodyPr/>
        <a:lstStyle/>
        <a:p>
          <a:endParaRPr lang="zh-TW" altLang="en-US"/>
        </a:p>
      </dgm:t>
    </dgm:pt>
    <dgm:pt modelId="{30A57C98-FE93-4645-BA0A-7AC6550EAB0C}" type="pres">
      <dgm:prSet presAssocID="{4F778CA7-C8A6-4A38-8E0C-C9F341BC0058}" presName="compNode" presStyleCnt="0"/>
      <dgm:spPr/>
      <dgm:t>
        <a:bodyPr/>
        <a:lstStyle/>
        <a:p>
          <a:endParaRPr lang="zh-TW" altLang="en-US"/>
        </a:p>
      </dgm:t>
    </dgm:pt>
    <dgm:pt modelId="{B76AA3DE-2F1F-4CFF-B67D-8480F0B6303D}" type="pres">
      <dgm:prSet presAssocID="{4F778CA7-C8A6-4A38-8E0C-C9F341BC0058}" presName="childRect" presStyleLbl="bgAcc1" presStyleIdx="0" presStyleCnt="1">
        <dgm:presLayoutVars>
          <dgm:bulletEnabled val="1"/>
        </dgm:presLayoutVars>
      </dgm:prSet>
      <dgm:spPr/>
      <dgm:t>
        <a:bodyPr/>
        <a:lstStyle/>
        <a:p>
          <a:endParaRPr lang="zh-TW" altLang="en-US"/>
        </a:p>
      </dgm:t>
    </dgm:pt>
    <dgm:pt modelId="{ECE58022-228D-4AFB-91FB-A6F99BF572DA}" type="pres">
      <dgm:prSet presAssocID="{4F778CA7-C8A6-4A38-8E0C-C9F341BC0058}" presName="parentText" presStyleLbl="node1" presStyleIdx="0" presStyleCnt="0">
        <dgm:presLayoutVars>
          <dgm:chMax val="0"/>
          <dgm:bulletEnabled val="1"/>
        </dgm:presLayoutVars>
      </dgm:prSet>
      <dgm:spPr/>
      <dgm:t>
        <a:bodyPr/>
        <a:lstStyle/>
        <a:p>
          <a:endParaRPr lang="zh-TW" altLang="en-US"/>
        </a:p>
      </dgm:t>
    </dgm:pt>
    <dgm:pt modelId="{D13E69CC-0821-4A58-B59E-0E2E3C40A02F}" type="pres">
      <dgm:prSet presAssocID="{4F778CA7-C8A6-4A38-8E0C-C9F341BC0058}" presName="parentRect" presStyleLbl="alignNode1" presStyleIdx="0" presStyleCnt="1"/>
      <dgm:spPr/>
      <dgm:t>
        <a:bodyPr/>
        <a:lstStyle/>
        <a:p>
          <a:endParaRPr lang="zh-TW" altLang="en-US"/>
        </a:p>
      </dgm:t>
    </dgm:pt>
    <dgm:pt modelId="{219BED4C-F38E-467B-BBAE-019F2FBB0DA8}" type="pres">
      <dgm:prSet presAssocID="{4F778CA7-C8A6-4A38-8E0C-C9F341BC0058}" presName="adorn" presStyleLbl="fgAccFollowNode1" presStyleIdx="0" presStyleCnt="1"/>
      <dgm:spPr>
        <a:blipFill>
          <a:blip xmlns:r="http://schemas.openxmlformats.org/officeDocument/2006/relationships" r:embed="rId1" cstate="email">
            <a:extLst>
              <a:ext uri="{28A0092B-C50C-407E-A947-70E740481C1C}">
                <a14:useLocalDpi xmlns:a14="http://schemas.microsoft.com/office/drawing/2010/main"/>
              </a:ext>
            </a:extLst>
          </a:blip>
          <a:srcRect/>
          <a:stretch>
            <a:fillRect/>
          </a:stretch>
        </a:blipFill>
      </dgm:spPr>
      <dgm:t>
        <a:bodyPr/>
        <a:lstStyle/>
        <a:p>
          <a:endParaRPr lang="zh-TW" altLang="en-US"/>
        </a:p>
      </dgm:t>
    </dgm:pt>
  </dgm:ptLst>
  <dgm:cxnLst>
    <dgm:cxn modelId="{88CDD9C8-EBCB-484F-8BCE-D2CFB1E82813}" type="presOf" srcId="{AB92840D-9E67-4FD7-BE2C-2F82BB5CE5B2}" destId="{B76AA3DE-2F1F-4CFF-B67D-8480F0B6303D}" srcOrd="0" destOrd="1" presId="urn:microsoft.com/office/officeart/2005/8/layout/bList2"/>
    <dgm:cxn modelId="{CA774C41-136B-4B7E-87FD-8102B338E3ED}" type="presOf" srcId="{4F778CA7-C8A6-4A38-8E0C-C9F341BC0058}" destId="{ECE58022-228D-4AFB-91FB-A6F99BF572DA}" srcOrd="0" destOrd="0" presId="urn:microsoft.com/office/officeart/2005/8/layout/bList2"/>
    <dgm:cxn modelId="{99692BFC-FD35-45FC-90A6-B44A8257643F}" type="presOf" srcId="{4F778CA7-C8A6-4A38-8E0C-C9F341BC0058}" destId="{D13E69CC-0821-4A58-B59E-0E2E3C40A02F}" srcOrd="1" destOrd="0" presId="urn:microsoft.com/office/officeart/2005/8/layout/bList2"/>
    <dgm:cxn modelId="{A20B3734-2C83-4FB9-AEA7-EB1C78CB7754}" type="presOf" srcId="{118EB83C-A062-4A2C-81C6-46B003CDB471}" destId="{C5B174F9-735B-4DCB-AE8C-FEDC3555DA54}" srcOrd="0" destOrd="0" presId="urn:microsoft.com/office/officeart/2005/8/layout/bList2"/>
    <dgm:cxn modelId="{B24E5972-9BC4-463E-A958-2E89086DF22E}" type="presOf" srcId="{7F1816DA-D543-4713-9658-44012CC35DAB}" destId="{B76AA3DE-2F1F-4CFF-B67D-8480F0B6303D}" srcOrd="0" destOrd="0" presId="urn:microsoft.com/office/officeart/2005/8/layout/bList2"/>
    <dgm:cxn modelId="{8D03746E-D705-451A-94D4-6D8FDC6F893D}" srcId="{4F778CA7-C8A6-4A38-8E0C-C9F341BC0058}" destId="{7F1816DA-D543-4713-9658-44012CC35DAB}" srcOrd="0" destOrd="0" parTransId="{E1BD5F6D-2B9D-4594-9E69-68C1697E4F00}" sibTransId="{4F06AFD8-ADF0-4C6F-86CC-40A233720D13}"/>
    <dgm:cxn modelId="{334D173C-836F-4F82-9803-E95EA5688888}" srcId="{4F778CA7-C8A6-4A38-8E0C-C9F341BC0058}" destId="{AB92840D-9E67-4FD7-BE2C-2F82BB5CE5B2}" srcOrd="1" destOrd="0" parTransId="{21F9A086-17FB-4CFE-A16A-95292C8BCB09}" sibTransId="{A9507386-2F7A-43D0-8296-0F59A3B6FEEB}"/>
    <dgm:cxn modelId="{482562B7-A3AE-4F51-9F73-D04AADC5E961}" srcId="{118EB83C-A062-4A2C-81C6-46B003CDB471}" destId="{4F778CA7-C8A6-4A38-8E0C-C9F341BC0058}" srcOrd="0" destOrd="0" parTransId="{6B40FA20-4F9F-409C-87D9-6888F2AF9D8F}" sibTransId="{E2743A2F-A798-428E-A73B-99B72A09E7C0}"/>
    <dgm:cxn modelId="{E9031AB5-4AD7-40CE-95D0-245CB9279580}" type="presParOf" srcId="{C5B174F9-735B-4DCB-AE8C-FEDC3555DA54}" destId="{30A57C98-FE93-4645-BA0A-7AC6550EAB0C}" srcOrd="0" destOrd="0" presId="urn:microsoft.com/office/officeart/2005/8/layout/bList2"/>
    <dgm:cxn modelId="{CAB56AF2-E894-40BB-B2B7-A5329DA9DD13}" type="presParOf" srcId="{30A57C98-FE93-4645-BA0A-7AC6550EAB0C}" destId="{B76AA3DE-2F1F-4CFF-B67D-8480F0B6303D}" srcOrd="0" destOrd="0" presId="urn:microsoft.com/office/officeart/2005/8/layout/bList2"/>
    <dgm:cxn modelId="{1BDECE5C-4FC9-466D-AFDB-B588D9A34079}" type="presParOf" srcId="{30A57C98-FE93-4645-BA0A-7AC6550EAB0C}" destId="{ECE58022-228D-4AFB-91FB-A6F99BF572DA}" srcOrd="1" destOrd="0" presId="urn:microsoft.com/office/officeart/2005/8/layout/bList2"/>
    <dgm:cxn modelId="{CD2FBC4A-603A-414A-89BE-56A727422C77}" type="presParOf" srcId="{30A57C98-FE93-4645-BA0A-7AC6550EAB0C}" destId="{D13E69CC-0821-4A58-B59E-0E2E3C40A02F}" srcOrd="2" destOrd="0" presId="urn:microsoft.com/office/officeart/2005/8/layout/bList2"/>
    <dgm:cxn modelId="{46FA480A-3B2A-4B55-8F92-FB87E1EC9857}" type="presParOf" srcId="{30A57C98-FE93-4645-BA0A-7AC6550EAB0C}" destId="{219BED4C-F38E-467B-BBAE-019F2FBB0DA8}" srcOrd="3" destOrd="0" presId="urn:microsoft.com/office/officeart/2005/8/layout/b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C8768402-CF3C-4031-8DDD-89EDF13726DE}" type="doc">
      <dgm:prSet loTypeId="urn:microsoft.com/office/officeart/2005/8/layout/vList5" loCatId="list" qsTypeId="urn:microsoft.com/office/officeart/2005/8/quickstyle/simple3" qsCatId="simple" csTypeId="urn:microsoft.com/office/officeart/2005/8/colors/colorful5" csCatId="colorful" phldr="1"/>
      <dgm:spPr/>
      <dgm:t>
        <a:bodyPr/>
        <a:lstStyle/>
        <a:p>
          <a:endParaRPr lang="zh-TW" altLang="en-US"/>
        </a:p>
      </dgm:t>
    </dgm:pt>
    <dgm:pt modelId="{674577B8-2671-4F8D-BAE3-20B6158E8F16}">
      <dgm:prSet phldrT="[文字]"/>
      <dgm:spPr/>
      <dgm:t>
        <a:bodyPr/>
        <a:lstStyle/>
        <a:p>
          <a:r>
            <a:rPr lang="en-US" altLang="zh-TW" dirty="0" smtClean="0"/>
            <a:t>hostname</a:t>
          </a:r>
          <a:endParaRPr lang="zh-TW" altLang="en-US" dirty="0"/>
        </a:p>
      </dgm:t>
    </dgm:pt>
    <dgm:pt modelId="{2E4BAA82-60DF-4A2F-BABF-9D5C9FB73E38}" type="parTrans" cxnId="{CD533E5D-389A-419A-A331-749127B30E41}">
      <dgm:prSet/>
      <dgm:spPr/>
      <dgm:t>
        <a:bodyPr/>
        <a:lstStyle/>
        <a:p>
          <a:endParaRPr lang="zh-TW" altLang="en-US"/>
        </a:p>
      </dgm:t>
    </dgm:pt>
    <dgm:pt modelId="{1A05E2A3-A072-4775-AECA-E0994A9C1C39}" type="sibTrans" cxnId="{CD533E5D-389A-419A-A331-749127B30E41}">
      <dgm:prSet/>
      <dgm:spPr/>
      <dgm:t>
        <a:bodyPr/>
        <a:lstStyle/>
        <a:p>
          <a:endParaRPr lang="zh-TW" altLang="en-US"/>
        </a:p>
      </dgm:t>
    </dgm:pt>
    <dgm:pt modelId="{CF951A0E-E757-4B13-9037-B4CFC681C9BF}">
      <dgm:prSet phldrT="[文字]">
        <dgm:style>
          <a:lnRef idx="2">
            <a:schemeClr val="accent1"/>
          </a:lnRef>
          <a:fillRef idx="1">
            <a:schemeClr val="lt1"/>
          </a:fillRef>
          <a:effectRef idx="0">
            <a:schemeClr val="accent1"/>
          </a:effectRef>
          <a:fontRef idx="minor">
            <a:schemeClr val="dk1"/>
          </a:fontRef>
        </dgm:style>
      </dgm:prSet>
      <dgm:spPr/>
      <dgm:t>
        <a:bodyPr/>
        <a:lstStyle/>
        <a:p>
          <a:r>
            <a:rPr lang="zh-TW" altLang="en-US" dirty="0" smtClean="0"/>
            <a:t>顯示主機名稱</a:t>
          </a:r>
          <a:endParaRPr lang="zh-TW" altLang="en-US" dirty="0"/>
        </a:p>
      </dgm:t>
    </dgm:pt>
    <dgm:pt modelId="{83DB8E7E-7203-4494-85A4-DB8474A0BC35}" type="parTrans" cxnId="{F6DD918B-07A9-400D-BCD3-6BB3AC39252A}">
      <dgm:prSet/>
      <dgm:spPr/>
      <dgm:t>
        <a:bodyPr/>
        <a:lstStyle/>
        <a:p>
          <a:endParaRPr lang="zh-TW" altLang="en-US"/>
        </a:p>
      </dgm:t>
    </dgm:pt>
    <dgm:pt modelId="{421CE8B2-DA65-4D3C-B202-6C7D3FD6EED4}" type="sibTrans" cxnId="{F6DD918B-07A9-400D-BCD3-6BB3AC39252A}">
      <dgm:prSet/>
      <dgm:spPr/>
      <dgm:t>
        <a:bodyPr/>
        <a:lstStyle/>
        <a:p>
          <a:endParaRPr lang="zh-TW" altLang="en-US"/>
        </a:p>
      </dgm:t>
    </dgm:pt>
    <dgm:pt modelId="{A58A16E8-CF23-46BE-849D-EF760975F764}">
      <dgm:prSet phldrT="[文字]"/>
      <dgm:spPr/>
      <dgm:t>
        <a:bodyPr/>
        <a:lstStyle/>
        <a:p>
          <a:r>
            <a:rPr lang="en-US" altLang="zh-TW" dirty="0" smtClean="0"/>
            <a:t>hostname </a:t>
          </a:r>
          <a:r>
            <a:rPr lang="zh-TW" altLang="en-US" dirty="0" smtClean="0"/>
            <a:t>新名稱</a:t>
          </a:r>
          <a:endParaRPr lang="zh-TW" altLang="en-US" dirty="0"/>
        </a:p>
      </dgm:t>
    </dgm:pt>
    <dgm:pt modelId="{8E47FD6A-A230-431D-BBB2-F5C3A56DAED4}" type="parTrans" cxnId="{94D4F694-753E-4107-8EE1-1AA1B811B32E}">
      <dgm:prSet/>
      <dgm:spPr/>
      <dgm:t>
        <a:bodyPr/>
        <a:lstStyle/>
        <a:p>
          <a:endParaRPr lang="zh-TW" altLang="en-US"/>
        </a:p>
      </dgm:t>
    </dgm:pt>
    <dgm:pt modelId="{08273225-0607-4255-9DF7-FF759C20BBEA}" type="sibTrans" cxnId="{94D4F694-753E-4107-8EE1-1AA1B811B32E}">
      <dgm:prSet/>
      <dgm:spPr/>
      <dgm:t>
        <a:bodyPr/>
        <a:lstStyle/>
        <a:p>
          <a:endParaRPr lang="zh-TW" altLang="en-US"/>
        </a:p>
      </dgm:t>
    </dgm:pt>
    <dgm:pt modelId="{CFB51619-82A8-46AD-BD37-CD4B83B7227D}">
      <dgm:prSet phldrT="[文字]">
        <dgm:style>
          <a:lnRef idx="2">
            <a:schemeClr val="accent6"/>
          </a:lnRef>
          <a:fillRef idx="1">
            <a:schemeClr val="lt1"/>
          </a:fillRef>
          <a:effectRef idx="0">
            <a:schemeClr val="accent6"/>
          </a:effectRef>
          <a:fontRef idx="minor">
            <a:schemeClr val="dk1"/>
          </a:fontRef>
        </dgm:style>
      </dgm:prSet>
      <dgm:spPr/>
      <dgm:t>
        <a:bodyPr/>
        <a:lstStyle/>
        <a:p>
          <a:r>
            <a:rPr lang="zh-TW" altLang="en-US" dirty="0" smtClean="0"/>
            <a:t>設定新主機名稱</a:t>
          </a:r>
          <a:r>
            <a:rPr lang="en-US" altLang="zh-TW" dirty="0" smtClean="0"/>
            <a:t>(</a:t>
          </a:r>
          <a:r>
            <a:rPr lang="zh-TW" altLang="en-US" dirty="0" smtClean="0"/>
            <a:t>需</a:t>
          </a:r>
          <a:r>
            <a:rPr lang="en-US" altLang="zh-TW" dirty="0" smtClean="0"/>
            <a:t>root)</a:t>
          </a:r>
          <a:endParaRPr lang="zh-TW" altLang="en-US" dirty="0"/>
        </a:p>
      </dgm:t>
    </dgm:pt>
    <dgm:pt modelId="{1887382A-25A6-4ACA-8431-E4C46A31DF6B}" type="parTrans" cxnId="{5CD9AD16-91C7-4291-AF47-9544101271F9}">
      <dgm:prSet/>
      <dgm:spPr/>
      <dgm:t>
        <a:bodyPr/>
        <a:lstStyle/>
        <a:p>
          <a:endParaRPr lang="zh-TW" altLang="en-US"/>
        </a:p>
      </dgm:t>
    </dgm:pt>
    <dgm:pt modelId="{9F4F2F42-44B6-459A-B5B1-CBF06272C5F5}" type="sibTrans" cxnId="{5CD9AD16-91C7-4291-AF47-9544101271F9}">
      <dgm:prSet/>
      <dgm:spPr/>
      <dgm:t>
        <a:bodyPr/>
        <a:lstStyle/>
        <a:p>
          <a:endParaRPr lang="zh-TW" altLang="en-US"/>
        </a:p>
      </dgm:t>
    </dgm:pt>
    <dgm:pt modelId="{230BAD77-B0E9-4519-AB9C-33FBB21BF3B2}" type="pres">
      <dgm:prSet presAssocID="{C8768402-CF3C-4031-8DDD-89EDF13726DE}" presName="Name0" presStyleCnt="0">
        <dgm:presLayoutVars>
          <dgm:dir/>
          <dgm:animLvl val="lvl"/>
          <dgm:resizeHandles val="exact"/>
        </dgm:presLayoutVars>
      </dgm:prSet>
      <dgm:spPr/>
      <dgm:t>
        <a:bodyPr/>
        <a:lstStyle/>
        <a:p>
          <a:endParaRPr lang="zh-TW" altLang="en-US"/>
        </a:p>
      </dgm:t>
    </dgm:pt>
    <dgm:pt modelId="{69CF8325-A8C2-40F7-8EA5-5DC9D9670375}" type="pres">
      <dgm:prSet presAssocID="{674577B8-2671-4F8D-BAE3-20B6158E8F16}" presName="linNode" presStyleCnt="0"/>
      <dgm:spPr/>
    </dgm:pt>
    <dgm:pt modelId="{3270899B-78A7-431D-A1A2-45F4A2BF0E96}" type="pres">
      <dgm:prSet presAssocID="{674577B8-2671-4F8D-BAE3-20B6158E8F16}" presName="parentText" presStyleLbl="node1" presStyleIdx="0" presStyleCnt="2">
        <dgm:presLayoutVars>
          <dgm:chMax val="1"/>
          <dgm:bulletEnabled val="1"/>
        </dgm:presLayoutVars>
      </dgm:prSet>
      <dgm:spPr/>
      <dgm:t>
        <a:bodyPr/>
        <a:lstStyle/>
        <a:p>
          <a:endParaRPr lang="zh-TW" altLang="en-US"/>
        </a:p>
      </dgm:t>
    </dgm:pt>
    <dgm:pt modelId="{80257BFC-3D08-4D1E-A4CF-81167246A115}" type="pres">
      <dgm:prSet presAssocID="{674577B8-2671-4F8D-BAE3-20B6158E8F16}" presName="descendantText" presStyleLbl="alignAccFollowNode1" presStyleIdx="0" presStyleCnt="2">
        <dgm:presLayoutVars>
          <dgm:bulletEnabled val="1"/>
        </dgm:presLayoutVars>
      </dgm:prSet>
      <dgm:spPr/>
      <dgm:t>
        <a:bodyPr/>
        <a:lstStyle/>
        <a:p>
          <a:endParaRPr lang="zh-TW" altLang="en-US"/>
        </a:p>
      </dgm:t>
    </dgm:pt>
    <dgm:pt modelId="{EF0A64AD-74C5-4F11-A71E-8DF71EAFF02C}" type="pres">
      <dgm:prSet presAssocID="{1A05E2A3-A072-4775-AECA-E0994A9C1C39}" presName="sp" presStyleCnt="0"/>
      <dgm:spPr/>
    </dgm:pt>
    <dgm:pt modelId="{DDB89875-4448-4229-AC72-DB0FA84DB89A}" type="pres">
      <dgm:prSet presAssocID="{A58A16E8-CF23-46BE-849D-EF760975F764}" presName="linNode" presStyleCnt="0"/>
      <dgm:spPr/>
    </dgm:pt>
    <dgm:pt modelId="{80DD006F-52FF-4C8A-A850-9C161A73681F}" type="pres">
      <dgm:prSet presAssocID="{A58A16E8-CF23-46BE-849D-EF760975F764}" presName="parentText" presStyleLbl="node1" presStyleIdx="1" presStyleCnt="2">
        <dgm:presLayoutVars>
          <dgm:chMax val="1"/>
          <dgm:bulletEnabled val="1"/>
        </dgm:presLayoutVars>
      </dgm:prSet>
      <dgm:spPr/>
      <dgm:t>
        <a:bodyPr/>
        <a:lstStyle/>
        <a:p>
          <a:endParaRPr lang="zh-TW" altLang="en-US"/>
        </a:p>
      </dgm:t>
    </dgm:pt>
    <dgm:pt modelId="{9B9707C0-0B66-4B65-9E62-F24080C3D4AA}" type="pres">
      <dgm:prSet presAssocID="{A58A16E8-CF23-46BE-849D-EF760975F764}" presName="descendantText" presStyleLbl="alignAccFollowNode1" presStyleIdx="1" presStyleCnt="2">
        <dgm:presLayoutVars>
          <dgm:bulletEnabled val="1"/>
        </dgm:presLayoutVars>
      </dgm:prSet>
      <dgm:spPr/>
      <dgm:t>
        <a:bodyPr/>
        <a:lstStyle/>
        <a:p>
          <a:endParaRPr lang="zh-TW" altLang="en-US"/>
        </a:p>
      </dgm:t>
    </dgm:pt>
  </dgm:ptLst>
  <dgm:cxnLst>
    <dgm:cxn modelId="{94D4F694-753E-4107-8EE1-1AA1B811B32E}" srcId="{C8768402-CF3C-4031-8DDD-89EDF13726DE}" destId="{A58A16E8-CF23-46BE-849D-EF760975F764}" srcOrd="1" destOrd="0" parTransId="{8E47FD6A-A230-431D-BBB2-F5C3A56DAED4}" sibTransId="{08273225-0607-4255-9DF7-FF759C20BBEA}"/>
    <dgm:cxn modelId="{F6DD918B-07A9-400D-BCD3-6BB3AC39252A}" srcId="{674577B8-2671-4F8D-BAE3-20B6158E8F16}" destId="{CF951A0E-E757-4B13-9037-B4CFC681C9BF}" srcOrd="0" destOrd="0" parTransId="{83DB8E7E-7203-4494-85A4-DB8474A0BC35}" sibTransId="{421CE8B2-DA65-4D3C-B202-6C7D3FD6EED4}"/>
    <dgm:cxn modelId="{6CBD3996-A507-4BD9-B1DF-CEC7A5E80846}" type="presOf" srcId="{C8768402-CF3C-4031-8DDD-89EDF13726DE}" destId="{230BAD77-B0E9-4519-AB9C-33FBB21BF3B2}" srcOrd="0" destOrd="0" presId="urn:microsoft.com/office/officeart/2005/8/layout/vList5"/>
    <dgm:cxn modelId="{5CD9AD16-91C7-4291-AF47-9544101271F9}" srcId="{A58A16E8-CF23-46BE-849D-EF760975F764}" destId="{CFB51619-82A8-46AD-BD37-CD4B83B7227D}" srcOrd="0" destOrd="0" parTransId="{1887382A-25A6-4ACA-8431-E4C46A31DF6B}" sibTransId="{9F4F2F42-44B6-459A-B5B1-CBF06272C5F5}"/>
    <dgm:cxn modelId="{BFA6A869-8354-48AF-B1AE-DDA3A601A691}" type="presOf" srcId="{674577B8-2671-4F8D-BAE3-20B6158E8F16}" destId="{3270899B-78A7-431D-A1A2-45F4A2BF0E96}" srcOrd="0" destOrd="0" presId="urn:microsoft.com/office/officeart/2005/8/layout/vList5"/>
    <dgm:cxn modelId="{23E2CA13-0083-44B9-B536-CE04D3EFD292}" type="presOf" srcId="{CF951A0E-E757-4B13-9037-B4CFC681C9BF}" destId="{80257BFC-3D08-4D1E-A4CF-81167246A115}" srcOrd="0" destOrd="0" presId="urn:microsoft.com/office/officeart/2005/8/layout/vList5"/>
    <dgm:cxn modelId="{F98A4188-82C7-4AFF-8EEB-E2EA368FCB68}" type="presOf" srcId="{A58A16E8-CF23-46BE-849D-EF760975F764}" destId="{80DD006F-52FF-4C8A-A850-9C161A73681F}" srcOrd="0" destOrd="0" presId="urn:microsoft.com/office/officeart/2005/8/layout/vList5"/>
    <dgm:cxn modelId="{80777783-AC78-461B-8C90-4EB39BBA96CE}" type="presOf" srcId="{CFB51619-82A8-46AD-BD37-CD4B83B7227D}" destId="{9B9707C0-0B66-4B65-9E62-F24080C3D4AA}" srcOrd="0" destOrd="0" presId="urn:microsoft.com/office/officeart/2005/8/layout/vList5"/>
    <dgm:cxn modelId="{CD533E5D-389A-419A-A331-749127B30E41}" srcId="{C8768402-CF3C-4031-8DDD-89EDF13726DE}" destId="{674577B8-2671-4F8D-BAE3-20B6158E8F16}" srcOrd="0" destOrd="0" parTransId="{2E4BAA82-60DF-4A2F-BABF-9D5C9FB73E38}" sibTransId="{1A05E2A3-A072-4775-AECA-E0994A9C1C39}"/>
    <dgm:cxn modelId="{2C287DEB-CDEA-4214-ACED-57E2B4B05975}" type="presParOf" srcId="{230BAD77-B0E9-4519-AB9C-33FBB21BF3B2}" destId="{69CF8325-A8C2-40F7-8EA5-5DC9D9670375}" srcOrd="0" destOrd="0" presId="urn:microsoft.com/office/officeart/2005/8/layout/vList5"/>
    <dgm:cxn modelId="{CFCF935A-F751-4F03-8CE6-37673A072970}" type="presParOf" srcId="{69CF8325-A8C2-40F7-8EA5-5DC9D9670375}" destId="{3270899B-78A7-431D-A1A2-45F4A2BF0E96}" srcOrd="0" destOrd="0" presId="urn:microsoft.com/office/officeart/2005/8/layout/vList5"/>
    <dgm:cxn modelId="{3762890A-D3FC-48D7-818A-6ED156EA9120}" type="presParOf" srcId="{69CF8325-A8C2-40F7-8EA5-5DC9D9670375}" destId="{80257BFC-3D08-4D1E-A4CF-81167246A115}" srcOrd="1" destOrd="0" presId="urn:microsoft.com/office/officeart/2005/8/layout/vList5"/>
    <dgm:cxn modelId="{6096AD38-3409-43DC-95AF-125D36F2DB11}" type="presParOf" srcId="{230BAD77-B0E9-4519-AB9C-33FBB21BF3B2}" destId="{EF0A64AD-74C5-4F11-A71E-8DF71EAFF02C}" srcOrd="1" destOrd="0" presId="urn:microsoft.com/office/officeart/2005/8/layout/vList5"/>
    <dgm:cxn modelId="{5FD872CC-42F2-4A21-A47F-7C5D7D299045}" type="presParOf" srcId="{230BAD77-B0E9-4519-AB9C-33FBB21BF3B2}" destId="{DDB89875-4448-4229-AC72-DB0FA84DB89A}" srcOrd="2" destOrd="0" presId="urn:microsoft.com/office/officeart/2005/8/layout/vList5"/>
    <dgm:cxn modelId="{5F293805-002E-4BA9-8D56-D3E7BED185E9}" type="presParOf" srcId="{DDB89875-4448-4229-AC72-DB0FA84DB89A}" destId="{80DD006F-52FF-4C8A-A850-9C161A73681F}" srcOrd="0" destOrd="0" presId="urn:microsoft.com/office/officeart/2005/8/layout/vList5"/>
    <dgm:cxn modelId="{26DBEF00-A18F-416A-AE9D-7D31FBEF598D}" type="presParOf" srcId="{DDB89875-4448-4229-AC72-DB0FA84DB89A}" destId="{9B9707C0-0B66-4B65-9E62-F24080C3D4A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C7F4D456-751C-4A88-8EC0-386AAC5294BB}" type="doc">
      <dgm:prSet loTypeId="urn:microsoft.com/office/officeart/2005/8/layout/hList1" loCatId="list" qsTypeId="urn:microsoft.com/office/officeart/2005/8/quickstyle/3d3" qsCatId="3D" csTypeId="urn:microsoft.com/office/officeart/2005/8/colors/colorful1" csCatId="colorful" phldr="1"/>
      <dgm:spPr/>
      <dgm:t>
        <a:bodyPr/>
        <a:lstStyle/>
        <a:p>
          <a:endParaRPr lang="zh-TW" altLang="en-US"/>
        </a:p>
      </dgm:t>
    </dgm:pt>
    <dgm:pt modelId="{FDF4EAF8-CFD2-4A59-B1BA-4D80CE48E0CF}">
      <dgm:prSet phldrT="[文字]" custT="1">
        <dgm:style>
          <a:lnRef idx="1">
            <a:schemeClr val="accent2"/>
          </a:lnRef>
          <a:fillRef idx="2">
            <a:schemeClr val="accent2"/>
          </a:fillRef>
          <a:effectRef idx="1">
            <a:schemeClr val="accent2"/>
          </a:effectRef>
          <a:fontRef idx="minor">
            <a:schemeClr val="dk1"/>
          </a:fontRef>
        </dgm:style>
      </dgm:prSet>
      <dgm:spPr/>
      <dgm:t>
        <a:bodyPr/>
        <a:lstStyle/>
        <a:p>
          <a:r>
            <a:rPr lang="en-US" altLang="zh-TW" sz="2000" dirty="0" smtClean="0"/>
            <a:t>/</a:t>
          </a:r>
          <a:r>
            <a:rPr lang="en-US" altLang="zh-TW" sz="2000" dirty="0" err="1" smtClean="0"/>
            <a:t>etc</a:t>
          </a:r>
          <a:r>
            <a:rPr lang="en-US" altLang="zh-TW" sz="2000" dirty="0" smtClean="0"/>
            <a:t>/hostname </a:t>
          </a:r>
          <a:endParaRPr lang="zh-TW" altLang="en-US" sz="2000" dirty="0"/>
        </a:p>
      </dgm:t>
    </dgm:pt>
    <dgm:pt modelId="{2B2CE2C6-6181-49D1-8822-BD57BBDAE84E}" type="parTrans" cxnId="{DDFFDEFC-1411-445C-A8B1-1F57B8599727}">
      <dgm:prSet/>
      <dgm:spPr/>
      <dgm:t>
        <a:bodyPr/>
        <a:lstStyle/>
        <a:p>
          <a:endParaRPr lang="zh-TW" altLang="en-US"/>
        </a:p>
      </dgm:t>
    </dgm:pt>
    <dgm:pt modelId="{08845D5C-FD2F-4848-A374-135D2A348F2C}" type="sibTrans" cxnId="{DDFFDEFC-1411-445C-A8B1-1F57B8599727}">
      <dgm:prSet/>
      <dgm:spPr/>
      <dgm:t>
        <a:bodyPr/>
        <a:lstStyle/>
        <a:p>
          <a:endParaRPr lang="zh-TW" altLang="en-US"/>
        </a:p>
      </dgm:t>
    </dgm:pt>
    <dgm:pt modelId="{EE03E792-8E1D-4791-A93D-9682C4469FFB}">
      <dgm:prSet phldrT="[文字]" custT="1">
        <dgm:style>
          <a:lnRef idx="2">
            <a:schemeClr val="accent2"/>
          </a:lnRef>
          <a:fillRef idx="1">
            <a:schemeClr val="lt1"/>
          </a:fillRef>
          <a:effectRef idx="0">
            <a:schemeClr val="accent2"/>
          </a:effectRef>
          <a:fontRef idx="minor">
            <a:schemeClr val="dk1"/>
          </a:fontRef>
        </dgm:style>
      </dgm:prSet>
      <dgm:spPr/>
      <dgm:t>
        <a:bodyPr/>
        <a:lstStyle/>
        <a:p>
          <a:r>
            <a:rPr lang="zh-TW" altLang="en-US" sz="1600" dirty="0" smtClean="0"/>
            <a:t>記錄系統主機名稱</a:t>
          </a:r>
          <a:endParaRPr lang="zh-TW" altLang="en-US" sz="1600" dirty="0"/>
        </a:p>
      </dgm:t>
    </dgm:pt>
    <dgm:pt modelId="{DA916697-7F32-40DC-921A-4C4A5AC6C0CE}" type="parTrans" cxnId="{7AC25B8F-55F4-4CA4-BFA4-B77DF687F59A}">
      <dgm:prSet/>
      <dgm:spPr/>
      <dgm:t>
        <a:bodyPr/>
        <a:lstStyle/>
        <a:p>
          <a:endParaRPr lang="zh-TW" altLang="en-US"/>
        </a:p>
      </dgm:t>
    </dgm:pt>
    <dgm:pt modelId="{4E1F4BDC-E8D4-4114-BD73-1F6752FAFA59}" type="sibTrans" cxnId="{7AC25B8F-55F4-4CA4-BFA4-B77DF687F59A}">
      <dgm:prSet/>
      <dgm:spPr/>
      <dgm:t>
        <a:bodyPr/>
        <a:lstStyle/>
        <a:p>
          <a:endParaRPr lang="zh-TW" altLang="en-US"/>
        </a:p>
      </dgm:t>
    </dgm:pt>
    <dgm:pt modelId="{15EA7479-01F4-4C49-9F87-47E8A9686CCF}">
      <dgm:prSet phldrT="[文字]" custT="1">
        <dgm:style>
          <a:lnRef idx="1">
            <a:schemeClr val="accent3"/>
          </a:lnRef>
          <a:fillRef idx="2">
            <a:schemeClr val="accent3"/>
          </a:fillRef>
          <a:effectRef idx="1">
            <a:schemeClr val="accent3"/>
          </a:effectRef>
          <a:fontRef idx="minor">
            <a:schemeClr val="dk1"/>
          </a:fontRef>
        </dgm:style>
      </dgm:prSet>
      <dgm:spPr/>
      <dgm:t>
        <a:bodyPr/>
        <a:lstStyle/>
        <a:p>
          <a:r>
            <a:rPr lang="en-US" altLang="zh-TW" sz="2000" dirty="0" smtClean="0"/>
            <a:t>/</a:t>
          </a:r>
          <a:r>
            <a:rPr lang="en-US" altLang="zh-TW" sz="2000" dirty="0" err="1" smtClean="0"/>
            <a:t>etc</a:t>
          </a:r>
          <a:r>
            <a:rPr lang="en-US" altLang="zh-TW" sz="2000" dirty="0" smtClean="0"/>
            <a:t>/hosts </a:t>
          </a:r>
          <a:endParaRPr lang="zh-TW" altLang="en-US" sz="2000" dirty="0"/>
        </a:p>
      </dgm:t>
    </dgm:pt>
    <dgm:pt modelId="{6CE24440-CEE4-40CC-8D02-FF237D2F8591}" type="parTrans" cxnId="{D68E316D-6A63-453F-BFED-0A4C40817DC9}">
      <dgm:prSet/>
      <dgm:spPr/>
      <dgm:t>
        <a:bodyPr/>
        <a:lstStyle/>
        <a:p>
          <a:endParaRPr lang="zh-TW" altLang="en-US"/>
        </a:p>
      </dgm:t>
    </dgm:pt>
    <dgm:pt modelId="{82FC8A8E-4F8D-4662-95C1-E861990AD6E8}" type="sibTrans" cxnId="{D68E316D-6A63-453F-BFED-0A4C40817DC9}">
      <dgm:prSet/>
      <dgm:spPr/>
      <dgm:t>
        <a:bodyPr/>
        <a:lstStyle/>
        <a:p>
          <a:endParaRPr lang="zh-TW" altLang="en-US"/>
        </a:p>
      </dgm:t>
    </dgm:pt>
    <dgm:pt modelId="{3EFD10C7-3E23-4648-8F2B-C2A730BB7DD2}">
      <dgm:prSet phldrT="[文字]" custT="1">
        <dgm:style>
          <a:lnRef idx="2">
            <a:schemeClr val="accent3"/>
          </a:lnRef>
          <a:fillRef idx="1">
            <a:schemeClr val="lt1"/>
          </a:fillRef>
          <a:effectRef idx="0">
            <a:schemeClr val="accent3"/>
          </a:effectRef>
          <a:fontRef idx="minor">
            <a:schemeClr val="dk1"/>
          </a:fontRef>
        </dgm:style>
      </dgm:prSet>
      <dgm:spPr/>
      <dgm:t>
        <a:bodyPr/>
        <a:lstStyle/>
        <a:p>
          <a:r>
            <a:rPr lang="zh-TW" altLang="en-US" sz="1600" dirty="0" smtClean="0"/>
            <a:t>遠端主機名稱與</a:t>
          </a:r>
          <a:r>
            <a:rPr lang="en-US" altLang="zh-TW" sz="1600" dirty="0" smtClean="0"/>
            <a:t>IP</a:t>
          </a:r>
          <a:r>
            <a:rPr lang="zh-TW" altLang="en-US" sz="1600" dirty="0" smtClean="0"/>
            <a:t>的對應</a:t>
          </a:r>
          <a:endParaRPr lang="zh-TW" altLang="en-US" sz="1600" dirty="0"/>
        </a:p>
      </dgm:t>
    </dgm:pt>
    <dgm:pt modelId="{5A15E9A1-99A9-4781-99EA-06CB1CB74291}" type="parTrans" cxnId="{AE1774DE-2CF6-4ACF-B29B-8067D3CDFB4C}">
      <dgm:prSet/>
      <dgm:spPr/>
      <dgm:t>
        <a:bodyPr/>
        <a:lstStyle/>
        <a:p>
          <a:endParaRPr lang="zh-TW" altLang="en-US"/>
        </a:p>
      </dgm:t>
    </dgm:pt>
    <dgm:pt modelId="{1ACA58F6-CEC1-4166-9EF7-96EA9DCFA051}" type="sibTrans" cxnId="{AE1774DE-2CF6-4ACF-B29B-8067D3CDFB4C}">
      <dgm:prSet/>
      <dgm:spPr/>
      <dgm:t>
        <a:bodyPr/>
        <a:lstStyle/>
        <a:p>
          <a:endParaRPr lang="zh-TW" altLang="en-US"/>
        </a:p>
      </dgm:t>
    </dgm:pt>
    <dgm:pt modelId="{841DBC7A-DC47-4337-9E6A-0D71B345D782}">
      <dgm:prSet phldrT="[文字]" custT="1">
        <dgm:style>
          <a:lnRef idx="2">
            <a:schemeClr val="accent3"/>
          </a:lnRef>
          <a:fillRef idx="1">
            <a:schemeClr val="lt1"/>
          </a:fillRef>
          <a:effectRef idx="0">
            <a:schemeClr val="accent3"/>
          </a:effectRef>
          <a:fontRef idx="minor">
            <a:schemeClr val="dk1"/>
          </a:fontRef>
        </dgm:style>
      </dgm:prSet>
      <dgm:spPr/>
      <dgm:t>
        <a:bodyPr/>
        <a:lstStyle/>
        <a:p>
          <a:r>
            <a:rPr lang="en-US" altLang="zh-TW" sz="1600" dirty="0" smtClean="0"/>
            <a:t>127.0.0.1  localhost</a:t>
          </a:r>
          <a:endParaRPr lang="zh-TW" altLang="en-US" sz="1600" dirty="0"/>
        </a:p>
      </dgm:t>
    </dgm:pt>
    <dgm:pt modelId="{1E6B57C0-0F66-4E44-9BD0-B131D2A8DA2C}" type="parTrans" cxnId="{B8E7E8F5-A5D1-4C95-AFAA-C6824A5DEA16}">
      <dgm:prSet/>
      <dgm:spPr/>
      <dgm:t>
        <a:bodyPr/>
        <a:lstStyle/>
        <a:p>
          <a:endParaRPr lang="zh-TW" altLang="en-US"/>
        </a:p>
      </dgm:t>
    </dgm:pt>
    <dgm:pt modelId="{19AC8729-8A83-4259-8772-E193BAE8D757}" type="sibTrans" cxnId="{B8E7E8F5-A5D1-4C95-AFAA-C6824A5DEA16}">
      <dgm:prSet/>
      <dgm:spPr/>
      <dgm:t>
        <a:bodyPr/>
        <a:lstStyle/>
        <a:p>
          <a:endParaRPr lang="zh-TW" altLang="en-US"/>
        </a:p>
      </dgm:t>
    </dgm:pt>
    <dgm:pt modelId="{6462541F-299E-4E10-B89C-B55232364D68}">
      <dgm:prSet phldrT="[文字]" custT="1">
        <dgm:style>
          <a:lnRef idx="1">
            <a:schemeClr val="accent4"/>
          </a:lnRef>
          <a:fillRef idx="2">
            <a:schemeClr val="accent4"/>
          </a:fillRef>
          <a:effectRef idx="1">
            <a:schemeClr val="accent4"/>
          </a:effectRef>
          <a:fontRef idx="minor">
            <a:schemeClr val="dk1"/>
          </a:fontRef>
        </dgm:style>
      </dgm:prSet>
      <dgm:spPr/>
      <dgm:t>
        <a:bodyPr/>
        <a:lstStyle/>
        <a:p>
          <a:r>
            <a:rPr lang="en-US" altLang="zh-TW" sz="2000" dirty="0" smtClean="0"/>
            <a:t>/</a:t>
          </a:r>
          <a:r>
            <a:rPr lang="en-US" altLang="zh-TW" sz="2000" dirty="0" err="1" smtClean="0"/>
            <a:t>etc</a:t>
          </a:r>
          <a:r>
            <a:rPr lang="en-US" altLang="zh-TW" sz="2000" dirty="0" smtClean="0"/>
            <a:t>/</a:t>
          </a:r>
          <a:r>
            <a:rPr lang="en-US" altLang="zh-TW" sz="2000" dirty="0" err="1" smtClean="0"/>
            <a:t>host.allow</a:t>
          </a:r>
          <a:r>
            <a:rPr lang="en-US" altLang="zh-TW" sz="2000" dirty="0" smtClean="0"/>
            <a:t> </a:t>
          </a:r>
        </a:p>
        <a:p>
          <a:r>
            <a:rPr lang="en-US" altLang="zh-TW" sz="2000" dirty="0" smtClean="0"/>
            <a:t>/</a:t>
          </a:r>
          <a:r>
            <a:rPr lang="en-US" altLang="zh-TW" sz="2000" dirty="0" err="1" smtClean="0"/>
            <a:t>etc</a:t>
          </a:r>
          <a:r>
            <a:rPr lang="en-US" altLang="zh-TW" sz="2000" dirty="0" smtClean="0"/>
            <a:t>/</a:t>
          </a:r>
          <a:r>
            <a:rPr lang="en-US" altLang="zh-TW" sz="2000" dirty="0" err="1" smtClean="0"/>
            <a:t>host.deny</a:t>
          </a:r>
          <a:r>
            <a:rPr lang="zh-TW" altLang="en-US" sz="2000" dirty="0" smtClean="0"/>
            <a:t> </a:t>
          </a:r>
          <a:endParaRPr lang="zh-TW" altLang="en-US" sz="2000" dirty="0"/>
        </a:p>
      </dgm:t>
    </dgm:pt>
    <dgm:pt modelId="{20DC3803-76FD-4525-BC06-34E174D6E307}" type="parTrans" cxnId="{BEE7A825-9F20-40B4-97CB-3DFE3CF8350C}">
      <dgm:prSet/>
      <dgm:spPr/>
      <dgm:t>
        <a:bodyPr/>
        <a:lstStyle/>
        <a:p>
          <a:endParaRPr lang="zh-TW" altLang="en-US"/>
        </a:p>
      </dgm:t>
    </dgm:pt>
    <dgm:pt modelId="{98D0BF41-C8FA-4007-825E-5B7442CC3168}" type="sibTrans" cxnId="{BEE7A825-9F20-40B4-97CB-3DFE3CF8350C}">
      <dgm:prSet/>
      <dgm:spPr/>
      <dgm:t>
        <a:bodyPr/>
        <a:lstStyle/>
        <a:p>
          <a:endParaRPr lang="zh-TW" altLang="en-US"/>
        </a:p>
      </dgm:t>
    </dgm:pt>
    <dgm:pt modelId="{CB0BDEE3-9E00-4477-83CC-DEB5E93D81B9}">
      <dgm:prSet phldrT="[文字]" custT="1">
        <dgm:style>
          <a:lnRef idx="2">
            <a:schemeClr val="accent4"/>
          </a:lnRef>
          <a:fillRef idx="1">
            <a:schemeClr val="lt1"/>
          </a:fillRef>
          <a:effectRef idx="0">
            <a:schemeClr val="accent4"/>
          </a:effectRef>
          <a:fontRef idx="minor">
            <a:schemeClr val="dk1"/>
          </a:fontRef>
        </dgm:style>
      </dgm:prSet>
      <dgm:spPr/>
      <dgm:t>
        <a:bodyPr/>
        <a:lstStyle/>
        <a:p>
          <a:r>
            <a:rPr lang="zh-TW" altLang="en-US" sz="1600" dirty="0" smtClean="0"/>
            <a:t>可設定哪些</a:t>
          </a:r>
          <a:r>
            <a:rPr lang="en-US" altLang="zh-TW" sz="1600" dirty="0" smtClean="0"/>
            <a:t>IP</a:t>
          </a:r>
          <a:r>
            <a:rPr lang="zh-TW" altLang="en-US" sz="1600" dirty="0" smtClean="0"/>
            <a:t>、主機、使用者帳號可否訪問或使用</a:t>
          </a:r>
          <a:endParaRPr lang="zh-TW" altLang="en-US" sz="1600" dirty="0"/>
        </a:p>
      </dgm:t>
    </dgm:pt>
    <dgm:pt modelId="{C79AFFC8-FECB-4166-BDDC-0629F88A4BFB}" type="parTrans" cxnId="{4792E776-1F1F-4837-B81B-BD0883CCF758}">
      <dgm:prSet/>
      <dgm:spPr/>
      <dgm:t>
        <a:bodyPr/>
        <a:lstStyle/>
        <a:p>
          <a:endParaRPr lang="zh-TW" altLang="en-US"/>
        </a:p>
      </dgm:t>
    </dgm:pt>
    <dgm:pt modelId="{8292BDF4-6448-409D-8743-9C0C6A1EE41E}" type="sibTrans" cxnId="{4792E776-1F1F-4837-B81B-BD0883CCF758}">
      <dgm:prSet/>
      <dgm:spPr/>
      <dgm:t>
        <a:bodyPr/>
        <a:lstStyle/>
        <a:p>
          <a:endParaRPr lang="zh-TW" altLang="en-US"/>
        </a:p>
      </dgm:t>
    </dgm:pt>
    <dgm:pt modelId="{15624549-6C79-4C50-8A39-73A6F2C9F498}" type="pres">
      <dgm:prSet presAssocID="{C7F4D456-751C-4A88-8EC0-386AAC5294BB}" presName="Name0" presStyleCnt="0">
        <dgm:presLayoutVars>
          <dgm:dir/>
          <dgm:animLvl val="lvl"/>
          <dgm:resizeHandles val="exact"/>
        </dgm:presLayoutVars>
      </dgm:prSet>
      <dgm:spPr/>
      <dgm:t>
        <a:bodyPr/>
        <a:lstStyle/>
        <a:p>
          <a:endParaRPr lang="zh-TW" altLang="en-US"/>
        </a:p>
      </dgm:t>
    </dgm:pt>
    <dgm:pt modelId="{F4E76299-5470-4C9E-81D8-6F51BC26FF65}" type="pres">
      <dgm:prSet presAssocID="{FDF4EAF8-CFD2-4A59-B1BA-4D80CE48E0CF}" presName="composite" presStyleCnt="0"/>
      <dgm:spPr/>
      <dgm:t>
        <a:bodyPr/>
        <a:lstStyle/>
        <a:p>
          <a:endParaRPr lang="zh-TW" altLang="en-US"/>
        </a:p>
      </dgm:t>
    </dgm:pt>
    <dgm:pt modelId="{8B17D91D-4BEB-4857-8A13-2B5F33A0CA07}" type="pres">
      <dgm:prSet presAssocID="{FDF4EAF8-CFD2-4A59-B1BA-4D80CE48E0CF}" presName="parTx" presStyleLbl="alignNode1" presStyleIdx="0" presStyleCnt="3">
        <dgm:presLayoutVars>
          <dgm:chMax val="0"/>
          <dgm:chPref val="0"/>
          <dgm:bulletEnabled val="1"/>
        </dgm:presLayoutVars>
      </dgm:prSet>
      <dgm:spPr/>
      <dgm:t>
        <a:bodyPr/>
        <a:lstStyle/>
        <a:p>
          <a:endParaRPr lang="zh-TW" altLang="en-US"/>
        </a:p>
      </dgm:t>
    </dgm:pt>
    <dgm:pt modelId="{94CB3A4C-64CE-4F7E-8BAC-26094E5BF092}" type="pres">
      <dgm:prSet presAssocID="{FDF4EAF8-CFD2-4A59-B1BA-4D80CE48E0CF}" presName="desTx" presStyleLbl="alignAccFollowNode1" presStyleIdx="0" presStyleCnt="3">
        <dgm:presLayoutVars>
          <dgm:bulletEnabled val="1"/>
        </dgm:presLayoutVars>
      </dgm:prSet>
      <dgm:spPr/>
      <dgm:t>
        <a:bodyPr/>
        <a:lstStyle/>
        <a:p>
          <a:endParaRPr lang="zh-TW" altLang="en-US"/>
        </a:p>
      </dgm:t>
    </dgm:pt>
    <dgm:pt modelId="{1B74C414-32AC-429F-8245-7D64D7CFBD7B}" type="pres">
      <dgm:prSet presAssocID="{08845D5C-FD2F-4848-A374-135D2A348F2C}" presName="space" presStyleCnt="0"/>
      <dgm:spPr/>
      <dgm:t>
        <a:bodyPr/>
        <a:lstStyle/>
        <a:p>
          <a:endParaRPr lang="zh-TW" altLang="en-US"/>
        </a:p>
      </dgm:t>
    </dgm:pt>
    <dgm:pt modelId="{067D3850-F49E-4AF7-ABE5-52B0573D7A59}" type="pres">
      <dgm:prSet presAssocID="{15EA7479-01F4-4C49-9F87-47E8A9686CCF}" presName="composite" presStyleCnt="0"/>
      <dgm:spPr/>
      <dgm:t>
        <a:bodyPr/>
        <a:lstStyle/>
        <a:p>
          <a:endParaRPr lang="zh-TW" altLang="en-US"/>
        </a:p>
      </dgm:t>
    </dgm:pt>
    <dgm:pt modelId="{4145570F-4740-45FE-A9EB-1057C31AFC49}" type="pres">
      <dgm:prSet presAssocID="{15EA7479-01F4-4C49-9F87-47E8A9686CCF}" presName="parTx" presStyleLbl="alignNode1" presStyleIdx="1" presStyleCnt="3">
        <dgm:presLayoutVars>
          <dgm:chMax val="0"/>
          <dgm:chPref val="0"/>
          <dgm:bulletEnabled val="1"/>
        </dgm:presLayoutVars>
      </dgm:prSet>
      <dgm:spPr/>
      <dgm:t>
        <a:bodyPr/>
        <a:lstStyle/>
        <a:p>
          <a:endParaRPr lang="zh-TW" altLang="en-US"/>
        </a:p>
      </dgm:t>
    </dgm:pt>
    <dgm:pt modelId="{B371607F-0FE8-4863-B858-0D42C6F203F0}" type="pres">
      <dgm:prSet presAssocID="{15EA7479-01F4-4C49-9F87-47E8A9686CCF}" presName="desTx" presStyleLbl="alignAccFollowNode1" presStyleIdx="1" presStyleCnt="3">
        <dgm:presLayoutVars>
          <dgm:bulletEnabled val="1"/>
        </dgm:presLayoutVars>
      </dgm:prSet>
      <dgm:spPr/>
      <dgm:t>
        <a:bodyPr/>
        <a:lstStyle/>
        <a:p>
          <a:endParaRPr lang="zh-TW" altLang="en-US"/>
        </a:p>
      </dgm:t>
    </dgm:pt>
    <dgm:pt modelId="{D4F51C25-4689-479C-94EA-C551F4A69E2A}" type="pres">
      <dgm:prSet presAssocID="{82FC8A8E-4F8D-4662-95C1-E861990AD6E8}" presName="space" presStyleCnt="0"/>
      <dgm:spPr/>
      <dgm:t>
        <a:bodyPr/>
        <a:lstStyle/>
        <a:p>
          <a:endParaRPr lang="zh-TW" altLang="en-US"/>
        </a:p>
      </dgm:t>
    </dgm:pt>
    <dgm:pt modelId="{2F88B459-F019-4879-8843-8FA762072729}" type="pres">
      <dgm:prSet presAssocID="{6462541F-299E-4E10-B89C-B55232364D68}" presName="composite" presStyleCnt="0"/>
      <dgm:spPr/>
      <dgm:t>
        <a:bodyPr/>
        <a:lstStyle/>
        <a:p>
          <a:endParaRPr lang="zh-TW" altLang="en-US"/>
        </a:p>
      </dgm:t>
    </dgm:pt>
    <dgm:pt modelId="{05D00050-5C54-491C-A344-A70271783404}" type="pres">
      <dgm:prSet presAssocID="{6462541F-299E-4E10-B89C-B55232364D68}" presName="parTx" presStyleLbl="alignNode1" presStyleIdx="2" presStyleCnt="3">
        <dgm:presLayoutVars>
          <dgm:chMax val="0"/>
          <dgm:chPref val="0"/>
          <dgm:bulletEnabled val="1"/>
        </dgm:presLayoutVars>
      </dgm:prSet>
      <dgm:spPr/>
      <dgm:t>
        <a:bodyPr/>
        <a:lstStyle/>
        <a:p>
          <a:endParaRPr lang="zh-TW" altLang="en-US"/>
        </a:p>
      </dgm:t>
    </dgm:pt>
    <dgm:pt modelId="{B37AF319-AB64-4D45-AAC2-996E82E3CA2A}" type="pres">
      <dgm:prSet presAssocID="{6462541F-299E-4E10-B89C-B55232364D68}" presName="desTx" presStyleLbl="alignAccFollowNode1" presStyleIdx="2" presStyleCnt="3">
        <dgm:presLayoutVars>
          <dgm:bulletEnabled val="1"/>
        </dgm:presLayoutVars>
      </dgm:prSet>
      <dgm:spPr/>
      <dgm:t>
        <a:bodyPr/>
        <a:lstStyle/>
        <a:p>
          <a:endParaRPr lang="zh-TW" altLang="en-US"/>
        </a:p>
      </dgm:t>
    </dgm:pt>
  </dgm:ptLst>
  <dgm:cxnLst>
    <dgm:cxn modelId="{3F0A6BD1-A561-43B9-9091-F3D7EE91F584}" type="presOf" srcId="{EE03E792-8E1D-4791-A93D-9682C4469FFB}" destId="{94CB3A4C-64CE-4F7E-8BAC-26094E5BF092}" srcOrd="0" destOrd="0" presId="urn:microsoft.com/office/officeart/2005/8/layout/hList1"/>
    <dgm:cxn modelId="{C85581E9-347D-4F33-A718-390EF227BFF5}" type="presOf" srcId="{15EA7479-01F4-4C49-9F87-47E8A9686CCF}" destId="{4145570F-4740-45FE-A9EB-1057C31AFC49}" srcOrd="0" destOrd="0" presId="urn:microsoft.com/office/officeart/2005/8/layout/hList1"/>
    <dgm:cxn modelId="{DDFFDEFC-1411-445C-A8B1-1F57B8599727}" srcId="{C7F4D456-751C-4A88-8EC0-386AAC5294BB}" destId="{FDF4EAF8-CFD2-4A59-B1BA-4D80CE48E0CF}" srcOrd="0" destOrd="0" parTransId="{2B2CE2C6-6181-49D1-8822-BD57BBDAE84E}" sibTransId="{08845D5C-FD2F-4848-A374-135D2A348F2C}"/>
    <dgm:cxn modelId="{B8E7E8F5-A5D1-4C95-AFAA-C6824A5DEA16}" srcId="{15EA7479-01F4-4C49-9F87-47E8A9686CCF}" destId="{841DBC7A-DC47-4337-9E6A-0D71B345D782}" srcOrd="1" destOrd="0" parTransId="{1E6B57C0-0F66-4E44-9BD0-B131D2A8DA2C}" sibTransId="{19AC8729-8A83-4259-8772-E193BAE8D757}"/>
    <dgm:cxn modelId="{75C1C0D4-E376-4510-B5F7-744CA5C002F8}" type="presOf" srcId="{FDF4EAF8-CFD2-4A59-B1BA-4D80CE48E0CF}" destId="{8B17D91D-4BEB-4857-8A13-2B5F33A0CA07}" srcOrd="0" destOrd="0" presId="urn:microsoft.com/office/officeart/2005/8/layout/hList1"/>
    <dgm:cxn modelId="{BEE7A825-9F20-40B4-97CB-3DFE3CF8350C}" srcId="{C7F4D456-751C-4A88-8EC0-386AAC5294BB}" destId="{6462541F-299E-4E10-B89C-B55232364D68}" srcOrd="2" destOrd="0" parTransId="{20DC3803-76FD-4525-BC06-34E174D6E307}" sibTransId="{98D0BF41-C8FA-4007-825E-5B7442CC3168}"/>
    <dgm:cxn modelId="{4792E776-1F1F-4837-B81B-BD0883CCF758}" srcId="{6462541F-299E-4E10-B89C-B55232364D68}" destId="{CB0BDEE3-9E00-4477-83CC-DEB5E93D81B9}" srcOrd="0" destOrd="0" parTransId="{C79AFFC8-FECB-4166-BDDC-0629F88A4BFB}" sibTransId="{8292BDF4-6448-409D-8743-9C0C6A1EE41E}"/>
    <dgm:cxn modelId="{7AC25B8F-55F4-4CA4-BFA4-B77DF687F59A}" srcId="{FDF4EAF8-CFD2-4A59-B1BA-4D80CE48E0CF}" destId="{EE03E792-8E1D-4791-A93D-9682C4469FFB}" srcOrd="0" destOrd="0" parTransId="{DA916697-7F32-40DC-921A-4C4A5AC6C0CE}" sibTransId="{4E1F4BDC-E8D4-4114-BD73-1F6752FAFA59}"/>
    <dgm:cxn modelId="{AE1774DE-2CF6-4ACF-B29B-8067D3CDFB4C}" srcId="{15EA7479-01F4-4C49-9F87-47E8A9686CCF}" destId="{3EFD10C7-3E23-4648-8F2B-C2A730BB7DD2}" srcOrd="0" destOrd="0" parTransId="{5A15E9A1-99A9-4781-99EA-06CB1CB74291}" sibTransId="{1ACA58F6-CEC1-4166-9EF7-96EA9DCFA051}"/>
    <dgm:cxn modelId="{059585FC-1737-4CE7-9E73-59528E774D5F}" type="presOf" srcId="{3EFD10C7-3E23-4648-8F2B-C2A730BB7DD2}" destId="{B371607F-0FE8-4863-B858-0D42C6F203F0}" srcOrd="0" destOrd="0" presId="urn:microsoft.com/office/officeart/2005/8/layout/hList1"/>
    <dgm:cxn modelId="{71295FB7-B1A8-4AB6-B774-E16D896A151C}" type="presOf" srcId="{C7F4D456-751C-4A88-8EC0-386AAC5294BB}" destId="{15624549-6C79-4C50-8A39-73A6F2C9F498}" srcOrd="0" destOrd="0" presId="urn:microsoft.com/office/officeart/2005/8/layout/hList1"/>
    <dgm:cxn modelId="{D68E316D-6A63-453F-BFED-0A4C40817DC9}" srcId="{C7F4D456-751C-4A88-8EC0-386AAC5294BB}" destId="{15EA7479-01F4-4C49-9F87-47E8A9686CCF}" srcOrd="1" destOrd="0" parTransId="{6CE24440-CEE4-40CC-8D02-FF237D2F8591}" sibTransId="{82FC8A8E-4F8D-4662-95C1-E861990AD6E8}"/>
    <dgm:cxn modelId="{432FA9FA-E66C-4568-9293-181B7E7B02AA}" type="presOf" srcId="{6462541F-299E-4E10-B89C-B55232364D68}" destId="{05D00050-5C54-491C-A344-A70271783404}" srcOrd="0" destOrd="0" presId="urn:microsoft.com/office/officeart/2005/8/layout/hList1"/>
    <dgm:cxn modelId="{A1A79C43-AACB-440C-9EFD-CB4DEB0596EB}" type="presOf" srcId="{CB0BDEE3-9E00-4477-83CC-DEB5E93D81B9}" destId="{B37AF319-AB64-4D45-AAC2-996E82E3CA2A}" srcOrd="0" destOrd="0" presId="urn:microsoft.com/office/officeart/2005/8/layout/hList1"/>
    <dgm:cxn modelId="{DF4779EB-E7D8-4B51-A113-F7B87F3824D7}" type="presOf" srcId="{841DBC7A-DC47-4337-9E6A-0D71B345D782}" destId="{B371607F-0FE8-4863-B858-0D42C6F203F0}" srcOrd="0" destOrd="1" presId="urn:microsoft.com/office/officeart/2005/8/layout/hList1"/>
    <dgm:cxn modelId="{D2CBABBC-B926-499D-9819-B2888FF0327D}" type="presParOf" srcId="{15624549-6C79-4C50-8A39-73A6F2C9F498}" destId="{F4E76299-5470-4C9E-81D8-6F51BC26FF65}" srcOrd="0" destOrd="0" presId="urn:microsoft.com/office/officeart/2005/8/layout/hList1"/>
    <dgm:cxn modelId="{9BD00C19-F289-45AC-9CA3-5630415D413E}" type="presParOf" srcId="{F4E76299-5470-4C9E-81D8-6F51BC26FF65}" destId="{8B17D91D-4BEB-4857-8A13-2B5F33A0CA07}" srcOrd="0" destOrd="0" presId="urn:microsoft.com/office/officeart/2005/8/layout/hList1"/>
    <dgm:cxn modelId="{73766F6D-B4F4-41CD-AFA8-370664BFF4D6}" type="presParOf" srcId="{F4E76299-5470-4C9E-81D8-6F51BC26FF65}" destId="{94CB3A4C-64CE-4F7E-8BAC-26094E5BF092}" srcOrd="1" destOrd="0" presId="urn:microsoft.com/office/officeart/2005/8/layout/hList1"/>
    <dgm:cxn modelId="{69DD916A-002A-4D19-9CDC-FAB5D1E80033}" type="presParOf" srcId="{15624549-6C79-4C50-8A39-73A6F2C9F498}" destId="{1B74C414-32AC-429F-8245-7D64D7CFBD7B}" srcOrd="1" destOrd="0" presId="urn:microsoft.com/office/officeart/2005/8/layout/hList1"/>
    <dgm:cxn modelId="{F386BF86-B37F-48C3-9A9B-209883A1FE7B}" type="presParOf" srcId="{15624549-6C79-4C50-8A39-73A6F2C9F498}" destId="{067D3850-F49E-4AF7-ABE5-52B0573D7A59}" srcOrd="2" destOrd="0" presId="urn:microsoft.com/office/officeart/2005/8/layout/hList1"/>
    <dgm:cxn modelId="{15EC8D5D-DAFA-4228-A0E1-707427A93245}" type="presParOf" srcId="{067D3850-F49E-4AF7-ABE5-52B0573D7A59}" destId="{4145570F-4740-45FE-A9EB-1057C31AFC49}" srcOrd="0" destOrd="0" presId="urn:microsoft.com/office/officeart/2005/8/layout/hList1"/>
    <dgm:cxn modelId="{AE46F736-84A0-4CAD-9E6E-4092B6E64E81}" type="presParOf" srcId="{067D3850-F49E-4AF7-ABE5-52B0573D7A59}" destId="{B371607F-0FE8-4863-B858-0D42C6F203F0}" srcOrd="1" destOrd="0" presId="urn:microsoft.com/office/officeart/2005/8/layout/hList1"/>
    <dgm:cxn modelId="{E3034651-69AF-43DF-98A2-DD39CC561719}" type="presParOf" srcId="{15624549-6C79-4C50-8A39-73A6F2C9F498}" destId="{D4F51C25-4689-479C-94EA-C551F4A69E2A}" srcOrd="3" destOrd="0" presId="urn:microsoft.com/office/officeart/2005/8/layout/hList1"/>
    <dgm:cxn modelId="{CE2848BD-EFCF-4E68-9395-97FD76F3BBF6}" type="presParOf" srcId="{15624549-6C79-4C50-8A39-73A6F2C9F498}" destId="{2F88B459-F019-4879-8843-8FA762072729}" srcOrd="4" destOrd="0" presId="urn:microsoft.com/office/officeart/2005/8/layout/hList1"/>
    <dgm:cxn modelId="{B521C6D7-9C79-45F3-8A0F-663786F01818}" type="presParOf" srcId="{2F88B459-F019-4879-8843-8FA762072729}" destId="{05D00050-5C54-491C-A344-A70271783404}" srcOrd="0" destOrd="0" presId="urn:microsoft.com/office/officeart/2005/8/layout/hList1"/>
    <dgm:cxn modelId="{48DA60DE-B8E0-402A-80B3-7FF586A2BAEC}" type="presParOf" srcId="{2F88B459-F019-4879-8843-8FA762072729}" destId="{B37AF319-AB64-4D45-AAC2-996E82E3CA2A}" srcOrd="1" destOrd="0" presId="urn:microsoft.com/office/officeart/2005/8/layout/h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C8768402-CF3C-4031-8DDD-89EDF13726DE}" type="doc">
      <dgm:prSet loTypeId="urn:microsoft.com/office/officeart/2005/8/layout/vList5" loCatId="list" qsTypeId="urn:microsoft.com/office/officeart/2005/8/quickstyle/simple3" qsCatId="simple" csTypeId="urn:microsoft.com/office/officeart/2005/8/colors/colorful5" csCatId="colorful" phldr="1"/>
      <dgm:spPr/>
      <dgm:t>
        <a:bodyPr/>
        <a:lstStyle/>
        <a:p>
          <a:endParaRPr lang="zh-TW" altLang="en-US"/>
        </a:p>
      </dgm:t>
    </dgm:pt>
    <dgm:pt modelId="{674577B8-2671-4F8D-BAE3-20B6158E8F16}">
      <dgm:prSet phldrT="[文字]"/>
      <dgm:spPr/>
      <dgm:t>
        <a:bodyPr/>
        <a:lstStyle/>
        <a:p>
          <a:r>
            <a:rPr lang="en-US" altLang="zh-TW" dirty="0" smtClean="0"/>
            <a:t>host</a:t>
          </a:r>
          <a:r>
            <a:rPr lang="zh-TW" altLang="en-US" dirty="0" smtClean="0"/>
            <a:t> 查詢目標</a:t>
          </a:r>
          <a:endParaRPr lang="zh-TW" altLang="en-US" dirty="0"/>
        </a:p>
      </dgm:t>
    </dgm:pt>
    <dgm:pt modelId="{2E4BAA82-60DF-4A2F-BABF-9D5C9FB73E38}" type="parTrans" cxnId="{CD533E5D-389A-419A-A331-749127B30E41}">
      <dgm:prSet/>
      <dgm:spPr/>
      <dgm:t>
        <a:bodyPr/>
        <a:lstStyle/>
        <a:p>
          <a:endParaRPr lang="zh-TW" altLang="en-US"/>
        </a:p>
      </dgm:t>
    </dgm:pt>
    <dgm:pt modelId="{1A05E2A3-A072-4775-AECA-E0994A9C1C39}" type="sibTrans" cxnId="{CD533E5D-389A-419A-A331-749127B30E41}">
      <dgm:prSet/>
      <dgm:spPr/>
      <dgm:t>
        <a:bodyPr/>
        <a:lstStyle/>
        <a:p>
          <a:endParaRPr lang="zh-TW" altLang="en-US"/>
        </a:p>
      </dgm:t>
    </dgm:pt>
    <dgm:pt modelId="{CF951A0E-E757-4B13-9037-B4CFC681C9BF}">
      <dgm:prSet phldrT="[文字]">
        <dgm:style>
          <a:lnRef idx="2">
            <a:schemeClr val="accent1"/>
          </a:lnRef>
          <a:fillRef idx="1">
            <a:schemeClr val="lt1"/>
          </a:fillRef>
          <a:effectRef idx="0">
            <a:schemeClr val="accent1"/>
          </a:effectRef>
          <a:fontRef idx="minor">
            <a:schemeClr val="dk1"/>
          </a:fontRef>
        </dgm:style>
      </dgm:prSet>
      <dgm:spPr/>
      <dgm:t>
        <a:bodyPr/>
        <a:lstStyle/>
        <a:p>
          <a:r>
            <a:rPr lang="zh-TW" altLang="en-US" dirty="0" smtClean="0"/>
            <a:t>查詢主機名稱與</a:t>
          </a:r>
          <a:r>
            <a:rPr lang="en-US" altLang="zh-TW" dirty="0" smtClean="0"/>
            <a:t>IP</a:t>
          </a:r>
          <a:r>
            <a:rPr lang="zh-TW" altLang="en-US" dirty="0" smtClean="0"/>
            <a:t>位址的對應</a:t>
          </a:r>
          <a:endParaRPr lang="zh-TW" altLang="en-US" dirty="0"/>
        </a:p>
      </dgm:t>
    </dgm:pt>
    <dgm:pt modelId="{83DB8E7E-7203-4494-85A4-DB8474A0BC35}" type="parTrans" cxnId="{F6DD918B-07A9-400D-BCD3-6BB3AC39252A}">
      <dgm:prSet/>
      <dgm:spPr/>
      <dgm:t>
        <a:bodyPr/>
        <a:lstStyle/>
        <a:p>
          <a:endParaRPr lang="zh-TW" altLang="en-US"/>
        </a:p>
      </dgm:t>
    </dgm:pt>
    <dgm:pt modelId="{421CE8B2-DA65-4D3C-B202-6C7D3FD6EED4}" type="sibTrans" cxnId="{F6DD918B-07A9-400D-BCD3-6BB3AC39252A}">
      <dgm:prSet/>
      <dgm:spPr/>
      <dgm:t>
        <a:bodyPr/>
        <a:lstStyle/>
        <a:p>
          <a:endParaRPr lang="zh-TW" altLang="en-US"/>
        </a:p>
      </dgm:t>
    </dgm:pt>
    <dgm:pt modelId="{A58A16E8-CF23-46BE-849D-EF760975F764}">
      <dgm:prSet phldrT="[文字]"/>
      <dgm:spPr/>
      <dgm:t>
        <a:bodyPr/>
        <a:lstStyle/>
        <a:p>
          <a:r>
            <a:rPr lang="en-US" altLang="zh-TW" dirty="0" err="1" smtClean="0"/>
            <a:t>nslookup</a:t>
          </a:r>
          <a:r>
            <a:rPr lang="zh-TW" altLang="en-US" dirty="0" smtClean="0"/>
            <a:t> 查詢目標</a:t>
          </a:r>
          <a:endParaRPr lang="zh-TW" altLang="en-US" dirty="0"/>
        </a:p>
      </dgm:t>
    </dgm:pt>
    <dgm:pt modelId="{8E47FD6A-A230-431D-BBB2-F5C3A56DAED4}" type="parTrans" cxnId="{94D4F694-753E-4107-8EE1-1AA1B811B32E}">
      <dgm:prSet/>
      <dgm:spPr/>
      <dgm:t>
        <a:bodyPr/>
        <a:lstStyle/>
        <a:p>
          <a:endParaRPr lang="zh-TW" altLang="en-US"/>
        </a:p>
      </dgm:t>
    </dgm:pt>
    <dgm:pt modelId="{08273225-0607-4255-9DF7-FF759C20BBEA}" type="sibTrans" cxnId="{94D4F694-753E-4107-8EE1-1AA1B811B32E}">
      <dgm:prSet/>
      <dgm:spPr/>
      <dgm:t>
        <a:bodyPr/>
        <a:lstStyle/>
        <a:p>
          <a:endParaRPr lang="zh-TW" altLang="en-US"/>
        </a:p>
      </dgm:t>
    </dgm:pt>
    <dgm:pt modelId="{CFB51619-82A8-46AD-BD37-CD4B83B7227D}">
      <dgm:prSet phldrT="[文字]">
        <dgm:style>
          <a:lnRef idx="2">
            <a:schemeClr val="accent6"/>
          </a:lnRef>
          <a:fillRef idx="1">
            <a:schemeClr val="lt1"/>
          </a:fillRef>
          <a:effectRef idx="0">
            <a:schemeClr val="accent6"/>
          </a:effectRef>
          <a:fontRef idx="minor">
            <a:schemeClr val="dk1"/>
          </a:fontRef>
        </dgm:style>
      </dgm:prSet>
      <dgm:spPr/>
      <dgm:t>
        <a:bodyPr/>
        <a:lstStyle/>
        <a:p>
          <a:r>
            <a:rPr lang="zh-TW" altLang="en-US" dirty="0" smtClean="0"/>
            <a:t>查詢主機名稱與</a:t>
          </a:r>
          <a:r>
            <a:rPr lang="en-US" altLang="zh-TW" dirty="0" smtClean="0"/>
            <a:t>IP</a:t>
          </a:r>
          <a:r>
            <a:rPr lang="zh-TW" altLang="en-US" dirty="0" smtClean="0"/>
            <a:t>位址的對應</a:t>
          </a:r>
          <a:endParaRPr lang="zh-TW" altLang="en-US" dirty="0"/>
        </a:p>
      </dgm:t>
    </dgm:pt>
    <dgm:pt modelId="{1887382A-25A6-4ACA-8431-E4C46A31DF6B}" type="parTrans" cxnId="{5CD9AD16-91C7-4291-AF47-9544101271F9}">
      <dgm:prSet/>
      <dgm:spPr/>
      <dgm:t>
        <a:bodyPr/>
        <a:lstStyle/>
        <a:p>
          <a:endParaRPr lang="zh-TW" altLang="en-US"/>
        </a:p>
      </dgm:t>
    </dgm:pt>
    <dgm:pt modelId="{9F4F2F42-44B6-459A-B5B1-CBF06272C5F5}" type="sibTrans" cxnId="{5CD9AD16-91C7-4291-AF47-9544101271F9}">
      <dgm:prSet/>
      <dgm:spPr/>
      <dgm:t>
        <a:bodyPr/>
        <a:lstStyle/>
        <a:p>
          <a:endParaRPr lang="zh-TW" altLang="en-US"/>
        </a:p>
      </dgm:t>
    </dgm:pt>
    <dgm:pt modelId="{230BAD77-B0E9-4519-AB9C-33FBB21BF3B2}" type="pres">
      <dgm:prSet presAssocID="{C8768402-CF3C-4031-8DDD-89EDF13726DE}" presName="Name0" presStyleCnt="0">
        <dgm:presLayoutVars>
          <dgm:dir/>
          <dgm:animLvl val="lvl"/>
          <dgm:resizeHandles val="exact"/>
        </dgm:presLayoutVars>
      </dgm:prSet>
      <dgm:spPr/>
      <dgm:t>
        <a:bodyPr/>
        <a:lstStyle/>
        <a:p>
          <a:endParaRPr lang="zh-TW" altLang="en-US"/>
        </a:p>
      </dgm:t>
    </dgm:pt>
    <dgm:pt modelId="{69CF8325-A8C2-40F7-8EA5-5DC9D9670375}" type="pres">
      <dgm:prSet presAssocID="{674577B8-2671-4F8D-BAE3-20B6158E8F16}" presName="linNode" presStyleCnt="0"/>
      <dgm:spPr/>
    </dgm:pt>
    <dgm:pt modelId="{3270899B-78A7-431D-A1A2-45F4A2BF0E96}" type="pres">
      <dgm:prSet presAssocID="{674577B8-2671-4F8D-BAE3-20B6158E8F16}" presName="parentText" presStyleLbl="node1" presStyleIdx="0" presStyleCnt="2">
        <dgm:presLayoutVars>
          <dgm:chMax val="1"/>
          <dgm:bulletEnabled val="1"/>
        </dgm:presLayoutVars>
      </dgm:prSet>
      <dgm:spPr/>
      <dgm:t>
        <a:bodyPr/>
        <a:lstStyle/>
        <a:p>
          <a:endParaRPr lang="zh-TW" altLang="en-US"/>
        </a:p>
      </dgm:t>
    </dgm:pt>
    <dgm:pt modelId="{80257BFC-3D08-4D1E-A4CF-81167246A115}" type="pres">
      <dgm:prSet presAssocID="{674577B8-2671-4F8D-BAE3-20B6158E8F16}" presName="descendantText" presStyleLbl="alignAccFollowNode1" presStyleIdx="0" presStyleCnt="2">
        <dgm:presLayoutVars>
          <dgm:bulletEnabled val="1"/>
        </dgm:presLayoutVars>
      </dgm:prSet>
      <dgm:spPr/>
      <dgm:t>
        <a:bodyPr/>
        <a:lstStyle/>
        <a:p>
          <a:endParaRPr lang="zh-TW" altLang="en-US"/>
        </a:p>
      </dgm:t>
    </dgm:pt>
    <dgm:pt modelId="{EF0A64AD-74C5-4F11-A71E-8DF71EAFF02C}" type="pres">
      <dgm:prSet presAssocID="{1A05E2A3-A072-4775-AECA-E0994A9C1C39}" presName="sp" presStyleCnt="0"/>
      <dgm:spPr/>
    </dgm:pt>
    <dgm:pt modelId="{DDB89875-4448-4229-AC72-DB0FA84DB89A}" type="pres">
      <dgm:prSet presAssocID="{A58A16E8-CF23-46BE-849D-EF760975F764}" presName="linNode" presStyleCnt="0"/>
      <dgm:spPr/>
    </dgm:pt>
    <dgm:pt modelId="{80DD006F-52FF-4C8A-A850-9C161A73681F}" type="pres">
      <dgm:prSet presAssocID="{A58A16E8-CF23-46BE-849D-EF760975F764}" presName="parentText" presStyleLbl="node1" presStyleIdx="1" presStyleCnt="2" custLinFactNeighborX="-1460" custLinFactNeighborY="3530">
        <dgm:presLayoutVars>
          <dgm:chMax val="1"/>
          <dgm:bulletEnabled val="1"/>
        </dgm:presLayoutVars>
      </dgm:prSet>
      <dgm:spPr/>
      <dgm:t>
        <a:bodyPr/>
        <a:lstStyle/>
        <a:p>
          <a:endParaRPr lang="zh-TW" altLang="en-US"/>
        </a:p>
      </dgm:t>
    </dgm:pt>
    <dgm:pt modelId="{9B9707C0-0B66-4B65-9E62-F24080C3D4AA}" type="pres">
      <dgm:prSet presAssocID="{A58A16E8-CF23-46BE-849D-EF760975F764}" presName="descendantText" presStyleLbl="alignAccFollowNode1" presStyleIdx="1" presStyleCnt="2">
        <dgm:presLayoutVars>
          <dgm:bulletEnabled val="1"/>
        </dgm:presLayoutVars>
      </dgm:prSet>
      <dgm:spPr/>
      <dgm:t>
        <a:bodyPr/>
        <a:lstStyle/>
        <a:p>
          <a:endParaRPr lang="zh-TW" altLang="en-US"/>
        </a:p>
      </dgm:t>
    </dgm:pt>
  </dgm:ptLst>
  <dgm:cxnLst>
    <dgm:cxn modelId="{8BDE940F-3202-4F5B-8955-2C33B19D52B3}" type="presOf" srcId="{CFB51619-82A8-46AD-BD37-CD4B83B7227D}" destId="{9B9707C0-0B66-4B65-9E62-F24080C3D4AA}" srcOrd="0" destOrd="0" presId="urn:microsoft.com/office/officeart/2005/8/layout/vList5"/>
    <dgm:cxn modelId="{9670CEFE-DA61-4CB0-8D8F-DFD2CA860F99}" type="presOf" srcId="{A58A16E8-CF23-46BE-849D-EF760975F764}" destId="{80DD006F-52FF-4C8A-A850-9C161A73681F}" srcOrd="0" destOrd="0" presId="urn:microsoft.com/office/officeart/2005/8/layout/vList5"/>
    <dgm:cxn modelId="{0FC3D635-669A-4874-8D4C-51922D41DBCA}" type="presOf" srcId="{C8768402-CF3C-4031-8DDD-89EDF13726DE}" destId="{230BAD77-B0E9-4519-AB9C-33FBB21BF3B2}" srcOrd="0" destOrd="0" presId="urn:microsoft.com/office/officeart/2005/8/layout/vList5"/>
    <dgm:cxn modelId="{5CD9AD16-91C7-4291-AF47-9544101271F9}" srcId="{A58A16E8-CF23-46BE-849D-EF760975F764}" destId="{CFB51619-82A8-46AD-BD37-CD4B83B7227D}" srcOrd="0" destOrd="0" parTransId="{1887382A-25A6-4ACA-8431-E4C46A31DF6B}" sibTransId="{9F4F2F42-44B6-459A-B5B1-CBF06272C5F5}"/>
    <dgm:cxn modelId="{CD533E5D-389A-419A-A331-749127B30E41}" srcId="{C8768402-CF3C-4031-8DDD-89EDF13726DE}" destId="{674577B8-2671-4F8D-BAE3-20B6158E8F16}" srcOrd="0" destOrd="0" parTransId="{2E4BAA82-60DF-4A2F-BABF-9D5C9FB73E38}" sibTransId="{1A05E2A3-A072-4775-AECA-E0994A9C1C39}"/>
    <dgm:cxn modelId="{94D4F694-753E-4107-8EE1-1AA1B811B32E}" srcId="{C8768402-CF3C-4031-8DDD-89EDF13726DE}" destId="{A58A16E8-CF23-46BE-849D-EF760975F764}" srcOrd="1" destOrd="0" parTransId="{8E47FD6A-A230-431D-BBB2-F5C3A56DAED4}" sibTransId="{08273225-0607-4255-9DF7-FF759C20BBEA}"/>
    <dgm:cxn modelId="{FEFC6A13-A733-4A64-88C8-DFA2346320DB}" type="presOf" srcId="{674577B8-2671-4F8D-BAE3-20B6158E8F16}" destId="{3270899B-78A7-431D-A1A2-45F4A2BF0E96}" srcOrd="0" destOrd="0" presId="urn:microsoft.com/office/officeart/2005/8/layout/vList5"/>
    <dgm:cxn modelId="{4D148FB2-D62B-40F6-813A-27C38E5CC4EE}" type="presOf" srcId="{CF951A0E-E757-4B13-9037-B4CFC681C9BF}" destId="{80257BFC-3D08-4D1E-A4CF-81167246A115}" srcOrd="0" destOrd="0" presId="urn:microsoft.com/office/officeart/2005/8/layout/vList5"/>
    <dgm:cxn modelId="{F6DD918B-07A9-400D-BCD3-6BB3AC39252A}" srcId="{674577B8-2671-4F8D-BAE3-20B6158E8F16}" destId="{CF951A0E-E757-4B13-9037-B4CFC681C9BF}" srcOrd="0" destOrd="0" parTransId="{83DB8E7E-7203-4494-85A4-DB8474A0BC35}" sibTransId="{421CE8B2-DA65-4D3C-B202-6C7D3FD6EED4}"/>
    <dgm:cxn modelId="{242D0E78-F098-43B8-85E6-AC2494346B45}" type="presParOf" srcId="{230BAD77-B0E9-4519-AB9C-33FBB21BF3B2}" destId="{69CF8325-A8C2-40F7-8EA5-5DC9D9670375}" srcOrd="0" destOrd="0" presId="urn:microsoft.com/office/officeart/2005/8/layout/vList5"/>
    <dgm:cxn modelId="{4260BD0B-A7A4-4624-8FA6-A4E5300B0528}" type="presParOf" srcId="{69CF8325-A8C2-40F7-8EA5-5DC9D9670375}" destId="{3270899B-78A7-431D-A1A2-45F4A2BF0E96}" srcOrd="0" destOrd="0" presId="urn:microsoft.com/office/officeart/2005/8/layout/vList5"/>
    <dgm:cxn modelId="{7DA15036-5366-4758-9449-E6A35D1225CB}" type="presParOf" srcId="{69CF8325-A8C2-40F7-8EA5-5DC9D9670375}" destId="{80257BFC-3D08-4D1E-A4CF-81167246A115}" srcOrd="1" destOrd="0" presId="urn:microsoft.com/office/officeart/2005/8/layout/vList5"/>
    <dgm:cxn modelId="{5EC2B652-9E26-4991-A0E7-1D4139C82B42}" type="presParOf" srcId="{230BAD77-B0E9-4519-AB9C-33FBB21BF3B2}" destId="{EF0A64AD-74C5-4F11-A71E-8DF71EAFF02C}" srcOrd="1" destOrd="0" presId="urn:microsoft.com/office/officeart/2005/8/layout/vList5"/>
    <dgm:cxn modelId="{498B6AC5-898E-4536-89D0-0CC89CA8A4C3}" type="presParOf" srcId="{230BAD77-B0E9-4519-AB9C-33FBB21BF3B2}" destId="{DDB89875-4448-4229-AC72-DB0FA84DB89A}" srcOrd="2" destOrd="0" presId="urn:microsoft.com/office/officeart/2005/8/layout/vList5"/>
    <dgm:cxn modelId="{A3393D39-0A3F-4314-997B-622C14248A95}" type="presParOf" srcId="{DDB89875-4448-4229-AC72-DB0FA84DB89A}" destId="{80DD006F-52FF-4C8A-A850-9C161A73681F}" srcOrd="0" destOrd="0" presId="urn:microsoft.com/office/officeart/2005/8/layout/vList5"/>
    <dgm:cxn modelId="{B81A1353-44CF-42CF-91FC-0E1F89FFF4B3}" type="presParOf" srcId="{DDB89875-4448-4229-AC72-DB0FA84DB89A}" destId="{9B9707C0-0B66-4B65-9E62-F24080C3D4AA}"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DB766642-B027-44B2-82F0-C6A7036C7FB4}" type="doc">
      <dgm:prSet loTypeId="urn:microsoft.com/office/officeart/2005/8/layout/vList5" loCatId="list" qsTypeId="urn:microsoft.com/office/officeart/2005/8/quickstyle/simple3" qsCatId="simple" csTypeId="urn:microsoft.com/office/officeart/2005/8/colors/colorful5" csCatId="colorful" phldr="1"/>
      <dgm:spPr/>
      <dgm:t>
        <a:bodyPr/>
        <a:lstStyle/>
        <a:p>
          <a:endParaRPr lang="zh-TW" altLang="en-US"/>
        </a:p>
      </dgm:t>
    </dgm:pt>
    <dgm:pt modelId="{CBC13819-2CB1-4EEB-9796-3B14A3B8C097}">
      <dgm:prSet phldrT="[文字]" custT="1"/>
      <dgm:spPr/>
      <dgm:t>
        <a:bodyPr/>
        <a:lstStyle/>
        <a:p>
          <a:r>
            <a:rPr lang="en-US" altLang="zh-TW" sz="3200" dirty="0" smtClean="0"/>
            <a:t>IPv4</a:t>
          </a:r>
          <a:endParaRPr lang="zh-TW" altLang="en-US" sz="3200" dirty="0"/>
        </a:p>
      </dgm:t>
    </dgm:pt>
    <dgm:pt modelId="{B69846E2-A059-43C5-AC4E-457AEFAE1897}" type="parTrans" cxnId="{09C0EB5B-6E9E-4701-B6F7-528EF389F69F}">
      <dgm:prSet/>
      <dgm:spPr/>
      <dgm:t>
        <a:bodyPr/>
        <a:lstStyle/>
        <a:p>
          <a:endParaRPr lang="zh-TW" altLang="en-US" sz="1400"/>
        </a:p>
      </dgm:t>
    </dgm:pt>
    <dgm:pt modelId="{51CD67FB-18F3-42B1-8C74-ACC2C8181913}" type="sibTrans" cxnId="{09C0EB5B-6E9E-4701-B6F7-528EF389F69F}">
      <dgm:prSet/>
      <dgm:spPr/>
      <dgm:t>
        <a:bodyPr/>
        <a:lstStyle/>
        <a:p>
          <a:endParaRPr lang="zh-TW" altLang="en-US" sz="1400"/>
        </a:p>
      </dgm:t>
    </dgm:pt>
    <dgm:pt modelId="{4A8C49DA-A860-48D2-AB58-F5C749F16822}">
      <dgm:prSet phldrT="[文字]" custT="1">
        <dgm:style>
          <a:lnRef idx="2">
            <a:schemeClr val="accent1"/>
          </a:lnRef>
          <a:fillRef idx="1">
            <a:schemeClr val="lt1"/>
          </a:fillRef>
          <a:effectRef idx="0">
            <a:schemeClr val="accent1"/>
          </a:effectRef>
          <a:fontRef idx="minor">
            <a:schemeClr val="dk1"/>
          </a:fontRef>
        </dgm:style>
      </dgm:prSet>
      <dgm:spPr/>
      <dgm:t>
        <a:bodyPr/>
        <a:lstStyle/>
        <a:p>
          <a:r>
            <a:rPr lang="zh-TW" altLang="en-US" sz="1800" dirty="0" smtClean="0"/>
            <a:t>長度為</a:t>
          </a:r>
          <a:r>
            <a:rPr lang="en-US" altLang="zh-TW" sz="1800" dirty="0" smtClean="0"/>
            <a:t>32</a:t>
          </a:r>
          <a:r>
            <a:rPr lang="zh-TW" altLang="en-US" sz="1800" dirty="0" smtClean="0"/>
            <a:t>位元</a:t>
          </a:r>
          <a:endParaRPr lang="zh-TW" altLang="en-US" sz="1800" dirty="0"/>
        </a:p>
      </dgm:t>
    </dgm:pt>
    <dgm:pt modelId="{CDF44B16-69CF-4F66-B014-2830546996A1}" type="parTrans" cxnId="{E9491AF9-72E2-41C3-9E7E-BB5A31AF63F8}">
      <dgm:prSet/>
      <dgm:spPr/>
      <dgm:t>
        <a:bodyPr/>
        <a:lstStyle/>
        <a:p>
          <a:endParaRPr lang="zh-TW" altLang="en-US" sz="1400"/>
        </a:p>
      </dgm:t>
    </dgm:pt>
    <dgm:pt modelId="{6F495972-1048-4D7D-86DE-1B4CDC50F49B}" type="sibTrans" cxnId="{E9491AF9-72E2-41C3-9E7E-BB5A31AF63F8}">
      <dgm:prSet/>
      <dgm:spPr/>
      <dgm:t>
        <a:bodyPr/>
        <a:lstStyle/>
        <a:p>
          <a:endParaRPr lang="zh-TW" altLang="en-US" sz="1400"/>
        </a:p>
      </dgm:t>
    </dgm:pt>
    <dgm:pt modelId="{58E656F7-47FB-4B2C-92DD-9978D4FE9EC8}">
      <dgm:prSet phldrT="[文字]" custT="1">
        <dgm:style>
          <a:lnRef idx="2">
            <a:schemeClr val="accent1"/>
          </a:lnRef>
          <a:fillRef idx="1">
            <a:schemeClr val="lt1"/>
          </a:fillRef>
          <a:effectRef idx="0">
            <a:schemeClr val="accent1"/>
          </a:effectRef>
          <a:fontRef idx="minor">
            <a:schemeClr val="dk1"/>
          </a:fontRef>
        </dgm:style>
      </dgm:prSet>
      <dgm:spPr/>
      <dgm:t>
        <a:bodyPr/>
        <a:lstStyle/>
        <a:p>
          <a:r>
            <a:rPr lang="zh-TW" altLang="en-US" sz="1800" dirty="0" smtClean="0"/>
            <a:t>常以</a:t>
          </a:r>
          <a:r>
            <a:rPr lang="en-US" altLang="zh-TW" sz="1800" dirty="0" smtClean="0"/>
            <a:t>XXX.XXX.XXX.XXX</a:t>
          </a:r>
          <a:r>
            <a:rPr lang="zh-TW" altLang="en-US" sz="1800" dirty="0" smtClean="0"/>
            <a:t>形式表現，每組</a:t>
          </a:r>
          <a:r>
            <a:rPr lang="en-US" altLang="zh-TW" sz="1800" dirty="0" smtClean="0"/>
            <a:t>XXX</a:t>
          </a:r>
          <a:r>
            <a:rPr lang="zh-TW" altLang="en-US" sz="1800" dirty="0" smtClean="0"/>
            <a:t>代表小於或等於</a:t>
          </a:r>
          <a:r>
            <a:rPr lang="en-US" altLang="zh-TW" sz="1800" dirty="0" smtClean="0"/>
            <a:t>255</a:t>
          </a:r>
          <a:r>
            <a:rPr lang="zh-TW" altLang="en-US" sz="1800" dirty="0" smtClean="0"/>
            <a:t>的</a:t>
          </a:r>
          <a:r>
            <a:rPr lang="en-US" altLang="zh-TW" sz="1800" dirty="0" smtClean="0"/>
            <a:t>10</a:t>
          </a:r>
          <a:r>
            <a:rPr lang="zh-TW" altLang="en-US" sz="1800" dirty="0" smtClean="0"/>
            <a:t>進位數</a:t>
          </a:r>
          <a:endParaRPr lang="zh-TW" altLang="en-US" sz="1800" dirty="0"/>
        </a:p>
      </dgm:t>
    </dgm:pt>
    <dgm:pt modelId="{A2F23D0D-FB47-41E3-A638-E3F512AFAE2A}" type="parTrans" cxnId="{2FFED9D6-67F6-48B0-B9F6-4BE12FC39E57}">
      <dgm:prSet/>
      <dgm:spPr/>
      <dgm:t>
        <a:bodyPr/>
        <a:lstStyle/>
        <a:p>
          <a:endParaRPr lang="zh-TW" altLang="en-US" sz="1400"/>
        </a:p>
      </dgm:t>
    </dgm:pt>
    <dgm:pt modelId="{558F7420-7D6C-454C-B52C-570CD57565BD}" type="sibTrans" cxnId="{2FFED9D6-67F6-48B0-B9F6-4BE12FC39E57}">
      <dgm:prSet/>
      <dgm:spPr/>
      <dgm:t>
        <a:bodyPr/>
        <a:lstStyle/>
        <a:p>
          <a:endParaRPr lang="zh-TW" altLang="en-US" sz="1400"/>
        </a:p>
      </dgm:t>
    </dgm:pt>
    <dgm:pt modelId="{A7803CF5-C09D-4CAF-B24C-4FB6DF26BDF3}">
      <dgm:prSet phldrT="[文字]" custT="1"/>
      <dgm:spPr/>
      <dgm:t>
        <a:bodyPr/>
        <a:lstStyle/>
        <a:p>
          <a:r>
            <a:rPr lang="en-US" altLang="zh-TW" sz="3200" dirty="0" smtClean="0"/>
            <a:t>IPv6</a:t>
          </a:r>
          <a:endParaRPr lang="zh-TW" altLang="en-US" sz="3200" dirty="0"/>
        </a:p>
      </dgm:t>
    </dgm:pt>
    <dgm:pt modelId="{D2F9F7BC-8A2B-4611-B96F-0DD6420CEE79}" type="parTrans" cxnId="{004BA524-CE71-4814-AEA4-30ECDFA7070E}">
      <dgm:prSet/>
      <dgm:spPr/>
      <dgm:t>
        <a:bodyPr/>
        <a:lstStyle/>
        <a:p>
          <a:endParaRPr lang="zh-TW" altLang="en-US" sz="1400"/>
        </a:p>
      </dgm:t>
    </dgm:pt>
    <dgm:pt modelId="{D50745B8-F687-405F-921E-531F863CE637}" type="sibTrans" cxnId="{004BA524-CE71-4814-AEA4-30ECDFA7070E}">
      <dgm:prSet/>
      <dgm:spPr/>
      <dgm:t>
        <a:bodyPr/>
        <a:lstStyle/>
        <a:p>
          <a:endParaRPr lang="zh-TW" altLang="en-US" sz="1400"/>
        </a:p>
      </dgm:t>
    </dgm:pt>
    <dgm:pt modelId="{10379D5C-3175-4AB7-8C24-0F92BB041A92}">
      <dgm:prSet phldrT="[文字]" custT="1">
        <dgm:style>
          <a:lnRef idx="2">
            <a:schemeClr val="accent6"/>
          </a:lnRef>
          <a:fillRef idx="1">
            <a:schemeClr val="lt1"/>
          </a:fillRef>
          <a:effectRef idx="0">
            <a:schemeClr val="accent6"/>
          </a:effectRef>
          <a:fontRef idx="minor">
            <a:schemeClr val="dk1"/>
          </a:fontRef>
        </dgm:style>
      </dgm:prSet>
      <dgm:spPr/>
      <dgm:t>
        <a:bodyPr/>
        <a:lstStyle/>
        <a:p>
          <a:r>
            <a:rPr lang="zh-TW" altLang="en-US" sz="1800" dirty="0" smtClean="0"/>
            <a:t>長度為</a:t>
          </a:r>
          <a:r>
            <a:rPr lang="en-US" altLang="zh-TW" sz="1800" dirty="0" smtClean="0"/>
            <a:t>128</a:t>
          </a:r>
          <a:r>
            <a:rPr lang="zh-TW" altLang="en-US" sz="1800" dirty="0" smtClean="0"/>
            <a:t>位元</a:t>
          </a:r>
          <a:endParaRPr lang="zh-TW" altLang="en-US" sz="1800" dirty="0"/>
        </a:p>
      </dgm:t>
    </dgm:pt>
    <dgm:pt modelId="{7B70FDA4-7497-43C3-858A-9456C6E0E2BA}" type="parTrans" cxnId="{65533D8C-A841-47EC-8F89-C49FCA70431D}">
      <dgm:prSet/>
      <dgm:spPr/>
      <dgm:t>
        <a:bodyPr/>
        <a:lstStyle/>
        <a:p>
          <a:endParaRPr lang="zh-TW" altLang="en-US" sz="1400"/>
        </a:p>
      </dgm:t>
    </dgm:pt>
    <dgm:pt modelId="{A2C882C2-103F-49CB-BA7A-BA3B30B5D3BC}" type="sibTrans" cxnId="{65533D8C-A841-47EC-8F89-C49FCA70431D}">
      <dgm:prSet/>
      <dgm:spPr/>
      <dgm:t>
        <a:bodyPr/>
        <a:lstStyle/>
        <a:p>
          <a:endParaRPr lang="zh-TW" altLang="en-US" sz="1400"/>
        </a:p>
      </dgm:t>
    </dgm:pt>
    <dgm:pt modelId="{C5B79CE4-67A7-47E6-BF17-CDEC5E76C196}">
      <dgm:prSet custT="1">
        <dgm:style>
          <a:lnRef idx="2">
            <a:schemeClr val="accent6"/>
          </a:lnRef>
          <a:fillRef idx="1">
            <a:schemeClr val="lt1"/>
          </a:fillRef>
          <a:effectRef idx="0">
            <a:schemeClr val="accent6"/>
          </a:effectRef>
          <a:fontRef idx="minor">
            <a:schemeClr val="dk1"/>
          </a:fontRef>
        </dgm:style>
      </dgm:prSet>
      <dgm:spPr/>
      <dgm:t>
        <a:bodyPr/>
        <a:lstStyle/>
        <a:p>
          <a:r>
            <a:rPr lang="zh-TW" altLang="en-US" sz="1800" dirty="0" smtClean="0"/>
            <a:t>通常寫作</a:t>
          </a:r>
          <a:r>
            <a:rPr lang="en-US" altLang="zh-TW" sz="1800" dirty="0" smtClean="0"/>
            <a:t>8</a:t>
          </a:r>
          <a:r>
            <a:rPr lang="zh-TW" altLang="en-US" sz="1800" dirty="0" smtClean="0"/>
            <a:t>組每組四個十六進位數的形式</a:t>
          </a:r>
          <a:endParaRPr lang="en-US" altLang="zh-TW" sz="1800" dirty="0" smtClean="0"/>
        </a:p>
      </dgm:t>
    </dgm:pt>
    <dgm:pt modelId="{62F51FC5-2019-49E1-8B28-AB45B33323C2}" type="parTrans" cxnId="{28DF0144-735D-486E-8140-B024F7E14DCB}">
      <dgm:prSet/>
      <dgm:spPr/>
      <dgm:t>
        <a:bodyPr/>
        <a:lstStyle/>
        <a:p>
          <a:endParaRPr lang="zh-TW" altLang="en-US" sz="1400"/>
        </a:p>
      </dgm:t>
    </dgm:pt>
    <dgm:pt modelId="{EBBE8F8B-7F39-45B0-AB2D-E67B65D550FA}" type="sibTrans" cxnId="{28DF0144-735D-486E-8140-B024F7E14DCB}">
      <dgm:prSet/>
      <dgm:spPr/>
      <dgm:t>
        <a:bodyPr/>
        <a:lstStyle/>
        <a:p>
          <a:endParaRPr lang="zh-TW" altLang="en-US" sz="1400"/>
        </a:p>
      </dgm:t>
    </dgm:pt>
    <dgm:pt modelId="{55A1B301-B49C-4291-9381-A42582FFC3B3}">
      <dgm:prSet phldrT="[文字]" custT="1">
        <dgm:style>
          <a:lnRef idx="2">
            <a:schemeClr val="accent1"/>
          </a:lnRef>
          <a:fillRef idx="1">
            <a:schemeClr val="lt1"/>
          </a:fillRef>
          <a:effectRef idx="0">
            <a:schemeClr val="accent1"/>
          </a:effectRef>
          <a:fontRef idx="minor">
            <a:schemeClr val="dk1"/>
          </a:fontRef>
        </dgm:style>
      </dgm:prSet>
      <dgm:spPr/>
      <dgm:t>
        <a:bodyPr/>
        <a:lstStyle/>
        <a:p>
          <a:r>
            <a:rPr lang="zh-TW" altLang="en-US" sz="1800" dirty="0" smtClean="0"/>
            <a:t>例如：</a:t>
          </a:r>
          <a:r>
            <a:rPr lang="en-US" altLang="zh-TW" sz="1800" dirty="0" smtClean="0"/>
            <a:t>1</a:t>
          </a:r>
          <a:r>
            <a:rPr lang="en-US" altLang="zh-TW" sz="1800" dirty="0" smtClean="0">
              <a:latin typeface="微軟正黑體" panose="020B0604030504040204" pitchFamily="34" charset="-120"/>
            </a:rPr>
            <a:t>40.115.17.151</a:t>
          </a:r>
          <a:endParaRPr lang="zh-TW" altLang="en-US" sz="1800" dirty="0"/>
        </a:p>
      </dgm:t>
    </dgm:pt>
    <dgm:pt modelId="{77A3245F-D307-4DE7-B188-65758D28C6FE}" type="parTrans" cxnId="{4C350830-041E-43D4-BBBE-5652E8FDC779}">
      <dgm:prSet/>
      <dgm:spPr/>
      <dgm:t>
        <a:bodyPr/>
        <a:lstStyle/>
        <a:p>
          <a:endParaRPr lang="zh-TW" altLang="en-US"/>
        </a:p>
      </dgm:t>
    </dgm:pt>
    <dgm:pt modelId="{31E7603B-5EE0-44C3-9469-7E2E2A88901B}" type="sibTrans" cxnId="{4C350830-041E-43D4-BBBE-5652E8FDC779}">
      <dgm:prSet/>
      <dgm:spPr/>
      <dgm:t>
        <a:bodyPr/>
        <a:lstStyle/>
        <a:p>
          <a:endParaRPr lang="zh-TW" altLang="en-US"/>
        </a:p>
      </dgm:t>
    </dgm:pt>
    <dgm:pt modelId="{D27C2E59-2AB1-4C83-A6EA-E632664884AA}">
      <dgm:prSet custT="1">
        <dgm:style>
          <a:lnRef idx="2">
            <a:schemeClr val="accent6"/>
          </a:lnRef>
          <a:fillRef idx="1">
            <a:schemeClr val="lt1"/>
          </a:fillRef>
          <a:effectRef idx="0">
            <a:schemeClr val="accent6"/>
          </a:effectRef>
          <a:fontRef idx="minor">
            <a:schemeClr val="dk1"/>
          </a:fontRef>
        </dgm:style>
      </dgm:prSet>
      <dgm:spPr/>
      <dgm:t>
        <a:bodyPr/>
        <a:lstStyle/>
        <a:p>
          <a:r>
            <a:rPr lang="zh-TW" altLang="en-US" sz="1800" dirty="0" smtClean="0"/>
            <a:t>例如：</a:t>
          </a:r>
          <a:r>
            <a:rPr lang="en-US" altLang="zh-TW" sz="1800" dirty="0" smtClean="0"/>
            <a:t>2001:0db8:85a3:08d3:1319:8a2e:0370:7344</a:t>
          </a:r>
        </a:p>
      </dgm:t>
    </dgm:pt>
    <dgm:pt modelId="{45C0DE8B-F361-4AF8-99E1-1B6C164B6AF1}" type="parTrans" cxnId="{FAA6D84F-AC44-4769-BF07-5F81FE3943AC}">
      <dgm:prSet/>
      <dgm:spPr/>
      <dgm:t>
        <a:bodyPr/>
        <a:lstStyle/>
        <a:p>
          <a:endParaRPr lang="zh-TW" altLang="en-US"/>
        </a:p>
      </dgm:t>
    </dgm:pt>
    <dgm:pt modelId="{D5805984-AB35-4990-AC27-EDFE2E8008B6}" type="sibTrans" cxnId="{FAA6D84F-AC44-4769-BF07-5F81FE3943AC}">
      <dgm:prSet/>
      <dgm:spPr/>
      <dgm:t>
        <a:bodyPr/>
        <a:lstStyle/>
        <a:p>
          <a:endParaRPr lang="zh-TW" altLang="en-US"/>
        </a:p>
      </dgm:t>
    </dgm:pt>
    <dgm:pt modelId="{ED2992AC-63F5-4CEB-8157-23BAC092BD13}" type="pres">
      <dgm:prSet presAssocID="{DB766642-B027-44B2-82F0-C6A7036C7FB4}" presName="Name0" presStyleCnt="0">
        <dgm:presLayoutVars>
          <dgm:dir/>
          <dgm:animLvl val="lvl"/>
          <dgm:resizeHandles val="exact"/>
        </dgm:presLayoutVars>
      </dgm:prSet>
      <dgm:spPr/>
      <dgm:t>
        <a:bodyPr/>
        <a:lstStyle/>
        <a:p>
          <a:endParaRPr lang="zh-TW" altLang="en-US"/>
        </a:p>
      </dgm:t>
    </dgm:pt>
    <dgm:pt modelId="{F1DA6A4D-1E62-46B5-A13C-93E4BBCCA04C}" type="pres">
      <dgm:prSet presAssocID="{CBC13819-2CB1-4EEB-9796-3B14A3B8C097}" presName="linNode" presStyleCnt="0"/>
      <dgm:spPr/>
    </dgm:pt>
    <dgm:pt modelId="{261DA891-EEBC-4C59-B34A-C1FB2D90EA39}" type="pres">
      <dgm:prSet presAssocID="{CBC13819-2CB1-4EEB-9796-3B14A3B8C097}" presName="parentText" presStyleLbl="node1" presStyleIdx="0" presStyleCnt="2" custScaleX="70835" custScaleY="75432">
        <dgm:presLayoutVars>
          <dgm:chMax val="1"/>
          <dgm:bulletEnabled val="1"/>
        </dgm:presLayoutVars>
      </dgm:prSet>
      <dgm:spPr/>
      <dgm:t>
        <a:bodyPr/>
        <a:lstStyle/>
        <a:p>
          <a:endParaRPr lang="zh-TW" altLang="en-US"/>
        </a:p>
      </dgm:t>
    </dgm:pt>
    <dgm:pt modelId="{F775D958-06D4-4FDA-BA47-43C65EA42088}" type="pres">
      <dgm:prSet presAssocID="{CBC13819-2CB1-4EEB-9796-3B14A3B8C097}" presName="descendantText" presStyleLbl="alignAccFollowNode1" presStyleIdx="0" presStyleCnt="2" custScaleX="116013">
        <dgm:presLayoutVars>
          <dgm:bulletEnabled val="1"/>
        </dgm:presLayoutVars>
      </dgm:prSet>
      <dgm:spPr/>
      <dgm:t>
        <a:bodyPr/>
        <a:lstStyle/>
        <a:p>
          <a:endParaRPr lang="zh-TW" altLang="en-US"/>
        </a:p>
      </dgm:t>
    </dgm:pt>
    <dgm:pt modelId="{F90EB27B-0B31-470B-BBDC-58841B4E98EE}" type="pres">
      <dgm:prSet presAssocID="{51CD67FB-18F3-42B1-8C74-ACC2C8181913}" presName="sp" presStyleCnt="0"/>
      <dgm:spPr/>
    </dgm:pt>
    <dgm:pt modelId="{91DCD529-8429-4008-BAAD-317D10156991}" type="pres">
      <dgm:prSet presAssocID="{A7803CF5-C09D-4CAF-B24C-4FB6DF26BDF3}" presName="linNode" presStyleCnt="0"/>
      <dgm:spPr/>
    </dgm:pt>
    <dgm:pt modelId="{0EB690B1-0709-4D24-91D2-1B73FBDD4EBF}" type="pres">
      <dgm:prSet presAssocID="{A7803CF5-C09D-4CAF-B24C-4FB6DF26BDF3}" presName="parentText" presStyleLbl="node1" presStyleIdx="1" presStyleCnt="2" custScaleX="70835" custScaleY="78224">
        <dgm:presLayoutVars>
          <dgm:chMax val="1"/>
          <dgm:bulletEnabled val="1"/>
        </dgm:presLayoutVars>
      </dgm:prSet>
      <dgm:spPr/>
      <dgm:t>
        <a:bodyPr/>
        <a:lstStyle/>
        <a:p>
          <a:endParaRPr lang="zh-TW" altLang="en-US"/>
        </a:p>
      </dgm:t>
    </dgm:pt>
    <dgm:pt modelId="{AA442842-9669-4998-A517-F13B51A3CEF2}" type="pres">
      <dgm:prSet presAssocID="{A7803CF5-C09D-4CAF-B24C-4FB6DF26BDF3}" presName="descendantText" presStyleLbl="alignAccFollowNode1" presStyleIdx="1" presStyleCnt="2" custScaleX="116013">
        <dgm:presLayoutVars>
          <dgm:bulletEnabled val="1"/>
        </dgm:presLayoutVars>
      </dgm:prSet>
      <dgm:spPr/>
      <dgm:t>
        <a:bodyPr/>
        <a:lstStyle/>
        <a:p>
          <a:endParaRPr lang="zh-TW" altLang="en-US"/>
        </a:p>
      </dgm:t>
    </dgm:pt>
  </dgm:ptLst>
  <dgm:cxnLst>
    <dgm:cxn modelId="{E681A948-8A15-46DC-B1A6-A5BC3FD2D06B}" type="presOf" srcId="{CBC13819-2CB1-4EEB-9796-3B14A3B8C097}" destId="{261DA891-EEBC-4C59-B34A-C1FB2D90EA39}" srcOrd="0" destOrd="0" presId="urn:microsoft.com/office/officeart/2005/8/layout/vList5"/>
    <dgm:cxn modelId="{E9491AF9-72E2-41C3-9E7E-BB5A31AF63F8}" srcId="{CBC13819-2CB1-4EEB-9796-3B14A3B8C097}" destId="{4A8C49DA-A860-48D2-AB58-F5C749F16822}" srcOrd="0" destOrd="0" parTransId="{CDF44B16-69CF-4F66-B014-2830546996A1}" sibTransId="{6F495972-1048-4D7D-86DE-1B4CDC50F49B}"/>
    <dgm:cxn modelId="{8F1F5FDF-745E-4576-894D-BCFAD1437522}" type="presOf" srcId="{DB766642-B027-44B2-82F0-C6A7036C7FB4}" destId="{ED2992AC-63F5-4CEB-8157-23BAC092BD13}" srcOrd="0" destOrd="0" presId="urn:microsoft.com/office/officeart/2005/8/layout/vList5"/>
    <dgm:cxn modelId="{29CB9F8A-278B-4DF4-BAB4-DD47F0A6881D}" type="presOf" srcId="{58E656F7-47FB-4B2C-92DD-9978D4FE9EC8}" destId="{F775D958-06D4-4FDA-BA47-43C65EA42088}" srcOrd="0" destOrd="1" presId="urn:microsoft.com/office/officeart/2005/8/layout/vList5"/>
    <dgm:cxn modelId="{004BA524-CE71-4814-AEA4-30ECDFA7070E}" srcId="{DB766642-B027-44B2-82F0-C6A7036C7FB4}" destId="{A7803CF5-C09D-4CAF-B24C-4FB6DF26BDF3}" srcOrd="1" destOrd="0" parTransId="{D2F9F7BC-8A2B-4611-B96F-0DD6420CEE79}" sibTransId="{D50745B8-F687-405F-921E-531F863CE637}"/>
    <dgm:cxn modelId="{C734C699-5215-4A77-BF41-E41CFFC88680}" type="presOf" srcId="{C5B79CE4-67A7-47E6-BF17-CDEC5E76C196}" destId="{AA442842-9669-4998-A517-F13B51A3CEF2}" srcOrd="0" destOrd="1" presId="urn:microsoft.com/office/officeart/2005/8/layout/vList5"/>
    <dgm:cxn modelId="{A5E765DB-6A3C-4053-BC78-D84B05DD6BAF}" type="presOf" srcId="{55A1B301-B49C-4291-9381-A42582FFC3B3}" destId="{F775D958-06D4-4FDA-BA47-43C65EA42088}" srcOrd="0" destOrd="2" presId="urn:microsoft.com/office/officeart/2005/8/layout/vList5"/>
    <dgm:cxn modelId="{DD9D7A69-2D8A-4C57-AE24-73993842670D}" type="presOf" srcId="{A7803CF5-C09D-4CAF-B24C-4FB6DF26BDF3}" destId="{0EB690B1-0709-4D24-91D2-1B73FBDD4EBF}" srcOrd="0" destOrd="0" presId="urn:microsoft.com/office/officeart/2005/8/layout/vList5"/>
    <dgm:cxn modelId="{65533D8C-A841-47EC-8F89-C49FCA70431D}" srcId="{A7803CF5-C09D-4CAF-B24C-4FB6DF26BDF3}" destId="{10379D5C-3175-4AB7-8C24-0F92BB041A92}" srcOrd="0" destOrd="0" parTransId="{7B70FDA4-7497-43C3-858A-9456C6E0E2BA}" sibTransId="{A2C882C2-103F-49CB-BA7A-BA3B30B5D3BC}"/>
    <dgm:cxn modelId="{09C0EB5B-6E9E-4701-B6F7-528EF389F69F}" srcId="{DB766642-B027-44B2-82F0-C6A7036C7FB4}" destId="{CBC13819-2CB1-4EEB-9796-3B14A3B8C097}" srcOrd="0" destOrd="0" parTransId="{B69846E2-A059-43C5-AC4E-457AEFAE1897}" sibTransId="{51CD67FB-18F3-42B1-8C74-ACC2C8181913}"/>
    <dgm:cxn modelId="{4C350830-041E-43D4-BBBE-5652E8FDC779}" srcId="{CBC13819-2CB1-4EEB-9796-3B14A3B8C097}" destId="{55A1B301-B49C-4291-9381-A42582FFC3B3}" srcOrd="2" destOrd="0" parTransId="{77A3245F-D307-4DE7-B188-65758D28C6FE}" sibTransId="{31E7603B-5EE0-44C3-9469-7E2E2A88901B}"/>
    <dgm:cxn modelId="{FAA6D84F-AC44-4769-BF07-5F81FE3943AC}" srcId="{A7803CF5-C09D-4CAF-B24C-4FB6DF26BDF3}" destId="{D27C2E59-2AB1-4C83-A6EA-E632664884AA}" srcOrd="2" destOrd="0" parTransId="{45C0DE8B-F361-4AF8-99E1-1B6C164B6AF1}" sibTransId="{D5805984-AB35-4990-AC27-EDFE2E8008B6}"/>
    <dgm:cxn modelId="{2FFED9D6-67F6-48B0-B9F6-4BE12FC39E57}" srcId="{CBC13819-2CB1-4EEB-9796-3B14A3B8C097}" destId="{58E656F7-47FB-4B2C-92DD-9978D4FE9EC8}" srcOrd="1" destOrd="0" parTransId="{A2F23D0D-FB47-41E3-A638-E3F512AFAE2A}" sibTransId="{558F7420-7D6C-454C-B52C-570CD57565BD}"/>
    <dgm:cxn modelId="{28DF0144-735D-486E-8140-B024F7E14DCB}" srcId="{A7803CF5-C09D-4CAF-B24C-4FB6DF26BDF3}" destId="{C5B79CE4-67A7-47E6-BF17-CDEC5E76C196}" srcOrd="1" destOrd="0" parTransId="{62F51FC5-2019-49E1-8B28-AB45B33323C2}" sibTransId="{EBBE8F8B-7F39-45B0-AB2D-E67B65D550FA}"/>
    <dgm:cxn modelId="{1E5C3794-4E88-4B0F-AB84-D53F8C5503DD}" type="presOf" srcId="{D27C2E59-2AB1-4C83-A6EA-E632664884AA}" destId="{AA442842-9669-4998-A517-F13B51A3CEF2}" srcOrd="0" destOrd="2" presId="urn:microsoft.com/office/officeart/2005/8/layout/vList5"/>
    <dgm:cxn modelId="{75F2E476-2038-4179-B280-3C83378F53A2}" type="presOf" srcId="{4A8C49DA-A860-48D2-AB58-F5C749F16822}" destId="{F775D958-06D4-4FDA-BA47-43C65EA42088}" srcOrd="0" destOrd="0" presId="urn:microsoft.com/office/officeart/2005/8/layout/vList5"/>
    <dgm:cxn modelId="{0E017C8C-D74B-43E3-B41F-5AA5D1405E57}" type="presOf" srcId="{10379D5C-3175-4AB7-8C24-0F92BB041A92}" destId="{AA442842-9669-4998-A517-F13B51A3CEF2}" srcOrd="0" destOrd="0" presId="urn:microsoft.com/office/officeart/2005/8/layout/vList5"/>
    <dgm:cxn modelId="{71759E66-020B-4C31-8D3B-5C410C7FE66D}" type="presParOf" srcId="{ED2992AC-63F5-4CEB-8157-23BAC092BD13}" destId="{F1DA6A4D-1E62-46B5-A13C-93E4BBCCA04C}" srcOrd="0" destOrd="0" presId="urn:microsoft.com/office/officeart/2005/8/layout/vList5"/>
    <dgm:cxn modelId="{CA8575E4-4318-45E7-9674-4A38254C446D}" type="presParOf" srcId="{F1DA6A4D-1E62-46B5-A13C-93E4BBCCA04C}" destId="{261DA891-EEBC-4C59-B34A-C1FB2D90EA39}" srcOrd="0" destOrd="0" presId="urn:microsoft.com/office/officeart/2005/8/layout/vList5"/>
    <dgm:cxn modelId="{456DB4CF-0D81-4AE1-AEE2-197124166651}" type="presParOf" srcId="{F1DA6A4D-1E62-46B5-A13C-93E4BBCCA04C}" destId="{F775D958-06D4-4FDA-BA47-43C65EA42088}" srcOrd="1" destOrd="0" presId="urn:microsoft.com/office/officeart/2005/8/layout/vList5"/>
    <dgm:cxn modelId="{1F9E35F6-E256-48C8-88C0-9F9B9528FE3A}" type="presParOf" srcId="{ED2992AC-63F5-4CEB-8157-23BAC092BD13}" destId="{F90EB27B-0B31-470B-BBDC-58841B4E98EE}" srcOrd="1" destOrd="0" presId="urn:microsoft.com/office/officeart/2005/8/layout/vList5"/>
    <dgm:cxn modelId="{8BCF105C-BB82-471D-BB06-70C721C286B1}" type="presParOf" srcId="{ED2992AC-63F5-4CEB-8157-23BAC092BD13}" destId="{91DCD529-8429-4008-BAAD-317D10156991}" srcOrd="2" destOrd="0" presId="urn:microsoft.com/office/officeart/2005/8/layout/vList5"/>
    <dgm:cxn modelId="{DD4E43FC-64B5-486B-B6D2-304FB000A14C}" type="presParOf" srcId="{91DCD529-8429-4008-BAAD-317D10156991}" destId="{0EB690B1-0709-4D24-91D2-1B73FBDD4EBF}" srcOrd="0" destOrd="0" presId="urn:microsoft.com/office/officeart/2005/8/layout/vList5"/>
    <dgm:cxn modelId="{AEDD8668-A462-4F8D-BADF-ECA0BE9104A8}" type="presParOf" srcId="{91DCD529-8429-4008-BAAD-317D10156991}" destId="{AA442842-9669-4998-A517-F13B51A3CEF2}"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12B2E939-1761-45ED-9C77-4F3CD5CB99B8}" type="doc">
      <dgm:prSet loTypeId="urn:microsoft.com/office/officeart/2005/8/layout/default" loCatId="list" qsTypeId="urn:microsoft.com/office/officeart/2005/8/quickstyle/simple3" qsCatId="simple" csTypeId="urn:microsoft.com/office/officeart/2005/8/colors/colorful5" csCatId="colorful" phldr="1"/>
      <dgm:spPr/>
      <dgm:t>
        <a:bodyPr/>
        <a:lstStyle/>
        <a:p>
          <a:endParaRPr lang="zh-TW" altLang="en-US"/>
        </a:p>
      </dgm:t>
    </dgm:pt>
    <dgm:pt modelId="{F5D5B573-B0E0-4D82-9894-40180FDB38F4}">
      <dgm:prSet phldrT="[文字]" custT="1">
        <dgm:style>
          <a:lnRef idx="2">
            <a:schemeClr val="accent1"/>
          </a:lnRef>
          <a:fillRef idx="1">
            <a:schemeClr val="lt1"/>
          </a:fillRef>
          <a:effectRef idx="0">
            <a:schemeClr val="accent1"/>
          </a:effectRef>
          <a:fontRef idx="minor">
            <a:schemeClr val="dk1"/>
          </a:fontRef>
        </dgm:style>
      </dgm:prSet>
      <dgm:spPr/>
      <dgm:t>
        <a:bodyPr/>
        <a:lstStyle/>
        <a:p>
          <a:r>
            <a:rPr lang="zh-TW" altLang="en-US" sz="1800" dirty="0" smtClean="0"/>
            <a:t>網路卡介面</a:t>
          </a:r>
          <a:endParaRPr lang="zh-TW" altLang="en-US" sz="1800" dirty="0"/>
        </a:p>
      </dgm:t>
    </dgm:pt>
    <dgm:pt modelId="{E471F9BB-873F-4DC4-8531-6FD1C5FF1DCA}" type="parTrans" cxnId="{F7D43375-9C9E-447D-A75C-AF8E52B8038D}">
      <dgm:prSet/>
      <dgm:spPr/>
      <dgm:t>
        <a:bodyPr/>
        <a:lstStyle/>
        <a:p>
          <a:endParaRPr lang="zh-TW" altLang="en-US"/>
        </a:p>
      </dgm:t>
    </dgm:pt>
    <dgm:pt modelId="{A3E382F4-BB9E-48BD-9D2D-4143B62F8B43}" type="sibTrans" cxnId="{F7D43375-9C9E-447D-A75C-AF8E52B8038D}">
      <dgm:prSet/>
      <dgm:spPr/>
      <dgm:t>
        <a:bodyPr/>
        <a:lstStyle/>
        <a:p>
          <a:endParaRPr lang="zh-TW" altLang="en-US"/>
        </a:p>
      </dgm:t>
    </dgm:pt>
    <dgm:pt modelId="{6CAE71F9-9771-4358-ABAB-125E6ACE48E5}">
      <dgm:prSet phldrT="[文字]" custT="1">
        <dgm:style>
          <a:lnRef idx="2">
            <a:schemeClr val="accent6"/>
          </a:lnRef>
          <a:fillRef idx="1">
            <a:schemeClr val="lt1"/>
          </a:fillRef>
          <a:effectRef idx="0">
            <a:schemeClr val="accent6"/>
          </a:effectRef>
          <a:fontRef idx="minor">
            <a:schemeClr val="dk1"/>
          </a:fontRef>
        </dgm:style>
      </dgm:prSet>
      <dgm:spPr/>
      <dgm:t>
        <a:bodyPr/>
        <a:lstStyle/>
        <a:p>
          <a:r>
            <a:rPr lang="zh-TW" altLang="en-US" sz="1800" dirty="0" smtClean="0"/>
            <a:t>參數 </a:t>
          </a:r>
          <a:r>
            <a:rPr lang="en-US" altLang="zh-TW" sz="1800" dirty="0" smtClean="0"/>
            <a:t>|</a:t>
          </a:r>
          <a:r>
            <a:rPr lang="zh-TW" altLang="en-US" sz="1800" dirty="0" smtClean="0"/>
            <a:t> 位址</a:t>
          </a:r>
          <a:endParaRPr lang="zh-TW" altLang="en-US" sz="1800" dirty="0"/>
        </a:p>
      </dgm:t>
    </dgm:pt>
    <dgm:pt modelId="{0F9A9B2D-5DAE-4EC3-8294-FBF9C0890B45}" type="parTrans" cxnId="{BB61AAD7-9397-4BE8-A0BE-BD10EF45E50E}">
      <dgm:prSet/>
      <dgm:spPr/>
      <dgm:t>
        <a:bodyPr/>
        <a:lstStyle/>
        <a:p>
          <a:endParaRPr lang="zh-TW" altLang="en-US"/>
        </a:p>
      </dgm:t>
    </dgm:pt>
    <dgm:pt modelId="{7009B4B1-3EFC-47CA-8EC3-72F9BA235E74}" type="sibTrans" cxnId="{BB61AAD7-9397-4BE8-A0BE-BD10EF45E50E}">
      <dgm:prSet/>
      <dgm:spPr/>
      <dgm:t>
        <a:bodyPr/>
        <a:lstStyle/>
        <a:p>
          <a:endParaRPr lang="zh-TW" altLang="en-US"/>
        </a:p>
      </dgm:t>
    </dgm:pt>
    <dgm:pt modelId="{0E48C674-720F-48ED-9607-76C52C13A7F2}">
      <dgm:prSet custT="1">
        <dgm:style>
          <a:lnRef idx="2">
            <a:schemeClr val="accent1"/>
          </a:lnRef>
          <a:fillRef idx="1">
            <a:schemeClr val="lt1"/>
          </a:fillRef>
          <a:effectRef idx="0">
            <a:schemeClr val="accent1"/>
          </a:effectRef>
          <a:fontRef idx="minor">
            <a:schemeClr val="dk1"/>
          </a:fontRef>
        </dgm:style>
      </dgm:prSet>
      <dgm:spPr/>
      <dgm:t>
        <a:bodyPr/>
        <a:lstStyle/>
        <a:p>
          <a:r>
            <a:rPr lang="en-US" altLang="zh-TW" sz="1600" dirty="0" smtClean="0"/>
            <a:t>Ethernet</a:t>
          </a:r>
          <a:r>
            <a:rPr lang="zh-TW" altLang="en-US" sz="1600" dirty="0" smtClean="0"/>
            <a:t> </a:t>
          </a:r>
          <a:r>
            <a:rPr lang="en-US" altLang="zh-TW" sz="1600" dirty="0" smtClean="0"/>
            <a:t>: enp0s3</a:t>
          </a:r>
          <a:r>
            <a:rPr lang="zh-TW" altLang="en-US" sz="1600" dirty="0" smtClean="0"/>
            <a:t>或是</a:t>
          </a:r>
          <a:r>
            <a:rPr lang="en-US" altLang="zh-TW" sz="1600" dirty="0" smtClean="0"/>
            <a:t>eth0</a:t>
          </a:r>
          <a:r>
            <a:rPr lang="zh-TW" altLang="en-US" sz="1600" dirty="0" smtClean="0"/>
            <a:t>、</a:t>
          </a:r>
          <a:r>
            <a:rPr lang="en-US" altLang="zh-TW" sz="1600" dirty="0" smtClean="0"/>
            <a:t>eth1</a:t>
          </a:r>
          <a:r>
            <a:rPr lang="zh-TW" altLang="en-US" sz="1600" dirty="0" smtClean="0"/>
            <a:t>等</a:t>
          </a:r>
          <a:endParaRPr lang="zh-TW" altLang="en-US" sz="1600" dirty="0"/>
        </a:p>
      </dgm:t>
    </dgm:pt>
    <dgm:pt modelId="{3765C2F5-F7BD-47C6-85D3-21015D2BFC70}" type="parTrans" cxnId="{9F4DF794-475A-4D5D-9C88-CB81BA1D93B5}">
      <dgm:prSet/>
      <dgm:spPr/>
      <dgm:t>
        <a:bodyPr/>
        <a:lstStyle/>
        <a:p>
          <a:endParaRPr lang="zh-TW" altLang="en-US"/>
        </a:p>
      </dgm:t>
    </dgm:pt>
    <dgm:pt modelId="{66B4DEA1-DB98-404A-A085-CB64B40E5288}" type="sibTrans" cxnId="{9F4DF794-475A-4D5D-9C88-CB81BA1D93B5}">
      <dgm:prSet/>
      <dgm:spPr/>
      <dgm:t>
        <a:bodyPr/>
        <a:lstStyle/>
        <a:p>
          <a:endParaRPr lang="zh-TW" altLang="en-US"/>
        </a:p>
      </dgm:t>
    </dgm:pt>
    <dgm:pt modelId="{867C0090-383D-4EB3-91CD-2E3A876AEE74}">
      <dgm:prSet custT="1">
        <dgm:style>
          <a:lnRef idx="2">
            <a:schemeClr val="accent1"/>
          </a:lnRef>
          <a:fillRef idx="1">
            <a:schemeClr val="lt1"/>
          </a:fillRef>
          <a:effectRef idx="0">
            <a:schemeClr val="accent1"/>
          </a:effectRef>
          <a:fontRef idx="minor">
            <a:schemeClr val="dk1"/>
          </a:fontRef>
        </dgm:style>
      </dgm:prSet>
      <dgm:spPr/>
      <dgm:t>
        <a:bodyPr/>
        <a:lstStyle/>
        <a:p>
          <a:r>
            <a:rPr lang="en-US" altLang="zh-TW" sz="1600" dirty="0" smtClean="0"/>
            <a:t>Loopback</a:t>
          </a:r>
          <a:r>
            <a:rPr lang="zh-TW" altLang="en-US" sz="1600" dirty="0" smtClean="0"/>
            <a:t> </a:t>
          </a:r>
          <a:r>
            <a:rPr lang="en-US" altLang="zh-TW" sz="1600" dirty="0" smtClean="0"/>
            <a:t>: lo</a:t>
          </a:r>
          <a:r>
            <a:rPr lang="zh-TW" altLang="en-US" sz="1600" dirty="0" smtClean="0"/>
            <a:t> </a:t>
          </a:r>
          <a:r>
            <a:rPr lang="en-US" altLang="zh-TW" sz="1600" dirty="0" smtClean="0"/>
            <a:t>(virtual  network interface)</a:t>
          </a:r>
        </a:p>
      </dgm:t>
    </dgm:pt>
    <dgm:pt modelId="{EF07FA06-DBD7-4DC5-9A64-EFACB461A15C}" type="parTrans" cxnId="{AA145B2B-6FFF-4048-B496-251B84536348}">
      <dgm:prSet/>
      <dgm:spPr/>
      <dgm:t>
        <a:bodyPr/>
        <a:lstStyle/>
        <a:p>
          <a:endParaRPr lang="zh-TW" altLang="en-US"/>
        </a:p>
      </dgm:t>
    </dgm:pt>
    <dgm:pt modelId="{713083CF-A8AB-441F-A8D6-B16B21F1F79F}" type="sibTrans" cxnId="{AA145B2B-6FFF-4048-B496-251B84536348}">
      <dgm:prSet/>
      <dgm:spPr/>
      <dgm:t>
        <a:bodyPr/>
        <a:lstStyle/>
        <a:p>
          <a:endParaRPr lang="zh-TW" altLang="en-US"/>
        </a:p>
      </dgm:t>
    </dgm:pt>
    <dgm:pt modelId="{098A9A36-C84D-491F-A963-EAB71EEF55A3}">
      <dgm:prSet custT="1">
        <dgm:style>
          <a:lnRef idx="2">
            <a:schemeClr val="accent6"/>
          </a:lnRef>
          <a:fillRef idx="1">
            <a:schemeClr val="lt1"/>
          </a:fillRef>
          <a:effectRef idx="0">
            <a:schemeClr val="accent6"/>
          </a:effectRef>
          <a:fontRef idx="minor">
            <a:schemeClr val="dk1"/>
          </a:fontRef>
        </dgm:style>
      </dgm:prSet>
      <dgm:spPr/>
      <dgm:t>
        <a:bodyPr/>
        <a:lstStyle/>
        <a:p>
          <a:r>
            <a:rPr lang="en-US" altLang="zh-TW" sz="1600" dirty="0" smtClean="0"/>
            <a:t>up</a:t>
          </a:r>
          <a:r>
            <a:rPr lang="zh-TW" altLang="en-US" sz="1600" dirty="0" smtClean="0"/>
            <a:t> </a:t>
          </a:r>
          <a:r>
            <a:rPr lang="en-US" altLang="zh-TW" sz="1600" dirty="0" smtClean="0"/>
            <a:t>/</a:t>
          </a:r>
          <a:r>
            <a:rPr lang="zh-TW" altLang="en-US" sz="1600" dirty="0" smtClean="0"/>
            <a:t> </a:t>
          </a:r>
          <a:r>
            <a:rPr lang="en-US" altLang="zh-TW" sz="1600" dirty="0" smtClean="0"/>
            <a:t>down : </a:t>
          </a:r>
          <a:r>
            <a:rPr lang="zh-TW" altLang="en-US" sz="1600" dirty="0" smtClean="0"/>
            <a:t>啟動或關閉網路介面</a:t>
          </a:r>
          <a:endParaRPr lang="zh-TW" altLang="en-US" sz="1600" dirty="0"/>
        </a:p>
      </dgm:t>
    </dgm:pt>
    <dgm:pt modelId="{2988A312-D605-4A99-B7E5-0A6745015510}" type="parTrans" cxnId="{A5C78230-1610-43ED-AA6B-308C7C863B31}">
      <dgm:prSet/>
      <dgm:spPr/>
      <dgm:t>
        <a:bodyPr/>
        <a:lstStyle/>
        <a:p>
          <a:endParaRPr lang="zh-TW" altLang="en-US"/>
        </a:p>
      </dgm:t>
    </dgm:pt>
    <dgm:pt modelId="{EC39F361-8890-413D-A8B7-496622E2D095}" type="sibTrans" cxnId="{A5C78230-1610-43ED-AA6B-308C7C863B31}">
      <dgm:prSet/>
      <dgm:spPr/>
      <dgm:t>
        <a:bodyPr/>
        <a:lstStyle/>
        <a:p>
          <a:endParaRPr lang="zh-TW" altLang="en-US"/>
        </a:p>
      </dgm:t>
    </dgm:pt>
    <dgm:pt modelId="{EE2F1623-6563-4BD1-81E9-7558F9ED2CF3}">
      <dgm:prSet custT="1">
        <dgm:style>
          <a:lnRef idx="2">
            <a:schemeClr val="accent6"/>
          </a:lnRef>
          <a:fillRef idx="1">
            <a:schemeClr val="lt1"/>
          </a:fillRef>
          <a:effectRef idx="0">
            <a:schemeClr val="accent6"/>
          </a:effectRef>
          <a:fontRef idx="minor">
            <a:schemeClr val="dk1"/>
          </a:fontRef>
        </dgm:style>
      </dgm:prSet>
      <dgm:spPr/>
      <dgm:t>
        <a:bodyPr/>
        <a:lstStyle/>
        <a:p>
          <a:r>
            <a:rPr lang="en-US" altLang="zh-TW" sz="1600" dirty="0" smtClean="0"/>
            <a:t>netmask : </a:t>
          </a:r>
          <a:r>
            <a:rPr lang="zh-TW" altLang="en-US" sz="1600" dirty="0" smtClean="0"/>
            <a:t>子網路遮罩</a:t>
          </a:r>
        </a:p>
      </dgm:t>
    </dgm:pt>
    <dgm:pt modelId="{706050BD-3931-4545-91F8-47EA06DF10B7}" type="parTrans" cxnId="{12C2E05C-9C98-4658-A19B-FFF70211AE70}">
      <dgm:prSet/>
      <dgm:spPr/>
      <dgm:t>
        <a:bodyPr/>
        <a:lstStyle/>
        <a:p>
          <a:endParaRPr lang="zh-TW" altLang="en-US"/>
        </a:p>
      </dgm:t>
    </dgm:pt>
    <dgm:pt modelId="{5EDE7770-3223-48B6-B804-B703189CC1EF}" type="sibTrans" cxnId="{12C2E05C-9C98-4658-A19B-FFF70211AE70}">
      <dgm:prSet/>
      <dgm:spPr/>
      <dgm:t>
        <a:bodyPr/>
        <a:lstStyle/>
        <a:p>
          <a:endParaRPr lang="zh-TW" altLang="en-US"/>
        </a:p>
      </dgm:t>
    </dgm:pt>
    <dgm:pt modelId="{A48A010B-BF3E-41BF-855F-8CAD5F0436FA}">
      <dgm:prSet custT="1">
        <dgm:style>
          <a:lnRef idx="2">
            <a:schemeClr val="accent6"/>
          </a:lnRef>
          <a:fillRef idx="1">
            <a:schemeClr val="lt1"/>
          </a:fillRef>
          <a:effectRef idx="0">
            <a:schemeClr val="accent6"/>
          </a:effectRef>
          <a:fontRef idx="minor">
            <a:schemeClr val="dk1"/>
          </a:fontRef>
        </dgm:style>
      </dgm:prSet>
      <dgm:spPr/>
      <dgm:t>
        <a:bodyPr/>
        <a:lstStyle/>
        <a:p>
          <a:r>
            <a:rPr lang="en-US" altLang="zh-TW" sz="1600" dirty="0" smtClean="0"/>
            <a:t>broadcast</a:t>
          </a:r>
          <a:r>
            <a:rPr lang="zh-TW" altLang="en-US" sz="1600" dirty="0" smtClean="0"/>
            <a:t> </a:t>
          </a:r>
          <a:r>
            <a:rPr lang="en-US" altLang="zh-TW" sz="1600" dirty="0" smtClean="0"/>
            <a:t>:</a:t>
          </a:r>
          <a:r>
            <a:rPr lang="zh-TW" altLang="en-US" sz="1600" dirty="0" smtClean="0"/>
            <a:t> 廣播位址</a:t>
          </a:r>
        </a:p>
      </dgm:t>
    </dgm:pt>
    <dgm:pt modelId="{025AC778-4B0B-4F61-A031-AC3CF22B90F8}" type="parTrans" cxnId="{79FE7669-5866-457B-9DBE-19B82215AF06}">
      <dgm:prSet/>
      <dgm:spPr/>
      <dgm:t>
        <a:bodyPr/>
        <a:lstStyle/>
        <a:p>
          <a:endParaRPr lang="zh-TW" altLang="en-US"/>
        </a:p>
      </dgm:t>
    </dgm:pt>
    <dgm:pt modelId="{3CADBFD9-9A8D-41F1-9E97-FD7C0AF9A488}" type="sibTrans" cxnId="{79FE7669-5866-457B-9DBE-19B82215AF06}">
      <dgm:prSet/>
      <dgm:spPr/>
      <dgm:t>
        <a:bodyPr/>
        <a:lstStyle/>
        <a:p>
          <a:endParaRPr lang="zh-TW" altLang="en-US"/>
        </a:p>
      </dgm:t>
    </dgm:pt>
    <dgm:pt modelId="{2EE0BE9A-01E2-45D8-980D-A4471A8BE934}">
      <dgm:prSet custT="1">
        <dgm:style>
          <a:lnRef idx="2">
            <a:schemeClr val="accent6"/>
          </a:lnRef>
          <a:fillRef idx="1">
            <a:schemeClr val="lt1"/>
          </a:fillRef>
          <a:effectRef idx="0">
            <a:schemeClr val="accent6"/>
          </a:effectRef>
          <a:fontRef idx="minor">
            <a:schemeClr val="dk1"/>
          </a:fontRef>
        </dgm:style>
      </dgm:prSet>
      <dgm:spPr/>
      <dgm:t>
        <a:bodyPr/>
        <a:lstStyle/>
        <a:p>
          <a:r>
            <a:rPr lang="zh-TW" altLang="en-US" sz="1600" dirty="0" smtClean="0"/>
            <a:t>位址相關 </a:t>
          </a:r>
          <a:r>
            <a:rPr lang="en-US" altLang="zh-TW" sz="1600" dirty="0" smtClean="0"/>
            <a:t>: </a:t>
          </a:r>
          <a:r>
            <a:rPr lang="en-US" altLang="zh-TW" sz="1600" dirty="0" err="1" smtClean="0"/>
            <a:t>inet</a:t>
          </a:r>
          <a:r>
            <a:rPr lang="zh-TW" altLang="en-US" sz="1600" dirty="0" smtClean="0"/>
            <a:t> </a:t>
          </a:r>
          <a:r>
            <a:rPr lang="en-US" altLang="zh-TW" sz="1600" dirty="0" smtClean="0"/>
            <a:t>(TCP/IP)</a:t>
          </a:r>
          <a:r>
            <a:rPr lang="zh-TW" altLang="en-US" sz="1600" dirty="0" smtClean="0"/>
            <a:t>，</a:t>
          </a:r>
          <a:r>
            <a:rPr lang="en-US" altLang="zh-TW" sz="1600" dirty="0" smtClean="0"/>
            <a:t>inet6</a:t>
          </a:r>
          <a:r>
            <a:rPr lang="zh-TW" altLang="en-US" sz="1600" dirty="0" smtClean="0"/>
            <a:t> </a:t>
          </a:r>
          <a:r>
            <a:rPr lang="en-US" altLang="zh-TW" sz="1600" dirty="0" smtClean="0"/>
            <a:t>(IPv6)</a:t>
          </a:r>
        </a:p>
      </dgm:t>
    </dgm:pt>
    <dgm:pt modelId="{D5EA7C46-BAD2-4FEE-A385-B6EBE0EB78EB}" type="parTrans" cxnId="{E3A8C486-4424-48C5-BF6A-2C87CF515ED9}">
      <dgm:prSet/>
      <dgm:spPr/>
      <dgm:t>
        <a:bodyPr/>
        <a:lstStyle/>
        <a:p>
          <a:endParaRPr lang="zh-TW" altLang="en-US"/>
        </a:p>
      </dgm:t>
    </dgm:pt>
    <dgm:pt modelId="{66D06151-CDB9-48FF-AE68-989FCCE28940}" type="sibTrans" cxnId="{E3A8C486-4424-48C5-BF6A-2C87CF515ED9}">
      <dgm:prSet/>
      <dgm:spPr/>
      <dgm:t>
        <a:bodyPr/>
        <a:lstStyle/>
        <a:p>
          <a:endParaRPr lang="zh-TW" altLang="en-US"/>
        </a:p>
      </dgm:t>
    </dgm:pt>
    <dgm:pt modelId="{B9D83550-CFB1-4DDD-A72B-7D7E6359B8B6}" type="pres">
      <dgm:prSet presAssocID="{12B2E939-1761-45ED-9C77-4F3CD5CB99B8}" presName="diagram" presStyleCnt="0">
        <dgm:presLayoutVars>
          <dgm:dir/>
          <dgm:resizeHandles val="exact"/>
        </dgm:presLayoutVars>
      </dgm:prSet>
      <dgm:spPr/>
      <dgm:t>
        <a:bodyPr/>
        <a:lstStyle/>
        <a:p>
          <a:endParaRPr lang="zh-TW" altLang="en-US"/>
        </a:p>
      </dgm:t>
    </dgm:pt>
    <dgm:pt modelId="{6FAAA2BB-A7C7-4DF4-B0DF-27D4B009919E}" type="pres">
      <dgm:prSet presAssocID="{F5D5B573-B0E0-4D82-9894-40180FDB38F4}" presName="node" presStyleLbl="node1" presStyleIdx="0" presStyleCnt="2" custScaleY="82541">
        <dgm:presLayoutVars>
          <dgm:bulletEnabled val="1"/>
        </dgm:presLayoutVars>
      </dgm:prSet>
      <dgm:spPr/>
      <dgm:t>
        <a:bodyPr/>
        <a:lstStyle/>
        <a:p>
          <a:endParaRPr lang="zh-TW" altLang="en-US"/>
        </a:p>
      </dgm:t>
    </dgm:pt>
    <dgm:pt modelId="{16CB3404-E301-4386-856B-28AAC42EE336}" type="pres">
      <dgm:prSet presAssocID="{A3E382F4-BB9E-48BD-9D2D-4143B62F8B43}" presName="sibTrans" presStyleCnt="0"/>
      <dgm:spPr/>
    </dgm:pt>
    <dgm:pt modelId="{CDAB4216-ADA1-495F-9534-9D1A03DB9771}" type="pres">
      <dgm:prSet presAssocID="{6CAE71F9-9771-4358-ABAB-125E6ACE48E5}" presName="node" presStyleLbl="node1" presStyleIdx="1" presStyleCnt="2" custScaleY="82541">
        <dgm:presLayoutVars>
          <dgm:bulletEnabled val="1"/>
        </dgm:presLayoutVars>
      </dgm:prSet>
      <dgm:spPr/>
      <dgm:t>
        <a:bodyPr/>
        <a:lstStyle/>
        <a:p>
          <a:endParaRPr lang="zh-TW" altLang="en-US"/>
        </a:p>
      </dgm:t>
    </dgm:pt>
  </dgm:ptLst>
  <dgm:cxnLst>
    <dgm:cxn modelId="{B3E6179A-0D01-4179-AC93-24A847F7931E}" type="presOf" srcId="{EE2F1623-6563-4BD1-81E9-7558F9ED2CF3}" destId="{CDAB4216-ADA1-495F-9534-9D1A03DB9771}" srcOrd="0" destOrd="2" presId="urn:microsoft.com/office/officeart/2005/8/layout/default"/>
    <dgm:cxn modelId="{64882CD9-BF93-42B0-BC52-A82E94C16793}" type="presOf" srcId="{0E48C674-720F-48ED-9607-76C52C13A7F2}" destId="{6FAAA2BB-A7C7-4DF4-B0DF-27D4B009919E}" srcOrd="0" destOrd="1" presId="urn:microsoft.com/office/officeart/2005/8/layout/default"/>
    <dgm:cxn modelId="{0A3694B4-C262-4B3B-82BC-C4B4D76470E1}" type="presOf" srcId="{A48A010B-BF3E-41BF-855F-8CAD5F0436FA}" destId="{CDAB4216-ADA1-495F-9534-9D1A03DB9771}" srcOrd="0" destOrd="3" presId="urn:microsoft.com/office/officeart/2005/8/layout/default"/>
    <dgm:cxn modelId="{EC4DE6E0-C0DF-4062-9126-4CE728D0ACD0}" type="presOf" srcId="{2EE0BE9A-01E2-45D8-980D-A4471A8BE934}" destId="{CDAB4216-ADA1-495F-9534-9D1A03DB9771}" srcOrd="0" destOrd="4" presId="urn:microsoft.com/office/officeart/2005/8/layout/default"/>
    <dgm:cxn modelId="{E3A8C486-4424-48C5-BF6A-2C87CF515ED9}" srcId="{6CAE71F9-9771-4358-ABAB-125E6ACE48E5}" destId="{2EE0BE9A-01E2-45D8-980D-A4471A8BE934}" srcOrd="3" destOrd="0" parTransId="{D5EA7C46-BAD2-4FEE-A385-B6EBE0EB78EB}" sibTransId="{66D06151-CDB9-48FF-AE68-989FCCE28940}"/>
    <dgm:cxn modelId="{12C2E05C-9C98-4658-A19B-FFF70211AE70}" srcId="{6CAE71F9-9771-4358-ABAB-125E6ACE48E5}" destId="{EE2F1623-6563-4BD1-81E9-7558F9ED2CF3}" srcOrd="1" destOrd="0" parTransId="{706050BD-3931-4545-91F8-47EA06DF10B7}" sibTransId="{5EDE7770-3223-48B6-B804-B703189CC1EF}"/>
    <dgm:cxn modelId="{AA145B2B-6FFF-4048-B496-251B84536348}" srcId="{F5D5B573-B0E0-4D82-9894-40180FDB38F4}" destId="{867C0090-383D-4EB3-91CD-2E3A876AEE74}" srcOrd="1" destOrd="0" parTransId="{EF07FA06-DBD7-4DC5-9A64-EFACB461A15C}" sibTransId="{713083CF-A8AB-441F-A8D6-B16B21F1F79F}"/>
    <dgm:cxn modelId="{3564A1D5-CFC7-4648-9CED-341A344EC1FF}" type="presOf" srcId="{098A9A36-C84D-491F-A963-EAB71EEF55A3}" destId="{CDAB4216-ADA1-495F-9534-9D1A03DB9771}" srcOrd="0" destOrd="1" presId="urn:microsoft.com/office/officeart/2005/8/layout/default"/>
    <dgm:cxn modelId="{F7D43375-9C9E-447D-A75C-AF8E52B8038D}" srcId="{12B2E939-1761-45ED-9C77-4F3CD5CB99B8}" destId="{F5D5B573-B0E0-4D82-9894-40180FDB38F4}" srcOrd="0" destOrd="0" parTransId="{E471F9BB-873F-4DC4-8531-6FD1C5FF1DCA}" sibTransId="{A3E382F4-BB9E-48BD-9D2D-4143B62F8B43}"/>
    <dgm:cxn modelId="{F2FD110B-35C2-43CA-ABD8-2925EDE1880B}" type="presOf" srcId="{867C0090-383D-4EB3-91CD-2E3A876AEE74}" destId="{6FAAA2BB-A7C7-4DF4-B0DF-27D4B009919E}" srcOrd="0" destOrd="2" presId="urn:microsoft.com/office/officeart/2005/8/layout/default"/>
    <dgm:cxn modelId="{9F4DF794-475A-4D5D-9C88-CB81BA1D93B5}" srcId="{F5D5B573-B0E0-4D82-9894-40180FDB38F4}" destId="{0E48C674-720F-48ED-9607-76C52C13A7F2}" srcOrd="0" destOrd="0" parTransId="{3765C2F5-F7BD-47C6-85D3-21015D2BFC70}" sibTransId="{66B4DEA1-DB98-404A-A085-CB64B40E5288}"/>
    <dgm:cxn modelId="{45200507-0345-43CB-B956-219C3D4B7B4C}" type="presOf" srcId="{6CAE71F9-9771-4358-ABAB-125E6ACE48E5}" destId="{CDAB4216-ADA1-495F-9534-9D1A03DB9771}" srcOrd="0" destOrd="0" presId="urn:microsoft.com/office/officeart/2005/8/layout/default"/>
    <dgm:cxn modelId="{A5C78230-1610-43ED-AA6B-308C7C863B31}" srcId="{6CAE71F9-9771-4358-ABAB-125E6ACE48E5}" destId="{098A9A36-C84D-491F-A963-EAB71EEF55A3}" srcOrd="0" destOrd="0" parTransId="{2988A312-D605-4A99-B7E5-0A6745015510}" sibTransId="{EC39F361-8890-413D-A8B7-496622E2D095}"/>
    <dgm:cxn modelId="{A4772C0F-080B-45DE-9615-20DA8F1A5A0F}" type="presOf" srcId="{12B2E939-1761-45ED-9C77-4F3CD5CB99B8}" destId="{B9D83550-CFB1-4DDD-A72B-7D7E6359B8B6}" srcOrd="0" destOrd="0" presId="urn:microsoft.com/office/officeart/2005/8/layout/default"/>
    <dgm:cxn modelId="{BB61AAD7-9397-4BE8-A0BE-BD10EF45E50E}" srcId="{12B2E939-1761-45ED-9C77-4F3CD5CB99B8}" destId="{6CAE71F9-9771-4358-ABAB-125E6ACE48E5}" srcOrd="1" destOrd="0" parTransId="{0F9A9B2D-5DAE-4EC3-8294-FBF9C0890B45}" sibTransId="{7009B4B1-3EFC-47CA-8EC3-72F9BA235E74}"/>
    <dgm:cxn modelId="{79FE7669-5866-457B-9DBE-19B82215AF06}" srcId="{6CAE71F9-9771-4358-ABAB-125E6ACE48E5}" destId="{A48A010B-BF3E-41BF-855F-8CAD5F0436FA}" srcOrd="2" destOrd="0" parTransId="{025AC778-4B0B-4F61-A031-AC3CF22B90F8}" sibTransId="{3CADBFD9-9A8D-41F1-9E97-FD7C0AF9A488}"/>
    <dgm:cxn modelId="{4146EC80-142B-4B94-A7E5-C358472A03F4}" type="presOf" srcId="{F5D5B573-B0E0-4D82-9894-40180FDB38F4}" destId="{6FAAA2BB-A7C7-4DF4-B0DF-27D4B009919E}" srcOrd="0" destOrd="0" presId="urn:microsoft.com/office/officeart/2005/8/layout/default"/>
    <dgm:cxn modelId="{A1BA4796-9067-47CE-847C-DF532E330B7B}" type="presParOf" srcId="{B9D83550-CFB1-4DDD-A72B-7D7E6359B8B6}" destId="{6FAAA2BB-A7C7-4DF4-B0DF-27D4B009919E}" srcOrd="0" destOrd="0" presId="urn:microsoft.com/office/officeart/2005/8/layout/default"/>
    <dgm:cxn modelId="{9F2B2658-B9A2-4E09-B8FF-C40D7AE7EAC9}" type="presParOf" srcId="{B9D83550-CFB1-4DDD-A72B-7D7E6359B8B6}" destId="{16CB3404-E301-4386-856B-28AAC42EE336}" srcOrd="1" destOrd="0" presId="urn:microsoft.com/office/officeart/2005/8/layout/default"/>
    <dgm:cxn modelId="{544C0924-5AEB-44A6-8F3C-2640301C1729}" type="presParOf" srcId="{B9D83550-CFB1-4DDD-A72B-7D7E6359B8B6}" destId="{CDAB4216-ADA1-495F-9534-9D1A03DB9771}"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ECD8C70-BA8B-4F40-B426-B563609BB9A3}"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zh-TW" altLang="en-US"/>
        </a:p>
      </dgm:t>
    </dgm:pt>
    <dgm:pt modelId="{AD375F3A-1E3A-4175-853B-015834A1EE47}">
      <dgm:prSet phldrT="[文字]" custT="1"/>
      <dgm:spPr/>
      <dgm:t>
        <a:bodyPr/>
        <a:lstStyle/>
        <a:p>
          <a:r>
            <a:rPr lang="zh-TW" altLang="en-US" sz="1800" dirty="0" smtClean="0"/>
            <a:t>圖形化介面</a:t>
          </a:r>
          <a:r>
            <a:rPr lang="en-US" altLang="zh-TW" sz="1800" dirty="0" smtClean="0"/>
            <a:t>(Graphic User Interface, GUI)</a:t>
          </a:r>
          <a:endParaRPr lang="zh-TW" altLang="en-US" sz="1800" dirty="0"/>
        </a:p>
      </dgm:t>
    </dgm:pt>
    <dgm:pt modelId="{9B83796F-768C-475E-BE92-63574C48D82F}" type="parTrans" cxnId="{0AF7C10D-CC59-43E9-8018-AF6870A9423E}">
      <dgm:prSet/>
      <dgm:spPr/>
      <dgm:t>
        <a:bodyPr/>
        <a:lstStyle/>
        <a:p>
          <a:endParaRPr lang="zh-TW" altLang="en-US"/>
        </a:p>
      </dgm:t>
    </dgm:pt>
    <dgm:pt modelId="{E9411700-624E-40E6-8C44-9911C30D0DB4}" type="sibTrans" cxnId="{0AF7C10D-CC59-43E9-8018-AF6870A9423E}">
      <dgm:prSet/>
      <dgm:spPr/>
      <dgm:t>
        <a:bodyPr/>
        <a:lstStyle/>
        <a:p>
          <a:endParaRPr lang="zh-TW" altLang="en-US"/>
        </a:p>
      </dgm:t>
    </dgm:pt>
    <dgm:pt modelId="{59A9D8DD-D73B-444D-83D8-01DB52B48DF1}">
      <dgm:prSet phldrT="[文字]" custT="1"/>
      <dgm:spPr/>
      <dgm:t>
        <a:bodyPr/>
        <a:lstStyle/>
        <a:p>
          <a:r>
            <a:rPr lang="zh-TW" altLang="en-US" sz="1600" dirty="0" smtClean="0"/>
            <a:t>操作容易</a:t>
          </a:r>
          <a:endParaRPr lang="zh-TW" altLang="en-US" sz="1600" dirty="0"/>
        </a:p>
      </dgm:t>
    </dgm:pt>
    <dgm:pt modelId="{3CB0546C-4F05-4BCD-A17E-AF071D1AB9C0}" type="parTrans" cxnId="{30A90B7A-83A3-4F08-BBA7-8DB9F7009722}">
      <dgm:prSet/>
      <dgm:spPr/>
      <dgm:t>
        <a:bodyPr/>
        <a:lstStyle/>
        <a:p>
          <a:endParaRPr lang="zh-TW" altLang="en-US"/>
        </a:p>
      </dgm:t>
    </dgm:pt>
    <dgm:pt modelId="{4CCAA4DC-DD85-452C-B1CA-03CACCC37FAC}" type="sibTrans" cxnId="{30A90B7A-83A3-4F08-BBA7-8DB9F7009722}">
      <dgm:prSet/>
      <dgm:spPr/>
      <dgm:t>
        <a:bodyPr/>
        <a:lstStyle/>
        <a:p>
          <a:endParaRPr lang="zh-TW" altLang="en-US"/>
        </a:p>
      </dgm:t>
    </dgm:pt>
    <dgm:pt modelId="{A8E93726-D8E5-4576-8DF4-BF137D9744A3}">
      <dgm:prSet phldrT="[文字]" custT="1"/>
      <dgm:spPr/>
      <dgm:t>
        <a:bodyPr/>
        <a:lstStyle/>
        <a:p>
          <a:r>
            <a:rPr lang="zh-TW" altLang="en-US" sz="1600" dirty="0" smtClean="0"/>
            <a:t>介面美觀多元</a:t>
          </a:r>
          <a:endParaRPr lang="zh-TW" altLang="en-US" sz="1600" dirty="0"/>
        </a:p>
      </dgm:t>
    </dgm:pt>
    <dgm:pt modelId="{91887647-DDAA-4BF2-BFBD-BDDF6A8F2626}" type="parTrans" cxnId="{61B8228F-743B-49A5-A181-2516E4D03F28}">
      <dgm:prSet/>
      <dgm:spPr/>
      <dgm:t>
        <a:bodyPr/>
        <a:lstStyle/>
        <a:p>
          <a:endParaRPr lang="zh-TW" altLang="en-US"/>
        </a:p>
      </dgm:t>
    </dgm:pt>
    <dgm:pt modelId="{207E10A4-8062-42A0-97F8-FC77F511406E}" type="sibTrans" cxnId="{61B8228F-743B-49A5-A181-2516E4D03F28}">
      <dgm:prSet/>
      <dgm:spPr/>
      <dgm:t>
        <a:bodyPr/>
        <a:lstStyle/>
        <a:p>
          <a:endParaRPr lang="zh-TW" altLang="en-US"/>
        </a:p>
      </dgm:t>
    </dgm:pt>
    <dgm:pt modelId="{44E831BC-EBDF-41CE-A773-A01FBD8813CA}">
      <dgm:prSet phldrT="[文字]" custT="1"/>
      <dgm:spPr/>
      <dgm:t>
        <a:bodyPr/>
        <a:lstStyle/>
        <a:p>
          <a:r>
            <a:rPr lang="zh-TW" altLang="en-US" sz="1800" dirty="0" smtClean="0"/>
            <a:t>文字介面</a:t>
          </a:r>
          <a:r>
            <a:rPr lang="en-US" altLang="zh-TW" sz="1800" dirty="0" smtClean="0"/>
            <a:t>(Command Line Interface, CLI)</a:t>
          </a:r>
          <a:endParaRPr lang="zh-TW" altLang="en-US" sz="1800" dirty="0"/>
        </a:p>
      </dgm:t>
    </dgm:pt>
    <dgm:pt modelId="{7A58551D-A1C7-4D3D-934B-C9E4F2EC19F5}" type="parTrans" cxnId="{D04946E9-676C-4410-830F-2F9E4C63DF60}">
      <dgm:prSet/>
      <dgm:spPr/>
      <dgm:t>
        <a:bodyPr/>
        <a:lstStyle/>
        <a:p>
          <a:endParaRPr lang="zh-TW" altLang="en-US"/>
        </a:p>
      </dgm:t>
    </dgm:pt>
    <dgm:pt modelId="{308E22B8-E81E-484C-A726-510866F405B8}" type="sibTrans" cxnId="{D04946E9-676C-4410-830F-2F9E4C63DF60}">
      <dgm:prSet/>
      <dgm:spPr/>
      <dgm:t>
        <a:bodyPr/>
        <a:lstStyle/>
        <a:p>
          <a:endParaRPr lang="zh-TW" altLang="en-US"/>
        </a:p>
      </dgm:t>
    </dgm:pt>
    <dgm:pt modelId="{FE674FD2-8AEF-4048-A63F-1B71730E3E01}">
      <dgm:prSet phldrT="[文字]" custT="1"/>
      <dgm:spPr/>
      <dgm:t>
        <a:bodyPr/>
        <a:lstStyle/>
        <a:p>
          <a:r>
            <a:rPr lang="zh-TW" altLang="en-US" sz="1600" dirty="0" smtClean="0"/>
            <a:t>直接快速</a:t>
          </a:r>
          <a:r>
            <a:rPr lang="en-US" altLang="zh-TW" sz="1600" dirty="0" smtClean="0"/>
            <a:t>,</a:t>
          </a:r>
          <a:r>
            <a:rPr lang="zh-TW" altLang="en-US" sz="1600" dirty="0" smtClean="0"/>
            <a:t>，跨平台的一致性操作</a:t>
          </a:r>
          <a:endParaRPr lang="zh-TW" altLang="en-US" sz="1600" dirty="0"/>
        </a:p>
      </dgm:t>
    </dgm:pt>
    <dgm:pt modelId="{DED9F11C-0BD1-4070-80DA-81F453D595EB}" type="parTrans" cxnId="{0F4BB795-FE0E-449C-87EB-A2EEA132F7E2}">
      <dgm:prSet/>
      <dgm:spPr/>
      <dgm:t>
        <a:bodyPr/>
        <a:lstStyle/>
        <a:p>
          <a:endParaRPr lang="zh-TW" altLang="en-US"/>
        </a:p>
      </dgm:t>
    </dgm:pt>
    <dgm:pt modelId="{96C5A5D1-5D24-4115-BC46-3D94FE5C7922}" type="sibTrans" cxnId="{0F4BB795-FE0E-449C-87EB-A2EEA132F7E2}">
      <dgm:prSet/>
      <dgm:spPr/>
      <dgm:t>
        <a:bodyPr/>
        <a:lstStyle/>
        <a:p>
          <a:endParaRPr lang="zh-TW" altLang="en-US"/>
        </a:p>
      </dgm:t>
    </dgm:pt>
    <dgm:pt modelId="{DCC8D542-A886-42BE-951C-FFC70EB8F294}">
      <dgm:prSet phldrT="[文字]" custT="1"/>
      <dgm:spPr/>
      <dgm:t>
        <a:bodyPr/>
        <a:lstStyle/>
        <a:p>
          <a:r>
            <a:rPr lang="zh-TW" altLang="en-US" sz="1600" dirty="0" smtClean="0"/>
            <a:t>自動化 </a:t>
          </a:r>
          <a:r>
            <a:rPr lang="en-US" altLang="zh-TW" sz="1600" dirty="0" smtClean="0"/>
            <a:t>(</a:t>
          </a:r>
          <a:r>
            <a:rPr lang="en-US" sz="1600" dirty="0" smtClean="0"/>
            <a:t>shell </a:t>
          </a:r>
          <a:r>
            <a:rPr lang="zh-TW" altLang="en-US" sz="1600" dirty="0" smtClean="0"/>
            <a:t>腳本編寫</a:t>
          </a:r>
          <a:r>
            <a:rPr lang="en-US" altLang="zh-TW" sz="1600" dirty="0" smtClean="0"/>
            <a:t>)</a:t>
          </a:r>
          <a:endParaRPr lang="zh-TW" altLang="en-US" sz="1600" dirty="0"/>
        </a:p>
      </dgm:t>
    </dgm:pt>
    <dgm:pt modelId="{2F68FC05-5344-47DD-8562-F2201EA94F68}" type="parTrans" cxnId="{B6DD269C-C5F7-49A7-82CD-BCA6689ABF25}">
      <dgm:prSet/>
      <dgm:spPr/>
      <dgm:t>
        <a:bodyPr/>
        <a:lstStyle/>
        <a:p>
          <a:endParaRPr lang="zh-TW" altLang="en-US"/>
        </a:p>
      </dgm:t>
    </dgm:pt>
    <dgm:pt modelId="{6312B858-8D6C-4F1A-8EB3-80457D4D03FC}" type="sibTrans" cxnId="{B6DD269C-C5F7-49A7-82CD-BCA6689ABF25}">
      <dgm:prSet/>
      <dgm:spPr/>
      <dgm:t>
        <a:bodyPr/>
        <a:lstStyle/>
        <a:p>
          <a:endParaRPr lang="zh-TW" altLang="en-US"/>
        </a:p>
      </dgm:t>
    </dgm:pt>
    <dgm:pt modelId="{D98782C6-E4A0-42C6-BBFC-00723AC3BEBF}">
      <dgm:prSet phldrT="[文字]" custT="1"/>
      <dgm:spPr/>
      <dgm:t>
        <a:bodyPr/>
        <a:lstStyle/>
        <a:p>
          <a:r>
            <a:rPr lang="zh-TW" altLang="en-US" sz="1600" dirty="0" smtClean="0"/>
            <a:t>支援遠端多人多工操作</a:t>
          </a:r>
          <a:endParaRPr lang="zh-TW" altLang="en-US" sz="1600" dirty="0"/>
        </a:p>
      </dgm:t>
    </dgm:pt>
    <dgm:pt modelId="{7ACDA279-6FCB-43F6-94A0-166869542E1C}" type="parTrans" cxnId="{72E04542-B4FF-4181-8AF8-2E2A5C8A28A4}">
      <dgm:prSet/>
      <dgm:spPr/>
      <dgm:t>
        <a:bodyPr/>
        <a:lstStyle/>
        <a:p>
          <a:endParaRPr lang="zh-TW" altLang="en-US"/>
        </a:p>
      </dgm:t>
    </dgm:pt>
    <dgm:pt modelId="{C054CE9F-5DED-4AF9-ADBD-51E1004843EB}" type="sibTrans" cxnId="{72E04542-B4FF-4181-8AF8-2E2A5C8A28A4}">
      <dgm:prSet/>
      <dgm:spPr/>
      <dgm:t>
        <a:bodyPr/>
        <a:lstStyle/>
        <a:p>
          <a:endParaRPr lang="zh-TW" altLang="en-US"/>
        </a:p>
      </dgm:t>
    </dgm:pt>
    <dgm:pt modelId="{9E12A687-6A4C-4A3F-84C2-2DA383268115}">
      <dgm:prSet phldrT="[文字]" custT="1"/>
      <dgm:spPr/>
      <dgm:t>
        <a:bodyPr/>
        <a:lstStyle/>
        <a:p>
          <a:r>
            <a:rPr lang="zh-TW" altLang="en-US" sz="1600" dirty="0" smtClean="0"/>
            <a:t>學習較難，必須熟悉指令</a:t>
          </a:r>
          <a:endParaRPr lang="zh-TW" altLang="en-US" sz="1600" dirty="0"/>
        </a:p>
      </dgm:t>
    </dgm:pt>
    <dgm:pt modelId="{A5F14EB2-CCAE-4F99-89E9-C71301609801}" type="parTrans" cxnId="{C698D658-A9BA-48D5-9330-4BAC98EDA3A4}">
      <dgm:prSet/>
      <dgm:spPr/>
      <dgm:t>
        <a:bodyPr/>
        <a:lstStyle/>
        <a:p>
          <a:endParaRPr lang="zh-TW" altLang="en-US"/>
        </a:p>
      </dgm:t>
    </dgm:pt>
    <dgm:pt modelId="{73C9419B-8A31-45A9-ACFC-FEB945D62D81}" type="sibTrans" cxnId="{C698D658-A9BA-48D5-9330-4BAC98EDA3A4}">
      <dgm:prSet/>
      <dgm:spPr/>
      <dgm:t>
        <a:bodyPr/>
        <a:lstStyle/>
        <a:p>
          <a:endParaRPr lang="zh-TW" altLang="en-US"/>
        </a:p>
      </dgm:t>
    </dgm:pt>
    <dgm:pt modelId="{E62B612E-B2A0-4048-806A-CC05FC0BD176}" type="pres">
      <dgm:prSet presAssocID="{5ECD8C70-BA8B-4F40-B426-B563609BB9A3}" presName="Name0" presStyleCnt="0">
        <dgm:presLayoutVars>
          <dgm:dir/>
          <dgm:resizeHandles val="exact"/>
        </dgm:presLayoutVars>
      </dgm:prSet>
      <dgm:spPr/>
      <dgm:t>
        <a:bodyPr/>
        <a:lstStyle/>
        <a:p>
          <a:endParaRPr lang="zh-TW" altLang="en-US"/>
        </a:p>
      </dgm:t>
    </dgm:pt>
    <dgm:pt modelId="{4732A3C9-8578-4B53-9D8A-F83E2D028782}" type="pres">
      <dgm:prSet presAssocID="{AD375F3A-1E3A-4175-853B-015834A1EE47}" presName="composite" presStyleCnt="0"/>
      <dgm:spPr/>
    </dgm:pt>
    <dgm:pt modelId="{DC4A3F1E-9EC9-43A8-8377-85588786CC0C}" type="pres">
      <dgm:prSet presAssocID="{AD375F3A-1E3A-4175-853B-015834A1EE47}" presName="rect1" presStyleLbl="trAlignAcc1" presStyleIdx="0" presStyleCnt="2">
        <dgm:presLayoutVars>
          <dgm:bulletEnabled val="1"/>
        </dgm:presLayoutVars>
      </dgm:prSet>
      <dgm:spPr/>
      <dgm:t>
        <a:bodyPr/>
        <a:lstStyle/>
        <a:p>
          <a:endParaRPr lang="zh-TW" altLang="en-US"/>
        </a:p>
      </dgm:t>
    </dgm:pt>
    <dgm:pt modelId="{58E45F22-9A11-46DB-A348-A42339D8239C}" type="pres">
      <dgm:prSet presAssocID="{AD375F3A-1E3A-4175-853B-015834A1EE47}" presName="rect2" presStyleLbl="fgImgPlace1" presStyleIdx="0" presStyleCnt="2" custScaleX="137042" custLinFactNeighborX="-17424" custLinFactNeighborY="10700"/>
      <dgm:spPr>
        <a:blipFill rotWithShape="1">
          <a:blip xmlns:r="http://schemas.openxmlformats.org/officeDocument/2006/relationships" r:embed="rId1"/>
          <a:stretch>
            <a:fillRect/>
          </a:stretch>
        </a:blipFill>
      </dgm:spPr>
      <dgm:t>
        <a:bodyPr/>
        <a:lstStyle/>
        <a:p>
          <a:endParaRPr lang="zh-TW" altLang="en-US"/>
        </a:p>
      </dgm:t>
    </dgm:pt>
    <dgm:pt modelId="{8072B255-4B2C-40C6-A233-90439CDE0796}" type="pres">
      <dgm:prSet presAssocID="{E9411700-624E-40E6-8C44-9911C30D0DB4}" presName="sibTrans" presStyleCnt="0"/>
      <dgm:spPr/>
    </dgm:pt>
    <dgm:pt modelId="{FAF06F1B-759A-4778-B760-2A0DE9F77099}" type="pres">
      <dgm:prSet presAssocID="{44E831BC-EBDF-41CE-A773-A01FBD8813CA}" presName="composite" presStyleCnt="0"/>
      <dgm:spPr/>
    </dgm:pt>
    <dgm:pt modelId="{5E9141ED-B5E0-4419-91AF-0860CF6ED3E4}" type="pres">
      <dgm:prSet presAssocID="{44E831BC-EBDF-41CE-A773-A01FBD8813CA}" presName="rect1" presStyleLbl="trAlignAcc1" presStyleIdx="1" presStyleCnt="2" custScaleY="117318">
        <dgm:presLayoutVars>
          <dgm:bulletEnabled val="1"/>
        </dgm:presLayoutVars>
      </dgm:prSet>
      <dgm:spPr/>
      <dgm:t>
        <a:bodyPr/>
        <a:lstStyle/>
        <a:p>
          <a:endParaRPr lang="zh-TW" altLang="en-US"/>
        </a:p>
      </dgm:t>
    </dgm:pt>
    <dgm:pt modelId="{1C6D2A6D-7031-4443-88AF-373B68ADFB20}" type="pres">
      <dgm:prSet presAssocID="{44E831BC-EBDF-41CE-A773-A01FBD8813CA}" presName="rect2" presStyleLbl="fgImgPlace1" presStyleIdx="1" presStyleCnt="2" custScaleX="137042" custLinFactNeighborX="-16636" custLinFactNeighborY="11921"/>
      <dgm:spPr>
        <a:blipFill rotWithShape="1">
          <a:blip xmlns:r="http://schemas.openxmlformats.org/officeDocument/2006/relationships" r:embed="rId2"/>
          <a:stretch>
            <a:fillRect/>
          </a:stretch>
        </a:blipFill>
      </dgm:spPr>
      <dgm:t>
        <a:bodyPr/>
        <a:lstStyle/>
        <a:p>
          <a:endParaRPr lang="zh-TW" altLang="en-US"/>
        </a:p>
      </dgm:t>
    </dgm:pt>
  </dgm:ptLst>
  <dgm:cxnLst>
    <dgm:cxn modelId="{164506A8-9FC1-4CE1-AD22-3AEDB9EB2E96}" type="presOf" srcId="{44E831BC-EBDF-41CE-A773-A01FBD8813CA}" destId="{5E9141ED-B5E0-4419-91AF-0860CF6ED3E4}" srcOrd="0" destOrd="0" presId="urn:microsoft.com/office/officeart/2008/layout/PictureStrips"/>
    <dgm:cxn modelId="{DA9DE1CA-B89C-49C8-B8D8-E6E94661E1C0}" type="presOf" srcId="{A8E93726-D8E5-4576-8DF4-BF137D9744A3}" destId="{DC4A3F1E-9EC9-43A8-8377-85588786CC0C}" srcOrd="0" destOrd="2" presId="urn:microsoft.com/office/officeart/2008/layout/PictureStrips"/>
    <dgm:cxn modelId="{0F4BB795-FE0E-449C-87EB-A2EEA132F7E2}" srcId="{44E831BC-EBDF-41CE-A773-A01FBD8813CA}" destId="{FE674FD2-8AEF-4048-A63F-1B71730E3E01}" srcOrd="1" destOrd="0" parTransId="{DED9F11C-0BD1-4070-80DA-81F453D595EB}" sibTransId="{96C5A5D1-5D24-4115-BC46-3D94FE5C7922}"/>
    <dgm:cxn modelId="{4BDECE48-C26C-4176-BF93-FAB6BE0648B5}" type="presOf" srcId="{AD375F3A-1E3A-4175-853B-015834A1EE47}" destId="{DC4A3F1E-9EC9-43A8-8377-85588786CC0C}" srcOrd="0" destOrd="0" presId="urn:microsoft.com/office/officeart/2008/layout/PictureStrips"/>
    <dgm:cxn modelId="{6D584B54-5FB1-40A6-913D-9128B83EAE68}" type="presOf" srcId="{D98782C6-E4A0-42C6-BBFC-00723AC3BEBF}" destId="{5E9141ED-B5E0-4419-91AF-0860CF6ED3E4}" srcOrd="0" destOrd="4" presId="urn:microsoft.com/office/officeart/2008/layout/PictureStrips"/>
    <dgm:cxn modelId="{D04946E9-676C-4410-830F-2F9E4C63DF60}" srcId="{5ECD8C70-BA8B-4F40-B426-B563609BB9A3}" destId="{44E831BC-EBDF-41CE-A773-A01FBD8813CA}" srcOrd="1" destOrd="0" parTransId="{7A58551D-A1C7-4D3D-934B-C9E4F2EC19F5}" sibTransId="{308E22B8-E81E-484C-A726-510866F405B8}"/>
    <dgm:cxn modelId="{C698D658-A9BA-48D5-9330-4BAC98EDA3A4}" srcId="{44E831BC-EBDF-41CE-A773-A01FBD8813CA}" destId="{9E12A687-6A4C-4A3F-84C2-2DA383268115}" srcOrd="0" destOrd="0" parTransId="{A5F14EB2-CCAE-4F99-89E9-C71301609801}" sibTransId="{73C9419B-8A31-45A9-ACFC-FEB945D62D81}"/>
    <dgm:cxn modelId="{766F05F7-B9ED-4D3D-89A5-88DD41CDE4F7}" type="presOf" srcId="{9E12A687-6A4C-4A3F-84C2-2DA383268115}" destId="{5E9141ED-B5E0-4419-91AF-0860CF6ED3E4}" srcOrd="0" destOrd="1" presId="urn:microsoft.com/office/officeart/2008/layout/PictureStrips"/>
    <dgm:cxn modelId="{0AF7C10D-CC59-43E9-8018-AF6870A9423E}" srcId="{5ECD8C70-BA8B-4F40-B426-B563609BB9A3}" destId="{AD375F3A-1E3A-4175-853B-015834A1EE47}" srcOrd="0" destOrd="0" parTransId="{9B83796F-768C-475E-BE92-63574C48D82F}" sibTransId="{E9411700-624E-40E6-8C44-9911C30D0DB4}"/>
    <dgm:cxn modelId="{4833E2DF-B739-44C9-B81D-615BEBEFAB13}" type="presOf" srcId="{FE674FD2-8AEF-4048-A63F-1B71730E3E01}" destId="{5E9141ED-B5E0-4419-91AF-0860CF6ED3E4}" srcOrd="0" destOrd="2" presId="urn:microsoft.com/office/officeart/2008/layout/PictureStrips"/>
    <dgm:cxn modelId="{30A90B7A-83A3-4F08-BBA7-8DB9F7009722}" srcId="{AD375F3A-1E3A-4175-853B-015834A1EE47}" destId="{59A9D8DD-D73B-444D-83D8-01DB52B48DF1}" srcOrd="0" destOrd="0" parTransId="{3CB0546C-4F05-4BCD-A17E-AF071D1AB9C0}" sibTransId="{4CCAA4DC-DD85-452C-B1CA-03CACCC37FAC}"/>
    <dgm:cxn modelId="{EF40FC3C-3229-457D-B45F-44E2020C46FC}" type="presOf" srcId="{DCC8D542-A886-42BE-951C-FFC70EB8F294}" destId="{5E9141ED-B5E0-4419-91AF-0860CF6ED3E4}" srcOrd="0" destOrd="3" presId="urn:microsoft.com/office/officeart/2008/layout/PictureStrips"/>
    <dgm:cxn modelId="{D8A49835-073D-4EE3-8D05-7E2EAA0EA077}" type="presOf" srcId="{59A9D8DD-D73B-444D-83D8-01DB52B48DF1}" destId="{DC4A3F1E-9EC9-43A8-8377-85588786CC0C}" srcOrd="0" destOrd="1" presId="urn:microsoft.com/office/officeart/2008/layout/PictureStrips"/>
    <dgm:cxn modelId="{72E04542-B4FF-4181-8AF8-2E2A5C8A28A4}" srcId="{44E831BC-EBDF-41CE-A773-A01FBD8813CA}" destId="{D98782C6-E4A0-42C6-BBFC-00723AC3BEBF}" srcOrd="3" destOrd="0" parTransId="{7ACDA279-6FCB-43F6-94A0-166869542E1C}" sibTransId="{C054CE9F-5DED-4AF9-ADBD-51E1004843EB}"/>
    <dgm:cxn modelId="{B6DD269C-C5F7-49A7-82CD-BCA6689ABF25}" srcId="{44E831BC-EBDF-41CE-A773-A01FBD8813CA}" destId="{DCC8D542-A886-42BE-951C-FFC70EB8F294}" srcOrd="2" destOrd="0" parTransId="{2F68FC05-5344-47DD-8562-F2201EA94F68}" sibTransId="{6312B858-8D6C-4F1A-8EB3-80457D4D03FC}"/>
    <dgm:cxn modelId="{61B8228F-743B-49A5-A181-2516E4D03F28}" srcId="{AD375F3A-1E3A-4175-853B-015834A1EE47}" destId="{A8E93726-D8E5-4576-8DF4-BF137D9744A3}" srcOrd="1" destOrd="0" parTransId="{91887647-DDAA-4BF2-BFBD-BDDF6A8F2626}" sibTransId="{207E10A4-8062-42A0-97F8-FC77F511406E}"/>
    <dgm:cxn modelId="{1ADF53CE-8597-4909-96BC-FC3C789963BF}" type="presOf" srcId="{5ECD8C70-BA8B-4F40-B426-B563609BB9A3}" destId="{E62B612E-B2A0-4048-806A-CC05FC0BD176}" srcOrd="0" destOrd="0" presId="urn:microsoft.com/office/officeart/2008/layout/PictureStrips"/>
    <dgm:cxn modelId="{DD1F5EB9-C0AB-42BE-977D-CF6ED30C3E56}" type="presParOf" srcId="{E62B612E-B2A0-4048-806A-CC05FC0BD176}" destId="{4732A3C9-8578-4B53-9D8A-F83E2D028782}" srcOrd="0" destOrd="0" presId="urn:microsoft.com/office/officeart/2008/layout/PictureStrips"/>
    <dgm:cxn modelId="{D380DF61-6EC6-4E95-B875-D963C0D17435}" type="presParOf" srcId="{4732A3C9-8578-4B53-9D8A-F83E2D028782}" destId="{DC4A3F1E-9EC9-43A8-8377-85588786CC0C}" srcOrd="0" destOrd="0" presId="urn:microsoft.com/office/officeart/2008/layout/PictureStrips"/>
    <dgm:cxn modelId="{794024A9-20F4-4E58-AF89-179C55CBF56B}" type="presParOf" srcId="{4732A3C9-8578-4B53-9D8A-F83E2D028782}" destId="{58E45F22-9A11-46DB-A348-A42339D8239C}" srcOrd="1" destOrd="0" presId="urn:microsoft.com/office/officeart/2008/layout/PictureStrips"/>
    <dgm:cxn modelId="{E501025F-CF89-45ED-B421-E59A65FF1EF9}" type="presParOf" srcId="{E62B612E-B2A0-4048-806A-CC05FC0BD176}" destId="{8072B255-4B2C-40C6-A233-90439CDE0796}" srcOrd="1" destOrd="0" presId="urn:microsoft.com/office/officeart/2008/layout/PictureStrips"/>
    <dgm:cxn modelId="{5DF8303C-84F6-4737-BCFF-0E3F92535F58}" type="presParOf" srcId="{E62B612E-B2A0-4048-806A-CC05FC0BD176}" destId="{FAF06F1B-759A-4778-B760-2A0DE9F77099}" srcOrd="2" destOrd="0" presId="urn:microsoft.com/office/officeart/2008/layout/PictureStrips"/>
    <dgm:cxn modelId="{FEBBF74D-095F-4DD5-A39F-22C46623F434}" type="presParOf" srcId="{FAF06F1B-759A-4778-B760-2A0DE9F77099}" destId="{5E9141ED-B5E0-4419-91AF-0860CF6ED3E4}" srcOrd="0" destOrd="0" presId="urn:microsoft.com/office/officeart/2008/layout/PictureStrips"/>
    <dgm:cxn modelId="{D3C3C9BA-7ED7-4913-BBEA-D44D6410BD7D}" type="presParOf" srcId="{FAF06F1B-759A-4778-B760-2A0DE9F77099}" destId="{1C6D2A6D-7031-4443-88AF-373B68ADFB20}"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B014D944-AFAA-427D-A409-391230F3C580}" type="doc">
      <dgm:prSet loTypeId="urn:microsoft.com/office/officeart/2005/8/layout/process1" loCatId="process" qsTypeId="urn:microsoft.com/office/officeart/2005/8/quickstyle/simple1" qsCatId="simple" csTypeId="urn:microsoft.com/office/officeart/2005/8/colors/accent0_2" csCatId="mainScheme" phldr="1"/>
      <dgm:spPr/>
      <dgm:t>
        <a:bodyPr/>
        <a:lstStyle/>
        <a:p>
          <a:endParaRPr lang="zh-TW" altLang="en-US"/>
        </a:p>
      </dgm:t>
    </dgm:pt>
    <dgm:pt modelId="{5AE57B3E-A3E5-444A-96FC-7B829B59E60B}">
      <dgm:prSet phldrT="[文字]" custT="1">
        <dgm:style>
          <a:lnRef idx="2">
            <a:schemeClr val="accent2"/>
          </a:lnRef>
          <a:fillRef idx="1">
            <a:schemeClr val="lt1"/>
          </a:fillRef>
          <a:effectRef idx="0">
            <a:schemeClr val="accent2"/>
          </a:effectRef>
          <a:fontRef idx="minor">
            <a:schemeClr val="dk1"/>
          </a:fontRef>
        </dgm:style>
      </dgm:prSet>
      <dgm:spPr/>
      <dgm:t>
        <a:bodyPr/>
        <a:lstStyle/>
        <a:p>
          <a:r>
            <a:rPr lang="zh-TW" altLang="en-US" sz="1600" b="1" dirty="0" smtClean="0"/>
            <a:t>安裝</a:t>
          </a:r>
          <a:r>
            <a:rPr lang="en-US" altLang="zh-TW" sz="1600" b="1" dirty="0" smtClean="0"/>
            <a:t>Sever</a:t>
          </a:r>
          <a:r>
            <a:rPr lang="zh-TW" altLang="en-US" sz="1600" b="1" dirty="0" smtClean="0"/>
            <a:t>套件</a:t>
          </a:r>
          <a:endParaRPr lang="zh-TW" altLang="en-US" sz="1600" b="1" dirty="0"/>
        </a:p>
      </dgm:t>
    </dgm:pt>
    <dgm:pt modelId="{51CD25FE-9CB9-408D-BB01-185751CFB4E2}" type="parTrans" cxnId="{E54BA4D1-8176-4477-86CE-7D6A6E55CC19}">
      <dgm:prSet/>
      <dgm:spPr/>
      <dgm:t>
        <a:bodyPr/>
        <a:lstStyle/>
        <a:p>
          <a:endParaRPr lang="zh-TW" altLang="en-US" sz="1600" b="1"/>
        </a:p>
      </dgm:t>
    </dgm:pt>
    <dgm:pt modelId="{E7C77E48-EF7E-4D9D-AB6D-68E73D265531}" type="sibTrans" cxnId="{E54BA4D1-8176-4477-86CE-7D6A6E55CC19}">
      <dgm:prSet custT="1"/>
      <dgm:spPr/>
      <dgm:t>
        <a:bodyPr/>
        <a:lstStyle/>
        <a:p>
          <a:endParaRPr lang="zh-TW" altLang="en-US" sz="1600" b="1"/>
        </a:p>
      </dgm:t>
    </dgm:pt>
    <dgm:pt modelId="{29FB173A-477F-4AC8-89A2-261DD9113A58}">
      <dgm:prSet phldrT="[文字]" custT="1">
        <dgm:style>
          <a:lnRef idx="2">
            <a:schemeClr val="accent2"/>
          </a:lnRef>
          <a:fillRef idx="1">
            <a:schemeClr val="lt1"/>
          </a:fillRef>
          <a:effectRef idx="0">
            <a:schemeClr val="accent2"/>
          </a:effectRef>
          <a:fontRef idx="minor">
            <a:schemeClr val="dk1"/>
          </a:fontRef>
        </dgm:style>
      </dgm:prSet>
      <dgm:spPr/>
      <dgm:t>
        <a:bodyPr/>
        <a:lstStyle/>
        <a:p>
          <a:r>
            <a:rPr lang="zh-TW" altLang="en-US" sz="1600" b="1" dirty="0" smtClean="0"/>
            <a:t>設定虛擬機器</a:t>
          </a:r>
          <a:endParaRPr lang="en-US" altLang="zh-TW" sz="1600" b="1" dirty="0" smtClean="0"/>
        </a:p>
        <a:p>
          <a:r>
            <a:rPr lang="zh-TW" altLang="en-US" sz="1600" b="1" dirty="0" smtClean="0"/>
            <a:t>網路設定</a:t>
          </a:r>
          <a:endParaRPr lang="zh-TW" altLang="en-US" sz="1600" b="1" dirty="0"/>
        </a:p>
      </dgm:t>
    </dgm:pt>
    <dgm:pt modelId="{E7A39F7C-B5D0-40B6-A76C-E8D82D8D9BC7}" type="parTrans" cxnId="{10AB66EB-EFD6-4BF8-AE00-43947C636C11}">
      <dgm:prSet/>
      <dgm:spPr/>
      <dgm:t>
        <a:bodyPr/>
        <a:lstStyle/>
        <a:p>
          <a:endParaRPr lang="zh-TW" altLang="en-US" sz="1600" b="1"/>
        </a:p>
      </dgm:t>
    </dgm:pt>
    <dgm:pt modelId="{AD4A5B50-0D3A-42D4-8342-51CBF270DCEE}" type="sibTrans" cxnId="{10AB66EB-EFD6-4BF8-AE00-43947C636C11}">
      <dgm:prSet custT="1"/>
      <dgm:spPr/>
      <dgm:t>
        <a:bodyPr/>
        <a:lstStyle/>
        <a:p>
          <a:endParaRPr lang="zh-TW" altLang="en-US" sz="1600" b="1"/>
        </a:p>
      </dgm:t>
    </dgm:pt>
    <dgm:pt modelId="{6A7009EF-1674-4B1F-A501-9C41A1D73971}">
      <dgm:prSet phldrT="[文字]" custT="1">
        <dgm:style>
          <a:lnRef idx="2">
            <a:schemeClr val="accent2"/>
          </a:lnRef>
          <a:fillRef idx="1">
            <a:schemeClr val="lt1"/>
          </a:fillRef>
          <a:effectRef idx="0">
            <a:schemeClr val="accent2"/>
          </a:effectRef>
          <a:fontRef idx="minor">
            <a:schemeClr val="dk1"/>
          </a:fontRef>
        </dgm:style>
      </dgm:prSet>
      <dgm:spPr/>
      <dgm:t>
        <a:bodyPr/>
        <a:lstStyle/>
        <a:p>
          <a:r>
            <a:rPr lang="zh-TW" altLang="en-US" sz="1600" b="1" dirty="0" smtClean="0"/>
            <a:t>設定</a:t>
          </a:r>
          <a:r>
            <a:rPr lang="en-US" altLang="zh-TW" sz="1600" b="1" dirty="0" smtClean="0"/>
            <a:t>Linux</a:t>
          </a:r>
          <a:r>
            <a:rPr lang="zh-TW" altLang="en-US" sz="1600" b="1" dirty="0" smtClean="0"/>
            <a:t>專屬 </a:t>
          </a:r>
          <a:r>
            <a:rPr lang="en-US" altLang="zh-TW" sz="1600" b="1" dirty="0" smtClean="0"/>
            <a:t>IP</a:t>
          </a:r>
          <a:endParaRPr lang="zh-TW" altLang="en-US" sz="1600" b="1" dirty="0"/>
        </a:p>
      </dgm:t>
    </dgm:pt>
    <dgm:pt modelId="{497D44C5-E3A2-4B24-8AC5-F62CA48E6355}" type="parTrans" cxnId="{A10C0A03-B6FD-457E-A06A-E4CEECD28940}">
      <dgm:prSet/>
      <dgm:spPr/>
      <dgm:t>
        <a:bodyPr/>
        <a:lstStyle/>
        <a:p>
          <a:endParaRPr lang="zh-TW" altLang="en-US" sz="1600" b="1"/>
        </a:p>
      </dgm:t>
    </dgm:pt>
    <dgm:pt modelId="{2F9FAB50-E86A-424E-AA1A-3C5EA6073FB8}" type="sibTrans" cxnId="{A10C0A03-B6FD-457E-A06A-E4CEECD28940}">
      <dgm:prSet custT="1"/>
      <dgm:spPr/>
      <dgm:t>
        <a:bodyPr/>
        <a:lstStyle/>
        <a:p>
          <a:endParaRPr lang="zh-TW" altLang="en-US" sz="1600" b="1"/>
        </a:p>
      </dgm:t>
    </dgm:pt>
    <dgm:pt modelId="{2E730948-F61C-4133-BFC2-E43DC1B0A3B3}">
      <dgm:prSet phldrT="[文字]" custT="1">
        <dgm:style>
          <a:lnRef idx="2">
            <a:schemeClr val="accent2"/>
          </a:lnRef>
          <a:fillRef idx="1">
            <a:schemeClr val="lt1"/>
          </a:fillRef>
          <a:effectRef idx="0">
            <a:schemeClr val="accent2"/>
          </a:effectRef>
          <a:fontRef idx="minor">
            <a:schemeClr val="dk1"/>
          </a:fontRef>
        </dgm:style>
      </dgm:prSet>
      <dgm:spPr/>
      <dgm:t>
        <a:bodyPr/>
        <a:lstStyle/>
        <a:p>
          <a:r>
            <a:rPr lang="en-US" altLang="zh-TW" sz="1600" b="1" dirty="0" smtClean="0"/>
            <a:t>SSH</a:t>
          </a:r>
          <a:r>
            <a:rPr lang="zh-TW" altLang="en-US" sz="1600" b="1" dirty="0" smtClean="0"/>
            <a:t>遠端登入</a:t>
          </a:r>
          <a:endParaRPr lang="zh-TW" altLang="en-US" sz="1600" b="1" dirty="0"/>
        </a:p>
      </dgm:t>
    </dgm:pt>
    <dgm:pt modelId="{B6D3EAE3-0CB3-4087-BB43-A42CF51F76FF}" type="parTrans" cxnId="{DFA2D7BB-892F-4AE2-87F1-9EC95A076232}">
      <dgm:prSet/>
      <dgm:spPr/>
      <dgm:t>
        <a:bodyPr/>
        <a:lstStyle/>
        <a:p>
          <a:endParaRPr lang="zh-TW" altLang="en-US" sz="1600" b="1"/>
        </a:p>
      </dgm:t>
    </dgm:pt>
    <dgm:pt modelId="{87396339-B849-45D0-AB59-BE403DD237FE}" type="sibTrans" cxnId="{DFA2D7BB-892F-4AE2-87F1-9EC95A076232}">
      <dgm:prSet/>
      <dgm:spPr/>
      <dgm:t>
        <a:bodyPr/>
        <a:lstStyle/>
        <a:p>
          <a:endParaRPr lang="zh-TW" altLang="en-US" sz="1600" b="1"/>
        </a:p>
      </dgm:t>
    </dgm:pt>
    <dgm:pt modelId="{EEC20493-0AA4-40AF-A6B4-2FABBAE575AB}" type="pres">
      <dgm:prSet presAssocID="{B014D944-AFAA-427D-A409-391230F3C580}" presName="Name0" presStyleCnt="0">
        <dgm:presLayoutVars>
          <dgm:dir/>
          <dgm:resizeHandles val="exact"/>
        </dgm:presLayoutVars>
      </dgm:prSet>
      <dgm:spPr/>
      <dgm:t>
        <a:bodyPr/>
        <a:lstStyle/>
        <a:p>
          <a:endParaRPr lang="zh-TW" altLang="en-US"/>
        </a:p>
      </dgm:t>
    </dgm:pt>
    <dgm:pt modelId="{1EC1954E-7737-407B-BC9D-03833EFB603C}" type="pres">
      <dgm:prSet presAssocID="{5AE57B3E-A3E5-444A-96FC-7B829B59E60B}" presName="node" presStyleLbl="node1" presStyleIdx="0" presStyleCnt="4">
        <dgm:presLayoutVars>
          <dgm:bulletEnabled val="1"/>
        </dgm:presLayoutVars>
      </dgm:prSet>
      <dgm:spPr/>
      <dgm:t>
        <a:bodyPr/>
        <a:lstStyle/>
        <a:p>
          <a:endParaRPr lang="zh-TW" altLang="en-US"/>
        </a:p>
      </dgm:t>
    </dgm:pt>
    <dgm:pt modelId="{D5CDE5E7-6BB3-4421-993F-94F7B2EE1943}" type="pres">
      <dgm:prSet presAssocID="{E7C77E48-EF7E-4D9D-AB6D-68E73D265531}" presName="sibTrans" presStyleLbl="sibTrans2D1" presStyleIdx="0" presStyleCnt="3"/>
      <dgm:spPr/>
      <dgm:t>
        <a:bodyPr/>
        <a:lstStyle/>
        <a:p>
          <a:endParaRPr lang="zh-TW" altLang="en-US"/>
        </a:p>
      </dgm:t>
    </dgm:pt>
    <dgm:pt modelId="{74AA4FCD-4D9D-496C-8085-F00C7999825D}" type="pres">
      <dgm:prSet presAssocID="{E7C77E48-EF7E-4D9D-AB6D-68E73D265531}" presName="connectorText" presStyleLbl="sibTrans2D1" presStyleIdx="0" presStyleCnt="3"/>
      <dgm:spPr/>
      <dgm:t>
        <a:bodyPr/>
        <a:lstStyle/>
        <a:p>
          <a:endParaRPr lang="zh-TW" altLang="en-US"/>
        </a:p>
      </dgm:t>
    </dgm:pt>
    <dgm:pt modelId="{718FCEF9-21D7-4170-8CB4-C5582F251486}" type="pres">
      <dgm:prSet presAssocID="{29FB173A-477F-4AC8-89A2-261DD9113A58}" presName="node" presStyleLbl="node1" presStyleIdx="1" presStyleCnt="4">
        <dgm:presLayoutVars>
          <dgm:bulletEnabled val="1"/>
        </dgm:presLayoutVars>
      </dgm:prSet>
      <dgm:spPr/>
      <dgm:t>
        <a:bodyPr/>
        <a:lstStyle/>
        <a:p>
          <a:endParaRPr lang="zh-TW" altLang="en-US"/>
        </a:p>
      </dgm:t>
    </dgm:pt>
    <dgm:pt modelId="{1A7DFAF4-3295-4173-A7B7-F6A9977471BE}" type="pres">
      <dgm:prSet presAssocID="{AD4A5B50-0D3A-42D4-8342-51CBF270DCEE}" presName="sibTrans" presStyleLbl="sibTrans2D1" presStyleIdx="1" presStyleCnt="3"/>
      <dgm:spPr/>
      <dgm:t>
        <a:bodyPr/>
        <a:lstStyle/>
        <a:p>
          <a:endParaRPr lang="zh-TW" altLang="en-US"/>
        </a:p>
      </dgm:t>
    </dgm:pt>
    <dgm:pt modelId="{1EFD0139-77AF-46A9-9DA2-617F760BBB10}" type="pres">
      <dgm:prSet presAssocID="{AD4A5B50-0D3A-42D4-8342-51CBF270DCEE}" presName="connectorText" presStyleLbl="sibTrans2D1" presStyleIdx="1" presStyleCnt="3"/>
      <dgm:spPr/>
      <dgm:t>
        <a:bodyPr/>
        <a:lstStyle/>
        <a:p>
          <a:endParaRPr lang="zh-TW" altLang="en-US"/>
        </a:p>
      </dgm:t>
    </dgm:pt>
    <dgm:pt modelId="{AC0272B9-E7AB-43AE-A302-CA127479430A}" type="pres">
      <dgm:prSet presAssocID="{6A7009EF-1674-4B1F-A501-9C41A1D73971}" presName="node" presStyleLbl="node1" presStyleIdx="2" presStyleCnt="4">
        <dgm:presLayoutVars>
          <dgm:bulletEnabled val="1"/>
        </dgm:presLayoutVars>
      </dgm:prSet>
      <dgm:spPr/>
      <dgm:t>
        <a:bodyPr/>
        <a:lstStyle/>
        <a:p>
          <a:endParaRPr lang="zh-TW" altLang="en-US"/>
        </a:p>
      </dgm:t>
    </dgm:pt>
    <dgm:pt modelId="{2AB4E1F3-832D-4CD3-9748-88EF61365B19}" type="pres">
      <dgm:prSet presAssocID="{2F9FAB50-E86A-424E-AA1A-3C5EA6073FB8}" presName="sibTrans" presStyleLbl="sibTrans2D1" presStyleIdx="2" presStyleCnt="3"/>
      <dgm:spPr/>
      <dgm:t>
        <a:bodyPr/>
        <a:lstStyle/>
        <a:p>
          <a:endParaRPr lang="zh-TW" altLang="en-US"/>
        </a:p>
      </dgm:t>
    </dgm:pt>
    <dgm:pt modelId="{93471219-1AE7-4B9B-A810-4B9DE0F3C99D}" type="pres">
      <dgm:prSet presAssocID="{2F9FAB50-E86A-424E-AA1A-3C5EA6073FB8}" presName="connectorText" presStyleLbl="sibTrans2D1" presStyleIdx="2" presStyleCnt="3"/>
      <dgm:spPr/>
      <dgm:t>
        <a:bodyPr/>
        <a:lstStyle/>
        <a:p>
          <a:endParaRPr lang="zh-TW" altLang="en-US"/>
        </a:p>
      </dgm:t>
    </dgm:pt>
    <dgm:pt modelId="{6A111C57-5192-44E3-90F6-C4564AE370C5}" type="pres">
      <dgm:prSet presAssocID="{2E730948-F61C-4133-BFC2-E43DC1B0A3B3}" presName="node" presStyleLbl="node1" presStyleIdx="3" presStyleCnt="4">
        <dgm:presLayoutVars>
          <dgm:bulletEnabled val="1"/>
        </dgm:presLayoutVars>
      </dgm:prSet>
      <dgm:spPr/>
      <dgm:t>
        <a:bodyPr/>
        <a:lstStyle/>
        <a:p>
          <a:endParaRPr lang="zh-TW" altLang="en-US"/>
        </a:p>
      </dgm:t>
    </dgm:pt>
  </dgm:ptLst>
  <dgm:cxnLst>
    <dgm:cxn modelId="{0385522C-3A85-4676-B2E3-30E2C7CDA010}" type="presOf" srcId="{B014D944-AFAA-427D-A409-391230F3C580}" destId="{EEC20493-0AA4-40AF-A6B4-2FABBAE575AB}" srcOrd="0" destOrd="0" presId="urn:microsoft.com/office/officeart/2005/8/layout/process1"/>
    <dgm:cxn modelId="{046DB127-6237-406C-8C96-21330C028A9D}" type="presOf" srcId="{AD4A5B50-0D3A-42D4-8342-51CBF270DCEE}" destId="{1EFD0139-77AF-46A9-9DA2-617F760BBB10}" srcOrd="1" destOrd="0" presId="urn:microsoft.com/office/officeart/2005/8/layout/process1"/>
    <dgm:cxn modelId="{E7B6C106-070D-4D31-A5DD-AADE095F508C}" type="presOf" srcId="{E7C77E48-EF7E-4D9D-AB6D-68E73D265531}" destId="{74AA4FCD-4D9D-496C-8085-F00C7999825D}" srcOrd="1" destOrd="0" presId="urn:microsoft.com/office/officeart/2005/8/layout/process1"/>
    <dgm:cxn modelId="{362B122E-2C16-4FD5-BB6C-059F99A1EC61}" type="presOf" srcId="{2F9FAB50-E86A-424E-AA1A-3C5EA6073FB8}" destId="{93471219-1AE7-4B9B-A810-4B9DE0F3C99D}" srcOrd="1" destOrd="0" presId="urn:microsoft.com/office/officeart/2005/8/layout/process1"/>
    <dgm:cxn modelId="{66110249-1DD4-4B57-B3C6-FD32A45AE10A}" type="presOf" srcId="{2E730948-F61C-4133-BFC2-E43DC1B0A3B3}" destId="{6A111C57-5192-44E3-90F6-C4564AE370C5}" srcOrd="0" destOrd="0" presId="urn:microsoft.com/office/officeart/2005/8/layout/process1"/>
    <dgm:cxn modelId="{684A26C6-7302-47ED-B5C0-73DABBBCB126}" type="presOf" srcId="{5AE57B3E-A3E5-444A-96FC-7B829B59E60B}" destId="{1EC1954E-7737-407B-BC9D-03833EFB603C}" srcOrd="0" destOrd="0" presId="urn:microsoft.com/office/officeart/2005/8/layout/process1"/>
    <dgm:cxn modelId="{6F4D432B-2928-49E8-96B4-A54D278CD674}" type="presOf" srcId="{29FB173A-477F-4AC8-89A2-261DD9113A58}" destId="{718FCEF9-21D7-4170-8CB4-C5582F251486}" srcOrd="0" destOrd="0" presId="urn:microsoft.com/office/officeart/2005/8/layout/process1"/>
    <dgm:cxn modelId="{4CBE8C18-C57D-4D1C-9B2A-61FF5C959680}" type="presOf" srcId="{2F9FAB50-E86A-424E-AA1A-3C5EA6073FB8}" destId="{2AB4E1F3-832D-4CD3-9748-88EF61365B19}" srcOrd="0" destOrd="0" presId="urn:microsoft.com/office/officeart/2005/8/layout/process1"/>
    <dgm:cxn modelId="{E54BA4D1-8176-4477-86CE-7D6A6E55CC19}" srcId="{B014D944-AFAA-427D-A409-391230F3C580}" destId="{5AE57B3E-A3E5-444A-96FC-7B829B59E60B}" srcOrd="0" destOrd="0" parTransId="{51CD25FE-9CB9-408D-BB01-185751CFB4E2}" sibTransId="{E7C77E48-EF7E-4D9D-AB6D-68E73D265531}"/>
    <dgm:cxn modelId="{10AB66EB-EFD6-4BF8-AE00-43947C636C11}" srcId="{B014D944-AFAA-427D-A409-391230F3C580}" destId="{29FB173A-477F-4AC8-89A2-261DD9113A58}" srcOrd="1" destOrd="0" parTransId="{E7A39F7C-B5D0-40B6-A76C-E8D82D8D9BC7}" sibTransId="{AD4A5B50-0D3A-42D4-8342-51CBF270DCEE}"/>
    <dgm:cxn modelId="{A10C0A03-B6FD-457E-A06A-E4CEECD28940}" srcId="{B014D944-AFAA-427D-A409-391230F3C580}" destId="{6A7009EF-1674-4B1F-A501-9C41A1D73971}" srcOrd="2" destOrd="0" parTransId="{497D44C5-E3A2-4B24-8AC5-F62CA48E6355}" sibTransId="{2F9FAB50-E86A-424E-AA1A-3C5EA6073FB8}"/>
    <dgm:cxn modelId="{C101B585-5FB5-4717-BCDF-48F1FD6D1B39}" type="presOf" srcId="{E7C77E48-EF7E-4D9D-AB6D-68E73D265531}" destId="{D5CDE5E7-6BB3-4421-993F-94F7B2EE1943}" srcOrd="0" destOrd="0" presId="urn:microsoft.com/office/officeart/2005/8/layout/process1"/>
    <dgm:cxn modelId="{DACCC775-F9E6-410E-A089-F16957D93E8C}" type="presOf" srcId="{AD4A5B50-0D3A-42D4-8342-51CBF270DCEE}" destId="{1A7DFAF4-3295-4173-A7B7-F6A9977471BE}" srcOrd="0" destOrd="0" presId="urn:microsoft.com/office/officeart/2005/8/layout/process1"/>
    <dgm:cxn modelId="{485FCE2E-352F-4E5C-A924-8CEB2000DD29}" type="presOf" srcId="{6A7009EF-1674-4B1F-A501-9C41A1D73971}" destId="{AC0272B9-E7AB-43AE-A302-CA127479430A}" srcOrd="0" destOrd="0" presId="urn:microsoft.com/office/officeart/2005/8/layout/process1"/>
    <dgm:cxn modelId="{DFA2D7BB-892F-4AE2-87F1-9EC95A076232}" srcId="{B014D944-AFAA-427D-A409-391230F3C580}" destId="{2E730948-F61C-4133-BFC2-E43DC1B0A3B3}" srcOrd="3" destOrd="0" parTransId="{B6D3EAE3-0CB3-4087-BB43-A42CF51F76FF}" sibTransId="{87396339-B849-45D0-AB59-BE403DD237FE}"/>
    <dgm:cxn modelId="{26EA25B5-7448-4258-916A-0057C47490BC}" type="presParOf" srcId="{EEC20493-0AA4-40AF-A6B4-2FABBAE575AB}" destId="{1EC1954E-7737-407B-BC9D-03833EFB603C}" srcOrd="0" destOrd="0" presId="urn:microsoft.com/office/officeart/2005/8/layout/process1"/>
    <dgm:cxn modelId="{2D1F0607-CCF0-4C79-A8C2-BBFCFA27AF72}" type="presParOf" srcId="{EEC20493-0AA4-40AF-A6B4-2FABBAE575AB}" destId="{D5CDE5E7-6BB3-4421-993F-94F7B2EE1943}" srcOrd="1" destOrd="0" presId="urn:microsoft.com/office/officeart/2005/8/layout/process1"/>
    <dgm:cxn modelId="{0B2510CD-3FDB-4A93-B27C-F83A03A9C114}" type="presParOf" srcId="{D5CDE5E7-6BB3-4421-993F-94F7B2EE1943}" destId="{74AA4FCD-4D9D-496C-8085-F00C7999825D}" srcOrd="0" destOrd="0" presId="urn:microsoft.com/office/officeart/2005/8/layout/process1"/>
    <dgm:cxn modelId="{5F15BAAC-EA07-4AE9-986C-4C7A04EE476F}" type="presParOf" srcId="{EEC20493-0AA4-40AF-A6B4-2FABBAE575AB}" destId="{718FCEF9-21D7-4170-8CB4-C5582F251486}" srcOrd="2" destOrd="0" presId="urn:microsoft.com/office/officeart/2005/8/layout/process1"/>
    <dgm:cxn modelId="{CE280AF6-5E38-4B81-A912-B6051FEB62AD}" type="presParOf" srcId="{EEC20493-0AA4-40AF-A6B4-2FABBAE575AB}" destId="{1A7DFAF4-3295-4173-A7B7-F6A9977471BE}" srcOrd="3" destOrd="0" presId="urn:microsoft.com/office/officeart/2005/8/layout/process1"/>
    <dgm:cxn modelId="{DB464BDF-BDED-4AAC-BC23-88248D606373}" type="presParOf" srcId="{1A7DFAF4-3295-4173-A7B7-F6A9977471BE}" destId="{1EFD0139-77AF-46A9-9DA2-617F760BBB10}" srcOrd="0" destOrd="0" presId="urn:microsoft.com/office/officeart/2005/8/layout/process1"/>
    <dgm:cxn modelId="{499F9965-4401-4A44-BCAA-177D7663CFB9}" type="presParOf" srcId="{EEC20493-0AA4-40AF-A6B4-2FABBAE575AB}" destId="{AC0272B9-E7AB-43AE-A302-CA127479430A}" srcOrd="4" destOrd="0" presId="urn:microsoft.com/office/officeart/2005/8/layout/process1"/>
    <dgm:cxn modelId="{6806056E-5E3C-408B-9E76-CF8B56831DD9}" type="presParOf" srcId="{EEC20493-0AA4-40AF-A6B4-2FABBAE575AB}" destId="{2AB4E1F3-832D-4CD3-9748-88EF61365B19}" srcOrd="5" destOrd="0" presId="urn:microsoft.com/office/officeart/2005/8/layout/process1"/>
    <dgm:cxn modelId="{415CBCBD-DC14-442E-9BA7-55937A8B2DF0}" type="presParOf" srcId="{2AB4E1F3-832D-4CD3-9748-88EF61365B19}" destId="{93471219-1AE7-4B9B-A810-4B9DE0F3C99D}" srcOrd="0" destOrd="0" presId="urn:microsoft.com/office/officeart/2005/8/layout/process1"/>
    <dgm:cxn modelId="{883B400C-CA24-4FAE-92B0-A256BC8954A7}" type="presParOf" srcId="{EEC20493-0AA4-40AF-A6B4-2FABBAE575AB}" destId="{6A111C57-5192-44E3-90F6-C4564AE370C5}"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A194ADED-C125-4401-B24B-2C2720494DE9}"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zh-TW" altLang="en-US"/>
        </a:p>
      </dgm:t>
    </dgm:pt>
    <dgm:pt modelId="{58E85D43-89A9-41E6-B437-94C8F8AC99EA}">
      <dgm:prSet phldrT="[文字]">
        <dgm:style>
          <a:lnRef idx="2">
            <a:schemeClr val="accent6"/>
          </a:lnRef>
          <a:fillRef idx="1">
            <a:schemeClr val="lt1"/>
          </a:fillRef>
          <a:effectRef idx="0">
            <a:schemeClr val="accent6"/>
          </a:effectRef>
          <a:fontRef idx="minor">
            <a:schemeClr val="dk1"/>
          </a:fontRef>
        </dgm:style>
      </dgm:prSet>
      <dgm:spPr/>
      <dgm:t>
        <a:bodyPr/>
        <a:lstStyle/>
        <a:p>
          <a:r>
            <a:rPr lang="en-US" altLang="zh-TW" dirty="0" smtClean="0"/>
            <a:t>NAT(</a:t>
          </a:r>
          <a:r>
            <a:rPr lang="zh-TW" altLang="en-US" dirty="0" smtClean="0"/>
            <a:t>預設</a:t>
          </a:r>
          <a:r>
            <a:rPr lang="en-US" altLang="zh-TW" dirty="0" smtClean="0"/>
            <a:t>)</a:t>
          </a:r>
          <a:endParaRPr lang="zh-TW" altLang="en-US" dirty="0"/>
        </a:p>
      </dgm:t>
    </dgm:pt>
    <dgm:pt modelId="{40B131DD-429A-4E09-A23B-C5E08D58F73A}" type="parTrans" cxnId="{8F3CBEEE-58AC-4C58-965C-5E49379D55DE}">
      <dgm:prSet/>
      <dgm:spPr/>
      <dgm:t>
        <a:bodyPr/>
        <a:lstStyle/>
        <a:p>
          <a:endParaRPr lang="zh-TW" altLang="en-US"/>
        </a:p>
      </dgm:t>
    </dgm:pt>
    <dgm:pt modelId="{9C82447E-D245-4552-B98B-A62BF40C3C47}" type="sibTrans" cxnId="{8F3CBEEE-58AC-4C58-965C-5E49379D55DE}">
      <dgm:prSet/>
      <dgm:spPr/>
      <dgm:t>
        <a:bodyPr/>
        <a:lstStyle/>
        <a:p>
          <a:endParaRPr lang="zh-TW" altLang="en-US"/>
        </a:p>
      </dgm:t>
    </dgm:pt>
    <dgm:pt modelId="{4F74AD55-8150-402B-B76B-30061424ABC4}">
      <dgm:prSet phldrT="[文字]">
        <dgm:style>
          <a:lnRef idx="2">
            <a:schemeClr val="accent6"/>
          </a:lnRef>
          <a:fillRef idx="1">
            <a:schemeClr val="lt1"/>
          </a:fillRef>
          <a:effectRef idx="0">
            <a:schemeClr val="accent6"/>
          </a:effectRef>
          <a:fontRef idx="minor">
            <a:schemeClr val="dk1"/>
          </a:fontRef>
        </dgm:style>
      </dgm:prSet>
      <dgm:spPr/>
      <dgm:t>
        <a:bodyPr/>
        <a:lstStyle/>
        <a:p>
          <a:r>
            <a:rPr lang="en-US" altLang="zh-TW" dirty="0" smtClean="0"/>
            <a:t>Network Address Translation</a:t>
          </a:r>
          <a:endParaRPr lang="zh-TW" altLang="en-US" dirty="0"/>
        </a:p>
      </dgm:t>
    </dgm:pt>
    <dgm:pt modelId="{4C42F5A9-54D7-44F3-8049-241CDA7758A5}" type="parTrans" cxnId="{AA913480-48AA-4A29-9A61-6BCD1E675AC9}">
      <dgm:prSet/>
      <dgm:spPr/>
      <dgm:t>
        <a:bodyPr/>
        <a:lstStyle/>
        <a:p>
          <a:endParaRPr lang="zh-TW" altLang="en-US"/>
        </a:p>
      </dgm:t>
    </dgm:pt>
    <dgm:pt modelId="{FEF39702-E439-425B-836A-07CE2DD4B233}" type="sibTrans" cxnId="{AA913480-48AA-4A29-9A61-6BCD1E675AC9}">
      <dgm:prSet/>
      <dgm:spPr/>
      <dgm:t>
        <a:bodyPr/>
        <a:lstStyle/>
        <a:p>
          <a:endParaRPr lang="zh-TW" altLang="en-US"/>
        </a:p>
      </dgm:t>
    </dgm:pt>
    <dgm:pt modelId="{0228F2A6-8715-43FC-B6B2-7C88B30F6AF3}">
      <dgm:prSet phldrT="[文字]">
        <dgm:style>
          <a:lnRef idx="2">
            <a:schemeClr val="accent6"/>
          </a:lnRef>
          <a:fillRef idx="1">
            <a:schemeClr val="lt1"/>
          </a:fillRef>
          <a:effectRef idx="0">
            <a:schemeClr val="accent6"/>
          </a:effectRef>
          <a:fontRef idx="minor">
            <a:schemeClr val="dk1"/>
          </a:fontRef>
        </dgm:style>
      </dgm:prSet>
      <dgm:spPr/>
      <dgm:t>
        <a:bodyPr/>
        <a:lstStyle/>
        <a:p>
          <a:r>
            <a:rPr lang="zh-TW" altLang="en-US" dirty="0" smtClean="0"/>
            <a:t>依附在</a:t>
          </a:r>
          <a:r>
            <a:rPr lang="en-US" altLang="zh-TW" dirty="0" smtClean="0"/>
            <a:t>Host</a:t>
          </a:r>
          <a:r>
            <a:rPr lang="zh-TW" altLang="en-US" dirty="0" smtClean="0"/>
            <a:t>的網路之下</a:t>
          </a:r>
          <a:endParaRPr lang="zh-TW" altLang="en-US" dirty="0"/>
        </a:p>
      </dgm:t>
    </dgm:pt>
    <dgm:pt modelId="{37F1CA4C-0AA6-4084-892D-19BF802E2B53}" type="parTrans" cxnId="{909C4863-1457-46D9-BC6E-7360F320BC07}">
      <dgm:prSet/>
      <dgm:spPr/>
      <dgm:t>
        <a:bodyPr/>
        <a:lstStyle/>
        <a:p>
          <a:endParaRPr lang="zh-TW" altLang="en-US"/>
        </a:p>
      </dgm:t>
    </dgm:pt>
    <dgm:pt modelId="{E912B11D-9B76-427C-9479-C9D872CB8A44}" type="sibTrans" cxnId="{909C4863-1457-46D9-BC6E-7360F320BC07}">
      <dgm:prSet/>
      <dgm:spPr/>
      <dgm:t>
        <a:bodyPr/>
        <a:lstStyle/>
        <a:p>
          <a:endParaRPr lang="zh-TW" altLang="en-US"/>
        </a:p>
      </dgm:t>
    </dgm:pt>
    <dgm:pt modelId="{0286D380-FD85-4551-9E5E-23E2C0CF89A8}">
      <dgm:prSet phldrT="[文字]">
        <dgm:style>
          <a:lnRef idx="1">
            <a:schemeClr val="accent5"/>
          </a:lnRef>
          <a:fillRef idx="2">
            <a:schemeClr val="accent5"/>
          </a:fillRef>
          <a:effectRef idx="1">
            <a:schemeClr val="accent5"/>
          </a:effectRef>
          <a:fontRef idx="minor">
            <a:schemeClr val="dk1"/>
          </a:fontRef>
        </dgm:style>
      </dgm:prSet>
      <dgm:spPr/>
      <dgm:t>
        <a:bodyPr/>
        <a:lstStyle/>
        <a:p>
          <a:r>
            <a:rPr lang="zh-TW" altLang="en-US" dirty="0" smtClean="0"/>
            <a:t>橋接介面卡 </a:t>
          </a:r>
          <a:endParaRPr lang="zh-TW" altLang="en-US" dirty="0"/>
        </a:p>
      </dgm:t>
    </dgm:pt>
    <dgm:pt modelId="{F32CB4DC-EFB8-40FC-93F6-1C43B9EE8E74}" type="parTrans" cxnId="{99EE848C-F0C7-4269-B0AE-E08E40B095DF}">
      <dgm:prSet/>
      <dgm:spPr/>
      <dgm:t>
        <a:bodyPr/>
        <a:lstStyle/>
        <a:p>
          <a:endParaRPr lang="zh-TW" altLang="en-US"/>
        </a:p>
      </dgm:t>
    </dgm:pt>
    <dgm:pt modelId="{6CCDE025-5C48-4BEB-BAEC-441504DF1AAE}" type="sibTrans" cxnId="{99EE848C-F0C7-4269-B0AE-E08E40B095DF}">
      <dgm:prSet/>
      <dgm:spPr/>
      <dgm:t>
        <a:bodyPr/>
        <a:lstStyle/>
        <a:p>
          <a:endParaRPr lang="zh-TW" altLang="en-US"/>
        </a:p>
      </dgm:t>
    </dgm:pt>
    <dgm:pt modelId="{3CB3E015-267B-45EA-91E7-3EE1171F1F7F}">
      <dgm:prSet phldrT="[文字]">
        <dgm:style>
          <a:lnRef idx="1">
            <a:schemeClr val="accent5"/>
          </a:lnRef>
          <a:fillRef idx="2">
            <a:schemeClr val="accent5"/>
          </a:fillRef>
          <a:effectRef idx="1">
            <a:schemeClr val="accent5"/>
          </a:effectRef>
          <a:fontRef idx="minor">
            <a:schemeClr val="dk1"/>
          </a:fontRef>
        </dgm:style>
      </dgm:prSet>
      <dgm:spPr/>
      <dgm:t>
        <a:bodyPr/>
        <a:lstStyle/>
        <a:p>
          <a:r>
            <a:rPr lang="en-US" altLang="zh-TW" dirty="0" smtClean="0"/>
            <a:t>Guest</a:t>
          </a:r>
          <a:r>
            <a:rPr lang="zh-TW" altLang="en-US" dirty="0" smtClean="0"/>
            <a:t>與</a:t>
          </a:r>
          <a:r>
            <a:rPr lang="en-US" altLang="zh-TW" dirty="0" smtClean="0"/>
            <a:t>Host</a:t>
          </a:r>
          <a:r>
            <a:rPr lang="zh-TW" altLang="en-US" dirty="0" smtClean="0"/>
            <a:t>的同網域，但各自獨立</a:t>
          </a:r>
          <a:endParaRPr lang="zh-TW" altLang="en-US" dirty="0"/>
        </a:p>
      </dgm:t>
    </dgm:pt>
    <dgm:pt modelId="{8E9AD344-8AC5-4B8B-83A1-A5CC5CEA4A09}" type="parTrans" cxnId="{5A3774F7-8FB2-4071-A78E-C9EFF3FD4F0F}">
      <dgm:prSet/>
      <dgm:spPr/>
      <dgm:t>
        <a:bodyPr/>
        <a:lstStyle/>
        <a:p>
          <a:endParaRPr lang="zh-TW" altLang="en-US"/>
        </a:p>
      </dgm:t>
    </dgm:pt>
    <dgm:pt modelId="{914FF5A8-4682-4543-AA56-146647A220AD}" type="sibTrans" cxnId="{5A3774F7-8FB2-4071-A78E-C9EFF3FD4F0F}">
      <dgm:prSet/>
      <dgm:spPr/>
      <dgm:t>
        <a:bodyPr/>
        <a:lstStyle/>
        <a:p>
          <a:endParaRPr lang="zh-TW" altLang="en-US"/>
        </a:p>
      </dgm:t>
    </dgm:pt>
    <dgm:pt modelId="{0402ADBA-EDD3-4541-B166-672163B8CB93}">
      <dgm:prSet phldrT="[文字]">
        <dgm:style>
          <a:lnRef idx="1">
            <a:schemeClr val="accent5"/>
          </a:lnRef>
          <a:fillRef idx="2">
            <a:schemeClr val="accent5"/>
          </a:fillRef>
          <a:effectRef idx="1">
            <a:schemeClr val="accent5"/>
          </a:effectRef>
          <a:fontRef idx="minor">
            <a:schemeClr val="dk1"/>
          </a:fontRef>
        </dgm:style>
      </dgm:prSet>
      <dgm:spPr/>
      <dgm:t>
        <a:bodyPr/>
        <a:lstStyle/>
        <a:p>
          <a:r>
            <a:rPr lang="zh-TW" altLang="en-US" dirty="0" smtClean="0"/>
            <a:t>同網域內的主機可直接跟</a:t>
          </a:r>
          <a:r>
            <a:rPr lang="en-US" altLang="zh-TW" dirty="0" smtClean="0"/>
            <a:t>Guest</a:t>
          </a:r>
          <a:r>
            <a:rPr lang="zh-TW" altLang="en-US" dirty="0" smtClean="0"/>
            <a:t>連線</a:t>
          </a:r>
          <a:endParaRPr lang="zh-TW" altLang="en-US" dirty="0"/>
        </a:p>
      </dgm:t>
    </dgm:pt>
    <dgm:pt modelId="{D98C45D0-F724-4CDE-AA85-1F9109D8D813}" type="parTrans" cxnId="{E082C802-89C0-4FEF-95F4-46A7550E2149}">
      <dgm:prSet/>
      <dgm:spPr/>
      <dgm:t>
        <a:bodyPr/>
        <a:lstStyle/>
        <a:p>
          <a:endParaRPr lang="zh-TW" altLang="en-US"/>
        </a:p>
      </dgm:t>
    </dgm:pt>
    <dgm:pt modelId="{C7FCCC2D-0637-4F24-B3CD-A5AABA5998D1}" type="sibTrans" cxnId="{E082C802-89C0-4FEF-95F4-46A7550E2149}">
      <dgm:prSet/>
      <dgm:spPr/>
      <dgm:t>
        <a:bodyPr/>
        <a:lstStyle/>
        <a:p>
          <a:endParaRPr lang="zh-TW" altLang="en-US"/>
        </a:p>
      </dgm:t>
    </dgm:pt>
    <dgm:pt modelId="{3DD8CC69-2F55-4CB9-AA5F-6E33E7A758F4}">
      <dgm:prSet phldrT="[文字]">
        <dgm:style>
          <a:lnRef idx="2">
            <a:schemeClr val="accent2"/>
          </a:lnRef>
          <a:fillRef idx="1">
            <a:schemeClr val="lt1"/>
          </a:fillRef>
          <a:effectRef idx="0">
            <a:schemeClr val="accent2"/>
          </a:effectRef>
          <a:fontRef idx="minor">
            <a:schemeClr val="dk1"/>
          </a:fontRef>
        </dgm:style>
      </dgm:prSet>
      <dgm:spPr/>
      <dgm:t>
        <a:bodyPr/>
        <a:lstStyle/>
        <a:p>
          <a:r>
            <a:rPr lang="zh-TW" altLang="en-US" dirty="0" smtClean="0"/>
            <a:t>內部網路 </a:t>
          </a:r>
          <a:endParaRPr lang="zh-TW" altLang="en-US" dirty="0"/>
        </a:p>
      </dgm:t>
    </dgm:pt>
    <dgm:pt modelId="{A44E99AB-6086-4DE8-9848-6D3DE3159E23}" type="parTrans" cxnId="{005EA7D5-04F5-477B-842B-828CEB1215E8}">
      <dgm:prSet/>
      <dgm:spPr/>
      <dgm:t>
        <a:bodyPr/>
        <a:lstStyle/>
        <a:p>
          <a:endParaRPr lang="zh-TW" altLang="en-US"/>
        </a:p>
      </dgm:t>
    </dgm:pt>
    <dgm:pt modelId="{DCCB52C3-6757-4247-88EE-7CAD38B2E883}" type="sibTrans" cxnId="{005EA7D5-04F5-477B-842B-828CEB1215E8}">
      <dgm:prSet/>
      <dgm:spPr/>
      <dgm:t>
        <a:bodyPr/>
        <a:lstStyle/>
        <a:p>
          <a:endParaRPr lang="zh-TW" altLang="en-US"/>
        </a:p>
      </dgm:t>
    </dgm:pt>
    <dgm:pt modelId="{9B7879B5-6B3A-4A94-BA1C-2C40FA1745CE}">
      <dgm:prSet phldrT="[文字]">
        <dgm:style>
          <a:lnRef idx="2">
            <a:schemeClr val="accent2"/>
          </a:lnRef>
          <a:fillRef idx="1">
            <a:schemeClr val="lt1"/>
          </a:fillRef>
          <a:effectRef idx="0">
            <a:schemeClr val="accent2"/>
          </a:effectRef>
          <a:fontRef idx="minor">
            <a:schemeClr val="dk1"/>
          </a:fontRef>
        </dgm:style>
      </dgm:prSet>
      <dgm:spPr/>
      <dgm:t>
        <a:bodyPr/>
        <a:lstStyle/>
        <a:p>
          <a:r>
            <a:rPr lang="zh-TW" altLang="en-US" dirty="0" smtClean="0"/>
            <a:t>只允許</a:t>
          </a:r>
          <a:r>
            <a:rPr lang="en-US" altLang="zh-TW" dirty="0" smtClean="0"/>
            <a:t>Guest</a:t>
          </a:r>
          <a:r>
            <a:rPr lang="zh-TW" altLang="en-US" dirty="0" smtClean="0"/>
            <a:t>之間互相連接</a:t>
          </a:r>
          <a:endParaRPr lang="zh-TW" altLang="en-US" dirty="0"/>
        </a:p>
      </dgm:t>
    </dgm:pt>
    <dgm:pt modelId="{65B013FE-7EDF-4C84-87E8-B0BF41293D24}" type="parTrans" cxnId="{EDB41C22-1FA6-4228-A0C3-34F1139EACF2}">
      <dgm:prSet/>
      <dgm:spPr/>
      <dgm:t>
        <a:bodyPr/>
        <a:lstStyle/>
        <a:p>
          <a:endParaRPr lang="zh-TW" altLang="en-US"/>
        </a:p>
      </dgm:t>
    </dgm:pt>
    <dgm:pt modelId="{09085175-D6D9-4EA2-9053-B88AF1F393AC}" type="sibTrans" cxnId="{EDB41C22-1FA6-4228-A0C3-34F1139EACF2}">
      <dgm:prSet/>
      <dgm:spPr/>
      <dgm:t>
        <a:bodyPr/>
        <a:lstStyle/>
        <a:p>
          <a:endParaRPr lang="zh-TW" altLang="en-US"/>
        </a:p>
      </dgm:t>
    </dgm:pt>
    <dgm:pt modelId="{04296E6C-4995-44F9-A2C6-E6FD6F801E31}">
      <dgm:prSet>
        <dgm:style>
          <a:lnRef idx="2">
            <a:schemeClr val="accent3"/>
          </a:lnRef>
          <a:fillRef idx="1">
            <a:schemeClr val="lt1"/>
          </a:fillRef>
          <a:effectRef idx="0">
            <a:schemeClr val="accent3"/>
          </a:effectRef>
          <a:fontRef idx="minor">
            <a:schemeClr val="dk1"/>
          </a:fontRef>
        </dgm:style>
      </dgm:prSet>
      <dgm:spPr/>
      <dgm:t>
        <a:bodyPr/>
        <a:lstStyle/>
        <a:p>
          <a:r>
            <a:rPr lang="zh-TW" altLang="en-US" dirty="0" smtClean="0"/>
            <a:t>僅限主機</a:t>
          </a:r>
          <a:endParaRPr lang="zh-TW" altLang="en-US" dirty="0"/>
        </a:p>
      </dgm:t>
    </dgm:pt>
    <dgm:pt modelId="{408D6D4A-E66C-4425-882D-848599FE11ED}" type="parTrans" cxnId="{ACED85D4-BCAE-48DF-B7B5-C87F7D3738B1}">
      <dgm:prSet/>
      <dgm:spPr/>
      <dgm:t>
        <a:bodyPr/>
        <a:lstStyle/>
        <a:p>
          <a:endParaRPr lang="zh-TW" altLang="en-US"/>
        </a:p>
      </dgm:t>
    </dgm:pt>
    <dgm:pt modelId="{52C7C6AD-15AA-4FB4-B3EE-838A0F062F2A}" type="sibTrans" cxnId="{ACED85D4-BCAE-48DF-B7B5-C87F7D3738B1}">
      <dgm:prSet/>
      <dgm:spPr/>
      <dgm:t>
        <a:bodyPr/>
        <a:lstStyle/>
        <a:p>
          <a:endParaRPr lang="zh-TW" altLang="en-US"/>
        </a:p>
      </dgm:t>
    </dgm:pt>
    <dgm:pt modelId="{023B1D03-C2B9-47B4-938D-9810166CF15C}">
      <dgm:prSet>
        <dgm:style>
          <a:lnRef idx="2">
            <a:schemeClr val="accent3"/>
          </a:lnRef>
          <a:fillRef idx="1">
            <a:schemeClr val="lt1"/>
          </a:fillRef>
          <a:effectRef idx="0">
            <a:schemeClr val="accent3"/>
          </a:effectRef>
          <a:fontRef idx="minor">
            <a:schemeClr val="dk1"/>
          </a:fontRef>
        </dgm:style>
      </dgm:prSet>
      <dgm:spPr/>
      <dgm:t>
        <a:bodyPr/>
        <a:lstStyle/>
        <a:p>
          <a:r>
            <a:rPr lang="en-US" altLang="zh-TW" dirty="0" smtClean="0"/>
            <a:t>Host</a:t>
          </a:r>
          <a:r>
            <a:rPr lang="zh-TW" altLang="en-US" dirty="0" smtClean="0"/>
            <a:t>可以跟一群</a:t>
          </a:r>
          <a:r>
            <a:rPr lang="en-US" altLang="zh-TW" dirty="0" smtClean="0"/>
            <a:t>Guest</a:t>
          </a:r>
          <a:r>
            <a:rPr lang="zh-TW" altLang="en-US" dirty="0" smtClean="0"/>
            <a:t>形成一個網路</a:t>
          </a:r>
          <a:endParaRPr lang="zh-TW" altLang="en-US" dirty="0"/>
        </a:p>
      </dgm:t>
    </dgm:pt>
    <dgm:pt modelId="{CBBD0B2A-7E95-4183-B148-B811F2557660}" type="parTrans" cxnId="{4223F3C1-691E-4CB8-8031-8E3AA869784C}">
      <dgm:prSet/>
      <dgm:spPr/>
      <dgm:t>
        <a:bodyPr/>
        <a:lstStyle/>
        <a:p>
          <a:endParaRPr lang="zh-TW" altLang="en-US"/>
        </a:p>
      </dgm:t>
    </dgm:pt>
    <dgm:pt modelId="{30EB47EE-B7AE-4FC3-A0DF-B4169F24184E}" type="sibTrans" cxnId="{4223F3C1-691E-4CB8-8031-8E3AA869784C}">
      <dgm:prSet/>
      <dgm:spPr/>
      <dgm:t>
        <a:bodyPr/>
        <a:lstStyle/>
        <a:p>
          <a:endParaRPr lang="zh-TW" altLang="en-US"/>
        </a:p>
      </dgm:t>
    </dgm:pt>
    <dgm:pt modelId="{FF77336A-B089-467A-9567-F9262DCEA9D9}">
      <dgm:prSet phldrT="[文字]">
        <dgm:style>
          <a:lnRef idx="2">
            <a:schemeClr val="accent2"/>
          </a:lnRef>
          <a:fillRef idx="1">
            <a:schemeClr val="lt1"/>
          </a:fillRef>
          <a:effectRef idx="0">
            <a:schemeClr val="accent2"/>
          </a:effectRef>
          <a:fontRef idx="minor">
            <a:schemeClr val="dk1"/>
          </a:fontRef>
        </dgm:style>
      </dgm:prSet>
      <dgm:spPr/>
      <dgm:t>
        <a:bodyPr/>
        <a:lstStyle/>
        <a:p>
          <a:r>
            <a:rPr lang="zh-TW" altLang="en-US" dirty="0" smtClean="0"/>
            <a:t>無法連到</a:t>
          </a:r>
          <a:r>
            <a:rPr lang="en-US" altLang="zh-TW" dirty="0" smtClean="0"/>
            <a:t>Host</a:t>
          </a:r>
          <a:r>
            <a:rPr lang="zh-TW" altLang="en-US" dirty="0" smtClean="0"/>
            <a:t>，也沒法連到外部網路</a:t>
          </a:r>
          <a:endParaRPr lang="zh-TW" altLang="en-US" dirty="0"/>
        </a:p>
      </dgm:t>
    </dgm:pt>
    <dgm:pt modelId="{D04EFE23-E23C-415B-8A84-A839779211B6}" type="parTrans" cxnId="{655E9114-7577-49D3-A4CB-FE9C59004305}">
      <dgm:prSet/>
      <dgm:spPr/>
      <dgm:t>
        <a:bodyPr/>
        <a:lstStyle/>
        <a:p>
          <a:endParaRPr lang="zh-TW" altLang="en-US"/>
        </a:p>
      </dgm:t>
    </dgm:pt>
    <dgm:pt modelId="{29BE7B86-ABD2-4E5A-A4FF-FF3040E39D21}" type="sibTrans" cxnId="{655E9114-7577-49D3-A4CB-FE9C59004305}">
      <dgm:prSet/>
      <dgm:spPr/>
      <dgm:t>
        <a:bodyPr/>
        <a:lstStyle/>
        <a:p>
          <a:endParaRPr lang="zh-TW" altLang="en-US"/>
        </a:p>
      </dgm:t>
    </dgm:pt>
    <dgm:pt modelId="{62E1A107-E9E3-4690-8E50-5CDD91A57812}">
      <dgm:prSet>
        <dgm:style>
          <a:lnRef idx="2">
            <a:schemeClr val="accent3"/>
          </a:lnRef>
          <a:fillRef idx="1">
            <a:schemeClr val="lt1"/>
          </a:fillRef>
          <a:effectRef idx="0">
            <a:schemeClr val="accent3"/>
          </a:effectRef>
          <a:fontRef idx="minor">
            <a:schemeClr val="dk1"/>
          </a:fontRef>
        </dgm:style>
      </dgm:prSet>
      <dgm:spPr/>
      <dgm:t>
        <a:bodyPr/>
        <a:lstStyle/>
        <a:p>
          <a:r>
            <a:rPr lang="zh-TW" altLang="en-US" dirty="0" smtClean="0"/>
            <a:t>無法直接連到外部網路</a:t>
          </a:r>
          <a:endParaRPr lang="zh-TW" altLang="en-US" dirty="0"/>
        </a:p>
      </dgm:t>
    </dgm:pt>
    <dgm:pt modelId="{DAAF48CA-E6D6-4AFE-AD2D-208ADEAED580}" type="parTrans" cxnId="{15828D4C-413E-42C8-BC8C-4BFA9D2FA5EE}">
      <dgm:prSet/>
      <dgm:spPr/>
      <dgm:t>
        <a:bodyPr/>
        <a:lstStyle/>
        <a:p>
          <a:endParaRPr lang="zh-TW" altLang="en-US"/>
        </a:p>
      </dgm:t>
    </dgm:pt>
    <dgm:pt modelId="{8D43F3A3-04A3-4683-ADC8-B1588232344C}" type="sibTrans" cxnId="{15828D4C-413E-42C8-BC8C-4BFA9D2FA5EE}">
      <dgm:prSet/>
      <dgm:spPr/>
      <dgm:t>
        <a:bodyPr/>
        <a:lstStyle/>
        <a:p>
          <a:endParaRPr lang="zh-TW" altLang="en-US"/>
        </a:p>
      </dgm:t>
    </dgm:pt>
    <dgm:pt modelId="{A71A7A4C-A45B-49CC-A44D-5DAAB291611B}" type="pres">
      <dgm:prSet presAssocID="{A194ADED-C125-4401-B24B-2C2720494DE9}" presName="diagram" presStyleCnt="0">
        <dgm:presLayoutVars>
          <dgm:dir/>
          <dgm:resizeHandles val="exact"/>
        </dgm:presLayoutVars>
      </dgm:prSet>
      <dgm:spPr/>
      <dgm:t>
        <a:bodyPr/>
        <a:lstStyle/>
        <a:p>
          <a:endParaRPr lang="zh-TW" altLang="en-US"/>
        </a:p>
      </dgm:t>
    </dgm:pt>
    <dgm:pt modelId="{059AD908-63DF-4DC6-A723-245C6D214086}" type="pres">
      <dgm:prSet presAssocID="{58E85D43-89A9-41E6-B437-94C8F8AC99EA}" presName="node" presStyleLbl="node1" presStyleIdx="0" presStyleCnt="4">
        <dgm:presLayoutVars>
          <dgm:bulletEnabled val="1"/>
        </dgm:presLayoutVars>
      </dgm:prSet>
      <dgm:spPr/>
      <dgm:t>
        <a:bodyPr/>
        <a:lstStyle/>
        <a:p>
          <a:endParaRPr lang="zh-TW" altLang="en-US"/>
        </a:p>
      </dgm:t>
    </dgm:pt>
    <dgm:pt modelId="{BE7214FB-1004-4F9D-A836-6288F00A9DBF}" type="pres">
      <dgm:prSet presAssocID="{9C82447E-D245-4552-B98B-A62BF40C3C47}" presName="sibTrans" presStyleCnt="0"/>
      <dgm:spPr/>
      <dgm:t>
        <a:bodyPr/>
        <a:lstStyle/>
        <a:p>
          <a:endParaRPr lang="zh-TW" altLang="en-US"/>
        </a:p>
      </dgm:t>
    </dgm:pt>
    <dgm:pt modelId="{2292409D-823E-47F9-BE90-E3FF594ADD0E}" type="pres">
      <dgm:prSet presAssocID="{0286D380-FD85-4551-9E5E-23E2C0CF89A8}" presName="node" presStyleLbl="node1" presStyleIdx="1" presStyleCnt="4">
        <dgm:presLayoutVars>
          <dgm:bulletEnabled val="1"/>
        </dgm:presLayoutVars>
      </dgm:prSet>
      <dgm:spPr/>
      <dgm:t>
        <a:bodyPr/>
        <a:lstStyle/>
        <a:p>
          <a:endParaRPr lang="zh-TW" altLang="en-US"/>
        </a:p>
      </dgm:t>
    </dgm:pt>
    <dgm:pt modelId="{13FF547A-CC83-4081-A0AD-403091E5D95F}" type="pres">
      <dgm:prSet presAssocID="{6CCDE025-5C48-4BEB-BAEC-441504DF1AAE}" presName="sibTrans" presStyleCnt="0"/>
      <dgm:spPr/>
      <dgm:t>
        <a:bodyPr/>
        <a:lstStyle/>
        <a:p>
          <a:endParaRPr lang="zh-TW" altLang="en-US"/>
        </a:p>
      </dgm:t>
    </dgm:pt>
    <dgm:pt modelId="{0C45C717-0A49-42FA-B30F-CA9020C816D9}" type="pres">
      <dgm:prSet presAssocID="{3DD8CC69-2F55-4CB9-AA5F-6E33E7A758F4}" presName="node" presStyleLbl="node1" presStyleIdx="2" presStyleCnt="4">
        <dgm:presLayoutVars>
          <dgm:bulletEnabled val="1"/>
        </dgm:presLayoutVars>
      </dgm:prSet>
      <dgm:spPr/>
      <dgm:t>
        <a:bodyPr/>
        <a:lstStyle/>
        <a:p>
          <a:endParaRPr lang="zh-TW" altLang="en-US"/>
        </a:p>
      </dgm:t>
    </dgm:pt>
    <dgm:pt modelId="{3444E9F4-4E43-4152-BFA4-76C2F7602E89}" type="pres">
      <dgm:prSet presAssocID="{DCCB52C3-6757-4247-88EE-7CAD38B2E883}" presName="sibTrans" presStyleCnt="0"/>
      <dgm:spPr/>
      <dgm:t>
        <a:bodyPr/>
        <a:lstStyle/>
        <a:p>
          <a:endParaRPr lang="zh-TW" altLang="en-US"/>
        </a:p>
      </dgm:t>
    </dgm:pt>
    <dgm:pt modelId="{3025CA78-1EB1-495A-A944-B5F6ED461A81}" type="pres">
      <dgm:prSet presAssocID="{04296E6C-4995-44F9-A2C6-E6FD6F801E31}" presName="node" presStyleLbl="node1" presStyleIdx="3" presStyleCnt="4">
        <dgm:presLayoutVars>
          <dgm:bulletEnabled val="1"/>
        </dgm:presLayoutVars>
      </dgm:prSet>
      <dgm:spPr/>
      <dgm:t>
        <a:bodyPr/>
        <a:lstStyle/>
        <a:p>
          <a:endParaRPr lang="zh-TW" altLang="en-US"/>
        </a:p>
      </dgm:t>
    </dgm:pt>
  </dgm:ptLst>
  <dgm:cxnLst>
    <dgm:cxn modelId="{5A51BC02-2F69-41F6-88DC-A10738F1E4C6}" type="presOf" srcId="{58E85D43-89A9-41E6-B437-94C8F8AC99EA}" destId="{059AD908-63DF-4DC6-A723-245C6D214086}" srcOrd="0" destOrd="0" presId="urn:microsoft.com/office/officeart/2005/8/layout/default"/>
    <dgm:cxn modelId="{39D03B5B-CB8F-41B7-9A9F-33F977F7C1A7}" type="presOf" srcId="{4F74AD55-8150-402B-B76B-30061424ABC4}" destId="{059AD908-63DF-4DC6-A723-245C6D214086}" srcOrd="0" destOrd="1" presId="urn:microsoft.com/office/officeart/2005/8/layout/default"/>
    <dgm:cxn modelId="{4B7F30ED-AFD1-4BDF-B89F-6567888ED404}" type="presOf" srcId="{3DD8CC69-2F55-4CB9-AA5F-6E33E7A758F4}" destId="{0C45C717-0A49-42FA-B30F-CA9020C816D9}" srcOrd="0" destOrd="0" presId="urn:microsoft.com/office/officeart/2005/8/layout/default"/>
    <dgm:cxn modelId="{3350E957-E439-4BF4-9F60-45DCE328D9E7}" type="presOf" srcId="{62E1A107-E9E3-4690-8E50-5CDD91A57812}" destId="{3025CA78-1EB1-495A-A944-B5F6ED461A81}" srcOrd="0" destOrd="2" presId="urn:microsoft.com/office/officeart/2005/8/layout/default"/>
    <dgm:cxn modelId="{EDB41C22-1FA6-4228-A0C3-34F1139EACF2}" srcId="{3DD8CC69-2F55-4CB9-AA5F-6E33E7A758F4}" destId="{9B7879B5-6B3A-4A94-BA1C-2C40FA1745CE}" srcOrd="0" destOrd="0" parTransId="{65B013FE-7EDF-4C84-87E8-B0BF41293D24}" sibTransId="{09085175-D6D9-4EA2-9053-B88AF1F393AC}"/>
    <dgm:cxn modelId="{E082C802-89C0-4FEF-95F4-46A7550E2149}" srcId="{0286D380-FD85-4551-9E5E-23E2C0CF89A8}" destId="{0402ADBA-EDD3-4541-B166-672163B8CB93}" srcOrd="1" destOrd="0" parTransId="{D98C45D0-F724-4CDE-AA85-1F9109D8D813}" sibTransId="{C7FCCC2D-0637-4F24-B3CD-A5AABA5998D1}"/>
    <dgm:cxn modelId="{4223F3C1-691E-4CB8-8031-8E3AA869784C}" srcId="{04296E6C-4995-44F9-A2C6-E6FD6F801E31}" destId="{023B1D03-C2B9-47B4-938D-9810166CF15C}" srcOrd="0" destOrd="0" parTransId="{CBBD0B2A-7E95-4183-B148-B811F2557660}" sibTransId="{30EB47EE-B7AE-4FC3-A0DF-B4169F24184E}"/>
    <dgm:cxn modelId="{2996AB7B-274D-4605-8443-745F3AC10992}" type="presOf" srcId="{FF77336A-B089-467A-9567-F9262DCEA9D9}" destId="{0C45C717-0A49-42FA-B30F-CA9020C816D9}" srcOrd="0" destOrd="2" presId="urn:microsoft.com/office/officeart/2005/8/layout/default"/>
    <dgm:cxn modelId="{A4747DCD-2BB0-491B-9717-15D9893272B9}" type="presOf" srcId="{9B7879B5-6B3A-4A94-BA1C-2C40FA1745CE}" destId="{0C45C717-0A49-42FA-B30F-CA9020C816D9}" srcOrd="0" destOrd="1" presId="urn:microsoft.com/office/officeart/2005/8/layout/default"/>
    <dgm:cxn modelId="{DAC09E0F-3D14-4392-A38D-A0C8A7BAF404}" type="presOf" srcId="{3CB3E015-267B-45EA-91E7-3EE1171F1F7F}" destId="{2292409D-823E-47F9-BE90-E3FF594ADD0E}" srcOrd="0" destOrd="1" presId="urn:microsoft.com/office/officeart/2005/8/layout/default"/>
    <dgm:cxn modelId="{3609BA8B-C5F1-4F56-94CC-3D983713B419}" type="presOf" srcId="{A194ADED-C125-4401-B24B-2C2720494DE9}" destId="{A71A7A4C-A45B-49CC-A44D-5DAAB291611B}" srcOrd="0" destOrd="0" presId="urn:microsoft.com/office/officeart/2005/8/layout/default"/>
    <dgm:cxn modelId="{EB43CFED-32E2-4EA0-A7BD-20619BFC382F}" type="presOf" srcId="{023B1D03-C2B9-47B4-938D-9810166CF15C}" destId="{3025CA78-1EB1-495A-A944-B5F6ED461A81}" srcOrd="0" destOrd="1" presId="urn:microsoft.com/office/officeart/2005/8/layout/default"/>
    <dgm:cxn modelId="{15828D4C-413E-42C8-BC8C-4BFA9D2FA5EE}" srcId="{04296E6C-4995-44F9-A2C6-E6FD6F801E31}" destId="{62E1A107-E9E3-4690-8E50-5CDD91A57812}" srcOrd="1" destOrd="0" parTransId="{DAAF48CA-E6D6-4AFE-AD2D-208ADEAED580}" sibTransId="{8D43F3A3-04A3-4683-ADC8-B1588232344C}"/>
    <dgm:cxn modelId="{AA913480-48AA-4A29-9A61-6BCD1E675AC9}" srcId="{58E85D43-89A9-41E6-B437-94C8F8AC99EA}" destId="{4F74AD55-8150-402B-B76B-30061424ABC4}" srcOrd="0" destOrd="0" parTransId="{4C42F5A9-54D7-44F3-8049-241CDA7758A5}" sibTransId="{FEF39702-E439-425B-836A-07CE2DD4B233}"/>
    <dgm:cxn modelId="{655E9114-7577-49D3-A4CB-FE9C59004305}" srcId="{3DD8CC69-2F55-4CB9-AA5F-6E33E7A758F4}" destId="{FF77336A-B089-467A-9567-F9262DCEA9D9}" srcOrd="1" destOrd="0" parTransId="{D04EFE23-E23C-415B-8A84-A839779211B6}" sibTransId="{29BE7B86-ABD2-4E5A-A4FF-FF3040E39D21}"/>
    <dgm:cxn modelId="{8F3CBEEE-58AC-4C58-965C-5E49379D55DE}" srcId="{A194ADED-C125-4401-B24B-2C2720494DE9}" destId="{58E85D43-89A9-41E6-B437-94C8F8AC99EA}" srcOrd="0" destOrd="0" parTransId="{40B131DD-429A-4E09-A23B-C5E08D58F73A}" sibTransId="{9C82447E-D245-4552-B98B-A62BF40C3C47}"/>
    <dgm:cxn modelId="{909C4863-1457-46D9-BC6E-7360F320BC07}" srcId="{58E85D43-89A9-41E6-B437-94C8F8AC99EA}" destId="{0228F2A6-8715-43FC-B6B2-7C88B30F6AF3}" srcOrd="1" destOrd="0" parTransId="{37F1CA4C-0AA6-4084-892D-19BF802E2B53}" sibTransId="{E912B11D-9B76-427C-9479-C9D872CB8A44}"/>
    <dgm:cxn modelId="{5A3774F7-8FB2-4071-A78E-C9EFF3FD4F0F}" srcId="{0286D380-FD85-4551-9E5E-23E2C0CF89A8}" destId="{3CB3E015-267B-45EA-91E7-3EE1171F1F7F}" srcOrd="0" destOrd="0" parTransId="{8E9AD344-8AC5-4B8B-83A1-A5CC5CEA4A09}" sibTransId="{914FF5A8-4682-4543-AA56-146647A220AD}"/>
    <dgm:cxn modelId="{0E840F77-658B-451E-A006-73644304C082}" type="presOf" srcId="{0228F2A6-8715-43FC-B6B2-7C88B30F6AF3}" destId="{059AD908-63DF-4DC6-A723-245C6D214086}" srcOrd="0" destOrd="2" presId="urn:microsoft.com/office/officeart/2005/8/layout/default"/>
    <dgm:cxn modelId="{A173D72C-0936-4C89-A8E7-0FEC2A4A2E3A}" type="presOf" srcId="{0286D380-FD85-4551-9E5E-23E2C0CF89A8}" destId="{2292409D-823E-47F9-BE90-E3FF594ADD0E}" srcOrd="0" destOrd="0" presId="urn:microsoft.com/office/officeart/2005/8/layout/default"/>
    <dgm:cxn modelId="{99EE848C-F0C7-4269-B0AE-E08E40B095DF}" srcId="{A194ADED-C125-4401-B24B-2C2720494DE9}" destId="{0286D380-FD85-4551-9E5E-23E2C0CF89A8}" srcOrd="1" destOrd="0" parTransId="{F32CB4DC-EFB8-40FC-93F6-1C43B9EE8E74}" sibTransId="{6CCDE025-5C48-4BEB-BAEC-441504DF1AAE}"/>
    <dgm:cxn modelId="{ACED85D4-BCAE-48DF-B7B5-C87F7D3738B1}" srcId="{A194ADED-C125-4401-B24B-2C2720494DE9}" destId="{04296E6C-4995-44F9-A2C6-E6FD6F801E31}" srcOrd="3" destOrd="0" parTransId="{408D6D4A-E66C-4425-882D-848599FE11ED}" sibTransId="{52C7C6AD-15AA-4FB4-B3EE-838A0F062F2A}"/>
    <dgm:cxn modelId="{37B9D6A4-8A15-4570-92CD-83070B167415}" type="presOf" srcId="{04296E6C-4995-44F9-A2C6-E6FD6F801E31}" destId="{3025CA78-1EB1-495A-A944-B5F6ED461A81}" srcOrd="0" destOrd="0" presId="urn:microsoft.com/office/officeart/2005/8/layout/default"/>
    <dgm:cxn modelId="{005EA7D5-04F5-477B-842B-828CEB1215E8}" srcId="{A194ADED-C125-4401-B24B-2C2720494DE9}" destId="{3DD8CC69-2F55-4CB9-AA5F-6E33E7A758F4}" srcOrd="2" destOrd="0" parTransId="{A44E99AB-6086-4DE8-9848-6D3DE3159E23}" sibTransId="{DCCB52C3-6757-4247-88EE-7CAD38B2E883}"/>
    <dgm:cxn modelId="{DCC5EBEC-B927-4513-812C-878362488380}" type="presOf" srcId="{0402ADBA-EDD3-4541-B166-672163B8CB93}" destId="{2292409D-823E-47F9-BE90-E3FF594ADD0E}" srcOrd="0" destOrd="2" presId="urn:microsoft.com/office/officeart/2005/8/layout/default"/>
    <dgm:cxn modelId="{F8BCD2DB-9A9F-4FBB-A6BE-3BBF0275EA67}" type="presParOf" srcId="{A71A7A4C-A45B-49CC-A44D-5DAAB291611B}" destId="{059AD908-63DF-4DC6-A723-245C6D214086}" srcOrd="0" destOrd="0" presId="urn:microsoft.com/office/officeart/2005/8/layout/default"/>
    <dgm:cxn modelId="{88D5E91F-7874-4197-B6AC-FD5B346E3308}" type="presParOf" srcId="{A71A7A4C-A45B-49CC-A44D-5DAAB291611B}" destId="{BE7214FB-1004-4F9D-A836-6288F00A9DBF}" srcOrd="1" destOrd="0" presId="urn:microsoft.com/office/officeart/2005/8/layout/default"/>
    <dgm:cxn modelId="{6C4E3DAB-E763-4043-8E0A-B69BC0EE799D}" type="presParOf" srcId="{A71A7A4C-A45B-49CC-A44D-5DAAB291611B}" destId="{2292409D-823E-47F9-BE90-E3FF594ADD0E}" srcOrd="2" destOrd="0" presId="urn:microsoft.com/office/officeart/2005/8/layout/default"/>
    <dgm:cxn modelId="{43F88434-BA34-47A8-BD40-B44BAF962133}" type="presParOf" srcId="{A71A7A4C-A45B-49CC-A44D-5DAAB291611B}" destId="{13FF547A-CC83-4081-A0AD-403091E5D95F}" srcOrd="3" destOrd="0" presId="urn:microsoft.com/office/officeart/2005/8/layout/default"/>
    <dgm:cxn modelId="{950B7537-BABA-4BC2-8624-7FFE2E1ACD4F}" type="presParOf" srcId="{A71A7A4C-A45B-49CC-A44D-5DAAB291611B}" destId="{0C45C717-0A49-42FA-B30F-CA9020C816D9}" srcOrd="4" destOrd="0" presId="urn:microsoft.com/office/officeart/2005/8/layout/default"/>
    <dgm:cxn modelId="{6AEB7E81-56A0-4998-84FC-3C594D293741}" type="presParOf" srcId="{A71A7A4C-A45B-49CC-A44D-5DAAB291611B}" destId="{3444E9F4-4E43-4152-BFA4-76C2F7602E89}" srcOrd="5" destOrd="0" presId="urn:microsoft.com/office/officeart/2005/8/layout/default"/>
    <dgm:cxn modelId="{00C13B24-7ABB-4975-9850-784BC63AA9EA}" type="presParOf" srcId="{A71A7A4C-A45B-49CC-A44D-5DAAB291611B}" destId="{3025CA78-1EB1-495A-A944-B5F6ED461A81}"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2.xml><?xml version="1.0" encoding="utf-8"?>
<dgm:dataModel xmlns:dgm="http://schemas.openxmlformats.org/drawingml/2006/diagram" xmlns:a="http://schemas.openxmlformats.org/drawingml/2006/main">
  <dgm:ptLst>
    <dgm:pt modelId="{618B7A8E-0EB5-44DA-80B8-137990C09C77}" type="doc">
      <dgm:prSet loTypeId="urn:microsoft.com/office/officeart/2005/8/layout/vList5" loCatId="list" qsTypeId="urn:microsoft.com/office/officeart/2005/8/quickstyle/simple3" qsCatId="simple" csTypeId="urn:microsoft.com/office/officeart/2005/8/colors/colorful5" csCatId="colorful" phldr="1"/>
      <dgm:spPr/>
      <dgm:t>
        <a:bodyPr/>
        <a:lstStyle/>
        <a:p>
          <a:endParaRPr lang="zh-TW" altLang="en-US"/>
        </a:p>
      </dgm:t>
    </dgm:pt>
    <dgm:pt modelId="{1DFFC324-F611-4671-A416-AE99617A7B5F}">
      <dgm:prSet phldrT="[文字]" custT="1"/>
      <dgm:spPr/>
      <dgm:t>
        <a:bodyPr/>
        <a:lstStyle/>
        <a:p>
          <a:r>
            <a:rPr lang="en-US" altLang="zh-TW" sz="2000" dirty="0" err="1" smtClean="0"/>
            <a:t>sftp</a:t>
          </a:r>
          <a:r>
            <a:rPr lang="en-US" altLang="zh-TW" sz="2000" dirty="0" smtClean="0"/>
            <a:t> </a:t>
          </a:r>
          <a:r>
            <a:rPr lang="zh-TW" altLang="en-US" sz="2000" dirty="0" smtClean="0"/>
            <a:t>帳號</a:t>
          </a:r>
          <a:r>
            <a:rPr lang="en-US" altLang="zh-TW" sz="2000" dirty="0" smtClean="0"/>
            <a:t>@</a:t>
          </a:r>
          <a:r>
            <a:rPr lang="zh-TW" altLang="en-US" sz="2000" dirty="0" smtClean="0"/>
            <a:t>位址</a:t>
          </a:r>
          <a:endParaRPr lang="zh-TW" altLang="en-US" sz="2000" dirty="0"/>
        </a:p>
      </dgm:t>
    </dgm:pt>
    <dgm:pt modelId="{0EF26814-B562-4B46-837F-959017A00F92}" type="parTrans" cxnId="{BC9F692C-CEBA-4486-BDC4-F2952053D5BF}">
      <dgm:prSet/>
      <dgm:spPr/>
      <dgm:t>
        <a:bodyPr/>
        <a:lstStyle/>
        <a:p>
          <a:endParaRPr lang="zh-TW" altLang="en-US"/>
        </a:p>
      </dgm:t>
    </dgm:pt>
    <dgm:pt modelId="{F776463E-27C1-405D-966E-D6FE380B056A}" type="sibTrans" cxnId="{BC9F692C-CEBA-4486-BDC4-F2952053D5BF}">
      <dgm:prSet/>
      <dgm:spPr/>
      <dgm:t>
        <a:bodyPr/>
        <a:lstStyle/>
        <a:p>
          <a:endParaRPr lang="zh-TW" altLang="en-US"/>
        </a:p>
      </dgm:t>
    </dgm:pt>
    <dgm:pt modelId="{6AE4AA53-9B44-4EA2-972B-CAC9DE4C9822}">
      <dgm:prSet custT="1">
        <dgm:style>
          <a:lnRef idx="2">
            <a:schemeClr val="accent6"/>
          </a:lnRef>
          <a:fillRef idx="1">
            <a:schemeClr val="lt1"/>
          </a:fillRef>
          <a:effectRef idx="0">
            <a:schemeClr val="accent6"/>
          </a:effectRef>
          <a:fontRef idx="minor">
            <a:schemeClr val="dk1"/>
          </a:fontRef>
        </dgm:style>
      </dgm:prSet>
      <dgm:spPr/>
      <dgm:t>
        <a:bodyPr/>
        <a:lstStyle/>
        <a:p>
          <a:r>
            <a:rPr lang="en-US" altLang="zh-TW" sz="1600" dirty="0" smtClean="0"/>
            <a:t>get</a:t>
          </a:r>
          <a:r>
            <a:rPr lang="zh-TW" altLang="en-US" sz="1600" dirty="0" smtClean="0"/>
            <a:t>、</a:t>
          </a:r>
          <a:r>
            <a:rPr lang="en-US" altLang="zh-TW" sz="1600" dirty="0" smtClean="0"/>
            <a:t>put</a:t>
          </a:r>
          <a:r>
            <a:rPr lang="zh-TW" altLang="en-US" sz="1600" dirty="0" smtClean="0"/>
            <a:t>、</a:t>
          </a:r>
          <a:r>
            <a:rPr lang="en-US" altLang="zh-TW" sz="1600" dirty="0" smtClean="0"/>
            <a:t>exit</a:t>
          </a:r>
          <a:endParaRPr lang="zh-TW" altLang="en-US" sz="1600" dirty="0"/>
        </a:p>
      </dgm:t>
    </dgm:pt>
    <dgm:pt modelId="{727D843D-CC64-4F34-88D9-0E2F83EF6B96}" type="parTrans" cxnId="{BF4E94AB-B6F1-497B-BCB9-8998803AF616}">
      <dgm:prSet/>
      <dgm:spPr/>
      <dgm:t>
        <a:bodyPr/>
        <a:lstStyle/>
        <a:p>
          <a:endParaRPr lang="zh-TW" altLang="en-US"/>
        </a:p>
      </dgm:t>
    </dgm:pt>
    <dgm:pt modelId="{6E1ECFF6-8313-41ED-8550-A7BE9B5DE544}" type="sibTrans" cxnId="{BF4E94AB-B6F1-497B-BCB9-8998803AF616}">
      <dgm:prSet/>
      <dgm:spPr/>
      <dgm:t>
        <a:bodyPr/>
        <a:lstStyle/>
        <a:p>
          <a:endParaRPr lang="zh-TW" altLang="en-US"/>
        </a:p>
      </dgm:t>
    </dgm:pt>
    <dgm:pt modelId="{F1EDD3A5-5A56-4F35-972D-3C7585DBAF1C}">
      <dgm:prSet custT="1">
        <dgm:style>
          <a:lnRef idx="2">
            <a:schemeClr val="accent6"/>
          </a:lnRef>
          <a:fillRef idx="1">
            <a:schemeClr val="lt1"/>
          </a:fillRef>
          <a:effectRef idx="0">
            <a:schemeClr val="accent6"/>
          </a:effectRef>
          <a:fontRef idx="minor">
            <a:schemeClr val="dk1"/>
          </a:fontRef>
        </dgm:style>
      </dgm:prSet>
      <dgm:spPr/>
      <dgm:t>
        <a:bodyPr/>
        <a:lstStyle/>
        <a:p>
          <a:r>
            <a:rPr lang="zh-TW" altLang="en-US" sz="1600" dirty="0" smtClean="0"/>
            <a:t>檔案會下載至本機的當前目錄</a:t>
          </a:r>
          <a:endParaRPr lang="zh-TW" altLang="en-US" sz="1600" dirty="0"/>
        </a:p>
      </dgm:t>
    </dgm:pt>
    <dgm:pt modelId="{B4E8550C-569A-49AB-8C4F-AE3286D60DE3}" type="parTrans" cxnId="{EBBA94E4-2F3A-499F-A819-ED8FB27FCBF2}">
      <dgm:prSet/>
      <dgm:spPr/>
      <dgm:t>
        <a:bodyPr/>
        <a:lstStyle/>
        <a:p>
          <a:endParaRPr lang="zh-TW" altLang="en-US"/>
        </a:p>
      </dgm:t>
    </dgm:pt>
    <dgm:pt modelId="{53680900-4927-4B4B-B3BE-E44CCF3353C3}" type="sibTrans" cxnId="{EBBA94E4-2F3A-499F-A819-ED8FB27FCBF2}">
      <dgm:prSet/>
      <dgm:spPr/>
      <dgm:t>
        <a:bodyPr/>
        <a:lstStyle/>
        <a:p>
          <a:endParaRPr lang="zh-TW" altLang="en-US"/>
        </a:p>
      </dgm:t>
    </dgm:pt>
    <dgm:pt modelId="{A44FCDF7-25F0-4BBA-9259-659F51B6FAFB}">
      <dgm:prSet phldrT="[文字]" custT="1"/>
      <dgm:spPr/>
      <dgm:t>
        <a:bodyPr/>
        <a:lstStyle/>
        <a:p>
          <a:pPr algn="ctr"/>
          <a:r>
            <a:rPr lang="en-US" altLang="zh-TW" sz="2000" dirty="0" err="1" smtClean="0"/>
            <a:t>scp</a:t>
          </a:r>
          <a:endParaRPr lang="zh-TW" altLang="en-US" sz="2000" dirty="0"/>
        </a:p>
      </dgm:t>
    </dgm:pt>
    <dgm:pt modelId="{B49586A4-FE58-4077-B511-3034E5D83FE6}" type="parTrans" cxnId="{BFA6D0EB-5752-4D85-A715-1AD4792CC7E0}">
      <dgm:prSet/>
      <dgm:spPr/>
      <dgm:t>
        <a:bodyPr/>
        <a:lstStyle/>
        <a:p>
          <a:endParaRPr lang="zh-TW" altLang="en-US"/>
        </a:p>
      </dgm:t>
    </dgm:pt>
    <dgm:pt modelId="{1E5E59A4-5755-479E-8AE4-D06CA6D10914}" type="sibTrans" cxnId="{BFA6D0EB-5752-4D85-A715-1AD4792CC7E0}">
      <dgm:prSet/>
      <dgm:spPr/>
      <dgm:t>
        <a:bodyPr/>
        <a:lstStyle/>
        <a:p>
          <a:endParaRPr lang="zh-TW" altLang="en-US"/>
        </a:p>
      </dgm:t>
    </dgm:pt>
    <dgm:pt modelId="{17DAE55E-B0AB-4AF8-BD3B-90DB13B0A94B}">
      <dgm:prSet custT="1">
        <dgm:style>
          <a:lnRef idx="2">
            <a:schemeClr val="accent1"/>
          </a:lnRef>
          <a:fillRef idx="1">
            <a:schemeClr val="lt1"/>
          </a:fillRef>
          <a:effectRef idx="0">
            <a:schemeClr val="accent1"/>
          </a:effectRef>
          <a:fontRef idx="minor">
            <a:schemeClr val="dk1"/>
          </a:fontRef>
        </dgm:style>
      </dgm:prSet>
      <dgm:spPr/>
      <dgm:t>
        <a:bodyPr/>
        <a:lstStyle/>
        <a:p>
          <a:r>
            <a:rPr lang="zh-TW" altLang="en-US" sz="1600" dirty="0" smtClean="0"/>
            <a:t>適合已經知道遠端主機上的檔案位置</a:t>
          </a:r>
          <a:endParaRPr lang="zh-TW" altLang="en-US" sz="1600" dirty="0"/>
        </a:p>
      </dgm:t>
    </dgm:pt>
    <dgm:pt modelId="{29FB2592-5CEF-4E22-9C66-DEB7FDBFBCB6}" type="parTrans" cxnId="{95E5DCE4-8244-4C37-9781-BD8E99DEAC2F}">
      <dgm:prSet/>
      <dgm:spPr/>
      <dgm:t>
        <a:bodyPr/>
        <a:lstStyle/>
        <a:p>
          <a:endParaRPr lang="zh-TW" altLang="en-US"/>
        </a:p>
      </dgm:t>
    </dgm:pt>
    <dgm:pt modelId="{F528BB0E-8A4D-4969-B479-6379D0D2C698}" type="sibTrans" cxnId="{95E5DCE4-8244-4C37-9781-BD8E99DEAC2F}">
      <dgm:prSet/>
      <dgm:spPr/>
      <dgm:t>
        <a:bodyPr/>
        <a:lstStyle/>
        <a:p>
          <a:endParaRPr lang="zh-TW" altLang="en-US"/>
        </a:p>
      </dgm:t>
    </dgm:pt>
    <dgm:pt modelId="{6173FB7D-A635-4FAE-B7D4-670202388B69}">
      <dgm:prSet custT="1">
        <dgm:style>
          <a:lnRef idx="2">
            <a:schemeClr val="accent1"/>
          </a:lnRef>
          <a:fillRef idx="1">
            <a:schemeClr val="lt1"/>
          </a:fillRef>
          <a:effectRef idx="0">
            <a:schemeClr val="accent1"/>
          </a:effectRef>
          <a:fontRef idx="minor">
            <a:schemeClr val="dk1"/>
          </a:fontRef>
        </dgm:style>
      </dgm:prSet>
      <dgm:spPr/>
      <dgm:t>
        <a:bodyPr/>
        <a:lstStyle/>
        <a:p>
          <a:r>
            <a:rPr lang="en-US" altLang="zh-TW" sz="1600" dirty="0" err="1" smtClean="0"/>
            <a:t>scp</a:t>
          </a:r>
          <a:r>
            <a:rPr lang="en-US" altLang="zh-TW" sz="1600" dirty="0" smtClean="0"/>
            <a:t> </a:t>
          </a:r>
          <a:r>
            <a:rPr lang="zh-TW" altLang="en-US" sz="1600" dirty="0" smtClean="0"/>
            <a:t> </a:t>
          </a:r>
          <a:r>
            <a:rPr lang="en-US" altLang="zh-TW" sz="1600" dirty="0" smtClean="0"/>
            <a:t>iiiedu@10.3.111.2:/home/</a:t>
          </a:r>
          <a:r>
            <a:rPr lang="en-US" altLang="zh-TW" sz="1600" dirty="0" err="1" smtClean="0"/>
            <a:t>iiiedu</a:t>
          </a:r>
          <a:r>
            <a:rPr lang="en-US" altLang="zh-TW" sz="1600" dirty="0" smtClean="0"/>
            <a:t>/test2.txt  /</a:t>
          </a:r>
          <a:r>
            <a:rPr lang="en-US" altLang="zh-TW" sz="1600" dirty="0" err="1" smtClean="0"/>
            <a:t>tmp</a:t>
          </a:r>
          <a:r>
            <a:rPr lang="en-US" altLang="zh-TW" sz="1600" dirty="0" smtClean="0"/>
            <a:t>  </a:t>
          </a:r>
          <a:r>
            <a:rPr lang="en-US" altLang="zh-TW" sz="1600" dirty="0" smtClean="0">
              <a:solidFill>
                <a:srgbClr val="00B050"/>
              </a:solidFill>
            </a:rPr>
            <a:t>#</a:t>
          </a:r>
          <a:r>
            <a:rPr lang="zh-TW" altLang="en-US" sz="1600" dirty="0" smtClean="0">
              <a:solidFill>
                <a:srgbClr val="00B050"/>
              </a:solidFill>
            </a:rPr>
            <a:t>下載至</a:t>
          </a:r>
          <a:r>
            <a:rPr lang="en-US" altLang="zh-TW" sz="1600" dirty="0" smtClean="0">
              <a:solidFill>
                <a:srgbClr val="00B050"/>
              </a:solidFill>
            </a:rPr>
            <a:t>/</a:t>
          </a:r>
          <a:r>
            <a:rPr lang="en-US" altLang="zh-TW" sz="1600" dirty="0" err="1" smtClean="0">
              <a:solidFill>
                <a:srgbClr val="00B050"/>
              </a:solidFill>
            </a:rPr>
            <a:t>tmp</a:t>
          </a:r>
          <a:endParaRPr lang="zh-TW" altLang="en-US" sz="1600" dirty="0">
            <a:solidFill>
              <a:srgbClr val="00B050"/>
            </a:solidFill>
          </a:endParaRPr>
        </a:p>
      </dgm:t>
    </dgm:pt>
    <dgm:pt modelId="{03FA5C35-97F9-42AF-AEA3-E0257550DF80}" type="parTrans" cxnId="{62A44C81-D114-40BF-A6C9-AEB4C5AC6B73}">
      <dgm:prSet/>
      <dgm:spPr/>
      <dgm:t>
        <a:bodyPr/>
        <a:lstStyle/>
        <a:p>
          <a:endParaRPr lang="zh-TW" altLang="en-US"/>
        </a:p>
      </dgm:t>
    </dgm:pt>
    <dgm:pt modelId="{72D10F60-162B-4AF9-B4D2-5089A1BA644A}" type="sibTrans" cxnId="{62A44C81-D114-40BF-A6C9-AEB4C5AC6B73}">
      <dgm:prSet/>
      <dgm:spPr/>
      <dgm:t>
        <a:bodyPr/>
        <a:lstStyle/>
        <a:p>
          <a:endParaRPr lang="zh-TW" altLang="en-US"/>
        </a:p>
      </dgm:t>
    </dgm:pt>
    <dgm:pt modelId="{5316E840-13A6-41E7-8A70-BD7D52775DDE}">
      <dgm:prSet custT="1">
        <dgm:style>
          <a:lnRef idx="2">
            <a:schemeClr val="accent1"/>
          </a:lnRef>
          <a:fillRef idx="1">
            <a:schemeClr val="lt1"/>
          </a:fillRef>
          <a:effectRef idx="0">
            <a:schemeClr val="accent1"/>
          </a:effectRef>
          <a:fontRef idx="minor">
            <a:schemeClr val="dk1"/>
          </a:fontRef>
        </dgm:style>
      </dgm:prSet>
      <dgm:spPr/>
      <dgm:t>
        <a:bodyPr/>
        <a:lstStyle/>
        <a:p>
          <a:r>
            <a:rPr lang="en-US" altLang="zh-TW" sz="1600" dirty="0" err="1" smtClean="0"/>
            <a:t>scp</a:t>
          </a:r>
          <a:r>
            <a:rPr lang="en-US" altLang="zh-TW" sz="1600" dirty="0" smtClean="0"/>
            <a:t> </a:t>
          </a:r>
          <a:r>
            <a:rPr lang="zh-TW" altLang="en-US" sz="1600" dirty="0" smtClean="0"/>
            <a:t> </a:t>
          </a:r>
          <a:r>
            <a:rPr lang="en-US" altLang="zh-TW" sz="1600" dirty="0" smtClean="0"/>
            <a:t>test2.txt  </a:t>
          </a:r>
          <a:r>
            <a:rPr lang="en-US" altLang="zh-TW" sz="1600" dirty="0" smtClean="0">
              <a:hlinkClick xmlns:r="http://schemas.openxmlformats.org/officeDocument/2006/relationships" r:id="rId1"/>
            </a:rPr>
            <a:t>iiiedu@10.3.111.2:/home/</a:t>
          </a:r>
          <a:r>
            <a:rPr lang="en-US" altLang="zh-TW" sz="1600" dirty="0" err="1" smtClean="0">
              <a:hlinkClick xmlns:r="http://schemas.openxmlformats.org/officeDocument/2006/relationships" r:id="rId1"/>
            </a:rPr>
            <a:t>iiiedu</a:t>
          </a:r>
          <a:r>
            <a:rPr lang="en-US" altLang="zh-TW" sz="1600" dirty="0" smtClean="0">
              <a:hlinkClick xmlns:r="http://schemas.openxmlformats.org/officeDocument/2006/relationships" r:id="rId1"/>
            </a:rPr>
            <a:t>/</a:t>
          </a:r>
          <a:r>
            <a:rPr lang="zh-TW" altLang="en-US" sz="1600" dirty="0" smtClean="0"/>
            <a:t>     </a:t>
          </a:r>
          <a:r>
            <a:rPr lang="en-US" altLang="zh-TW" sz="1600" dirty="0" smtClean="0">
              <a:solidFill>
                <a:srgbClr val="00B050"/>
              </a:solidFill>
            </a:rPr>
            <a:t>#</a:t>
          </a:r>
          <a:r>
            <a:rPr lang="zh-TW" altLang="en-US" sz="1600" dirty="0" smtClean="0">
              <a:solidFill>
                <a:srgbClr val="00B050"/>
              </a:solidFill>
            </a:rPr>
            <a:t>上傳</a:t>
          </a:r>
          <a:r>
            <a:rPr lang="en-US" altLang="zh-TW" sz="1600" dirty="0" smtClean="0">
              <a:solidFill>
                <a:srgbClr val="00B050"/>
              </a:solidFill>
            </a:rPr>
            <a:t>test2.txt</a:t>
          </a:r>
        </a:p>
      </dgm:t>
    </dgm:pt>
    <dgm:pt modelId="{73739863-868B-4DD3-9F57-344BFC6C082A}" type="parTrans" cxnId="{C0D4DF4B-6F8A-461D-870A-16E47DD89073}">
      <dgm:prSet/>
      <dgm:spPr/>
      <dgm:t>
        <a:bodyPr/>
        <a:lstStyle/>
        <a:p>
          <a:endParaRPr lang="zh-TW" altLang="en-US"/>
        </a:p>
      </dgm:t>
    </dgm:pt>
    <dgm:pt modelId="{F711DA45-5D8C-471E-905E-79A97082DAEF}" type="sibTrans" cxnId="{C0D4DF4B-6F8A-461D-870A-16E47DD89073}">
      <dgm:prSet/>
      <dgm:spPr/>
      <dgm:t>
        <a:bodyPr/>
        <a:lstStyle/>
        <a:p>
          <a:endParaRPr lang="zh-TW" altLang="en-US"/>
        </a:p>
      </dgm:t>
    </dgm:pt>
    <dgm:pt modelId="{F3021F15-A5A8-4EE6-B713-2A5180796D6A}" type="pres">
      <dgm:prSet presAssocID="{618B7A8E-0EB5-44DA-80B8-137990C09C77}" presName="Name0" presStyleCnt="0">
        <dgm:presLayoutVars>
          <dgm:dir/>
          <dgm:animLvl val="lvl"/>
          <dgm:resizeHandles val="exact"/>
        </dgm:presLayoutVars>
      </dgm:prSet>
      <dgm:spPr/>
      <dgm:t>
        <a:bodyPr/>
        <a:lstStyle/>
        <a:p>
          <a:endParaRPr lang="zh-TW" altLang="en-US"/>
        </a:p>
      </dgm:t>
    </dgm:pt>
    <dgm:pt modelId="{1407C389-1054-412C-ACEC-233A8B1D1CF3}" type="pres">
      <dgm:prSet presAssocID="{A44FCDF7-25F0-4BBA-9259-659F51B6FAFB}" presName="linNode" presStyleCnt="0"/>
      <dgm:spPr/>
      <dgm:t>
        <a:bodyPr/>
        <a:lstStyle/>
        <a:p>
          <a:endParaRPr lang="zh-TW" altLang="en-US"/>
        </a:p>
      </dgm:t>
    </dgm:pt>
    <dgm:pt modelId="{8639DBEA-4BBC-4E14-9ED1-55947C49FF85}" type="pres">
      <dgm:prSet presAssocID="{A44FCDF7-25F0-4BBA-9259-659F51B6FAFB}" presName="parentText" presStyleLbl="node1" presStyleIdx="0" presStyleCnt="2" custScaleX="62206">
        <dgm:presLayoutVars>
          <dgm:chMax val="1"/>
          <dgm:bulletEnabled val="1"/>
        </dgm:presLayoutVars>
      </dgm:prSet>
      <dgm:spPr/>
      <dgm:t>
        <a:bodyPr/>
        <a:lstStyle/>
        <a:p>
          <a:endParaRPr lang="zh-TW" altLang="en-US"/>
        </a:p>
      </dgm:t>
    </dgm:pt>
    <dgm:pt modelId="{795DDFDE-A415-4B9C-8FF7-4B15DE520B3A}" type="pres">
      <dgm:prSet presAssocID="{A44FCDF7-25F0-4BBA-9259-659F51B6FAFB}" presName="descendantText" presStyleLbl="alignAccFollowNode1" presStyleIdx="0" presStyleCnt="2" custScaleX="105292">
        <dgm:presLayoutVars>
          <dgm:bulletEnabled val="1"/>
        </dgm:presLayoutVars>
      </dgm:prSet>
      <dgm:spPr/>
      <dgm:t>
        <a:bodyPr/>
        <a:lstStyle/>
        <a:p>
          <a:endParaRPr lang="zh-TW" altLang="en-US"/>
        </a:p>
      </dgm:t>
    </dgm:pt>
    <dgm:pt modelId="{256779E9-C8C9-44BC-8C30-951580EED19D}" type="pres">
      <dgm:prSet presAssocID="{1E5E59A4-5755-479E-8AE4-D06CA6D10914}" presName="sp" presStyleCnt="0"/>
      <dgm:spPr/>
      <dgm:t>
        <a:bodyPr/>
        <a:lstStyle/>
        <a:p>
          <a:endParaRPr lang="zh-TW" altLang="en-US"/>
        </a:p>
      </dgm:t>
    </dgm:pt>
    <dgm:pt modelId="{FBB2598B-B824-4340-BC03-266794F6818A}" type="pres">
      <dgm:prSet presAssocID="{1DFFC324-F611-4671-A416-AE99617A7B5F}" presName="linNode" presStyleCnt="0"/>
      <dgm:spPr/>
      <dgm:t>
        <a:bodyPr/>
        <a:lstStyle/>
        <a:p>
          <a:endParaRPr lang="zh-TW" altLang="en-US"/>
        </a:p>
      </dgm:t>
    </dgm:pt>
    <dgm:pt modelId="{B0FE59A6-4CFA-4BAE-8CEF-7563DD6CFF97}" type="pres">
      <dgm:prSet presAssocID="{1DFFC324-F611-4671-A416-AE99617A7B5F}" presName="parentText" presStyleLbl="node1" presStyleIdx="1" presStyleCnt="2" custScaleX="62206">
        <dgm:presLayoutVars>
          <dgm:chMax val="1"/>
          <dgm:bulletEnabled val="1"/>
        </dgm:presLayoutVars>
      </dgm:prSet>
      <dgm:spPr/>
      <dgm:t>
        <a:bodyPr/>
        <a:lstStyle/>
        <a:p>
          <a:endParaRPr lang="zh-TW" altLang="en-US"/>
        </a:p>
      </dgm:t>
    </dgm:pt>
    <dgm:pt modelId="{23A13550-A857-4954-9A77-56EE4E879167}" type="pres">
      <dgm:prSet presAssocID="{1DFFC324-F611-4671-A416-AE99617A7B5F}" presName="descendantText" presStyleLbl="alignAccFollowNode1" presStyleIdx="1" presStyleCnt="2" custScaleX="105292">
        <dgm:presLayoutVars>
          <dgm:bulletEnabled val="1"/>
        </dgm:presLayoutVars>
      </dgm:prSet>
      <dgm:spPr/>
      <dgm:t>
        <a:bodyPr/>
        <a:lstStyle/>
        <a:p>
          <a:endParaRPr lang="zh-TW" altLang="en-US"/>
        </a:p>
      </dgm:t>
    </dgm:pt>
  </dgm:ptLst>
  <dgm:cxnLst>
    <dgm:cxn modelId="{BFA6D0EB-5752-4D85-A715-1AD4792CC7E0}" srcId="{618B7A8E-0EB5-44DA-80B8-137990C09C77}" destId="{A44FCDF7-25F0-4BBA-9259-659F51B6FAFB}" srcOrd="0" destOrd="0" parTransId="{B49586A4-FE58-4077-B511-3034E5D83FE6}" sibTransId="{1E5E59A4-5755-479E-8AE4-D06CA6D10914}"/>
    <dgm:cxn modelId="{5F7FDA6A-0421-453F-9DEA-FA10FF6D749C}" type="presOf" srcId="{1DFFC324-F611-4671-A416-AE99617A7B5F}" destId="{B0FE59A6-4CFA-4BAE-8CEF-7563DD6CFF97}" srcOrd="0" destOrd="0" presId="urn:microsoft.com/office/officeart/2005/8/layout/vList5"/>
    <dgm:cxn modelId="{95E5DCE4-8244-4C37-9781-BD8E99DEAC2F}" srcId="{A44FCDF7-25F0-4BBA-9259-659F51B6FAFB}" destId="{17DAE55E-B0AB-4AF8-BD3B-90DB13B0A94B}" srcOrd="0" destOrd="0" parTransId="{29FB2592-5CEF-4E22-9C66-DEB7FDBFBCB6}" sibTransId="{F528BB0E-8A4D-4969-B479-6379D0D2C698}"/>
    <dgm:cxn modelId="{BC9F692C-CEBA-4486-BDC4-F2952053D5BF}" srcId="{618B7A8E-0EB5-44DA-80B8-137990C09C77}" destId="{1DFFC324-F611-4671-A416-AE99617A7B5F}" srcOrd="1" destOrd="0" parTransId="{0EF26814-B562-4B46-837F-959017A00F92}" sibTransId="{F776463E-27C1-405D-966E-D6FE380B056A}"/>
    <dgm:cxn modelId="{86031D79-57C9-499F-B30C-9BF94FA49848}" type="presOf" srcId="{5316E840-13A6-41E7-8A70-BD7D52775DDE}" destId="{795DDFDE-A415-4B9C-8FF7-4B15DE520B3A}" srcOrd="0" destOrd="2" presId="urn:microsoft.com/office/officeart/2005/8/layout/vList5"/>
    <dgm:cxn modelId="{0262F49F-F7C9-4776-BBDC-91D64130B51F}" type="presOf" srcId="{F1EDD3A5-5A56-4F35-972D-3C7585DBAF1C}" destId="{23A13550-A857-4954-9A77-56EE4E879167}" srcOrd="0" destOrd="1" presId="urn:microsoft.com/office/officeart/2005/8/layout/vList5"/>
    <dgm:cxn modelId="{C0D4DF4B-6F8A-461D-870A-16E47DD89073}" srcId="{A44FCDF7-25F0-4BBA-9259-659F51B6FAFB}" destId="{5316E840-13A6-41E7-8A70-BD7D52775DDE}" srcOrd="2" destOrd="0" parTransId="{73739863-868B-4DD3-9F57-344BFC6C082A}" sibTransId="{F711DA45-5D8C-471E-905E-79A97082DAEF}"/>
    <dgm:cxn modelId="{62A44C81-D114-40BF-A6C9-AEB4C5AC6B73}" srcId="{A44FCDF7-25F0-4BBA-9259-659F51B6FAFB}" destId="{6173FB7D-A635-4FAE-B7D4-670202388B69}" srcOrd="1" destOrd="0" parTransId="{03FA5C35-97F9-42AF-AEA3-E0257550DF80}" sibTransId="{72D10F60-162B-4AF9-B4D2-5089A1BA644A}"/>
    <dgm:cxn modelId="{BF4E94AB-B6F1-497B-BCB9-8998803AF616}" srcId="{1DFFC324-F611-4671-A416-AE99617A7B5F}" destId="{6AE4AA53-9B44-4EA2-972B-CAC9DE4C9822}" srcOrd="0" destOrd="0" parTransId="{727D843D-CC64-4F34-88D9-0E2F83EF6B96}" sibTransId="{6E1ECFF6-8313-41ED-8550-A7BE9B5DE544}"/>
    <dgm:cxn modelId="{DE010836-7921-4768-ABCC-48E9676F867D}" type="presOf" srcId="{A44FCDF7-25F0-4BBA-9259-659F51B6FAFB}" destId="{8639DBEA-4BBC-4E14-9ED1-55947C49FF85}" srcOrd="0" destOrd="0" presId="urn:microsoft.com/office/officeart/2005/8/layout/vList5"/>
    <dgm:cxn modelId="{AF958DA3-B1B8-4340-B664-47001EB95342}" type="presOf" srcId="{17DAE55E-B0AB-4AF8-BD3B-90DB13B0A94B}" destId="{795DDFDE-A415-4B9C-8FF7-4B15DE520B3A}" srcOrd="0" destOrd="0" presId="urn:microsoft.com/office/officeart/2005/8/layout/vList5"/>
    <dgm:cxn modelId="{BD0AB7B2-3641-4D56-B100-F17E59CD1E2D}" type="presOf" srcId="{618B7A8E-0EB5-44DA-80B8-137990C09C77}" destId="{F3021F15-A5A8-4EE6-B713-2A5180796D6A}" srcOrd="0" destOrd="0" presId="urn:microsoft.com/office/officeart/2005/8/layout/vList5"/>
    <dgm:cxn modelId="{3AD86F82-DA9F-4CF6-8947-9A71D50C80B6}" type="presOf" srcId="{6173FB7D-A635-4FAE-B7D4-670202388B69}" destId="{795DDFDE-A415-4B9C-8FF7-4B15DE520B3A}" srcOrd="0" destOrd="1" presId="urn:microsoft.com/office/officeart/2005/8/layout/vList5"/>
    <dgm:cxn modelId="{1989EAF9-DFF7-426B-9FEC-C0A09E0F0B5A}" type="presOf" srcId="{6AE4AA53-9B44-4EA2-972B-CAC9DE4C9822}" destId="{23A13550-A857-4954-9A77-56EE4E879167}" srcOrd="0" destOrd="0" presId="urn:microsoft.com/office/officeart/2005/8/layout/vList5"/>
    <dgm:cxn modelId="{EBBA94E4-2F3A-499F-A819-ED8FB27FCBF2}" srcId="{1DFFC324-F611-4671-A416-AE99617A7B5F}" destId="{F1EDD3A5-5A56-4F35-972D-3C7585DBAF1C}" srcOrd="1" destOrd="0" parTransId="{B4E8550C-569A-49AB-8C4F-AE3286D60DE3}" sibTransId="{53680900-4927-4B4B-B3BE-E44CCF3353C3}"/>
    <dgm:cxn modelId="{E2F32106-4364-43DE-962D-A7F8974FE7BD}" type="presParOf" srcId="{F3021F15-A5A8-4EE6-B713-2A5180796D6A}" destId="{1407C389-1054-412C-ACEC-233A8B1D1CF3}" srcOrd="0" destOrd="0" presId="urn:microsoft.com/office/officeart/2005/8/layout/vList5"/>
    <dgm:cxn modelId="{4FED5AFD-38E1-49C5-926D-01A8A3C961C9}" type="presParOf" srcId="{1407C389-1054-412C-ACEC-233A8B1D1CF3}" destId="{8639DBEA-4BBC-4E14-9ED1-55947C49FF85}" srcOrd="0" destOrd="0" presId="urn:microsoft.com/office/officeart/2005/8/layout/vList5"/>
    <dgm:cxn modelId="{A6770A2A-CA5C-4CC2-A4B3-98F0C1C67298}" type="presParOf" srcId="{1407C389-1054-412C-ACEC-233A8B1D1CF3}" destId="{795DDFDE-A415-4B9C-8FF7-4B15DE520B3A}" srcOrd="1" destOrd="0" presId="urn:microsoft.com/office/officeart/2005/8/layout/vList5"/>
    <dgm:cxn modelId="{3D1AA056-C319-4014-AA09-6FEFD4DD4B05}" type="presParOf" srcId="{F3021F15-A5A8-4EE6-B713-2A5180796D6A}" destId="{256779E9-C8C9-44BC-8C30-951580EED19D}" srcOrd="1" destOrd="0" presId="urn:microsoft.com/office/officeart/2005/8/layout/vList5"/>
    <dgm:cxn modelId="{F1D5D6DA-6D25-4E7D-ACD1-927996A525E7}" type="presParOf" srcId="{F3021F15-A5A8-4EE6-B713-2A5180796D6A}" destId="{FBB2598B-B824-4340-BC03-266794F6818A}" srcOrd="2" destOrd="0" presId="urn:microsoft.com/office/officeart/2005/8/layout/vList5"/>
    <dgm:cxn modelId="{67E7833A-5836-4EDF-839C-0AD82CB076EC}" type="presParOf" srcId="{FBB2598B-B824-4340-BC03-266794F6818A}" destId="{B0FE59A6-4CFA-4BAE-8CEF-7563DD6CFF97}" srcOrd="0" destOrd="0" presId="urn:microsoft.com/office/officeart/2005/8/layout/vList5"/>
    <dgm:cxn modelId="{8E7DA44A-A731-4C9D-9264-B908752E87F1}" type="presParOf" srcId="{FBB2598B-B824-4340-BC03-266794F6818A}" destId="{23A13550-A857-4954-9A77-56EE4E87916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C8768402-CF3C-4031-8DDD-89EDF13726DE}" type="doc">
      <dgm:prSet loTypeId="urn:microsoft.com/office/officeart/2005/8/layout/vList5" loCatId="list" qsTypeId="urn:microsoft.com/office/officeart/2005/8/quickstyle/simple3" qsCatId="simple" csTypeId="urn:microsoft.com/office/officeart/2005/8/colors/colorful5" csCatId="colorful" phldr="1"/>
      <dgm:spPr/>
      <dgm:t>
        <a:bodyPr/>
        <a:lstStyle/>
        <a:p>
          <a:endParaRPr lang="zh-TW" altLang="en-US"/>
        </a:p>
      </dgm:t>
    </dgm:pt>
    <dgm:pt modelId="{674577B8-2671-4F8D-BAE3-20B6158E8F16}">
      <dgm:prSet phldrT="[文字]" custT="1"/>
      <dgm:spPr/>
      <dgm:t>
        <a:bodyPr/>
        <a:lstStyle/>
        <a:p>
          <a:r>
            <a:rPr lang="en-US" altLang="zh-TW" sz="2400" dirty="0" err="1" smtClean="0"/>
            <a:t>var</a:t>
          </a:r>
          <a:r>
            <a:rPr lang="en-US" altLang="zh-TW" sz="2400" dirty="0" smtClean="0"/>
            <a:t>=value</a:t>
          </a:r>
          <a:endParaRPr lang="zh-TW" altLang="en-US" sz="2400" dirty="0"/>
        </a:p>
      </dgm:t>
    </dgm:pt>
    <dgm:pt modelId="{2E4BAA82-60DF-4A2F-BABF-9D5C9FB73E38}" type="parTrans" cxnId="{CD533E5D-389A-419A-A331-749127B30E41}">
      <dgm:prSet/>
      <dgm:spPr/>
      <dgm:t>
        <a:bodyPr/>
        <a:lstStyle/>
        <a:p>
          <a:endParaRPr lang="zh-TW" altLang="en-US" sz="1200"/>
        </a:p>
      </dgm:t>
    </dgm:pt>
    <dgm:pt modelId="{1A05E2A3-A072-4775-AECA-E0994A9C1C39}" type="sibTrans" cxnId="{CD533E5D-389A-419A-A331-749127B30E41}">
      <dgm:prSet/>
      <dgm:spPr/>
      <dgm:t>
        <a:bodyPr/>
        <a:lstStyle/>
        <a:p>
          <a:endParaRPr lang="zh-TW" altLang="en-US" sz="1200"/>
        </a:p>
      </dgm:t>
    </dgm:pt>
    <dgm:pt modelId="{CF951A0E-E757-4B13-9037-B4CFC681C9BF}">
      <dgm:prSet phldrT="[文字]" custT="1">
        <dgm:style>
          <a:lnRef idx="2">
            <a:schemeClr val="accent5"/>
          </a:lnRef>
          <a:fillRef idx="1">
            <a:schemeClr val="lt1"/>
          </a:fillRef>
          <a:effectRef idx="0">
            <a:schemeClr val="accent5"/>
          </a:effectRef>
          <a:fontRef idx="minor">
            <a:schemeClr val="dk1"/>
          </a:fontRef>
        </dgm:style>
      </dgm:prSet>
      <dgm:spPr/>
      <dgm:t>
        <a:bodyPr/>
        <a:lstStyle/>
        <a:p>
          <a:r>
            <a:rPr lang="zh-TW" altLang="en-US" sz="1600" dirty="0" smtClean="0"/>
            <a:t>設定變數</a:t>
          </a:r>
          <a:r>
            <a:rPr lang="en-US" altLang="zh-TW" sz="1600" dirty="0" smtClean="0"/>
            <a:t>=</a:t>
          </a:r>
          <a:r>
            <a:rPr lang="zh-TW" altLang="en-US" sz="1600" dirty="0" smtClean="0"/>
            <a:t>變數值</a:t>
          </a:r>
          <a:endParaRPr lang="zh-TW" altLang="en-US" sz="1600" dirty="0"/>
        </a:p>
      </dgm:t>
    </dgm:pt>
    <dgm:pt modelId="{83DB8E7E-7203-4494-85A4-DB8474A0BC35}" type="parTrans" cxnId="{F6DD918B-07A9-400D-BCD3-6BB3AC39252A}">
      <dgm:prSet/>
      <dgm:spPr/>
      <dgm:t>
        <a:bodyPr/>
        <a:lstStyle/>
        <a:p>
          <a:endParaRPr lang="zh-TW" altLang="en-US" sz="1200"/>
        </a:p>
      </dgm:t>
    </dgm:pt>
    <dgm:pt modelId="{421CE8B2-DA65-4D3C-B202-6C7D3FD6EED4}" type="sibTrans" cxnId="{F6DD918B-07A9-400D-BCD3-6BB3AC39252A}">
      <dgm:prSet/>
      <dgm:spPr/>
      <dgm:t>
        <a:bodyPr/>
        <a:lstStyle/>
        <a:p>
          <a:endParaRPr lang="zh-TW" altLang="en-US" sz="1200"/>
        </a:p>
      </dgm:t>
    </dgm:pt>
    <dgm:pt modelId="{A58A16E8-CF23-46BE-849D-EF760975F764}">
      <dgm:prSet phldrT="[文字]" custT="1"/>
      <dgm:spPr/>
      <dgm:t>
        <a:bodyPr/>
        <a:lstStyle/>
        <a:p>
          <a:r>
            <a:rPr lang="en-US" altLang="zh-TW" sz="2400" dirty="0" smtClean="0"/>
            <a:t>unset </a:t>
          </a:r>
          <a:r>
            <a:rPr lang="en-US" altLang="zh-TW" sz="2400" dirty="0" err="1" smtClean="0"/>
            <a:t>var</a:t>
          </a:r>
          <a:endParaRPr lang="zh-TW" altLang="en-US" sz="2400" dirty="0"/>
        </a:p>
      </dgm:t>
    </dgm:pt>
    <dgm:pt modelId="{8E47FD6A-A230-431D-BBB2-F5C3A56DAED4}" type="parTrans" cxnId="{94D4F694-753E-4107-8EE1-1AA1B811B32E}">
      <dgm:prSet/>
      <dgm:spPr/>
      <dgm:t>
        <a:bodyPr/>
        <a:lstStyle/>
        <a:p>
          <a:endParaRPr lang="zh-TW" altLang="en-US" sz="1200"/>
        </a:p>
      </dgm:t>
    </dgm:pt>
    <dgm:pt modelId="{08273225-0607-4255-9DF7-FF759C20BBEA}" type="sibTrans" cxnId="{94D4F694-753E-4107-8EE1-1AA1B811B32E}">
      <dgm:prSet/>
      <dgm:spPr/>
      <dgm:t>
        <a:bodyPr/>
        <a:lstStyle/>
        <a:p>
          <a:endParaRPr lang="zh-TW" altLang="en-US" sz="1200"/>
        </a:p>
      </dgm:t>
    </dgm:pt>
    <dgm:pt modelId="{CFB51619-82A8-46AD-BD37-CD4B83B7227D}">
      <dgm:prSet phldrT="[文字]" custT="1">
        <dgm:style>
          <a:lnRef idx="2">
            <a:schemeClr val="accent6"/>
          </a:lnRef>
          <a:fillRef idx="1">
            <a:schemeClr val="lt1"/>
          </a:fillRef>
          <a:effectRef idx="0">
            <a:schemeClr val="accent6"/>
          </a:effectRef>
          <a:fontRef idx="minor">
            <a:schemeClr val="dk1"/>
          </a:fontRef>
        </dgm:style>
      </dgm:prSet>
      <dgm:spPr/>
      <dgm:t>
        <a:bodyPr/>
        <a:lstStyle/>
        <a:p>
          <a:r>
            <a:rPr lang="zh-TW" altLang="en-US" sz="1600" dirty="0" smtClean="0"/>
            <a:t>移除變數</a:t>
          </a:r>
          <a:endParaRPr lang="zh-TW" altLang="en-US" sz="1600" dirty="0"/>
        </a:p>
      </dgm:t>
    </dgm:pt>
    <dgm:pt modelId="{1887382A-25A6-4ACA-8431-E4C46A31DF6B}" type="parTrans" cxnId="{5CD9AD16-91C7-4291-AF47-9544101271F9}">
      <dgm:prSet/>
      <dgm:spPr/>
      <dgm:t>
        <a:bodyPr/>
        <a:lstStyle/>
        <a:p>
          <a:endParaRPr lang="zh-TW" altLang="en-US" sz="1200"/>
        </a:p>
      </dgm:t>
    </dgm:pt>
    <dgm:pt modelId="{9F4F2F42-44B6-459A-B5B1-CBF06272C5F5}" type="sibTrans" cxnId="{5CD9AD16-91C7-4291-AF47-9544101271F9}">
      <dgm:prSet/>
      <dgm:spPr/>
      <dgm:t>
        <a:bodyPr/>
        <a:lstStyle/>
        <a:p>
          <a:endParaRPr lang="zh-TW" altLang="en-US" sz="1200"/>
        </a:p>
      </dgm:t>
    </dgm:pt>
    <dgm:pt modelId="{230BAD77-B0E9-4519-AB9C-33FBB21BF3B2}" type="pres">
      <dgm:prSet presAssocID="{C8768402-CF3C-4031-8DDD-89EDF13726DE}" presName="Name0" presStyleCnt="0">
        <dgm:presLayoutVars>
          <dgm:dir/>
          <dgm:animLvl val="lvl"/>
          <dgm:resizeHandles val="exact"/>
        </dgm:presLayoutVars>
      </dgm:prSet>
      <dgm:spPr/>
      <dgm:t>
        <a:bodyPr/>
        <a:lstStyle/>
        <a:p>
          <a:endParaRPr lang="zh-TW" altLang="en-US"/>
        </a:p>
      </dgm:t>
    </dgm:pt>
    <dgm:pt modelId="{69CF8325-A8C2-40F7-8EA5-5DC9D9670375}" type="pres">
      <dgm:prSet presAssocID="{674577B8-2671-4F8D-BAE3-20B6158E8F16}" presName="linNode" presStyleCnt="0"/>
      <dgm:spPr/>
    </dgm:pt>
    <dgm:pt modelId="{3270899B-78A7-431D-A1A2-45F4A2BF0E96}" type="pres">
      <dgm:prSet presAssocID="{674577B8-2671-4F8D-BAE3-20B6158E8F16}" presName="parentText" presStyleLbl="node1" presStyleIdx="0" presStyleCnt="2">
        <dgm:presLayoutVars>
          <dgm:chMax val="1"/>
          <dgm:bulletEnabled val="1"/>
        </dgm:presLayoutVars>
      </dgm:prSet>
      <dgm:spPr/>
      <dgm:t>
        <a:bodyPr/>
        <a:lstStyle/>
        <a:p>
          <a:endParaRPr lang="zh-TW" altLang="en-US"/>
        </a:p>
      </dgm:t>
    </dgm:pt>
    <dgm:pt modelId="{80257BFC-3D08-4D1E-A4CF-81167246A115}" type="pres">
      <dgm:prSet presAssocID="{674577B8-2671-4F8D-BAE3-20B6158E8F16}" presName="descendantText" presStyleLbl="alignAccFollowNode1" presStyleIdx="0" presStyleCnt="2">
        <dgm:presLayoutVars>
          <dgm:bulletEnabled val="1"/>
        </dgm:presLayoutVars>
      </dgm:prSet>
      <dgm:spPr/>
      <dgm:t>
        <a:bodyPr/>
        <a:lstStyle/>
        <a:p>
          <a:endParaRPr lang="zh-TW" altLang="en-US"/>
        </a:p>
      </dgm:t>
    </dgm:pt>
    <dgm:pt modelId="{EF0A64AD-74C5-4F11-A71E-8DF71EAFF02C}" type="pres">
      <dgm:prSet presAssocID="{1A05E2A3-A072-4775-AECA-E0994A9C1C39}" presName="sp" presStyleCnt="0"/>
      <dgm:spPr/>
    </dgm:pt>
    <dgm:pt modelId="{DDB89875-4448-4229-AC72-DB0FA84DB89A}" type="pres">
      <dgm:prSet presAssocID="{A58A16E8-CF23-46BE-849D-EF760975F764}" presName="linNode" presStyleCnt="0"/>
      <dgm:spPr/>
    </dgm:pt>
    <dgm:pt modelId="{80DD006F-52FF-4C8A-A850-9C161A73681F}" type="pres">
      <dgm:prSet presAssocID="{A58A16E8-CF23-46BE-849D-EF760975F764}" presName="parentText" presStyleLbl="node1" presStyleIdx="1" presStyleCnt="2">
        <dgm:presLayoutVars>
          <dgm:chMax val="1"/>
          <dgm:bulletEnabled val="1"/>
        </dgm:presLayoutVars>
      </dgm:prSet>
      <dgm:spPr/>
      <dgm:t>
        <a:bodyPr/>
        <a:lstStyle/>
        <a:p>
          <a:endParaRPr lang="zh-TW" altLang="en-US"/>
        </a:p>
      </dgm:t>
    </dgm:pt>
    <dgm:pt modelId="{9B9707C0-0B66-4B65-9E62-F24080C3D4AA}" type="pres">
      <dgm:prSet presAssocID="{A58A16E8-CF23-46BE-849D-EF760975F764}" presName="descendantText" presStyleLbl="alignAccFollowNode1" presStyleIdx="1" presStyleCnt="2">
        <dgm:presLayoutVars>
          <dgm:bulletEnabled val="1"/>
        </dgm:presLayoutVars>
      </dgm:prSet>
      <dgm:spPr/>
      <dgm:t>
        <a:bodyPr/>
        <a:lstStyle/>
        <a:p>
          <a:endParaRPr lang="zh-TW" altLang="en-US"/>
        </a:p>
      </dgm:t>
    </dgm:pt>
  </dgm:ptLst>
  <dgm:cxnLst>
    <dgm:cxn modelId="{94D4F694-753E-4107-8EE1-1AA1B811B32E}" srcId="{C8768402-CF3C-4031-8DDD-89EDF13726DE}" destId="{A58A16E8-CF23-46BE-849D-EF760975F764}" srcOrd="1" destOrd="0" parTransId="{8E47FD6A-A230-431D-BBB2-F5C3A56DAED4}" sibTransId="{08273225-0607-4255-9DF7-FF759C20BBEA}"/>
    <dgm:cxn modelId="{F6DD918B-07A9-400D-BCD3-6BB3AC39252A}" srcId="{674577B8-2671-4F8D-BAE3-20B6158E8F16}" destId="{CF951A0E-E757-4B13-9037-B4CFC681C9BF}" srcOrd="0" destOrd="0" parTransId="{83DB8E7E-7203-4494-85A4-DB8474A0BC35}" sibTransId="{421CE8B2-DA65-4D3C-B202-6C7D3FD6EED4}"/>
    <dgm:cxn modelId="{687E6B2F-FB69-4B6C-93A5-A0CDD94B9B37}" type="presOf" srcId="{CF951A0E-E757-4B13-9037-B4CFC681C9BF}" destId="{80257BFC-3D08-4D1E-A4CF-81167246A115}" srcOrd="0" destOrd="0" presId="urn:microsoft.com/office/officeart/2005/8/layout/vList5"/>
    <dgm:cxn modelId="{1518EE61-958C-4808-B77A-96D65E44A11F}" type="presOf" srcId="{C8768402-CF3C-4031-8DDD-89EDF13726DE}" destId="{230BAD77-B0E9-4519-AB9C-33FBB21BF3B2}" srcOrd="0" destOrd="0" presId="urn:microsoft.com/office/officeart/2005/8/layout/vList5"/>
    <dgm:cxn modelId="{5CD9AD16-91C7-4291-AF47-9544101271F9}" srcId="{A58A16E8-CF23-46BE-849D-EF760975F764}" destId="{CFB51619-82A8-46AD-BD37-CD4B83B7227D}" srcOrd="0" destOrd="0" parTransId="{1887382A-25A6-4ACA-8431-E4C46A31DF6B}" sibTransId="{9F4F2F42-44B6-459A-B5B1-CBF06272C5F5}"/>
    <dgm:cxn modelId="{89AFFD70-E6EC-47D8-878C-1E9673770523}" type="presOf" srcId="{CFB51619-82A8-46AD-BD37-CD4B83B7227D}" destId="{9B9707C0-0B66-4B65-9E62-F24080C3D4AA}" srcOrd="0" destOrd="0" presId="urn:microsoft.com/office/officeart/2005/8/layout/vList5"/>
    <dgm:cxn modelId="{CD533E5D-389A-419A-A331-749127B30E41}" srcId="{C8768402-CF3C-4031-8DDD-89EDF13726DE}" destId="{674577B8-2671-4F8D-BAE3-20B6158E8F16}" srcOrd="0" destOrd="0" parTransId="{2E4BAA82-60DF-4A2F-BABF-9D5C9FB73E38}" sibTransId="{1A05E2A3-A072-4775-AECA-E0994A9C1C39}"/>
    <dgm:cxn modelId="{695F2769-2AC5-4939-AAC1-AA3A313C6831}" type="presOf" srcId="{A58A16E8-CF23-46BE-849D-EF760975F764}" destId="{80DD006F-52FF-4C8A-A850-9C161A73681F}" srcOrd="0" destOrd="0" presId="urn:microsoft.com/office/officeart/2005/8/layout/vList5"/>
    <dgm:cxn modelId="{9C1FAB82-B526-4507-9CAA-2B1BD7590C84}" type="presOf" srcId="{674577B8-2671-4F8D-BAE3-20B6158E8F16}" destId="{3270899B-78A7-431D-A1A2-45F4A2BF0E96}" srcOrd="0" destOrd="0" presId="urn:microsoft.com/office/officeart/2005/8/layout/vList5"/>
    <dgm:cxn modelId="{877105BA-F4AE-4A3F-B5DD-9F7E69823E84}" type="presParOf" srcId="{230BAD77-B0E9-4519-AB9C-33FBB21BF3B2}" destId="{69CF8325-A8C2-40F7-8EA5-5DC9D9670375}" srcOrd="0" destOrd="0" presId="urn:microsoft.com/office/officeart/2005/8/layout/vList5"/>
    <dgm:cxn modelId="{BC4FE0D2-835C-491B-8866-CE7D4EB1E52A}" type="presParOf" srcId="{69CF8325-A8C2-40F7-8EA5-5DC9D9670375}" destId="{3270899B-78A7-431D-A1A2-45F4A2BF0E96}" srcOrd="0" destOrd="0" presId="urn:microsoft.com/office/officeart/2005/8/layout/vList5"/>
    <dgm:cxn modelId="{29E696D6-334F-4FDD-B3C4-ACD764EF394C}" type="presParOf" srcId="{69CF8325-A8C2-40F7-8EA5-5DC9D9670375}" destId="{80257BFC-3D08-4D1E-A4CF-81167246A115}" srcOrd="1" destOrd="0" presId="urn:microsoft.com/office/officeart/2005/8/layout/vList5"/>
    <dgm:cxn modelId="{1707ED6C-8E99-49FB-BBD5-09244A472E06}" type="presParOf" srcId="{230BAD77-B0E9-4519-AB9C-33FBB21BF3B2}" destId="{EF0A64AD-74C5-4F11-A71E-8DF71EAFF02C}" srcOrd="1" destOrd="0" presId="urn:microsoft.com/office/officeart/2005/8/layout/vList5"/>
    <dgm:cxn modelId="{423FB9FC-970B-40D9-8B4F-B800BC0B1BA4}" type="presParOf" srcId="{230BAD77-B0E9-4519-AB9C-33FBB21BF3B2}" destId="{DDB89875-4448-4229-AC72-DB0FA84DB89A}" srcOrd="2" destOrd="0" presId="urn:microsoft.com/office/officeart/2005/8/layout/vList5"/>
    <dgm:cxn modelId="{A23C2C37-C995-4FA2-A1EB-B267AE335BB3}" type="presParOf" srcId="{DDB89875-4448-4229-AC72-DB0FA84DB89A}" destId="{80DD006F-52FF-4C8A-A850-9C161A73681F}" srcOrd="0" destOrd="0" presId="urn:microsoft.com/office/officeart/2005/8/layout/vList5"/>
    <dgm:cxn modelId="{BFE7F3CB-58A9-4874-BAE7-4949C119173E}" type="presParOf" srcId="{DDB89875-4448-4229-AC72-DB0FA84DB89A}" destId="{9B9707C0-0B66-4B65-9E62-F24080C3D4A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A0473D87-B75F-4403-8120-5DF00B85C4E0}" type="doc">
      <dgm:prSet loTypeId="urn:microsoft.com/office/officeart/2005/8/layout/default" loCatId="list" qsTypeId="urn:microsoft.com/office/officeart/2005/8/quickstyle/simple3" qsCatId="simple" csTypeId="urn:microsoft.com/office/officeart/2005/8/colors/colorful5" csCatId="colorful" phldr="1"/>
      <dgm:spPr/>
      <dgm:t>
        <a:bodyPr/>
        <a:lstStyle/>
        <a:p>
          <a:endParaRPr lang="zh-TW" altLang="en-US"/>
        </a:p>
      </dgm:t>
    </dgm:pt>
    <dgm:pt modelId="{1B3F5802-9B4B-4223-B900-5BD265FC1AD8}">
      <dgm:prSet phldrT="[文字]" custT="1">
        <dgm:style>
          <a:lnRef idx="2">
            <a:schemeClr val="accent1"/>
          </a:lnRef>
          <a:fillRef idx="1">
            <a:schemeClr val="lt1"/>
          </a:fillRef>
          <a:effectRef idx="0">
            <a:schemeClr val="accent1"/>
          </a:effectRef>
          <a:fontRef idx="minor">
            <a:schemeClr val="dk1"/>
          </a:fontRef>
        </dgm:style>
      </dgm:prSet>
      <dgm:spPr/>
      <dgm:t>
        <a:bodyPr/>
        <a:lstStyle/>
        <a:p>
          <a:pPr algn="l"/>
          <a:r>
            <a:rPr lang="en-US" altLang="zh-TW" sz="1600" dirty="0" smtClean="0"/>
            <a:t>1.</a:t>
          </a:r>
          <a:r>
            <a:rPr lang="zh-TW" altLang="en-US" sz="1600" dirty="0" smtClean="0"/>
            <a:t>使用</a:t>
          </a:r>
          <a:r>
            <a:rPr lang="en-US" altLang="zh-TW" sz="1600" dirty="0" smtClean="0"/>
            <a:t>source</a:t>
          </a:r>
          <a:r>
            <a:rPr lang="zh-TW" altLang="en-US" sz="1600" dirty="0" smtClean="0"/>
            <a:t>指令</a:t>
          </a:r>
          <a:endParaRPr lang="en-US" altLang="zh-TW" sz="1600" dirty="0" smtClean="0"/>
        </a:p>
        <a:p>
          <a:pPr algn="l"/>
          <a:r>
            <a:rPr lang="en-US" altLang="zh-TW" sz="1600" dirty="0" smtClean="0"/>
            <a:t>source  test.sh</a:t>
          </a:r>
          <a:endParaRPr lang="zh-TW" altLang="en-US" sz="1600" dirty="0"/>
        </a:p>
      </dgm:t>
    </dgm:pt>
    <dgm:pt modelId="{856EB61F-1F54-4C44-9CE0-C108DE69B3DD}" type="parTrans" cxnId="{79059F9F-11FC-4E2D-B76B-490F487E8BD5}">
      <dgm:prSet/>
      <dgm:spPr/>
      <dgm:t>
        <a:bodyPr/>
        <a:lstStyle/>
        <a:p>
          <a:endParaRPr lang="zh-TW" altLang="en-US" sz="1600"/>
        </a:p>
      </dgm:t>
    </dgm:pt>
    <dgm:pt modelId="{5A6B4AE2-5244-4C37-AF08-4EDC85CAFBDB}" type="sibTrans" cxnId="{79059F9F-11FC-4E2D-B76B-490F487E8BD5}">
      <dgm:prSet/>
      <dgm:spPr/>
      <dgm:t>
        <a:bodyPr/>
        <a:lstStyle/>
        <a:p>
          <a:endParaRPr lang="zh-TW" altLang="en-US" sz="1600"/>
        </a:p>
      </dgm:t>
    </dgm:pt>
    <dgm:pt modelId="{F58A688D-950F-42D1-9D4C-D6390ACF94CE}">
      <dgm:prSet phldrT="[文字]" custT="1">
        <dgm:style>
          <a:lnRef idx="2">
            <a:schemeClr val="accent3"/>
          </a:lnRef>
          <a:fillRef idx="1">
            <a:schemeClr val="lt1"/>
          </a:fillRef>
          <a:effectRef idx="0">
            <a:schemeClr val="accent3"/>
          </a:effectRef>
          <a:fontRef idx="minor">
            <a:schemeClr val="dk1"/>
          </a:fontRef>
        </dgm:style>
      </dgm:prSet>
      <dgm:spPr/>
      <dgm:t>
        <a:bodyPr/>
        <a:lstStyle/>
        <a:p>
          <a:pPr algn="l"/>
          <a:r>
            <a:rPr lang="en-US" altLang="zh-TW" sz="1600" dirty="0" smtClean="0"/>
            <a:t>2.</a:t>
          </a:r>
          <a:r>
            <a:rPr lang="zh-TW" altLang="en-US" sz="1600" dirty="0" smtClean="0"/>
            <a:t>使用 </a:t>
          </a:r>
          <a:r>
            <a:rPr lang="en-US" altLang="zh-TW" sz="1600" dirty="0" smtClean="0"/>
            <a:t>.</a:t>
          </a:r>
          <a:r>
            <a:rPr lang="zh-TW" altLang="en-US" sz="1600" dirty="0" smtClean="0"/>
            <a:t>  符號</a:t>
          </a:r>
          <a:endParaRPr lang="en-US" altLang="zh-TW" sz="1600" dirty="0" smtClean="0"/>
        </a:p>
        <a:p>
          <a:pPr algn="l"/>
          <a:r>
            <a:rPr lang="en-US" altLang="zh-TW" sz="1600" b="1" dirty="0" smtClean="0"/>
            <a:t>.</a:t>
          </a:r>
          <a:r>
            <a:rPr lang="zh-TW" altLang="en-US" sz="1600" b="1" dirty="0" smtClean="0"/>
            <a:t>  </a:t>
          </a:r>
          <a:r>
            <a:rPr lang="en-US" altLang="zh-TW" sz="1600" dirty="0" smtClean="0"/>
            <a:t>test.sh</a:t>
          </a:r>
          <a:endParaRPr lang="zh-TW" altLang="en-US" sz="1600" dirty="0"/>
        </a:p>
      </dgm:t>
    </dgm:pt>
    <dgm:pt modelId="{0BE9CD5A-DFBA-4E3E-A56F-B33D6EF7AADF}" type="parTrans" cxnId="{16ABA7AE-7A02-408C-BED6-17D83D9B387E}">
      <dgm:prSet/>
      <dgm:spPr/>
      <dgm:t>
        <a:bodyPr/>
        <a:lstStyle/>
        <a:p>
          <a:endParaRPr lang="zh-TW" altLang="en-US" sz="1600"/>
        </a:p>
      </dgm:t>
    </dgm:pt>
    <dgm:pt modelId="{38A2835E-B3BD-4651-868A-55E652076ABB}" type="sibTrans" cxnId="{16ABA7AE-7A02-408C-BED6-17D83D9B387E}">
      <dgm:prSet/>
      <dgm:spPr/>
      <dgm:t>
        <a:bodyPr/>
        <a:lstStyle/>
        <a:p>
          <a:endParaRPr lang="zh-TW" altLang="en-US" sz="1600"/>
        </a:p>
      </dgm:t>
    </dgm:pt>
    <dgm:pt modelId="{2BD2B73A-B891-473E-B0C7-506B4430F37C}">
      <dgm:prSet phldrT="[文字]" custT="1">
        <dgm:style>
          <a:lnRef idx="2">
            <a:schemeClr val="accent4"/>
          </a:lnRef>
          <a:fillRef idx="1">
            <a:schemeClr val="lt1"/>
          </a:fillRef>
          <a:effectRef idx="0">
            <a:schemeClr val="accent4"/>
          </a:effectRef>
          <a:fontRef idx="minor">
            <a:schemeClr val="dk1"/>
          </a:fontRef>
        </dgm:style>
      </dgm:prSet>
      <dgm:spPr/>
      <dgm:t>
        <a:bodyPr/>
        <a:lstStyle/>
        <a:p>
          <a:r>
            <a:rPr lang="en-US" altLang="zh-TW" sz="1600" dirty="0" smtClean="0"/>
            <a:t>3.</a:t>
          </a:r>
          <a:r>
            <a:rPr lang="zh-TW" altLang="en-US" sz="1600" dirty="0" smtClean="0"/>
            <a:t>視為執行檔案</a:t>
          </a:r>
          <a:endParaRPr lang="en-US" altLang="zh-TW" sz="1600" dirty="0" smtClean="0"/>
        </a:p>
        <a:p>
          <a:r>
            <a:rPr lang="en-US" altLang="zh-TW" sz="1600" dirty="0" err="1" smtClean="0"/>
            <a:t>chmod</a:t>
          </a:r>
          <a:r>
            <a:rPr lang="en-US" altLang="zh-TW" sz="1600" dirty="0" smtClean="0"/>
            <a:t>  +x  test.sh</a:t>
          </a:r>
          <a:endParaRPr lang="zh-TW" altLang="en-US" sz="1600" dirty="0" smtClean="0"/>
        </a:p>
        <a:p>
          <a:r>
            <a:rPr lang="en-US" altLang="zh-TW" sz="1600" dirty="0" smtClean="0"/>
            <a:t>./test.sh</a:t>
          </a:r>
          <a:endParaRPr lang="zh-TW" altLang="en-US" sz="1600" dirty="0"/>
        </a:p>
      </dgm:t>
    </dgm:pt>
    <dgm:pt modelId="{B541D7A3-34D2-4211-921E-43E6275B38F5}" type="parTrans" cxnId="{052C4945-5CAA-41D3-B6EF-B6E599810247}">
      <dgm:prSet/>
      <dgm:spPr/>
      <dgm:t>
        <a:bodyPr/>
        <a:lstStyle/>
        <a:p>
          <a:endParaRPr lang="zh-TW" altLang="en-US" sz="1600"/>
        </a:p>
      </dgm:t>
    </dgm:pt>
    <dgm:pt modelId="{6EC46DCF-74DF-46A4-BEC3-9AB582F8A953}" type="sibTrans" cxnId="{052C4945-5CAA-41D3-B6EF-B6E599810247}">
      <dgm:prSet/>
      <dgm:spPr/>
      <dgm:t>
        <a:bodyPr/>
        <a:lstStyle/>
        <a:p>
          <a:endParaRPr lang="zh-TW" altLang="en-US" sz="1600"/>
        </a:p>
      </dgm:t>
    </dgm:pt>
    <dgm:pt modelId="{16FF3B78-D024-470B-AA16-55AEADC11F06}">
      <dgm:prSet custT="1">
        <dgm:style>
          <a:lnRef idx="2">
            <a:schemeClr val="accent6"/>
          </a:lnRef>
          <a:fillRef idx="1">
            <a:schemeClr val="lt1"/>
          </a:fillRef>
          <a:effectRef idx="0">
            <a:schemeClr val="accent6"/>
          </a:effectRef>
          <a:fontRef idx="minor">
            <a:schemeClr val="dk1"/>
          </a:fontRef>
        </dgm:style>
      </dgm:prSet>
      <dgm:spPr/>
      <dgm:t>
        <a:bodyPr/>
        <a:lstStyle/>
        <a:p>
          <a:r>
            <a:rPr lang="en-US" altLang="zh-TW" sz="1600" dirty="0" smtClean="0"/>
            <a:t>4.</a:t>
          </a:r>
          <a:r>
            <a:rPr lang="zh-TW" altLang="en-US" sz="1600" dirty="0" smtClean="0"/>
            <a:t>使用</a:t>
          </a:r>
          <a:r>
            <a:rPr lang="en-US" altLang="zh-TW" sz="1600" dirty="0" smtClean="0"/>
            <a:t>bash</a:t>
          </a:r>
          <a:r>
            <a:rPr lang="zh-TW" altLang="en-US" sz="1600" dirty="0" smtClean="0"/>
            <a:t>指令</a:t>
          </a:r>
          <a:endParaRPr lang="en-US" altLang="zh-TW" sz="1600" dirty="0" smtClean="0"/>
        </a:p>
        <a:p>
          <a:r>
            <a:rPr lang="en-US" altLang="zh-TW" sz="1600" dirty="0" smtClean="0"/>
            <a:t>bash test.sh  </a:t>
          </a:r>
          <a:endParaRPr lang="zh-TW" altLang="en-US" sz="1600" dirty="0"/>
        </a:p>
      </dgm:t>
    </dgm:pt>
    <dgm:pt modelId="{28988BB0-3242-4E27-93FE-3707ADC7406D}" type="parTrans" cxnId="{5F3C7385-FB39-47FF-A025-8E1D3D93AAE6}">
      <dgm:prSet/>
      <dgm:spPr/>
      <dgm:t>
        <a:bodyPr/>
        <a:lstStyle/>
        <a:p>
          <a:endParaRPr lang="zh-TW" altLang="en-US" sz="1600"/>
        </a:p>
      </dgm:t>
    </dgm:pt>
    <dgm:pt modelId="{2721EDB4-BA23-4B2D-A1F1-2A8E9C4A718B}" type="sibTrans" cxnId="{5F3C7385-FB39-47FF-A025-8E1D3D93AAE6}">
      <dgm:prSet/>
      <dgm:spPr/>
      <dgm:t>
        <a:bodyPr/>
        <a:lstStyle/>
        <a:p>
          <a:endParaRPr lang="zh-TW" altLang="en-US" sz="1600"/>
        </a:p>
      </dgm:t>
    </dgm:pt>
    <dgm:pt modelId="{15D4A063-09D9-4B49-AC1C-E52F252145D3}">
      <dgm:prSet custT="1">
        <dgm:style>
          <a:lnRef idx="2">
            <a:schemeClr val="accent6"/>
          </a:lnRef>
          <a:fillRef idx="1">
            <a:schemeClr val="lt1"/>
          </a:fillRef>
          <a:effectRef idx="0">
            <a:schemeClr val="accent6"/>
          </a:effectRef>
          <a:fontRef idx="minor">
            <a:schemeClr val="dk1"/>
          </a:fontRef>
        </dgm:style>
      </dgm:prSet>
      <dgm:spPr/>
      <dgm:t>
        <a:bodyPr/>
        <a:lstStyle/>
        <a:p>
          <a:pPr algn="l"/>
          <a:endParaRPr lang="zh-TW" altLang="en-US" sz="1600" dirty="0"/>
        </a:p>
      </dgm:t>
    </dgm:pt>
    <dgm:pt modelId="{6561C733-05AE-4948-9EB1-718B2E688FFA}" type="parTrans" cxnId="{8FA0F0B9-FBA1-43CC-B124-1510D5F9A516}">
      <dgm:prSet/>
      <dgm:spPr/>
      <dgm:t>
        <a:bodyPr/>
        <a:lstStyle/>
        <a:p>
          <a:endParaRPr lang="zh-TW" altLang="en-US" sz="1600"/>
        </a:p>
      </dgm:t>
    </dgm:pt>
    <dgm:pt modelId="{C1922780-9BE0-4C18-BEF7-F7161BD82478}" type="sibTrans" cxnId="{8FA0F0B9-FBA1-43CC-B124-1510D5F9A516}">
      <dgm:prSet/>
      <dgm:spPr/>
      <dgm:t>
        <a:bodyPr/>
        <a:lstStyle/>
        <a:p>
          <a:endParaRPr lang="zh-TW" altLang="en-US" sz="1600"/>
        </a:p>
      </dgm:t>
    </dgm:pt>
    <dgm:pt modelId="{CBE59485-24B4-4943-B558-33BC60BC24D7}">
      <dgm:prSet phldrT="[文字]" custT="1">
        <dgm:style>
          <a:lnRef idx="2">
            <a:schemeClr val="accent4"/>
          </a:lnRef>
          <a:fillRef idx="1">
            <a:schemeClr val="lt1"/>
          </a:fillRef>
          <a:effectRef idx="0">
            <a:schemeClr val="accent4"/>
          </a:effectRef>
          <a:fontRef idx="minor">
            <a:schemeClr val="dk1"/>
          </a:fontRef>
        </dgm:style>
      </dgm:prSet>
      <dgm:spPr/>
      <dgm:t>
        <a:bodyPr/>
        <a:lstStyle/>
        <a:p>
          <a:endParaRPr lang="zh-TW" altLang="en-US" sz="1600" dirty="0"/>
        </a:p>
      </dgm:t>
    </dgm:pt>
    <dgm:pt modelId="{0A30B717-4741-49EF-B4ED-FF494B0BBDC3}" type="sibTrans" cxnId="{6A6237AA-6484-46D3-B815-681776AA5C89}">
      <dgm:prSet/>
      <dgm:spPr/>
      <dgm:t>
        <a:bodyPr/>
        <a:lstStyle/>
        <a:p>
          <a:endParaRPr lang="zh-TW" altLang="en-US" sz="1600"/>
        </a:p>
      </dgm:t>
    </dgm:pt>
    <dgm:pt modelId="{52D331DE-81EF-4DA4-A773-96CF78115937}" type="parTrans" cxnId="{6A6237AA-6484-46D3-B815-681776AA5C89}">
      <dgm:prSet/>
      <dgm:spPr/>
      <dgm:t>
        <a:bodyPr/>
        <a:lstStyle/>
        <a:p>
          <a:endParaRPr lang="zh-TW" altLang="en-US" sz="1600"/>
        </a:p>
      </dgm:t>
    </dgm:pt>
    <dgm:pt modelId="{5357F689-43B6-4491-8CDE-9DA1303CC56B}" type="pres">
      <dgm:prSet presAssocID="{A0473D87-B75F-4403-8120-5DF00B85C4E0}" presName="diagram" presStyleCnt="0">
        <dgm:presLayoutVars>
          <dgm:dir/>
          <dgm:resizeHandles val="exact"/>
        </dgm:presLayoutVars>
      </dgm:prSet>
      <dgm:spPr/>
      <dgm:t>
        <a:bodyPr/>
        <a:lstStyle/>
        <a:p>
          <a:endParaRPr lang="zh-TW" altLang="en-US"/>
        </a:p>
      </dgm:t>
    </dgm:pt>
    <dgm:pt modelId="{12FE7953-15E7-4406-B49B-436496CB8FFC}" type="pres">
      <dgm:prSet presAssocID="{1B3F5802-9B4B-4223-B900-5BD265FC1AD8}" presName="node" presStyleLbl="node1" presStyleIdx="0" presStyleCnt="4" custScaleX="91085">
        <dgm:presLayoutVars>
          <dgm:bulletEnabled val="1"/>
        </dgm:presLayoutVars>
      </dgm:prSet>
      <dgm:spPr/>
      <dgm:t>
        <a:bodyPr/>
        <a:lstStyle/>
        <a:p>
          <a:endParaRPr lang="zh-TW" altLang="en-US"/>
        </a:p>
      </dgm:t>
    </dgm:pt>
    <dgm:pt modelId="{E201589C-1A01-4FCD-AC10-880566CA36B0}" type="pres">
      <dgm:prSet presAssocID="{5A6B4AE2-5244-4C37-AF08-4EDC85CAFBDB}" presName="sibTrans" presStyleCnt="0"/>
      <dgm:spPr/>
    </dgm:pt>
    <dgm:pt modelId="{DF90A13A-FD59-4A53-893C-F02557E9E2C3}" type="pres">
      <dgm:prSet presAssocID="{F58A688D-950F-42D1-9D4C-D6390ACF94CE}" presName="node" presStyleLbl="node1" presStyleIdx="1" presStyleCnt="4">
        <dgm:presLayoutVars>
          <dgm:bulletEnabled val="1"/>
        </dgm:presLayoutVars>
      </dgm:prSet>
      <dgm:spPr/>
      <dgm:t>
        <a:bodyPr/>
        <a:lstStyle/>
        <a:p>
          <a:endParaRPr lang="zh-TW" altLang="en-US"/>
        </a:p>
      </dgm:t>
    </dgm:pt>
    <dgm:pt modelId="{B8312020-9910-4227-9F7A-07FBFB53E797}" type="pres">
      <dgm:prSet presAssocID="{38A2835E-B3BD-4651-868A-55E652076ABB}" presName="sibTrans" presStyleCnt="0"/>
      <dgm:spPr/>
    </dgm:pt>
    <dgm:pt modelId="{CB57E476-4AA5-481E-A94F-C5417E38F4B4}" type="pres">
      <dgm:prSet presAssocID="{2BD2B73A-B891-473E-B0C7-506B4430F37C}" presName="node" presStyleLbl="node1" presStyleIdx="2" presStyleCnt="4" custLinFactNeighborX="1828">
        <dgm:presLayoutVars>
          <dgm:bulletEnabled val="1"/>
        </dgm:presLayoutVars>
      </dgm:prSet>
      <dgm:spPr/>
      <dgm:t>
        <a:bodyPr/>
        <a:lstStyle/>
        <a:p>
          <a:endParaRPr lang="zh-TW" altLang="en-US"/>
        </a:p>
      </dgm:t>
    </dgm:pt>
    <dgm:pt modelId="{55F39F3D-1FE0-4C1A-9885-4CE227CA55DB}" type="pres">
      <dgm:prSet presAssocID="{6EC46DCF-74DF-46A4-BEC3-9AB582F8A953}" presName="sibTrans" presStyleCnt="0"/>
      <dgm:spPr/>
    </dgm:pt>
    <dgm:pt modelId="{FCF6112D-556B-482C-A08C-FB1011F19128}" type="pres">
      <dgm:prSet presAssocID="{16FF3B78-D024-470B-AA16-55AEADC11F06}" presName="node" presStyleLbl="node1" presStyleIdx="3" presStyleCnt="4">
        <dgm:presLayoutVars>
          <dgm:bulletEnabled val="1"/>
        </dgm:presLayoutVars>
      </dgm:prSet>
      <dgm:spPr/>
      <dgm:t>
        <a:bodyPr/>
        <a:lstStyle/>
        <a:p>
          <a:endParaRPr lang="zh-TW" altLang="en-US"/>
        </a:p>
      </dgm:t>
    </dgm:pt>
  </dgm:ptLst>
  <dgm:cxnLst>
    <dgm:cxn modelId="{51318B2A-5FFC-4593-B351-F5425FF81234}" type="presOf" srcId="{1B3F5802-9B4B-4223-B900-5BD265FC1AD8}" destId="{12FE7953-15E7-4406-B49B-436496CB8FFC}" srcOrd="0" destOrd="0" presId="urn:microsoft.com/office/officeart/2005/8/layout/default"/>
    <dgm:cxn modelId="{16ABA7AE-7A02-408C-BED6-17D83D9B387E}" srcId="{A0473D87-B75F-4403-8120-5DF00B85C4E0}" destId="{F58A688D-950F-42D1-9D4C-D6390ACF94CE}" srcOrd="1" destOrd="0" parTransId="{0BE9CD5A-DFBA-4E3E-A56F-B33D6EF7AADF}" sibTransId="{38A2835E-B3BD-4651-868A-55E652076ABB}"/>
    <dgm:cxn modelId="{0FD6A9FC-F2D4-4D9D-8502-6E33963C2ADE}" type="presOf" srcId="{2BD2B73A-B891-473E-B0C7-506B4430F37C}" destId="{CB57E476-4AA5-481E-A94F-C5417E38F4B4}" srcOrd="0" destOrd="0" presId="urn:microsoft.com/office/officeart/2005/8/layout/default"/>
    <dgm:cxn modelId="{79059F9F-11FC-4E2D-B76B-490F487E8BD5}" srcId="{A0473D87-B75F-4403-8120-5DF00B85C4E0}" destId="{1B3F5802-9B4B-4223-B900-5BD265FC1AD8}" srcOrd="0" destOrd="0" parTransId="{856EB61F-1F54-4C44-9CE0-C108DE69B3DD}" sibTransId="{5A6B4AE2-5244-4C37-AF08-4EDC85CAFBDB}"/>
    <dgm:cxn modelId="{052C4945-5CAA-41D3-B6EF-B6E599810247}" srcId="{A0473D87-B75F-4403-8120-5DF00B85C4E0}" destId="{2BD2B73A-B891-473E-B0C7-506B4430F37C}" srcOrd="2" destOrd="0" parTransId="{B541D7A3-34D2-4211-921E-43E6275B38F5}" sibTransId="{6EC46DCF-74DF-46A4-BEC3-9AB582F8A953}"/>
    <dgm:cxn modelId="{8FA0F0B9-FBA1-43CC-B124-1510D5F9A516}" srcId="{16FF3B78-D024-470B-AA16-55AEADC11F06}" destId="{15D4A063-09D9-4B49-AC1C-E52F252145D3}" srcOrd="0" destOrd="0" parTransId="{6561C733-05AE-4948-9EB1-718B2E688FFA}" sibTransId="{C1922780-9BE0-4C18-BEF7-F7161BD82478}"/>
    <dgm:cxn modelId="{CC09732B-AB3F-4C5E-939E-A5CC0E31E419}" type="presOf" srcId="{F58A688D-950F-42D1-9D4C-D6390ACF94CE}" destId="{DF90A13A-FD59-4A53-893C-F02557E9E2C3}" srcOrd="0" destOrd="0" presId="urn:microsoft.com/office/officeart/2005/8/layout/default"/>
    <dgm:cxn modelId="{5F3C7385-FB39-47FF-A025-8E1D3D93AAE6}" srcId="{A0473D87-B75F-4403-8120-5DF00B85C4E0}" destId="{16FF3B78-D024-470B-AA16-55AEADC11F06}" srcOrd="3" destOrd="0" parTransId="{28988BB0-3242-4E27-93FE-3707ADC7406D}" sibTransId="{2721EDB4-BA23-4B2D-A1F1-2A8E9C4A718B}"/>
    <dgm:cxn modelId="{823A8F5A-8F22-4D53-955C-2782A4B22798}" type="presOf" srcId="{16FF3B78-D024-470B-AA16-55AEADC11F06}" destId="{FCF6112D-556B-482C-A08C-FB1011F19128}" srcOrd="0" destOrd="0" presId="urn:microsoft.com/office/officeart/2005/8/layout/default"/>
    <dgm:cxn modelId="{6A6237AA-6484-46D3-B815-681776AA5C89}" srcId="{2BD2B73A-B891-473E-B0C7-506B4430F37C}" destId="{CBE59485-24B4-4943-B558-33BC60BC24D7}" srcOrd="0" destOrd="0" parTransId="{52D331DE-81EF-4DA4-A773-96CF78115937}" sibTransId="{0A30B717-4741-49EF-B4ED-FF494B0BBDC3}"/>
    <dgm:cxn modelId="{53DC2CD2-2E00-4FB4-8849-899C39F042C5}" type="presOf" srcId="{CBE59485-24B4-4943-B558-33BC60BC24D7}" destId="{CB57E476-4AA5-481E-A94F-C5417E38F4B4}" srcOrd="0" destOrd="1" presId="urn:microsoft.com/office/officeart/2005/8/layout/default"/>
    <dgm:cxn modelId="{C817FE4E-0896-4180-9F80-E8A50C7AEFA8}" type="presOf" srcId="{15D4A063-09D9-4B49-AC1C-E52F252145D3}" destId="{FCF6112D-556B-482C-A08C-FB1011F19128}" srcOrd="0" destOrd="1" presId="urn:microsoft.com/office/officeart/2005/8/layout/default"/>
    <dgm:cxn modelId="{EE166148-02C4-4048-BE8B-95DE457A4567}" type="presOf" srcId="{A0473D87-B75F-4403-8120-5DF00B85C4E0}" destId="{5357F689-43B6-4491-8CDE-9DA1303CC56B}" srcOrd="0" destOrd="0" presId="urn:microsoft.com/office/officeart/2005/8/layout/default"/>
    <dgm:cxn modelId="{68B2A38C-C4BC-479A-91F2-93589C2B9560}" type="presParOf" srcId="{5357F689-43B6-4491-8CDE-9DA1303CC56B}" destId="{12FE7953-15E7-4406-B49B-436496CB8FFC}" srcOrd="0" destOrd="0" presId="urn:microsoft.com/office/officeart/2005/8/layout/default"/>
    <dgm:cxn modelId="{CAF19EA7-8BE8-4218-B78A-3F04E4E0193C}" type="presParOf" srcId="{5357F689-43B6-4491-8CDE-9DA1303CC56B}" destId="{E201589C-1A01-4FCD-AC10-880566CA36B0}" srcOrd="1" destOrd="0" presId="urn:microsoft.com/office/officeart/2005/8/layout/default"/>
    <dgm:cxn modelId="{088D0C9B-9DC3-45C5-80D3-3534C568CFF4}" type="presParOf" srcId="{5357F689-43B6-4491-8CDE-9DA1303CC56B}" destId="{DF90A13A-FD59-4A53-893C-F02557E9E2C3}" srcOrd="2" destOrd="0" presId="urn:microsoft.com/office/officeart/2005/8/layout/default"/>
    <dgm:cxn modelId="{49771A90-B57D-4251-93B7-5505D8F84DD8}" type="presParOf" srcId="{5357F689-43B6-4491-8CDE-9DA1303CC56B}" destId="{B8312020-9910-4227-9F7A-07FBFB53E797}" srcOrd="3" destOrd="0" presId="urn:microsoft.com/office/officeart/2005/8/layout/default"/>
    <dgm:cxn modelId="{6C89AB20-5D3C-4958-9309-94DF801197D1}" type="presParOf" srcId="{5357F689-43B6-4491-8CDE-9DA1303CC56B}" destId="{CB57E476-4AA5-481E-A94F-C5417E38F4B4}" srcOrd="4" destOrd="0" presId="urn:microsoft.com/office/officeart/2005/8/layout/default"/>
    <dgm:cxn modelId="{301B5145-6F81-4658-B7D2-2B22089AEAF0}" type="presParOf" srcId="{5357F689-43B6-4491-8CDE-9DA1303CC56B}" destId="{55F39F3D-1FE0-4C1A-9885-4CE227CA55DB}" srcOrd="5" destOrd="0" presId="urn:microsoft.com/office/officeart/2005/8/layout/default"/>
    <dgm:cxn modelId="{B252B4DF-F1F7-4682-9257-A6FA71AA43B8}" type="presParOf" srcId="{5357F689-43B6-4491-8CDE-9DA1303CC56B}" destId="{FCF6112D-556B-482C-A08C-FB1011F19128}"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C7083F9F-4B99-41F9-AF90-2C203A4989A7}" type="doc">
      <dgm:prSet loTypeId="urn:microsoft.com/office/officeart/2005/8/layout/hList1" loCatId="list" qsTypeId="urn:microsoft.com/office/officeart/2005/8/quickstyle/simple1" qsCatId="simple" csTypeId="urn:microsoft.com/office/officeart/2005/8/colors/accent1_1" csCatId="accent1" phldr="1"/>
      <dgm:spPr/>
      <dgm:t>
        <a:bodyPr/>
        <a:lstStyle/>
        <a:p>
          <a:endParaRPr lang="zh-TW" altLang="en-US"/>
        </a:p>
      </dgm:t>
    </dgm:pt>
    <dgm:pt modelId="{7DA945C8-367A-42F1-841D-977D2E0F6CEA}">
      <dgm:prSet phldrT="[文字]">
        <dgm:style>
          <a:lnRef idx="1">
            <a:schemeClr val="accent3"/>
          </a:lnRef>
          <a:fillRef idx="2">
            <a:schemeClr val="accent3"/>
          </a:fillRef>
          <a:effectRef idx="1">
            <a:schemeClr val="accent3"/>
          </a:effectRef>
          <a:fontRef idx="minor">
            <a:schemeClr val="dk1"/>
          </a:fontRef>
        </dgm:style>
      </dgm:prSet>
      <dgm:spPr/>
      <dgm:t>
        <a:bodyPr/>
        <a:lstStyle/>
        <a:p>
          <a:r>
            <a:rPr lang="en-US" altLang="zh-TW" dirty="0" smtClean="0"/>
            <a:t>/</a:t>
          </a:r>
          <a:r>
            <a:rPr lang="en-US" altLang="zh-TW" dirty="0" err="1" smtClean="0"/>
            <a:t>etc</a:t>
          </a:r>
          <a:r>
            <a:rPr lang="en-US" altLang="zh-TW" dirty="0" smtClean="0"/>
            <a:t>/</a:t>
          </a:r>
          <a:r>
            <a:rPr lang="en-US" altLang="zh-TW" dirty="0" err="1" smtClean="0"/>
            <a:t>cron.allow</a:t>
          </a:r>
          <a:r>
            <a:rPr lang="zh-TW" altLang="en-US" dirty="0" smtClean="0"/>
            <a:t> </a:t>
          </a:r>
          <a:r>
            <a:rPr lang="en-US" altLang="zh-TW" dirty="0" smtClean="0"/>
            <a:t>(</a:t>
          </a:r>
          <a:r>
            <a:rPr lang="zh-TW" altLang="en-US" dirty="0" smtClean="0"/>
            <a:t>白名單</a:t>
          </a:r>
          <a:r>
            <a:rPr lang="en-US" altLang="zh-TW" dirty="0" smtClean="0"/>
            <a:t>)</a:t>
          </a:r>
          <a:endParaRPr lang="zh-TW" altLang="en-US" dirty="0"/>
        </a:p>
      </dgm:t>
    </dgm:pt>
    <dgm:pt modelId="{CE3D7B67-D062-4067-9CDC-4AA5EDDBEE6B}" type="parTrans" cxnId="{3C07D204-882E-455A-86C6-C39D484817E0}">
      <dgm:prSet/>
      <dgm:spPr/>
      <dgm:t>
        <a:bodyPr/>
        <a:lstStyle/>
        <a:p>
          <a:endParaRPr lang="zh-TW" altLang="en-US"/>
        </a:p>
      </dgm:t>
    </dgm:pt>
    <dgm:pt modelId="{114D2ED4-8358-4C68-AD63-23BE92C65421}" type="sibTrans" cxnId="{3C07D204-882E-455A-86C6-C39D484817E0}">
      <dgm:prSet/>
      <dgm:spPr/>
      <dgm:t>
        <a:bodyPr/>
        <a:lstStyle/>
        <a:p>
          <a:endParaRPr lang="zh-TW" altLang="en-US"/>
        </a:p>
      </dgm:t>
    </dgm:pt>
    <dgm:pt modelId="{2439408E-8576-43FC-A41D-4D693A1FEDFC}">
      <dgm:prSet/>
      <dgm:spPr/>
      <dgm:t>
        <a:bodyPr/>
        <a:lstStyle/>
        <a:p>
          <a:r>
            <a:rPr lang="zh-TW" altLang="en-US" smtClean="0"/>
            <a:t>將可以使用 </a:t>
          </a:r>
          <a:r>
            <a:rPr lang="en-US" altLang="zh-TW" smtClean="0"/>
            <a:t>crontab </a:t>
          </a:r>
          <a:r>
            <a:rPr lang="zh-TW" altLang="en-US" smtClean="0"/>
            <a:t>的帳號寫入其中</a:t>
          </a:r>
          <a:endParaRPr lang="en-US" altLang="zh-TW" dirty="0" smtClean="0"/>
        </a:p>
      </dgm:t>
    </dgm:pt>
    <dgm:pt modelId="{1290D927-A1C9-4DC4-97AB-DD12EC55CEBA}" type="parTrans" cxnId="{1C625022-E1B5-4E51-B361-FC408864400C}">
      <dgm:prSet/>
      <dgm:spPr/>
      <dgm:t>
        <a:bodyPr/>
        <a:lstStyle/>
        <a:p>
          <a:endParaRPr lang="zh-TW" altLang="en-US"/>
        </a:p>
      </dgm:t>
    </dgm:pt>
    <dgm:pt modelId="{E9509D9A-3AD9-4E14-ABE4-657E486B2EF3}" type="sibTrans" cxnId="{1C625022-E1B5-4E51-B361-FC408864400C}">
      <dgm:prSet/>
      <dgm:spPr/>
      <dgm:t>
        <a:bodyPr/>
        <a:lstStyle/>
        <a:p>
          <a:endParaRPr lang="zh-TW" altLang="en-US"/>
        </a:p>
      </dgm:t>
    </dgm:pt>
    <dgm:pt modelId="{F802B0EC-3AB3-4130-A3B8-1C0CAE371A24}">
      <dgm:prSet/>
      <dgm:spPr/>
      <dgm:t>
        <a:bodyPr/>
        <a:lstStyle/>
        <a:p>
          <a:r>
            <a:rPr lang="zh-TW" altLang="en-US" dirty="0" smtClean="0"/>
            <a:t>若不在這個檔案內的使用者則不可使用 </a:t>
          </a:r>
          <a:r>
            <a:rPr lang="en-US" altLang="zh-TW" dirty="0" err="1" smtClean="0"/>
            <a:t>crontab</a:t>
          </a:r>
          <a:endParaRPr lang="en-US" altLang="zh-TW" dirty="0" smtClean="0"/>
        </a:p>
      </dgm:t>
    </dgm:pt>
    <dgm:pt modelId="{83A5425A-E80A-480F-B43B-976BC02E545B}" type="parTrans" cxnId="{67FD8A2A-6736-440D-970D-F8E92E2E27A2}">
      <dgm:prSet/>
      <dgm:spPr/>
      <dgm:t>
        <a:bodyPr/>
        <a:lstStyle/>
        <a:p>
          <a:endParaRPr lang="zh-TW" altLang="en-US"/>
        </a:p>
      </dgm:t>
    </dgm:pt>
    <dgm:pt modelId="{374C90CD-224A-437F-9C53-79D49A13F6C4}" type="sibTrans" cxnId="{67FD8A2A-6736-440D-970D-F8E92E2E27A2}">
      <dgm:prSet/>
      <dgm:spPr/>
      <dgm:t>
        <a:bodyPr/>
        <a:lstStyle/>
        <a:p>
          <a:endParaRPr lang="zh-TW" altLang="en-US"/>
        </a:p>
      </dgm:t>
    </dgm:pt>
    <dgm:pt modelId="{A5D3B64F-9E93-422E-A4AE-CD72E6C671EB}">
      <dgm:prSet>
        <dgm:style>
          <a:lnRef idx="1">
            <a:schemeClr val="accent2"/>
          </a:lnRef>
          <a:fillRef idx="2">
            <a:schemeClr val="accent2"/>
          </a:fillRef>
          <a:effectRef idx="1">
            <a:schemeClr val="accent2"/>
          </a:effectRef>
          <a:fontRef idx="minor">
            <a:schemeClr val="dk1"/>
          </a:fontRef>
        </dgm:style>
      </dgm:prSet>
      <dgm:spPr/>
      <dgm:t>
        <a:bodyPr/>
        <a:lstStyle/>
        <a:p>
          <a:r>
            <a:rPr lang="en-US" altLang="zh-TW" smtClean="0"/>
            <a:t>/etc/cron.deny</a:t>
          </a:r>
          <a:r>
            <a:rPr lang="zh-TW" altLang="en-US" smtClean="0"/>
            <a:t>  </a:t>
          </a:r>
          <a:r>
            <a:rPr lang="en-US" altLang="zh-TW" smtClean="0"/>
            <a:t>(</a:t>
          </a:r>
          <a:r>
            <a:rPr lang="zh-TW" altLang="en-US" smtClean="0"/>
            <a:t>黑名單</a:t>
          </a:r>
          <a:r>
            <a:rPr lang="en-US" altLang="zh-TW" smtClean="0"/>
            <a:t>)</a:t>
          </a:r>
          <a:endParaRPr lang="en-US" altLang="zh-TW" dirty="0" smtClean="0"/>
        </a:p>
      </dgm:t>
    </dgm:pt>
    <dgm:pt modelId="{47363EA0-4451-446F-B31E-4494697C894C}" type="parTrans" cxnId="{71EB2D3A-2D05-4A59-BA2C-6B82205A882D}">
      <dgm:prSet/>
      <dgm:spPr/>
      <dgm:t>
        <a:bodyPr/>
        <a:lstStyle/>
        <a:p>
          <a:endParaRPr lang="zh-TW" altLang="en-US"/>
        </a:p>
      </dgm:t>
    </dgm:pt>
    <dgm:pt modelId="{36F1E388-CE49-480B-88D2-A9AE81E39CF4}" type="sibTrans" cxnId="{71EB2D3A-2D05-4A59-BA2C-6B82205A882D}">
      <dgm:prSet/>
      <dgm:spPr/>
      <dgm:t>
        <a:bodyPr/>
        <a:lstStyle/>
        <a:p>
          <a:endParaRPr lang="zh-TW" altLang="en-US"/>
        </a:p>
      </dgm:t>
    </dgm:pt>
    <dgm:pt modelId="{E8F6E5F6-4CAA-4F2C-99CE-D41DABD803CD}">
      <dgm:prSet/>
      <dgm:spPr/>
      <dgm:t>
        <a:bodyPr/>
        <a:lstStyle/>
        <a:p>
          <a:r>
            <a:rPr lang="zh-TW" altLang="en-US" smtClean="0"/>
            <a:t>將不可以使用 </a:t>
          </a:r>
          <a:r>
            <a:rPr lang="en-US" altLang="zh-TW" smtClean="0"/>
            <a:t>crontab </a:t>
          </a:r>
          <a:r>
            <a:rPr lang="zh-TW" altLang="en-US" smtClean="0"/>
            <a:t>的帳號寫入其中</a:t>
          </a:r>
          <a:endParaRPr lang="en-US" altLang="zh-TW" dirty="0" smtClean="0"/>
        </a:p>
      </dgm:t>
    </dgm:pt>
    <dgm:pt modelId="{D43510C5-DB6C-4645-B747-4A505817491D}" type="parTrans" cxnId="{3BDB739D-D35F-45D2-A101-707032E06F2F}">
      <dgm:prSet/>
      <dgm:spPr/>
      <dgm:t>
        <a:bodyPr/>
        <a:lstStyle/>
        <a:p>
          <a:endParaRPr lang="zh-TW" altLang="en-US"/>
        </a:p>
      </dgm:t>
    </dgm:pt>
    <dgm:pt modelId="{89375C56-73C3-465B-8D6F-59AC04C35045}" type="sibTrans" cxnId="{3BDB739D-D35F-45D2-A101-707032E06F2F}">
      <dgm:prSet/>
      <dgm:spPr/>
      <dgm:t>
        <a:bodyPr/>
        <a:lstStyle/>
        <a:p>
          <a:endParaRPr lang="zh-TW" altLang="en-US"/>
        </a:p>
      </dgm:t>
    </dgm:pt>
    <dgm:pt modelId="{22AB1CE3-D25C-476D-A708-B88ED383F6F3}">
      <dgm:prSet/>
      <dgm:spPr/>
      <dgm:t>
        <a:bodyPr/>
        <a:lstStyle/>
        <a:p>
          <a:r>
            <a:rPr lang="zh-TW" altLang="en-US" dirty="0" smtClean="0"/>
            <a:t>若未記錄到這個檔案當中的使用者，就可以使用 </a:t>
          </a:r>
          <a:r>
            <a:rPr lang="en-US" altLang="zh-TW" dirty="0" err="1" smtClean="0"/>
            <a:t>crontab</a:t>
          </a:r>
          <a:endParaRPr lang="zh-TW" altLang="en-US" dirty="0"/>
        </a:p>
      </dgm:t>
    </dgm:pt>
    <dgm:pt modelId="{9B7AD465-EDD0-408A-987F-A77248D03868}" type="parTrans" cxnId="{9CFD577C-6BC6-4D22-824A-94D94D3CABA1}">
      <dgm:prSet/>
      <dgm:spPr/>
      <dgm:t>
        <a:bodyPr/>
        <a:lstStyle/>
        <a:p>
          <a:endParaRPr lang="zh-TW" altLang="en-US"/>
        </a:p>
      </dgm:t>
    </dgm:pt>
    <dgm:pt modelId="{FC74819B-00B0-4784-8843-C3FA4F3D306B}" type="sibTrans" cxnId="{9CFD577C-6BC6-4D22-824A-94D94D3CABA1}">
      <dgm:prSet/>
      <dgm:spPr/>
      <dgm:t>
        <a:bodyPr/>
        <a:lstStyle/>
        <a:p>
          <a:endParaRPr lang="zh-TW" altLang="en-US"/>
        </a:p>
      </dgm:t>
    </dgm:pt>
    <dgm:pt modelId="{AC097F21-3450-4F82-9A54-929643151F03}" type="pres">
      <dgm:prSet presAssocID="{C7083F9F-4B99-41F9-AF90-2C203A4989A7}" presName="Name0" presStyleCnt="0">
        <dgm:presLayoutVars>
          <dgm:dir/>
          <dgm:animLvl val="lvl"/>
          <dgm:resizeHandles val="exact"/>
        </dgm:presLayoutVars>
      </dgm:prSet>
      <dgm:spPr/>
      <dgm:t>
        <a:bodyPr/>
        <a:lstStyle/>
        <a:p>
          <a:endParaRPr lang="zh-TW" altLang="en-US"/>
        </a:p>
      </dgm:t>
    </dgm:pt>
    <dgm:pt modelId="{E1CF9936-602E-4B03-B9E1-1D131810CE3A}" type="pres">
      <dgm:prSet presAssocID="{7DA945C8-367A-42F1-841D-977D2E0F6CEA}" presName="composite" presStyleCnt="0"/>
      <dgm:spPr/>
      <dgm:t>
        <a:bodyPr/>
        <a:lstStyle/>
        <a:p>
          <a:endParaRPr lang="zh-TW" altLang="en-US"/>
        </a:p>
      </dgm:t>
    </dgm:pt>
    <dgm:pt modelId="{F572DC51-198C-4FA2-A4AE-59255B3588F8}" type="pres">
      <dgm:prSet presAssocID="{7DA945C8-367A-42F1-841D-977D2E0F6CEA}" presName="parTx" presStyleLbl="alignNode1" presStyleIdx="0" presStyleCnt="2">
        <dgm:presLayoutVars>
          <dgm:chMax val="0"/>
          <dgm:chPref val="0"/>
          <dgm:bulletEnabled val="1"/>
        </dgm:presLayoutVars>
      </dgm:prSet>
      <dgm:spPr/>
      <dgm:t>
        <a:bodyPr/>
        <a:lstStyle/>
        <a:p>
          <a:endParaRPr lang="zh-TW" altLang="en-US"/>
        </a:p>
      </dgm:t>
    </dgm:pt>
    <dgm:pt modelId="{22003D9A-844B-427B-AC4C-A10F59386EA2}" type="pres">
      <dgm:prSet presAssocID="{7DA945C8-367A-42F1-841D-977D2E0F6CEA}" presName="desTx" presStyleLbl="alignAccFollowNode1" presStyleIdx="0" presStyleCnt="2">
        <dgm:presLayoutVars>
          <dgm:bulletEnabled val="1"/>
        </dgm:presLayoutVars>
      </dgm:prSet>
      <dgm:spPr/>
      <dgm:t>
        <a:bodyPr/>
        <a:lstStyle/>
        <a:p>
          <a:endParaRPr lang="zh-TW" altLang="en-US"/>
        </a:p>
      </dgm:t>
    </dgm:pt>
    <dgm:pt modelId="{B102460E-CB98-4DA7-AC88-CE9339F28312}" type="pres">
      <dgm:prSet presAssocID="{114D2ED4-8358-4C68-AD63-23BE92C65421}" presName="space" presStyleCnt="0"/>
      <dgm:spPr/>
      <dgm:t>
        <a:bodyPr/>
        <a:lstStyle/>
        <a:p>
          <a:endParaRPr lang="zh-TW" altLang="en-US"/>
        </a:p>
      </dgm:t>
    </dgm:pt>
    <dgm:pt modelId="{8D344F6E-5773-4CDF-B2A0-AF3F6A82A57A}" type="pres">
      <dgm:prSet presAssocID="{A5D3B64F-9E93-422E-A4AE-CD72E6C671EB}" presName="composite" presStyleCnt="0"/>
      <dgm:spPr/>
      <dgm:t>
        <a:bodyPr/>
        <a:lstStyle/>
        <a:p>
          <a:endParaRPr lang="zh-TW" altLang="en-US"/>
        </a:p>
      </dgm:t>
    </dgm:pt>
    <dgm:pt modelId="{C600D12A-D37B-405B-99C2-BD8E71185FF7}" type="pres">
      <dgm:prSet presAssocID="{A5D3B64F-9E93-422E-A4AE-CD72E6C671EB}" presName="parTx" presStyleLbl="alignNode1" presStyleIdx="1" presStyleCnt="2">
        <dgm:presLayoutVars>
          <dgm:chMax val="0"/>
          <dgm:chPref val="0"/>
          <dgm:bulletEnabled val="1"/>
        </dgm:presLayoutVars>
      </dgm:prSet>
      <dgm:spPr/>
      <dgm:t>
        <a:bodyPr/>
        <a:lstStyle/>
        <a:p>
          <a:endParaRPr lang="zh-TW" altLang="en-US"/>
        </a:p>
      </dgm:t>
    </dgm:pt>
    <dgm:pt modelId="{316F40B7-6EC5-4CA2-B97B-1528922743D6}" type="pres">
      <dgm:prSet presAssocID="{A5D3B64F-9E93-422E-A4AE-CD72E6C671EB}" presName="desTx" presStyleLbl="alignAccFollowNode1" presStyleIdx="1" presStyleCnt="2">
        <dgm:presLayoutVars>
          <dgm:bulletEnabled val="1"/>
        </dgm:presLayoutVars>
      </dgm:prSet>
      <dgm:spPr/>
      <dgm:t>
        <a:bodyPr/>
        <a:lstStyle/>
        <a:p>
          <a:endParaRPr lang="zh-TW" altLang="en-US"/>
        </a:p>
      </dgm:t>
    </dgm:pt>
  </dgm:ptLst>
  <dgm:cxnLst>
    <dgm:cxn modelId="{71EB2D3A-2D05-4A59-BA2C-6B82205A882D}" srcId="{C7083F9F-4B99-41F9-AF90-2C203A4989A7}" destId="{A5D3B64F-9E93-422E-A4AE-CD72E6C671EB}" srcOrd="1" destOrd="0" parTransId="{47363EA0-4451-446F-B31E-4494697C894C}" sibTransId="{36F1E388-CE49-480B-88D2-A9AE81E39CF4}"/>
    <dgm:cxn modelId="{35A8E934-8BE2-4EEA-8A4E-53C9B9679C4E}" type="presOf" srcId="{F802B0EC-3AB3-4130-A3B8-1C0CAE371A24}" destId="{22003D9A-844B-427B-AC4C-A10F59386EA2}" srcOrd="0" destOrd="1" presId="urn:microsoft.com/office/officeart/2005/8/layout/hList1"/>
    <dgm:cxn modelId="{29F0EA12-17A5-4A34-BCB1-569233576E55}" type="presOf" srcId="{A5D3B64F-9E93-422E-A4AE-CD72E6C671EB}" destId="{C600D12A-D37B-405B-99C2-BD8E71185FF7}" srcOrd="0" destOrd="0" presId="urn:microsoft.com/office/officeart/2005/8/layout/hList1"/>
    <dgm:cxn modelId="{23D8B762-81F8-4B77-A6A2-C71F6EC6FDBD}" type="presOf" srcId="{C7083F9F-4B99-41F9-AF90-2C203A4989A7}" destId="{AC097F21-3450-4F82-9A54-929643151F03}" srcOrd="0" destOrd="0" presId="urn:microsoft.com/office/officeart/2005/8/layout/hList1"/>
    <dgm:cxn modelId="{9CFD577C-6BC6-4D22-824A-94D94D3CABA1}" srcId="{A5D3B64F-9E93-422E-A4AE-CD72E6C671EB}" destId="{22AB1CE3-D25C-476D-A708-B88ED383F6F3}" srcOrd="1" destOrd="0" parTransId="{9B7AD465-EDD0-408A-987F-A77248D03868}" sibTransId="{FC74819B-00B0-4784-8843-C3FA4F3D306B}"/>
    <dgm:cxn modelId="{F2A9C5D3-5F6E-4680-AFC8-905DABC015D7}" type="presOf" srcId="{7DA945C8-367A-42F1-841D-977D2E0F6CEA}" destId="{F572DC51-198C-4FA2-A4AE-59255B3588F8}" srcOrd="0" destOrd="0" presId="urn:microsoft.com/office/officeart/2005/8/layout/hList1"/>
    <dgm:cxn modelId="{B7FA2256-EA36-4B50-BC24-26C94A531060}" type="presOf" srcId="{2439408E-8576-43FC-A41D-4D693A1FEDFC}" destId="{22003D9A-844B-427B-AC4C-A10F59386EA2}" srcOrd="0" destOrd="0" presId="urn:microsoft.com/office/officeart/2005/8/layout/hList1"/>
    <dgm:cxn modelId="{0E940EB2-8A36-4641-B4B5-75BCD680572B}" type="presOf" srcId="{22AB1CE3-D25C-476D-A708-B88ED383F6F3}" destId="{316F40B7-6EC5-4CA2-B97B-1528922743D6}" srcOrd="0" destOrd="1" presId="urn:microsoft.com/office/officeart/2005/8/layout/hList1"/>
    <dgm:cxn modelId="{3BDB739D-D35F-45D2-A101-707032E06F2F}" srcId="{A5D3B64F-9E93-422E-A4AE-CD72E6C671EB}" destId="{E8F6E5F6-4CAA-4F2C-99CE-D41DABD803CD}" srcOrd="0" destOrd="0" parTransId="{D43510C5-DB6C-4645-B747-4A505817491D}" sibTransId="{89375C56-73C3-465B-8D6F-59AC04C35045}"/>
    <dgm:cxn modelId="{3C07D204-882E-455A-86C6-C39D484817E0}" srcId="{C7083F9F-4B99-41F9-AF90-2C203A4989A7}" destId="{7DA945C8-367A-42F1-841D-977D2E0F6CEA}" srcOrd="0" destOrd="0" parTransId="{CE3D7B67-D062-4067-9CDC-4AA5EDDBEE6B}" sibTransId="{114D2ED4-8358-4C68-AD63-23BE92C65421}"/>
    <dgm:cxn modelId="{B3A60324-7875-4610-B522-A48826364FA8}" type="presOf" srcId="{E8F6E5F6-4CAA-4F2C-99CE-D41DABD803CD}" destId="{316F40B7-6EC5-4CA2-B97B-1528922743D6}" srcOrd="0" destOrd="0" presId="urn:microsoft.com/office/officeart/2005/8/layout/hList1"/>
    <dgm:cxn modelId="{67FD8A2A-6736-440D-970D-F8E92E2E27A2}" srcId="{7DA945C8-367A-42F1-841D-977D2E0F6CEA}" destId="{F802B0EC-3AB3-4130-A3B8-1C0CAE371A24}" srcOrd="1" destOrd="0" parTransId="{83A5425A-E80A-480F-B43B-976BC02E545B}" sibTransId="{374C90CD-224A-437F-9C53-79D49A13F6C4}"/>
    <dgm:cxn modelId="{1C625022-E1B5-4E51-B361-FC408864400C}" srcId="{7DA945C8-367A-42F1-841D-977D2E0F6CEA}" destId="{2439408E-8576-43FC-A41D-4D693A1FEDFC}" srcOrd="0" destOrd="0" parTransId="{1290D927-A1C9-4DC4-97AB-DD12EC55CEBA}" sibTransId="{E9509D9A-3AD9-4E14-ABE4-657E486B2EF3}"/>
    <dgm:cxn modelId="{FA857F74-3AE1-4C63-B99E-823B254819A6}" type="presParOf" srcId="{AC097F21-3450-4F82-9A54-929643151F03}" destId="{E1CF9936-602E-4B03-B9E1-1D131810CE3A}" srcOrd="0" destOrd="0" presId="urn:microsoft.com/office/officeart/2005/8/layout/hList1"/>
    <dgm:cxn modelId="{3FBF15DD-0A7B-45DA-AD69-6734686AC9F3}" type="presParOf" srcId="{E1CF9936-602E-4B03-B9E1-1D131810CE3A}" destId="{F572DC51-198C-4FA2-A4AE-59255B3588F8}" srcOrd="0" destOrd="0" presId="urn:microsoft.com/office/officeart/2005/8/layout/hList1"/>
    <dgm:cxn modelId="{31951960-65D5-40B4-B7F6-DD635930E4D0}" type="presParOf" srcId="{E1CF9936-602E-4B03-B9E1-1D131810CE3A}" destId="{22003D9A-844B-427B-AC4C-A10F59386EA2}" srcOrd="1" destOrd="0" presId="urn:microsoft.com/office/officeart/2005/8/layout/hList1"/>
    <dgm:cxn modelId="{BA889C58-26EA-4F10-9E63-E5CD09FABD88}" type="presParOf" srcId="{AC097F21-3450-4F82-9A54-929643151F03}" destId="{B102460E-CB98-4DA7-AC88-CE9339F28312}" srcOrd="1" destOrd="0" presId="urn:microsoft.com/office/officeart/2005/8/layout/hList1"/>
    <dgm:cxn modelId="{EA3A219F-6EE4-411A-B9D3-1DA6144F80BE}" type="presParOf" srcId="{AC097F21-3450-4F82-9A54-929643151F03}" destId="{8D344F6E-5773-4CDF-B2A0-AF3F6A82A57A}" srcOrd="2" destOrd="0" presId="urn:microsoft.com/office/officeart/2005/8/layout/hList1"/>
    <dgm:cxn modelId="{0C735F3F-B3E1-4F8B-A70F-AF73B9703A94}" type="presParOf" srcId="{8D344F6E-5773-4CDF-B2A0-AF3F6A82A57A}" destId="{C600D12A-D37B-405B-99C2-BD8E71185FF7}" srcOrd="0" destOrd="0" presId="urn:microsoft.com/office/officeart/2005/8/layout/hList1"/>
    <dgm:cxn modelId="{7FEAF9A9-B242-4417-AFFD-4E6246764700}" type="presParOf" srcId="{8D344F6E-5773-4CDF-B2A0-AF3F6A82A57A}" destId="{316F40B7-6EC5-4CA2-B97B-1528922743D6}"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6E3A287-58B1-4B75-9289-071D06A83E8E}" type="doc">
      <dgm:prSet loTypeId="urn:microsoft.com/office/officeart/2005/8/layout/hList1" loCatId="list" qsTypeId="urn:microsoft.com/office/officeart/2005/8/quickstyle/simple4" qsCatId="simple" csTypeId="urn:microsoft.com/office/officeart/2005/8/colors/accent0_1" csCatId="mainScheme" phldr="1"/>
      <dgm:spPr/>
      <dgm:t>
        <a:bodyPr/>
        <a:lstStyle/>
        <a:p>
          <a:endParaRPr lang="zh-TW" altLang="en-US"/>
        </a:p>
      </dgm:t>
    </dgm:pt>
    <dgm:pt modelId="{411B2608-3C66-4995-A72F-7852304822C8}">
      <dgm:prSet custT="1"/>
      <dgm:spPr/>
      <dgm:t>
        <a:bodyPr/>
        <a:lstStyle/>
        <a:p>
          <a:pPr rtl="0"/>
          <a:r>
            <a:rPr lang="zh-TW" altLang="en-US" sz="2000" dirty="0" smtClean="0"/>
            <a:t>絕對路徑</a:t>
          </a:r>
          <a:endParaRPr lang="zh-TW" altLang="en-US" sz="2000" dirty="0"/>
        </a:p>
      </dgm:t>
    </dgm:pt>
    <dgm:pt modelId="{AD150D29-C8EB-45C0-B4F2-3A4D65FB01FE}" type="parTrans" cxnId="{2F2A1676-49E5-434E-BAE7-CA23E6990BC1}">
      <dgm:prSet/>
      <dgm:spPr/>
      <dgm:t>
        <a:bodyPr/>
        <a:lstStyle/>
        <a:p>
          <a:endParaRPr lang="zh-TW" altLang="en-US"/>
        </a:p>
      </dgm:t>
    </dgm:pt>
    <dgm:pt modelId="{2C36A284-648A-4316-9D01-C914068D4F01}" type="sibTrans" cxnId="{2F2A1676-49E5-434E-BAE7-CA23E6990BC1}">
      <dgm:prSet/>
      <dgm:spPr/>
      <dgm:t>
        <a:bodyPr/>
        <a:lstStyle/>
        <a:p>
          <a:endParaRPr lang="zh-TW" altLang="en-US"/>
        </a:p>
      </dgm:t>
    </dgm:pt>
    <dgm:pt modelId="{708AD561-5EE9-47F3-BC15-F653D7B795BA}">
      <dgm:prSet/>
      <dgm:spPr/>
      <dgm:t>
        <a:bodyPr/>
        <a:lstStyle/>
        <a:p>
          <a:pPr rtl="0"/>
          <a:r>
            <a:rPr lang="zh-TW" smtClean="0"/>
            <a:t>由根目錄 </a:t>
          </a:r>
          <a:r>
            <a:rPr lang="en-US" smtClean="0"/>
            <a:t>/</a:t>
          </a:r>
          <a:r>
            <a:rPr lang="zh-TW" smtClean="0"/>
            <a:t> 為起點，一直寫到目的地</a:t>
          </a:r>
          <a:endParaRPr lang="zh-TW"/>
        </a:p>
      </dgm:t>
    </dgm:pt>
    <dgm:pt modelId="{BDF4AD4E-9558-486F-9C62-7C0E5244E2EA}" type="parTrans" cxnId="{385EABA5-F31B-4B8D-8454-E41E2C2D93D4}">
      <dgm:prSet/>
      <dgm:spPr/>
      <dgm:t>
        <a:bodyPr/>
        <a:lstStyle/>
        <a:p>
          <a:endParaRPr lang="zh-TW" altLang="en-US"/>
        </a:p>
      </dgm:t>
    </dgm:pt>
    <dgm:pt modelId="{F9C8B7D1-4382-4231-83CF-BE6F79DA9368}" type="sibTrans" cxnId="{385EABA5-F31B-4B8D-8454-E41E2C2D93D4}">
      <dgm:prSet/>
      <dgm:spPr/>
      <dgm:t>
        <a:bodyPr/>
        <a:lstStyle/>
        <a:p>
          <a:endParaRPr lang="zh-TW" altLang="en-US"/>
        </a:p>
      </dgm:t>
    </dgm:pt>
    <dgm:pt modelId="{87CD6C03-6349-4CFB-91C9-C7FE3144B4AD}">
      <dgm:prSet/>
      <dgm:spPr/>
      <dgm:t>
        <a:bodyPr/>
        <a:lstStyle/>
        <a:p>
          <a:pPr rtl="0"/>
          <a:r>
            <a:rPr lang="zh-TW" altLang="en-US" smtClean="0"/>
            <a:t>範例：</a:t>
          </a:r>
          <a:endParaRPr lang="zh-TW" altLang="en-US"/>
        </a:p>
      </dgm:t>
    </dgm:pt>
    <dgm:pt modelId="{080E8AAC-96C8-48E8-A6F6-B61B7A8A9CAF}" type="parTrans" cxnId="{5D5A1FD2-7E05-484B-A940-D1E54E1214BA}">
      <dgm:prSet/>
      <dgm:spPr/>
      <dgm:t>
        <a:bodyPr/>
        <a:lstStyle/>
        <a:p>
          <a:endParaRPr lang="zh-TW" altLang="en-US"/>
        </a:p>
      </dgm:t>
    </dgm:pt>
    <dgm:pt modelId="{CAF1CF94-E614-4ACF-B935-9DD4F7380D2A}" type="sibTrans" cxnId="{5D5A1FD2-7E05-484B-A940-D1E54E1214BA}">
      <dgm:prSet/>
      <dgm:spPr/>
      <dgm:t>
        <a:bodyPr/>
        <a:lstStyle/>
        <a:p>
          <a:endParaRPr lang="zh-TW" altLang="en-US"/>
        </a:p>
      </dgm:t>
    </dgm:pt>
    <dgm:pt modelId="{655D1D2C-FA17-460D-A491-4C24DEA880B3}">
      <dgm:prSet/>
      <dgm:spPr/>
      <dgm:t>
        <a:bodyPr/>
        <a:lstStyle/>
        <a:p>
          <a:pPr rtl="0"/>
          <a:r>
            <a:rPr lang="en-US" smtClean="0"/>
            <a:t>/</a:t>
          </a:r>
          <a:endParaRPr lang="zh-TW"/>
        </a:p>
      </dgm:t>
    </dgm:pt>
    <dgm:pt modelId="{BC43872B-2048-4F77-8BDD-3C03067D3039}" type="parTrans" cxnId="{C2F5D8C4-44B4-4706-B3F2-87C684DE2826}">
      <dgm:prSet/>
      <dgm:spPr/>
      <dgm:t>
        <a:bodyPr/>
        <a:lstStyle/>
        <a:p>
          <a:endParaRPr lang="zh-TW" altLang="en-US"/>
        </a:p>
      </dgm:t>
    </dgm:pt>
    <dgm:pt modelId="{A88F8B31-0BB7-43A1-8988-51A733865980}" type="sibTrans" cxnId="{C2F5D8C4-44B4-4706-B3F2-87C684DE2826}">
      <dgm:prSet/>
      <dgm:spPr/>
      <dgm:t>
        <a:bodyPr/>
        <a:lstStyle/>
        <a:p>
          <a:endParaRPr lang="zh-TW" altLang="en-US"/>
        </a:p>
      </dgm:t>
    </dgm:pt>
    <dgm:pt modelId="{D5F7F7BA-67A5-42A5-A784-609CEABB8A6E}">
      <dgm:prSet/>
      <dgm:spPr/>
      <dgm:t>
        <a:bodyPr/>
        <a:lstStyle/>
        <a:p>
          <a:pPr rtl="0"/>
          <a:r>
            <a:rPr lang="en-US" smtClean="0"/>
            <a:t>/tmp/</a:t>
          </a:r>
          <a:endParaRPr lang="zh-TW"/>
        </a:p>
      </dgm:t>
    </dgm:pt>
    <dgm:pt modelId="{98FA1D6B-CA98-4AD2-B14E-6D4E48F0102B}" type="parTrans" cxnId="{4E61D8F8-873B-455B-8E3E-F73D70FE8C13}">
      <dgm:prSet/>
      <dgm:spPr/>
      <dgm:t>
        <a:bodyPr/>
        <a:lstStyle/>
        <a:p>
          <a:endParaRPr lang="zh-TW" altLang="en-US"/>
        </a:p>
      </dgm:t>
    </dgm:pt>
    <dgm:pt modelId="{7A3A90DF-E0A9-430D-8DA2-91A6DAC4C7FF}" type="sibTrans" cxnId="{4E61D8F8-873B-455B-8E3E-F73D70FE8C13}">
      <dgm:prSet/>
      <dgm:spPr/>
      <dgm:t>
        <a:bodyPr/>
        <a:lstStyle/>
        <a:p>
          <a:endParaRPr lang="zh-TW" altLang="en-US"/>
        </a:p>
      </dgm:t>
    </dgm:pt>
    <dgm:pt modelId="{073FEA07-7244-427F-A568-5DFC09D1731C}">
      <dgm:prSet/>
      <dgm:spPr/>
      <dgm:t>
        <a:bodyPr/>
        <a:lstStyle/>
        <a:p>
          <a:pPr rtl="0"/>
          <a:r>
            <a:rPr lang="en-US" smtClean="0"/>
            <a:t>/home/iiiedu/</a:t>
          </a:r>
          <a:endParaRPr lang="zh-TW"/>
        </a:p>
      </dgm:t>
    </dgm:pt>
    <dgm:pt modelId="{CC1277F3-1008-40DC-BAA4-128DF9025FC2}" type="parTrans" cxnId="{D79F3ADE-7C98-48AE-8C1A-AA0406938AE8}">
      <dgm:prSet/>
      <dgm:spPr/>
      <dgm:t>
        <a:bodyPr/>
        <a:lstStyle/>
        <a:p>
          <a:endParaRPr lang="zh-TW" altLang="en-US"/>
        </a:p>
      </dgm:t>
    </dgm:pt>
    <dgm:pt modelId="{ADECF402-9307-4C8A-A681-38AE598BFB9A}" type="sibTrans" cxnId="{D79F3ADE-7C98-48AE-8C1A-AA0406938AE8}">
      <dgm:prSet/>
      <dgm:spPr/>
      <dgm:t>
        <a:bodyPr/>
        <a:lstStyle/>
        <a:p>
          <a:endParaRPr lang="zh-TW" altLang="en-US"/>
        </a:p>
      </dgm:t>
    </dgm:pt>
    <dgm:pt modelId="{E08CC47F-AC13-4D04-BCE3-3C211B2158D9}">
      <dgm:prSet/>
      <dgm:spPr/>
      <dgm:t>
        <a:bodyPr/>
        <a:lstStyle/>
        <a:p>
          <a:pPr rtl="0"/>
          <a:r>
            <a:rPr lang="en-US" smtClean="0"/>
            <a:t>/home/iiiedu/f1.txt</a:t>
          </a:r>
          <a:endParaRPr lang="zh-TW"/>
        </a:p>
      </dgm:t>
    </dgm:pt>
    <dgm:pt modelId="{7F86DF00-EFC3-409A-AA56-07A4CF7B6DF3}" type="parTrans" cxnId="{7DACEE04-865C-4EEF-B3F5-0FB9A1AF85D8}">
      <dgm:prSet/>
      <dgm:spPr/>
      <dgm:t>
        <a:bodyPr/>
        <a:lstStyle/>
        <a:p>
          <a:endParaRPr lang="zh-TW" altLang="en-US"/>
        </a:p>
      </dgm:t>
    </dgm:pt>
    <dgm:pt modelId="{0035057D-AA98-4C7B-AD30-1CCDE3B52C96}" type="sibTrans" cxnId="{7DACEE04-865C-4EEF-B3F5-0FB9A1AF85D8}">
      <dgm:prSet/>
      <dgm:spPr/>
      <dgm:t>
        <a:bodyPr/>
        <a:lstStyle/>
        <a:p>
          <a:endParaRPr lang="zh-TW" altLang="en-US"/>
        </a:p>
      </dgm:t>
    </dgm:pt>
    <dgm:pt modelId="{5C634FD6-5F65-4837-B8FF-B1F89408FC8F}">
      <dgm:prSet/>
      <dgm:spPr/>
      <dgm:t>
        <a:bodyPr/>
        <a:lstStyle/>
        <a:p>
          <a:pPr rtl="0"/>
          <a:r>
            <a:rPr lang="en-US" smtClean="0"/>
            <a:t>~/f1.txt</a:t>
          </a:r>
          <a:endParaRPr lang="zh-TW"/>
        </a:p>
      </dgm:t>
    </dgm:pt>
    <dgm:pt modelId="{196E1487-BC37-4152-8261-5CB6C9233775}" type="parTrans" cxnId="{3093F9DD-50A5-4F88-80B1-DD62CFCF5935}">
      <dgm:prSet/>
      <dgm:spPr/>
      <dgm:t>
        <a:bodyPr/>
        <a:lstStyle/>
        <a:p>
          <a:endParaRPr lang="zh-TW" altLang="en-US"/>
        </a:p>
      </dgm:t>
    </dgm:pt>
    <dgm:pt modelId="{7612897F-9758-499D-B232-BA2A55FF4055}" type="sibTrans" cxnId="{3093F9DD-50A5-4F88-80B1-DD62CFCF5935}">
      <dgm:prSet/>
      <dgm:spPr/>
      <dgm:t>
        <a:bodyPr/>
        <a:lstStyle/>
        <a:p>
          <a:endParaRPr lang="zh-TW" altLang="en-US"/>
        </a:p>
      </dgm:t>
    </dgm:pt>
    <dgm:pt modelId="{CAC224D7-203F-4FCA-8E6E-3E9CF114010E}">
      <dgm:prSet custT="1"/>
      <dgm:spPr/>
      <dgm:t>
        <a:bodyPr/>
        <a:lstStyle/>
        <a:p>
          <a:pPr rtl="0"/>
          <a:r>
            <a:rPr lang="zh-TW" altLang="en-US" sz="2000" dirty="0" smtClean="0"/>
            <a:t>相對路徑</a:t>
          </a:r>
          <a:endParaRPr lang="zh-TW" altLang="en-US" sz="2000" dirty="0"/>
        </a:p>
      </dgm:t>
    </dgm:pt>
    <dgm:pt modelId="{9E5CE15E-8689-431C-8544-51E0B00CBD46}" type="parTrans" cxnId="{8A22F158-2ADE-4EF0-82DF-4D1C574C3C7B}">
      <dgm:prSet/>
      <dgm:spPr/>
      <dgm:t>
        <a:bodyPr/>
        <a:lstStyle/>
        <a:p>
          <a:endParaRPr lang="zh-TW" altLang="en-US"/>
        </a:p>
      </dgm:t>
    </dgm:pt>
    <dgm:pt modelId="{5D0DE198-97AA-4320-9261-BBE45093C0C5}" type="sibTrans" cxnId="{8A22F158-2ADE-4EF0-82DF-4D1C574C3C7B}">
      <dgm:prSet/>
      <dgm:spPr/>
      <dgm:t>
        <a:bodyPr/>
        <a:lstStyle/>
        <a:p>
          <a:endParaRPr lang="zh-TW" altLang="en-US"/>
        </a:p>
      </dgm:t>
    </dgm:pt>
    <dgm:pt modelId="{6D243140-D42E-431F-B137-B6417F8CE23C}">
      <dgm:prSet/>
      <dgm:spPr/>
      <dgm:t>
        <a:bodyPr/>
        <a:lstStyle/>
        <a:p>
          <a:pPr rtl="0"/>
          <a:r>
            <a:rPr lang="zh-TW" altLang="en-US" dirty="0" smtClean="0"/>
            <a:t>以當前目錄為起點，一直寫到目的地 </a:t>
          </a:r>
          <a:r>
            <a:rPr lang="en-US" altLang="zh-TW" dirty="0" smtClean="0"/>
            <a:t>(</a:t>
          </a:r>
          <a:r>
            <a:rPr lang="zh-TW" dirty="0" smtClean="0"/>
            <a:t>一定不是由 </a:t>
          </a:r>
          <a:r>
            <a:rPr lang="en-US" dirty="0" smtClean="0"/>
            <a:t>/</a:t>
          </a:r>
          <a:r>
            <a:rPr lang="zh-TW" dirty="0" smtClean="0"/>
            <a:t> 寫起</a:t>
          </a:r>
          <a:r>
            <a:rPr lang="en-US" altLang="zh-TW" dirty="0" smtClean="0"/>
            <a:t>)</a:t>
          </a:r>
          <a:endParaRPr lang="zh-TW" altLang="en-US" dirty="0"/>
        </a:p>
      </dgm:t>
    </dgm:pt>
    <dgm:pt modelId="{189CBAAD-692A-4431-A1FA-7E752A8E0C60}" type="parTrans" cxnId="{629D74B4-C865-41FA-A4DC-59F110DAFB0A}">
      <dgm:prSet/>
      <dgm:spPr/>
      <dgm:t>
        <a:bodyPr/>
        <a:lstStyle/>
        <a:p>
          <a:endParaRPr lang="zh-TW" altLang="en-US"/>
        </a:p>
      </dgm:t>
    </dgm:pt>
    <dgm:pt modelId="{1C44BB1D-15F2-43E3-9454-2F33C9733BA7}" type="sibTrans" cxnId="{629D74B4-C865-41FA-A4DC-59F110DAFB0A}">
      <dgm:prSet/>
      <dgm:spPr/>
      <dgm:t>
        <a:bodyPr/>
        <a:lstStyle/>
        <a:p>
          <a:endParaRPr lang="zh-TW" altLang="en-US"/>
        </a:p>
      </dgm:t>
    </dgm:pt>
    <dgm:pt modelId="{86957369-5581-4DC0-A1E1-21F87D15F0FF}">
      <dgm:prSet/>
      <dgm:spPr/>
      <dgm:t>
        <a:bodyPr/>
        <a:lstStyle/>
        <a:p>
          <a:pPr rtl="0"/>
          <a:r>
            <a:rPr lang="zh-TW" altLang="en-US" dirty="0" smtClean="0"/>
            <a:t>以</a:t>
          </a:r>
          <a:r>
            <a:rPr lang="zh-TW" dirty="0" smtClean="0"/>
            <a:t> </a:t>
          </a:r>
          <a:r>
            <a:rPr lang="en-US" dirty="0" smtClean="0"/>
            <a:t>.</a:t>
          </a:r>
          <a:r>
            <a:rPr lang="zh-TW" dirty="0" smtClean="0"/>
            <a:t> 表示當前</a:t>
          </a:r>
          <a:r>
            <a:rPr lang="zh-TW" dirty="0" smtClean="0"/>
            <a:t>目錄</a:t>
          </a:r>
          <a:endParaRPr lang="zh-TW" dirty="0"/>
        </a:p>
      </dgm:t>
    </dgm:pt>
    <dgm:pt modelId="{DAFE1DA6-D705-4E1E-926F-034FB29C5AE7}" type="parTrans" cxnId="{D1A4F208-0E2F-451E-9BD3-83F353F7125E}">
      <dgm:prSet/>
      <dgm:spPr/>
      <dgm:t>
        <a:bodyPr/>
        <a:lstStyle/>
        <a:p>
          <a:endParaRPr lang="zh-TW" altLang="en-US"/>
        </a:p>
      </dgm:t>
    </dgm:pt>
    <dgm:pt modelId="{9C39C256-A9E9-4817-85F9-A1CB58244943}" type="sibTrans" cxnId="{D1A4F208-0E2F-451E-9BD3-83F353F7125E}">
      <dgm:prSet/>
      <dgm:spPr/>
      <dgm:t>
        <a:bodyPr/>
        <a:lstStyle/>
        <a:p>
          <a:endParaRPr lang="zh-TW" altLang="en-US"/>
        </a:p>
      </dgm:t>
    </dgm:pt>
    <dgm:pt modelId="{6933E873-094D-45FE-AA92-8822F5EF7F6E}">
      <dgm:prSet/>
      <dgm:spPr/>
      <dgm:t>
        <a:bodyPr/>
        <a:lstStyle/>
        <a:p>
          <a:pPr rtl="0"/>
          <a:r>
            <a:rPr lang="zh-TW" altLang="en-US" dirty="0" smtClean="0"/>
            <a:t>範例：</a:t>
          </a:r>
          <a:endParaRPr lang="zh-TW" altLang="en-US" dirty="0"/>
        </a:p>
      </dgm:t>
    </dgm:pt>
    <dgm:pt modelId="{516D5968-6DBF-4BB1-9F98-C66CF952AD19}" type="parTrans" cxnId="{767F0D3E-5779-4547-9B78-FEAA30136A05}">
      <dgm:prSet/>
      <dgm:spPr/>
      <dgm:t>
        <a:bodyPr/>
        <a:lstStyle/>
        <a:p>
          <a:endParaRPr lang="zh-TW" altLang="en-US"/>
        </a:p>
      </dgm:t>
    </dgm:pt>
    <dgm:pt modelId="{04DA894A-1077-4DDD-978F-C0ADFB922BEF}" type="sibTrans" cxnId="{767F0D3E-5779-4547-9B78-FEAA30136A05}">
      <dgm:prSet/>
      <dgm:spPr/>
      <dgm:t>
        <a:bodyPr/>
        <a:lstStyle/>
        <a:p>
          <a:endParaRPr lang="zh-TW" altLang="en-US"/>
        </a:p>
      </dgm:t>
    </dgm:pt>
    <dgm:pt modelId="{BB465ACF-6D68-4E74-8CC3-6B98A59EEF2D}">
      <dgm:prSet/>
      <dgm:spPr/>
      <dgm:t>
        <a:bodyPr/>
        <a:lstStyle/>
        <a:p>
          <a:pPr rtl="0"/>
          <a:r>
            <a:rPr lang="en-US" smtClean="0"/>
            <a:t>test/</a:t>
          </a:r>
          <a:endParaRPr lang="zh-TW"/>
        </a:p>
      </dgm:t>
    </dgm:pt>
    <dgm:pt modelId="{827838F5-F9F5-4174-8C21-A567890B1437}" type="parTrans" cxnId="{8B0C9AFA-9F93-4BF6-8730-21FE65270803}">
      <dgm:prSet/>
      <dgm:spPr/>
      <dgm:t>
        <a:bodyPr/>
        <a:lstStyle/>
        <a:p>
          <a:endParaRPr lang="zh-TW" altLang="en-US"/>
        </a:p>
      </dgm:t>
    </dgm:pt>
    <dgm:pt modelId="{96704857-0C8F-4065-A765-D6B8349F0671}" type="sibTrans" cxnId="{8B0C9AFA-9F93-4BF6-8730-21FE65270803}">
      <dgm:prSet/>
      <dgm:spPr/>
      <dgm:t>
        <a:bodyPr/>
        <a:lstStyle/>
        <a:p>
          <a:endParaRPr lang="zh-TW" altLang="en-US"/>
        </a:p>
      </dgm:t>
    </dgm:pt>
    <dgm:pt modelId="{0C044A64-9CFA-44E0-AFBD-0425F203676D}">
      <dgm:prSet/>
      <dgm:spPr/>
      <dgm:t>
        <a:bodyPr/>
        <a:lstStyle/>
        <a:p>
          <a:pPr rtl="0"/>
          <a:r>
            <a:rPr lang="en-US" smtClean="0"/>
            <a:t>file1.txt </a:t>
          </a:r>
          <a:r>
            <a:rPr lang="zh-TW" smtClean="0"/>
            <a:t>或 </a:t>
          </a:r>
          <a:r>
            <a:rPr lang="en-US" smtClean="0"/>
            <a:t>./file1.txt</a:t>
          </a:r>
          <a:endParaRPr lang="zh-TW"/>
        </a:p>
      </dgm:t>
    </dgm:pt>
    <dgm:pt modelId="{A08BF299-B37B-48A1-A840-4C25A1D3DC3D}" type="parTrans" cxnId="{0499A630-DEE3-4695-A5FC-4BEA191E32A2}">
      <dgm:prSet/>
      <dgm:spPr/>
      <dgm:t>
        <a:bodyPr/>
        <a:lstStyle/>
        <a:p>
          <a:endParaRPr lang="zh-TW" altLang="en-US"/>
        </a:p>
      </dgm:t>
    </dgm:pt>
    <dgm:pt modelId="{FDD5B770-E325-4237-8134-652B5313C5B0}" type="sibTrans" cxnId="{0499A630-DEE3-4695-A5FC-4BEA191E32A2}">
      <dgm:prSet/>
      <dgm:spPr/>
      <dgm:t>
        <a:bodyPr/>
        <a:lstStyle/>
        <a:p>
          <a:endParaRPr lang="zh-TW" altLang="en-US"/>
        </a:p>
      </dgm:t>
    </dgm:pt>
    <dgm:pt modelId="{E0AD0816-9AE6-46C6-8144-DA9665D886CB}">
      <dgm:prSet/>
      <dgm:spPr/>
      <dgm:t>
        <a:bodyPr/>
        <a:lstStyle/>
        <a:p>
          <a:pPr rtl="0"/>
          <a:r>
            <a:rPr lang="en-US" smtClean="0"/>
            <a:t>../ </a:t>
          </a:r>
          <a:endParaRPr lang="zh-TW"/>
        </a:p>
      </dgm:t>
    </dgm:pt>
    <dgm:pt modelId="{9350F003-53D0-4A3B-A663-F46892B195D4}" type="parTrans" cxnId="{F77908A7-4960-4FA1-B990-C1621D7F415C}">
      <dgm:prSet/>
      <dgm:spPr/>
      <dgm:t>
        <a:bodyPr/>
        <a:lstStyle/>
        <a:p>
          <a:endParaRPr lang="zh-TW" altLang="en-US"/>
        </a:p>
      </dgm:t>
    </dgm:pt>
    <dgm:pt modelId="{670BCCE0-DCD8-40A0-B965-31629D7B818A}" type="sibTrans" cxnId="{F77908A7-4960-4FA1-B990-C1621D7F415C}">
      <dgm:prSet/>
      <dgm:spPr/>
      <dgm:t>
        <a:bodyPr/>
        <a:lstStyle/>
        <a:p>
          <a:endParaRPr lang="zh-TW" altLang="en-US"/>
        </a:p>
      </dgm:t>
    </dgm:pt>
    <dgm:pt modelId="{DD8D0D86-546F-4072-ACAA-EF6F7E66A000}">
      <dgm:prSet/>
      <dgm:spPr/>
      <dgm:t>
        <a:bodyPr/>
        <a:lstStyle/>
        <a:p>
          <a:pPr rtl="0"/>
          <a:r>
            <a:rPr lang="en-US" dirty="0" smtClean="0"/>
            <a:t>../../</a:t>
          </a:r>
          <a:r>
            <a:rPr lang="en-US" dirty="0" err="1" smtClean="0"/>
            <a:t>tmp</a:t>
          </a:r>
          <a:r>
            <a:rPr lang="en-US" dirty="0" smtClean="0"/>
            <a:t>/file2.txt</a:t>
          </a:r>
          <a:endParaRPr lang="zh-TW" dirty="0"/>
        </a:p>
      </dgm:t>
    </dgm:pt>
    <dgm:pt modelId="{4A2ACFD9-A383-4DC0-9DA0-79512690C7E3}" type="parTrans" cxnId="{366A7C8A-AC1B-4DA3-851B-3E001C21E775}">
      <dgm:prSet/>
      <dgm:spPr/>
      <dgm:t>
        <a:bodyPr/>
        <a:lstStyle/>
        <a:p>
          <a:endParaRPr lang="zh-TW" altLang="en-US"/>
        </a:p>
      </dgm:t>
    </dgm:pt>
    <dgm:pt modelId="{518EE80A-23C7-4F21-A64A-48F41653C136}" type="sibTrans" cxnId="{366A7C8A-AC1B-4DA3-851B-3E001C21E775}">
      <dgm:prSet/>
      <dgm:spPr/>
      <dgm:t>
        <a:bodyPr/>
        <a:lstStyle/>
        <a:p>
          <a:endParaRPr lang="zh-TW" altLang="en-US"/>
        </a:p>
      </dgm:t>
    </dgm:pt>
    <dgm:pt modelId="{5B5F5E97-0F23-4315-9B92-BAF297543E44}">
      <dgm:prSet/>
      <dgm:spPr/>
      <dgm:t>
        <a:bodyPr/>
        <a:lstStyle/>
        <a:p>
          <a:pPr rtl="0"/>
          <a:r>
            <a:rPr lang="zh-TW" altLang="en-US" dirty="0" smtClean="0"/>
            <a:t>以</a:t>
          </a:r>
          <a:r>
            <a:rPr lang="zh-TW" dirty="0" smtClean="0"/>
            <a:t> </a:t>
          </a:r>
          <a:r>
            <a:rPr lang="en-US" dirty="0" smtClean="0"/>
            <a:t>..</a:t>
          </a:r>
          <a:r>
            <a:rPr lang="zh-TW" dirty="0" smtClean="0"/>
            <a:t> 表示上一層目錄</a:t>
          </a:r>
          <a:endParaRPr lang="zh-TW" dirty="0"/>
        </a:p>
      </dgm:t>
    </dgm:pt>
    <dgm:pt modelId="{97A3CF99-1CA2-4FB4-BEEF-3F5FB889C26E}" type="parTrans" cxnId="{79D58B27-3C91-4BEF-8240-A98C8DD10CCB}">
      <dgm:prSet/>
      <dgm:spPr/>
      <dgm:t>
        <a:bodyPr/>
        <a:lstStyle/>
        <a:p>
          <a:endParaRPr lang="zh-TW" altLang="en-US"/>
        </a:p>
      </dgm:t>
    </dgm:pt>
    <dgm:pt modelId="{847076E9-AF99-42EE-AAAF-89F1671DABEB}" type="sibTrans" cxnId="{79D58B27-3C91-4BEF-8240-A98C8DD10CCB}">
      <dgm:prSet/>
      <dgm:spPr/>
      <dgm:t>
        <a:bodyPr/>
        <a:lstStyle/>
        <a:p>
          <a:endParaRPr lang="zh-TW" altLang="en-US"/>
        </a:p>
      </dgm:t>
    </dgm:pt>
    <dgm:pt modelId="{50D7C800-25BE-47C6-8692-5E49116DB9EE}" type="pres">
      <dgm:prSet presAssocID="{76E3A287-58B1-4B75-9289-071D06A83E8E}" presName="Name0" presStyleCnt="0">
        <dgm:presLayoutVars>
          <dgm:dir/>
          <dgm:animLvl val="lvl"/>
          <dgm:resizeHandles val="exact"/>
        </dgm:presLayoutVars>
      </dgm:prSet>
      <dgm:spPr/>
    </dgm:pt>
    <dgm:pt modelId="{F484E110-4D7C-4721-ACDE-BF1AE5030641}" type="pres">
      <dgm:prSet presAssocID="{411B2608-3C66-4995-A72F-7852304822C8}" presName="composite" presStyleCnt="0"/>
      <dgm:spPr/>
    </dgm:pt>
    <dgm:pt modelId="{1F65E18E-3988-4A9D-8ADE-618D4296C7D1}" type="pres">
      <dgm:prSet presAssocID="{411B2608-3C66-4995-A72F-7852304822C8}" presName="parTx" presStyleLbl="alignNode1" presStyleIdx="0" presStyleCnt="2">
        <dgm:presLayoutVars>
          <dgm:chMax val="0"/>
          <dgm:chPref val="0"/>
          <dgm:bulletEnabled val="1"/>
        </dgm:presLayoutVars>
      </dgm:prSet>
      <dgm:spPr/>
    </dgm:pt>
    <dgm:pt modelId="{CC254BD1-6467-4BF4-A031-ABECF2477B83}" type="pres">
      <dgm:prSet presAssocID="{411B2608-3C66-4995-A72F-7852304822C8}" presName="desTx" presStyleLbl="alignAccFollowNode1" presStyleIdx="0" presStyleCnt="2">
        <dgm:presLayoutVars>
          <dgm:bulletEnabled val="1"/>
        </dgm:presLayoutVars>
      </dgm:prSet>
      <dgm:spPr/>
    </dgm:pt>
    <dgm:pt modelId="{45EC8CF8-4E71-4522-A1F8-BB1BD787F400}" type="pres">
      <dgm:prSet presAssocID="{2C36A284-648A-4316-9D01-C914068D4F01}" presName="space" presStyleCnt="0"/>
      <dgm:spPr/>
    </dgm:pt>
    <dgm:pt modelId="{9F402676-E1E5-4AB3-AA19-B3EC4BA41B14}" type="pres">
      <dgm:prSet presAssocID="{CAC224D7-203F-4FCA-8E6E-3E9CF114010E}" presName="composite" presStyleCnt="0"/>
      <dgm:spPr/>
    </dgm:pt>
    <dgm:pt modelId="{0FBCE2EA-BE21-4796-8524-78664E69797A}" type="pres">
      <dgm:prSet presAssocID="{CAC224D7-203F-4FCA-8E6E-3E9CF114010E}" presName="parTx" presStyleLbl="alignNode1" presStyleIdx="1" presStyleCnt="2">
        <dgm:presLayoutVars>
          <dgm:chMax val="0"/>
          <dgm:chPref val="0"/>
          <dgm:bulletEnabled val="1"/>
        </dgm:presLayoutVars>
      </dgm:prSet>
      <dgm:spPr/>
    </dgm:pt>
    <dgm:pt modelId="{5087915C-11AB-4F08-915B-4468B9F0DDAE}" type="pres">
      <dgm:prSet presAssocID="{CAC224D7-203F-4FCA-8E6E-3E9CF114010E}" presName="desTx" presStyleLbl="alignAccFollowNode1" presStyleIdx="1" presStyleCnt="2">
        <dgm:presLayoutVars>
          <dgm:bulletEnabled val="1"/>
        </dgm:presLayoutVars>
      </dgm:prSet>
      <dgm:spPr/>
      <dgm:t>
        <a:bodyPr/>
        <a:lstStyle/>
        <a:p>
          <a:endParaRPr lang="zh-TW" altLang="en-US"/>
        </a:p>
      </dgm:t>
    </dgm:pt>
  </dgm:ptLst>
  <dgm:cxnLst>
    <dgm:cxn modelId="{F4594639-92A5-4899-9DEA-16C4EE4ED3B3}" type="presOf" srcId="{E0AD0816-9AE6-46C6-8144-DA9665D886CB}" destId="{5087915C-11AB-4F08-915B-4468B9F0DDAE}" srcOrd="0" destOrd="6" presId="urn:microsoft.com/office/officeart/2005/8/layout/hList1"/>
    <dgm:cxn modelId="{15066B30-49C7-4E65-A904-B8BF54402914}" type="presOf" srcId="{76E3A287-58B1-4B75-9289-071D06A83E8E}" destId="{50D7C800-25BE-47C6-8692-5E49116DB9EE}" srcOrd="0" destOrd="0" presId="urn:microsoft.com/office/officeart/2005/8/layout/hList1"/>
    <dgm:cxn modelId="{AB353C8A-443E-42B8-8BA9-B433F07141E2}" type="presOf" srcId="{708AD561-5EE9-47F3-BC15-F653D7B795BA}" destId="{CC254BD1-6467-4BF4-A031-ABECF2477B83}" srcOrd="0" destOrd="0" presId="urn:microsoft.com/office/officeart/2005/8/layout/hList1"/>
    <dgm:cxn modelId="{7DACEE04-865C-4EEF-B3F5-0FB9A1AF85D8}" srcId="{87CD6C03-6349-4CFB-91C9-C7FE3144B4AD}" destId="{E08CC47F-AC13-4D04-BCE3-3C211B2158D9}" srcOrd="3" destOrd="0" parTransId="{7F86DF00-EFC3-409A-AA56-07A4CF7B6DF3}" sibTransId="{0035057D-AA98-4C7B-AD30-1CCDE3B52C96}"/>
    <dgm:cxn modelId="{274A4791-345C-4CB7-977D-388377786CB9}" type="presOf" srcId="{87CD6C03-6349-4CFB-91C9-C7FE3144B4AD}" destId="{CC254BD1-6467-4BF4-A031-ABECF2477B83}" srcOrd="0" destOrd="1" presId="urn:microsoft.com/office/officeart/2005/8/layout/hList1"/>
    <dgm:cxn modelId="{F77908A7-4960-4FA1-B990-C1621D7F415C}" srcId="{6933E873-094D-45FE-AA92-8822F5EF7F6E}" destId="{E0AD0816-9AE6-46C6-8144-DA9665D886CB}" srcOrd="2" destOrd="0" parTransId="{9350F003-53D0-4A3B-A663-F46892B195D4}" sibTransId="{670BCCE0-DCD8-40A0-B965-31629D7B818A}"/>
    <dgm:cxn modelId="{D79F3ADE-7C98-48AE-8C1A-AA0406938AE8}" srcId="{87CD6C03-6349-4CFB-91C9-C7FE3144B4AD}" destId="{073FEA07-7244-427F-A568-5DFC09D1731C}" srcOrd="2" destOrd="0" parTransId="{CC1277F3-1008-40DC-BAA4-128DF9025FC2}" sibTransId="{ADECF402-9307-4C8A-A681-38AE598BFB9A}"/>
    <dgm:cxn modelId="{629D74B4-C865-41FA-A4DC-59F110DAFB0A}" srcId="{CAC224D7-203F-4FCA-8E6E-3E9CF114010E}" destId="{6D243140-D42E-431F-B137-B6417F8CE23C}" srcOrd="0" destOrd="0" parTransId="{189CBAAD-692A-4431-A1FA-7E752A8E0C60}" sibTransId="{1C44BB1D-15F2-43E3-9454-2F33C9733BA7}"/>
    <dgm:cxn modelId="{06D3F9B6-7674-425C-9BCB-F8DC1F29D24C}" type="presOf" srcId="{073FEA07-7244-427F-A568-5DFC09D1731C}" destId="{CC254BD1-6467-4BF4-A031-ABECF2477B83}" srcOrd="0" destOrd="4" presId="urn:microsoft.com/office/officeart/2005/8/layout/hList1"/>
    <dgm:cxn modelId="{767F0D3E-5779-4547-9B78-FEAA30136A05}" srcId="{CAC224D7-203F-4FCA-8E6E-3E9CF114010E}" destId="{6933E873-094D-45FE-AA92-8822F5EF7F6E}" srcOrd="3" destOrd="0" parTransId="{516D5968-6DBF-4BB1-9F98-C66CF952AD19}" sibTransId="{04DA894A-1077-4DDD-978F-C0ADFB922BEF}"/>
    <dgm:cxn modelId="{2F2A1676-49E5-434E-BAE7-CA23E6990BC1}" srcId="{76E3A287-58B1-4B75-9289-071D06A83E8E}" destId="{411B2608-3C66-4995-A72F-7852304822C8}" srcOrd="0" destOrd="0" parTransId="{AD150D29-C8EB-45C0-B4F2-3A4D65FB01FE}" sibTransId="{2C36A284-648A-4316-9D01-C914068D4F01}"/>
    <dgm:cxn modelId="{366A7C8A-AC1B-4DA3-851B-3E001C21E775}" srcId="{6933E873-094D-45FE-AA92-8822F5EF7F6E}" destId="{DD8D0D86-546F-4072-ACAA-EF6F7E66A000}" srcOrd="3" destOrd="0" parTransId="{4A2ACFD9-A383-4DC0-9DA0-79512690C7E3}" sibTransId="{518EE80A-23C7-4F21-A64A-48F41653C136}"/>
    <dgm:cxn modelId="{ACCF4CD4-7446-4AB4-A2A7-747A17460C0F}" type="presOf" srcId="{D5F7F7BA-67A5-42A5-A784-609CEABB8A6E}" destId="{CC254BD1-6467-4BF4-A031-ABECF2477B83}" srcOrd="0" destOrd="3" presId="urn:microsoft.com/office/officeart/2005/8/layout/hList1"/>
    <dgm:cxn modelId="{8B0C9AFA-9F93-4BF6-8730-21FE65270803}" srcId="{6933E873-094D-45FE-AA92-8822F5EF7F6E}" destId="{BB465ACF-6D68-4E74-8CC3-6B98A59EEF2D}" srcOrd="0" destOrd="0" parTransId="{827838F5-F9F5-4174-8C21-A567890B1437}" sibTransId="{96704857-0C8F-4065-A765-D6B8349F0671}"/>
    <dgm:cxn modelId="{C7045F7A-0DAF-4718-9434-885B730A3EF3}" type="presOf" srcId="{6D243140-D42E-431F-B137-B6417F8CE23C}" destId="{5087915C-11AB-4F08-915B-4468B9F0DDAE}" srcOrd="0" destOrd="0" presId="urn:microsoft.com/office/officeart/2005/8/layout/hList1"/>
    <dgm:cxn modelId="{7DC3E0D6-D2D8-48B9-A98A-746BE41FE442}" type="presOf" srcId="{411B2608-3C66-4995-A72F-7852304822C8}" destId="{1F65E18E-3988-4A9D-8ADE-618D4296C7D1}" srcOrd="0" destOrd="0" presId="urn:microsoft.com/office/officeart/2005/8/layout/hList1"/>
    <dgm:cxn modelId="{4E61D8F8-873B-455B-8E3E-F73D70FE8C13}" srcId="{87CD6C03-6349-4CFB-91C9-C7FE3144B4AD}" destId="{D5F7F7BA-67A5-42A5-A784-609CEABB8A6E}" srcOrd="1" destOrd="0" parTransId="{98FA1D6B-CA98-4AD2-B14E-6D4E48F0102B}" sibTransId="{7A3A90DF-E0A9-430D-8DA2-91A6DAC4C7FF}"/>
    <dgm:cxn modelId="{C2F5D8C4-44B4-4706-B3F2-87C684DE2826}" srcId="{87CD6C03-6349-4CFB-91C9-C7FE3144B4AD}" destId="{655D1D2C-FA17-460D-A491-4C24DEA880B3}" srcOrd="0" destOrd="0" parTransId="{BC43872B-2048-4F77-8BDD-3C03067D3039}" sibTransId="{A88F8B31-0BB7-43A1-8988-51A733865980}"/>
    <dgm:cxn modelId="{59694C67-5C09-4B0D-924C-0D953F384DD1}" type="presOf" srcId="{E08CC47F-AC13-4D04-BCE3-3C211B2158D9}" destId="{CC254BD1-6467-4BF4-A031-ABECF2477B83}" srcOrd="0" destOrd="5" presId="urn:microsoft.com/office/officeart/2005/8/layout/hList1"/>
    <dgm:cxn modelId="{81A9D953-7B37-4F28-B4C4-C54751CA42D8}" type="presOf" srcId="{DD8D0D86-546F-4072-ACAA-EF6F7E66A000}" destId="{5087915C-11AB-4F08-915B-4468B9F0DDAE}" srcOrd="0" destOrd="7" presId="urn:microsoft.com/office/officeart/2005/8/layout/hList1"/>
    <dgm:cxn modelId="{D1A4F208-0E2F-451E-9BD3-83F353F7125E}" srcId="{CAC224D7-203F-4FCA-8E6E-3E9CF114010E}" destId="{86957369-5581-4DC0-A1E1-21F87D15F0FF}" srcOrd="1" destOrd="0" parTransId="{DAFE1DA6-D705-4E1E-926F-034FB29C5AE7}" sibTransId="{9C39C256-A9E9-4817-85F9-A1CB58244943}"/>
    <dgm:cxn modelId="{5C51DF18-AA0F-4B64-BFB5-3605B1F434CD}" type="presOf" srcId="{86957369-5581-4DC0-A1E1-21F87D15F0FF}" destId="{5087915C-11AB-4F08-915B-4468B9F0DDAE}" srcOrd="0" destOrd="1" presId="urn:microsoft.com/office/officeart/2005/8/layout/hList1"/>
    <dgm:cxn modelId="{6D69B49F-C169-4BCF-A285-0466C83730DC}" type="presOf" srcId="{655D1D2C-FA17-460D-A491-4C24DEA880B3}" destId="{CC254BD1-6467-4BF4-A031-ABECF2477B83}" srcOrd="0" destOrd="2" presId="urn:microsoft.com/office/officeart/2005/8/layout/hList1"/>
    <dgm:cxn modelId="{79D58B27-3C91-4BEF-8240-A98C8DD10CCB}" srcId="{CAC224D7-203F-4FCA-8E6E-3E9CF114010E}" destId="{5B5F5E97-0F23-4315-9B92-BAF297543E44}" srcOrd="2" destOrd="0" parTransId="{97A3CF99-1CA2-4FB4-BEEF-3F5FB889C26E}" sibTransId="{847076E9-AF99-42EE-AAAF-89F1671DABEB}"/>
    <dgm:cxn modelId="{385EABA5-F31B-4B8D-8454-E41E2C2D93D4}" srcId="{411B2608-3C66-4995-A72F-7852304822C8}" destId="{708AD561-5EE9-47F3-BC15-F653D7B795BA}" srcOrd="0" destOrd="0" parTransId="{BDF4AD4E-9558-486F-9C62-7C0E5244E2EA}" sibTransId="{F9C8B7D1-4382-4231-83CF-BE6F79DA9368}"/>
    <dgm:cxn modelId="{78F97DB0-2B30-4FB7-B88C-50D51DA35420}" type="presOf" srcId="{0C044A64-9CFA-44E0-AFBD-0425F203676D}" destId="{5087915C-11AB-4F08-915B-4468B9F0DDAE}" srcOrd="0" destOrd="5" presId="urn:microsoft.com/office/officeart/2005/8/layout/hList1"/>
    <dgm:cxn modelId="{9BD43F22-E836-4794-84AB-1F0D8581855C}" type="presOf" srcId="{CAC224D7-203F-4FCA-8E6E-3E9CF114010E}" destId="{0FBCE2EA-BE21-4796-8524-78664E69797A}" srcOrd="0" destOrd="0" presId="urn:microsoft.com/office/officeart/2005/8/layout/hList1"/>
    <dgm:cxn modelId="{5D5A1FD2-7E05-484B-A940-D1E54E1214BA}" srcId="{411B2608-3C66-4995-A72F-7852304822C8}" destId="{87CD6C03-6349-4CFB-91C9-C7FE3144B4AD}" srcOrd="1" destOrd="0" parTransId="{080E8AAC-96C8-48E8-A6F6-B61B7A8A9CAF}" sibTransId="{CAF1CF94-E614-4ACF-B935-9DD4F7380D2A}"/>
    <dgm:cxn modelId="{816F528F-B40E-4707-9723-FC86F718E653}" type="presOf" srcId="{5B5F5E97-0F23-4315-9B92-BAF297543E44}" destId="{5087915C-11AB-4F08-915B-4468B9F0DDAE}" srcOrd="0" destOrd="2" presId="urn:microsoft.com/office/officeart/2005/8/layout/hList1"/>
    <dgm:cxn modelId="{535558EF-0AD8-4EC1-A2F0-E444DF838E6F}" type="presOf" srcId="{5C634FD6-5F65-4837-B8FF-B1F89408FC8F}" destId="{CC254BD1-6467-4BF4-A031-ABECF2477B83}" srcOrd="0" destOrd="6" presId="urn:microsoft.com/office/officeart/2005/8/layout/hList1"/>
    <dgm:cxn modelId="{3093F9DD-50A5-4F88-80B1-DD62CFCF5935}" srcId="{87CD6C03-6349-4CFB-91C9-C7FE3144B4AD}" destId="{5C634FD6-5F65-4837-B8FF-B1F89408FC8F}" srcOrd="4" destOrd="0" parTransId="{196E1487-BC37-4152-8261-5CB6C9233775}" sibTransId="{7612897F-9758-499D-B232-BA2A55FF4055}"/>
    <dgm:cxn modelId="{CAF04081-3B85-4ECD-B996-C352813207D3}" type="presOf" srcId="{6933E873-094D-45FE-AA92-8822F5EF7F6E}" destId="{5087915C-11AB-4F08-915B-4468B9F0DDAE}" srcOrd="0" destOrd="3" presId="urn:microsoft.com/office/officeart/2005/8/layout/hList1"/>
    <dgm:cxn modelId="{1FE1D9F5-F065-493A-AD86-C19761400984}" type="presOf" srcId="{BB465ACF-6D68-4E74-8CC3-6B98A59EEF2D}" destId="{5087915C-11AB-4F08-915B-4468B9F0DDAE}" srcOrd="0" destOrd="4" presId="urn:microsoft.com/office/officeart/2005/8/layout/hList1"/>
    <dgm:cxn modelId="{0499A630-DEE3-4695-A5FC-4BEA191E32A2}" srcId="{6933E873-094D-45FE-AA92-8822F5EF7F6E}" destId="{0C044A64-9CFA-44E0-AFBD-0425F203676D}" srcOrd="1" destOrd="0" parTransId="{A08BF299-B37B-48A1-A840-4C25A1D3DC3D}" sibTransId="{FDD5B770-E325-4237-8134-652B5313C5B0}"/>
    <dgm:cxn modelId="{8A22F158-2ADE-4EF0-82DF-4D1C574C3C7B}" srcId="{76E3A287-58B1-4B75-9289-071D06A83E8E}" destId="{CAC224D7-203F-4FCA-8E6E-3E9CF114010E}" srcOrd="1" destOrd="0" parTransId="{9E5CE15E-8689-431C-8544-51E0B00CBD46}" sibTransId="{5D0DE198-97AA-4320-9261-BBE45093C0C5}"/>
    <dgm:cxn modelId="{91D1166E-5348-4B03-862B-0B9443BABEF9}" type="presParOf" srcId="{50D7C800-25BE-47C6-8692-5E49116DB9EE}" destId="{F484E110-4D7C-4721-ACDE-BF1AE5030641}" srcOrd="0" destOrd="0" presId="urn:microsoft.com/office/officeart/2005/8/layout/hList1"/>
    <dgm:cxn modelId="{7D3B0D7C-B430-4B0B-8064-366CC881F876}" type="presParOf" srcId="{F484E110-4D7C-4721-ACDE-BF1AE5030641}" destId="{1F65E18E-3988-4A9D-8ADE-618D4296C7D1}" srcOrd="0" destOrd="0" presId="urn:microsoft.com/office/officeart/2005/8/layout/hList1"/>
    <dgm:cxn modelId="{5160DC0F-428B-47EC-AADF-3BF7A1728002}" type="presParOf" srcId="{F484E110-4D7C-4721-ACDE-BF1AE5030641}" destId="{CC254BD1-6467-4BF4-A031-ABECF2477B83}" srcOrd="1" destOrd="0" presId="urn:microsoft.com/office/officeart/2005/8/layout/hList1"/>
    <dgm:cxn modelId="{BCF7AF58-2D7A-4B91-ACA5-E209A3A16E00}" type="presParOf" srcId="{50D7C800-25BE-47C6-8692-5E49116DB9EE}" destId="{45EC8CF8-4E71-4522-A1F8-BB1BD787F400}" srcOrd="1" destOrd="0" presId="urn:microsoft.com/office/officeart/2005/8/layout/hList1"/>
    <dgm:cxn modelId="{F1BC50D2-3267-4CF1-BC33-F035420A25A1}" type="presParOf" srcId="{50D7C800-25BE-47C6-8692-5E49116DB9EE}" destId="{9F402676-E1E5-4AB3-AA19-B3EC4BA41B14}" srcOrd="2" destOrd="0" presId="urn:microsoft.com/office/officeart/2005/8/layout/hList1"/>
    <dgm:cxn modelId="{4AE78E33-8FAE-4E34-A651-A2F6484773DD}" type="presParOf" srcId="{9F402676-E1E5-4AB3-AA19-B3EC4BA41B14}" destId="{0FBCE2EA-BE21-4796-8524-78664E69797A}" srcOrd="0" destOrd="0" presId="urn:microsoft.com/office/officeart/2005/8/layout/hList1"/>
    <dgm:cxn modelId="{3E713E13-E7B2-4080-8348-11CD97C864DF}" type="presParOf" srcId="{9F402676-E1E5-4AB3-AA19-B3EC4BA41B14}" destId="{5087915C-11AB-4F08-915B-4468B9F0DDA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88BE149-BC78-463E-84E8-6010A85DAE1D}" type="doc">
      <dgm:prSet loTypeId="urn:microsoft.com/office/officeart/2005/8/layout/hList1" loCatId="list" qsTypeId="urn:microsoft.com/office/officeart/2005/8/quickstyle/simple4" qsCatId="simple" csTypeId="urn:microsoft.com/office/officeart/2005/8/colors/accent0_1" csCatId="mainScheme" phldr="1"/>
      <dgm:spPr/>
      <dgm:t>
        <a:bodyPr/>
        <a:lstStyle/>
        <a:p>
          <a:endParaRPr lang="zh-TW" altLang="en-US"/>
        </a:p>
      </dgm:t>
    </dgm:pt>
    <dgm:pt modelId="{F70C8FAA-A9E3-4C4C-99E8-BE940B913F18}">
      <dgm:prSet phldrT="[文字]"/>
      <dgm:spPr/>
      <dgm:t>
        <a:bodyPr/>
        <a:lstStyle/>
        <a:p>
          <a:r>
            <a:rPr lang="zh-TW" altLang="en-US" dirty="0" smtClean="0"/>
            <a:t>指令</a:t>
          </a:r>
          <a:endParaRPr lang="zh-TW" altLang="en-US" dirty="0"/>
        </a:p>
      </dgm:t>
    </dgm:pt>
    <dgm:pt modelId="{EFC1FA47-38BD-442C-B6DF-7D571DD9E869}" type="parTrans" cxnId="{63A2494F-4053-49D9-A0C5-40846C114C30}">
      <dgm:prSet/>
      <dgm:spPr/>
      <dgm:t>
        <a:bodyPr/>
        <a:lstStyle/>
        <a:p>
          <a:endParaRPr lang="zh-TW" altLang="en-US"/>
        </a:p>
      </dgm:t>
    </dgm:pt>
    <dgm:pt modelId="{490232CB-3AC6-4CB3-9942-C6BD9964D8B4}" type="sibTrans" cxnId="{63A2494F-4053-49D9-A0C5-40846C114C30}">
      <dgm:prSet/>
      <dgm:spPr/>
      <dgm:t>
        <a:bodyPr/>
        <a:lstStyle/>
        <a:p>
          <a:endParaRPr lang="zh-TW" altLang="en-US"/>
        </a:p>
      </dgm:t>
    </dgm:pt>
    <dgm:pt modelId="{0A063E04-8F95-4ED8-85CB-BAF3315AD7C5}">
      <dgm:prSet phldrT="[文字]"/>
      <dgm:spPr/>
      <dgm:t>
        <a:bodyPr/>
        <a:lstStyle/>
        <a:p>
          <a:r>
            <a:rPr lang="en-US" altLang="zh-TW" dirty="0" smtClean="0"/>
            <a:t>shell</a:t>
          </a:r>
          <a:r>
            <a:rPr lang="zh-TW" altLang="en-US" dirty="0" smtClean="0"/>
            <a:t>指令或可執行檔</a:t>
          </a:r>
          <a:endParaRPr lang="zh-TW" altLang="en-US" dirty="0"/>
        </a:p>
      </dgm:t>
    </dgm:pt>
    <dgm:pt modelId="{E559BBCC-F235-4342-877E-43042D40558E}" type="parTrans" cxnId="{C24A9988-9110-4880-AD3E-CB06BCA1D02B}">
      <dgm:prSet/>
      <dgm:spPr/>
      <dgm:t>
        <a:bodyPr/>
        <a:lstStyle/>
        <a:p>
          <a:endParaRPr lang="zh-TW" altLang="en-US"/>
        </a:p>
      </dgm:t>
    </dgm:pt>
    <dgm:pt modelId="{C741D75F-9B3E-4131-9543-6BFE82855E34}" type="sibTrans" cxnId="{C24A9988-9110-4880-AD3E-CB06BCA1D02B}">
      <dgm:prSet/>
      <dgm:spPr/>
      <dgm:t>
        <a:bodyPr/>
        <a:lstStyle/>
        <a:p>
          <a:endParaRPr lang="zh-TW" altLang="en-US"/>
        </a:p>
      </dgm:t>
    </dgm:pt>
    <dgm:pt modelId="{D834C116-D755-4042-8686-BA4CDF491792}">
      <dgm:prSet phldrT="[文字]"/>
      <dgm:spPr/>
      <dgm:t>
        <a:bodyPr/>
        <a:lstStyle/>
        <a:p>
          <a:r>
            <a:rPr lang="zh-TW" altLang="en-US" dirty="0" smtClean="0"/>
            <a:t>選項</a:t>
          </a:r>
          <a:endParaRPr lang="zh-TW" altLang="en-US" dirty="0"/>
        </a:p>
      </dgm:t>
    </dgm:pt>
    <dgm:pt modelId="{3DE03F97-59D9-4A17-9D36-2A0180790FDD}" type="parTrans" cxnId="{EEC5E69A-F8B2-4BDA-A504-66A7F8742AB0}">
      <dgm:prSet/>
      <dgm:spPr/>
      <dgm:t>
        <a:bodyPr/>
        <a:lstStyle/>
        <a:p>
          <a:endParaRPr lang="zh-TW" altLang="en-US"/>
        </a:p>
      </dgm:t>
    </dgm:pt>
    <dgm:pt modelId="{3D0CB0FB-BDFF-4794-8D27-EA81EFEBEAF9}" type="sibTrans" cxnId="{EEC5E69A-F8B2-4BDA-A504-66A7F8742AB0}">
      <dgm:prSet/>
      <dgm:spPr/>
      <dgm:t>
        <a:bodyPr/>
        <a:lstStyle/>
        <a:p>
          <a:endParaRPr lang="zh-TW" altLang="en-US"/>
        </a:p>
      </dgm:t>
    </dgm:pt>
    <dgm:pt modelId="{0A1C6019-89C9-4A44-8B71-1220BC175CD3}">
      <dgm:prSet phldrT="[文字]"/>
      <dgm:spPr/>
      <dgm:t>
        <a:bodyPr/>
        <a:lstStyle/>
        <a:p>
          <a:r>
            <a:rPr lang="zh-TW" altLang="en-US" dirty="0" smtClean="0"/>
            <a:t>控制指令的功能變化</a:t>
          </a:r>
          <a:endParaRPr lang="zh-TW" altLang="en-US" dirty="0"/>
        </a:p>
      </dgm:t>
    </dgm:pt>
    <dgm:pt modelId="{DAF9D419-6BE3-4371-8766-7C2B12C8FC3C}" type="parTrans" cxnId="{2D2E3E44-C27B-489F-AA4B-05CAF1DECB35}">
      <dgm:prSet/>
      <dgm:spPr/>
      <dgm:t>
        <a:bodyPr/>
        <a:lstStyle/>
        <a:p>
          <a:endParaRPr lang="zh-TW" altLang="en-US"/>
        </a:p>
      </dgm:t>
    </dgm:pt>
    <dgm:pt modelId="{4BC53880-5BBA-494C-9C41-4B9E25209AFD}" type="sibTrans" cxnId="{2D2E3E44-C27B-489F-AA4B-05CAF1DECB35}">
      <dgm:prSet/>
      <dgm:spPr/>
      <dgm:t>
        <a:bodyPr/>
        <a:lstStyle/>
        <a:p>
          <a:endParaRPr lang="zh-TW" altLang="en-US"/>
        </a:p>
      </dgm:t>
    </dgm:pt>
    <dgm:pt modelId="{E5B99E1A-7228-4AE1-ACDB-D840A9F7BE10}">
      <dgm:prSet phldrT="[文字]"/>
      <dgm:spPr/>
      <dgm:t>
        <a:bodyPr/>
        <a:lstStyle/>
        <a:p>
          <a:r>
            <a:rPr lang="zh-TW" altLang="en-US" dirty="0" smtClean="0"/>
            <a:t>參數</a:t>
          </a:r>
          <a:endParaRPr lang="zh-TW" altLang="en-US" dirty="0"/>
        </a:p>
      </dgm:t>
    </dgm:pt>
    <dgm:pt modelId="{1EA5B76A-EB7B-47DA-BF18-AC97854560CD}" type="parTrans" cxnId="{2A6947EA-07D7-4405-8366-85E1D5E79D24}">
      <dgm:prSet/>
      <dgm:spPr/>
      <dgm:t>
        <a:bodyPr/>
        <a:lstStyle/>
        <a:p>
          <a:endParaRPr lang="zh-TW" altLang="en-US"/>
        </a:p>
      </dgm:t>
    </dgm:pt>
    <dgm:pt modelId="{74A91F43-4035-47C4-A6A4-743886089285}" type="sibTrans" cxnId="{2A6947EA-07D7-4405-8366-85E1D5E79D24}">
      <dgm:prSet/>
      <dgm:spPr/>
      <dgm:t>
        <a:bodyPr/>
        <a:lstStyle/>
        <a:p>
          <a:endParaRPr lang="zh-TW" altLang="en-US"/>
        </a:p>
      </dgm:t>
    </dgm:pt>
    <dgm:pt modelId="{03DC8F12-0672-474E-BE03-5D87CD6A659B}">
      <dgm:prSet phldrT="[文字]"/>
      <dgm:spPr/>
      <dgm:t>
        <a:bodyPr/>
        <a:lstStyle/>
        <a:p>
          <a:r>
            <a:rPr lang="zh-TW" altLang="en-US" dirty="0" smtClean="0"/>
            <a:t>指令操作的對象</a:t>
          </a:r>
          <a:endParaRPr lang="zh-TW" altLang="en-US" dirty="0"/>
        </a:p>
      </dgm:t>
    </dgm:pt>
    <dgm:pt modelId="{A64A2C0F-EA0C-4BF4-B78D-66014EDEC9C1}" type="parTrans" cxnId="{4F698C42-DF2C-4477-A96B-825B9D99DD7A}">
      <dgm:prSet/>
      <dgm:spPr/>
      <dgm:t>
        <a:bodyPr/>
        <a:lstStyle/>
        <a:p>
          <a:endParaRPr lang="zh-TW" altLang="en-US"/>
        </a:p>
      </dgm:t>
    </dgm:pt>
    <dgm:pt modelId="{8E18AE4B-80B2-44D8-912C-522C8E7A285C}" type="sibTrans" cxnId="{4F698C42-DF2C-4477-A96B-825B9D99DD7A}">
      <dgm:prSet/>
      <dgm:spPr/>
      <dgm:t>
        <a:bodyPr/>
        <a:lstStyle/>
        <a:p>
          <a:endParaRPr lang="zh-TW" altLang="en-US"/>
        </a:p>
      </dgm:t>
    </dgm:pt>
    <dgm:pt modelId="{E0F01F96-24DE-4872-9352-FE286863BDFA}">
      <dgm:prSet/>
      <dgm:spPr/>
      <dgm:t>
        <a:bodyPr/>
        <a:lstStyle/>
        <a:p>
          <a:r>
            <a:rPr lang="zh-TW" altLang="en-US" dirty="0" smtClean="0"/>
            <a:t>內建指令名稱皆小寫</a:t>
          </a:r>
          <a:endParaRPr lang="en-US" altLang="zh-TW" dirty="0" smtClean="0"/>
        </a:p>
      </dgm:t>
    </dgm:pt>
    <dgm:pt modelId="{2B720483-DB7C-4954-9505-22BE956E39DD}" type="parTrans" cxnId="{F4303DA7-3CEA-47D1-BB06-7B870A927495}">
      <dgm:prSet/>
      <dgm:spPr/>
      <dgm:t>
        <a:bodyPr/>
        <a:lstStyle/>
        <a:p>
          <a:endParaRPr lang="zh-TW" altLang="en-US"/>
        </a:p>
      </dgm:t>
    </dgm:pt>
    <dgm:pt modelId="{DB0593E9-F315-43C2-8E41-39BD02C929F5}" type="sibTrans" cxnId="{F4303DA7-3CEA-47D1-BB06-7B870A927495}">
      <dgm:prSet/>
      <dgm:spPr/>
      <dgm:t>
        <a:bodyPr/>
        <a:lstStyle/>
        <a:p>
          <a:endParaRPr lang="zh-TW" altLang="en-US"/>
        </a:p>
      </dgm:t>
    </dgm:pt>
    <dgm:pt modelId="{4E6E8546-3451-4DFA-B273-748400C28EEB}">
      <dgm:prSet/>
      <dgm:spPr/>
      <dgm:t>
        <a:bodyPr/>
        <a:lstStyle/>
        <a:p>
          <a:r>
            <a:rPr lang="zh-TW" altLang="en-US" dirty="0" smtClean="0"/>
            <a:t>分成短選項及長選項，通常以</a:t>
          </a:r>
          <a:r>
            <a:rPr lang="en-US" altLang="zh-TW" dirty="0" smtClean="0"/>
            <a:t>-</a:t>
          </a:r>
          <a:r>
            <a:rPr lang="zh-TW" altLang="en-US" dirty="0" smtClean="0"/>
            <a:t>或</a:t>
          </a:r>
          <a:r>
            <a:rPr lang="en-US" altLang="zh-TW" dirty="0" smtClean="0"/>
            <a:t>--</a:t>
          </a:r>
          <a:r>
            <a:rPr lang="zh-TW" altLang="en-US" dirty="0" smtClean="0"/>
            <a:t>開頭</a:t>
          </a:r>
          <a:endParaRPr lang="en-US" altLang="zh-TW" dirty="0" smtClean="0"/>
        </a:p>
      </dgm:t>
    </dgm:pt>
    <dgm:pt modelId="{2D43F1EA-0433-4C11-84CA-4F65C5FA3B80}" type="parTrans" cxnId="{4D96B1BD-0733-4C20-86A3-31FA246E889A}">
      <dgm:prSet/>
      <dgm:spPr/>
      <dgm:t>
        <a:bodyPr/>
        <a:lstStyle/>
        <a:p>
          <a:endParaRPr lang="zh-TW" altLang="en-US"/>
        </a:p>
      </dgm:t>
    </dgm:pt>
    <dgm:pt modelId="{D1C78ADA-0A07-43D6-9816-16D5E2B4C881}" type="sibTrans" cxnId="{4D96B1BD-0733-4C20-86A3-31FA246E889A}">
      <dgm:prSet/>
      <dgm:spPr/>
      <dgm:t>
        <a:bodyPr/>
        <a:lstStyle/>
        <a:p>
          <a:endParaRPr lang="zh-TW" altLang="en-US"/>
        </a:p>
      </dgm:t>
    </dgm:pt>
    <dgm:pt modelId="{A1264C3F-DB55-4DEB-9557-D96AB3AD7501}">
      <dgm:prSet phldrT="[文字]"/>
      <dgm:spPr/>
      <dgm:t>
        <a:bodyPr/>
        <a:lstStyle/>
        <a:p>
          <a:r>
            <a:rPr lang="zh-TW" altLang="en-US" dirty="0" smtClean="0"/>
            <a:t>由各個指令賦予意義</a:t>
          </a:r>
          <a:endParaRPr lang="zh-TW" altLang="en-US" dirty="0"/>
        </a:p>
      </dgm:t>
    </dgm:pt>
    <dgm:pt modelId="{06A2DA65-2DB8-4707-BE3D-2733CA1E6580}" type="parTrans" cxnId="{72126212-11E6-4204-A6FD-9A5800B93AC8}">
      <dgm:prSet/>
      <dgm:spPr/>
      <dgm:t>
        <a:bodyPr/>
        <a:lstStyle/>
        <a:p>
          <a:endParaRPr lang="zh-TW" altLang="en-US"/>
        </a:p>
      </dgm:t>
    </dgm:pt>
    <dgm:pt modelId="{8B651227-FEFA-46F1-997F-38A2A159D6E5}" type="sibTrans" cxnId="{72126212-11E6-4204-A6FD-9A5800B93AC8}">
      <dgm:prSet/>
      <dgm:spPr/>
      <dgm:t>
        <a:bodyPr/>
        <a:lstStyle/>
        <a:p>
          <a:endParaRPr lang="zh-TW" altLang="en-US"/>
        </a:p>
      </dgm:t>
    </dgm:pt>
    <dgm:pt modelId="{ED9C767B-B736-4B07-B34A-E69BB8DB1207}">
      <dgm:prSet phldrT="[文字]"/>
      <dgm:spPr/>
      <dgm:t>
        <a:bodyPr/>
        <a:lstStyle/>
        <a:p>
          <a:r>
            <a:rPr lang="zh-TW" altLang="en-US" dirty="0" smtClean="0"/>
            <a:t>可能是檔案、目錄、帳號等字串</a:t>
          </a:r>
          <a:endParaRPr lang="zh-TW" altLang="en-US" dirty="0"/>
        </a:p>
      </dgm:t>
    </dgm:pt>
    <dgm:pt modelId="{32A4F245-AF4E-4172-8726-406E020253D5}" type="parTrans" cxnId="{BC0B366A-EF8C-4DBC-98B0-E3E32B0A591B}">
      <dgm:prSet/>
      <dgm:spPr/>
      <dgm:t>
        <a:bodyPr/>
        <a:lstStyle/>
        <a:p>
          <a:endParaRPr lang="zh-TW" altLang="en-US"/>
        </a:p>
      </dgm:t>
    </dgm:pt>
    <dgm:pt modelId="{C9F85DA6-0D7C-4A91-B2A6-9C13CE8A6CDE}" type="sibTrans" cxnId="{BC0B366A-EF8C-4DBC-98B0-E3E32B0A591B}">
      <dgm:prSet/>
      <dgm:spPr/>
      <dgm:t>
        <a:bodyPr/>
        <a:lstStyle/>
        <a:p>
          <a:endParaRPr lang="zh-TW" altLang="en-US"/>
        </a:p>
      </dgm:t>
    </dgm:pt>
    <dgm:pt modelId="{559DC735-0E59-46BF-AA88-085624A04547}">
      <dgm:prSet/>
      <dgm:spPr/>
      <dgm:t>
        <a:bodyPr/>
        <a:lstStyle/>
        <a:p>
          <a:r>
            <a:rPr lang="zh-TW" altLang="en-US" dirty="0" smtClean="0"/>
            <a:t>例如 </a:t>
          </a:r>
          <a:r>
            <a:rPr lang="en-US" altLang="zh-TW" dirty="0" smtClean="0"/>
            <a:t>-h</a:t>
          </a:r>
          <a:r>
            <a:rPr lang="zh-TW" altLang="en-US" dirty="0" smtClean="0"/>
            <a:t> 或 </a:t>
          </a:r>
          <a:r>
            <a:rPr lang="en-US" altLang="zh-TW" dirty="0" smtClean="0"/>
            <a:t>--help</a:t>
          </a:r>
        </a:p>
      </dgm:t>
    </dgm:pt>
    <dgm:pt modelId="{A9B08060-A4F4-4772-93BE-5733A7061534}" type="parTrans" cxnId="{089D9534-17DD-4B54-BD4C-F4238486F4B6}">
      <dgm:prSet/>
      <dgm:spPr/>
      <dgm:t>
        <a:bodyPr/>
        <a:lstStyle/>
        <a:p>
          <a:endParaRPr lang="zh-TW" altLang="en-US"/>
        </a:p>
      </dgm:t>
    </dgm:pt>
    <dgm:pt modelId="{66F42403-5610-4789-8EC8-3A1AF290EF49}" type="sibTrans" cxnId="{089D9534-17DD-4B54-BD4C-F4238486F4B6}">
      <dgm:prSet/>
      <dgm:spPr/>
      <dgm:t>
        <a:bodyPr/>
        <a:lstStyle/>
        <a:p>
          <a:endParaRPr lang="zh-TW" altLang="en-US"/>
        </a:p>
      </dgm:t>
    </dgm:pt>
    <dgm:pt modelId="{4D78CF84-5969-4D31-A098-CA1B29DE4B03}" type="pres">
      <dgm:prSet presAssocID="{688BE149-BC78-463E-84E8-6010A85DAE1D}" presName="Name0" presStyleCnt="0">
        <dgm:presLayoutVars>
          <dgm:dir/>
          <dgm:animLvl val="lvl"/>
          <dgm:resizeHandles val="exact"/>
        </dgm:presLayoutVars>
      </dgm:prSet>
      <dgm:spPr/>
      <dgm:t>
        <a:bodyPr/>
        <a:lstStyle/>
        <a:p>
          <a:endParaRPr lang="zh-TW" altLang="en-US"/>
        </a:p>
      </dgm:t>
    </dgm:pt>
    <dgm:pt modelId="{D20AF57F-4581-4FCB-9203-E9E478FCD56C}" type="pres">
      <dgm:prSet presAssocID="{F70C8FAA-A9E3-4C4C-99E8-BE940B913F18}" presName="composite" presStyleCnt="0"/>
      <dgm:spPr/>
      <dgm:t>
        <a:bodyPr/>
        <a:lstStyle/>
        <a:p>
          <a:endParaRPr lang="zh-TW" altLang="en-US"/>
        </a:p>
      </dgm:t>
    </dgm:pt>
    <dgm:pt modelId="{BDA64D47-B761-4437-B1F4-6E5C81B9F6FA}" type="pres">
      <dgm:prSet presAssocID="{F70C8FAA-A9E3-4C4C-99E8-BE940B913F18}" presName="parTx" presStyleLbl="alignNode1" presStyleIdx="0" presStyleCnt="3">
        <dgm:presLayoutVars>
          <dgm:chMax val="0"/>
          <dgm:chPref val="0"/>
          <dgm:bulletEnabled val="1"/>
        </dgm:presLayoutVars>
      </dgm:prSet>
      <dgm:spPr/>
      <dgm:t>
        <a:bodyPr/>
        <a:lstStyle/>
        <a:p>
          <a:endParaRPr lang="zh-TW" altLang="en-US"/>
        </a:p>
      </dgm:t>
    </dgm:pt>
    <dgm:pt modelId="{6924E9E3-7880-4D7A-B537-BC422AF5DA0E}" type="pres">
      <dgm:prSet presAssocID="{F70C8FAA-A9E3-4C4C-99E8-BE940B913F18}" presName="desTx" presStyleLbl="alignAccFollowNode1" presStyleIdx="0" presStyleCnt="3">
        <dgm:presLayoutVars>
          <dgm:bulletEnabled val="1"/>
        </dgm:presLayoutVars>
      </dgm:prSet>
      <dgm:spPr/>
      <dgm:t>
        <a:bodyPr/>
        <a:lstStyle/>
        <a:p>
          <a:endParaRPr lang="zh-TW" altLang="en-US"/>
        </a:p>
      </dgm:t>
    </dgm:pt>
    <dgm:pt modelId="{93D46AD3-4E8A-47E7-8359-445E1B46A4A8}" type="pres">
      <dgm:prSet presAssocID="{490232CB-3AC6-4CB3-9942-C6BD9964D8B4}" presName="space" presStyleCnt="0"/>
      <dgm:spPr/>
      <dgm:t>
        <a:bodyPr/>
        <a:lstStyle/>
        <a:p>
          <a:endParaRPr lang="zh-TW" altLang="en-US"/>
        </a:p>
      </dgm:t>
    </dgm:pt>
    <dgm:pt modelId="{4A77DD72-334B-4867-9627-1589A00CDF33}" type="pres">
      <dgm:prSet presAssocID="{D834C116-D755-4042-8686-BA4CDF491792}" presName="composite" presStyleCnt="0"/>
      <dgm:spPr/>
      <dgm:t>
        <a:bodyPr/>
        <a:lstStyle/>
        <a:p>
          <a:endParaRPr lang="zh-TW" altLang="en-US"/>
        </a:p>
      </dgm:t>
    </dgm:pt>
    <dgm:pt modelId="{0BAE9210-5289-4558-B05C-871510A02813}" type="pres">
      <dgm:prSet presAssocID="{D834C116-D755-4042-8686-BA4CDF491792}" presName="parTx" presStyleLbl="alignNode1" presStyleIdx="1" presStyleCnt="3">
        <dgm:presLayoutVars>
          <dgm:chMax val="0"/>
          <dgm:chPref val="0"/>
          <dgm:bulletEnabled val="1"/>
        </dgm:presLayoutVars>
      </dgm:prSet>
      <dgm:spPr/>
      <dgm:t>
        <a:bodyPr/>
        <a:lstStyle/>
        <a:p>
          <a:endParaRPr lang="zh-TW" altLang="en-US"/>
        </a:p>
      </dgm:t>
    </dgm:pt>
    <dgm:pt modelId="{FFA08924-F0CE-42F9-95F3-B662C99638F2}" type="pres">
      <dgm:prSet presAssocID="{D834C116-D755-4042-8686-BA4CDF491792}" presName="desTx" presStyleLbl="alignAccFollowNode1" presStyleIdx="1" presStyleCnt="3">
        <dgm:presLayoutVars>
          <dgm:bulletEnabled val="1"/>
        </dgm:presLayoutVars>
      </dgm:prSet>
      <dgm:spPr/>
      <dgm:t>
        <a:bodyPr/>
        <a:lstStyle/>
        <a:p>
          <a:endParaRPr lang="zh-TW" altLang="en-US"/>
        </a:p>
      </dgm:t>
    </dgm:pt>
    <dgm:pt modelId="{869FBA8C-09AB-4DC5-8CDE-AF91EB8B816D}" type="pres">
      <dgm:prSet presAssocID="{3D0CB0FB-BDFF-4794-8D27-EA81EFEBEAF9}" presName="space" presStyleCnt="0"/>
      <dgm:spPr/>
      <dgm:t>
        <a:bodyPr/>
        <a:lstStyle/>
        <a:p>
          <a:endParaRPr lang="zh-TW" altLang="en-US"/>
        </a:p>
      </dgm:t>
    </dgm:pt>
    <dgm:pt modelId="{D4843D0B-186C-48DC-83DA-ABD8AF957282}" type="pres">
      <dgm:prSet presAssocID="{E5B99E1A-7228-4AE1-ACDB-D840A9F7BE10}" presName="composite" presStyleCnt="0"/>
      <dgm:spPr/>
      <dgm:t>
        <a:bodyPr/>
        <a:lstStyle/>
        <a:p>
          <a:endParaRPr lang="zh-TW" altLang="en-US"/>
        </a:p>
      </dgm:t>
    </dgm:pt>
    <dgm:pt modelId="{09556652-C3E7-47CC-99EB-1691730D6C1D}" type="pres">
      <dgm:prSet presAssocID="{E5B99E1A-7228-4AE1-ACDB-D840A9F7BE10}" presName="parTx" presStyleLbl="alignNode1" presStyleIdx="2" presStyleCnt="3">
        <dgm:presLayoutVars>
          <dgm:chMax val="0"/>
          <dgm:chPref val="0"/>
          <dgm:bulletEnabled val="1"/>
        </dgm:presLayoutVars>
      </dgm:prSet>
      <dgm:spPr/>
      <dgm:t>
        <a:bodyPr/>
        <a:lstStyle/>
        <a:p>
          <a:endParaRPr lang="zh-TW" altLang="en-US"/>
        </a:p>
      </dgm:t>
    </dgm:pt>
    <dgm:pt modelId="{B1BB03D9-3ECC-4E1B-A4C4-28CA0ABDDB45}" type="pres">
      <dgm:prSet presAssocID="{E5B99E1A-7228-4AE1-ACDB-D840A9F7BE10}" presName="desTx" presStyleLbl="alignAccFollowNode1" presStyleIdx="2" presStyleCnt="3">
        <dgm:presLayoutVars>
          <dgm:bulletEnabled val="1"/>
        </dgm:presLayoutVars>
      </dgm:prSet>
      <dgm:spPr/>
      <dgm:t>
        <a:bodyPr/>
        <a:lstStyle/>
        <a:p>
          <a:endParaRPr lang="zh-TW" altLang="en-US"/>
        </a:p>
      </dgm:t>
    </dgm:pt>
  </dgm:ptLst>
  <dgm:cxnLst>
    <dgm:cxn modelId="{BC0B366A-EF8C-4DBC-98B0-E3E32B0A591B}" srcId="{E5B99E1A-7228-4AE1-ACDB-D840A9F7BE10}" destId="{ED9C767B-B736-4B07-B34A-E69BB8DB1207}" srcOrd="1" destOrd="0" parTransId="{32A4F245-AF4E-4172-8726-406E020253D5}" sibTransId="{C9F85DA6-0D7C-4A91-B2A6-9C13CE8A6CDE}"/>
    <dgm:cxn modelId="{9029353F-4851-412E-BF37-3EAF7183A4BB}" type="presOf" srcId="{0A1C6019-89C9-4A44-8B71-1220BC175CD3}" destId="{FFA08924-F0CE-42F9-95F3-B662C99638F2}" srcOrd="0" destOrd="0" presId="urn:microsoft.com/office/officeart/2005/8/layout/hList1"/>
    <dgm:cxn modelId="{2306F1DF-3A24-4BA1-ABF6-468E9DBF490D}" type="presOf" srcId="{A1264C3F-DB55-4DEB-9557-D96AB3AD7501}" destId="{FFA08924-F0CE-42F9-95F3-B662C99638F2}" srcOrd="0" destOrd="1" presId="urn:microsoft.com/office/officeart/2005/8/layout/hList1"/>
    <dgm:cxn modelId="{63A2494F-4053-49D9-A0C5-40846C114C30}" srcId="{688BE149-BC78-463E-84E8-6010A85DAE1D}" destId="{F70C8FAA-A9E3-4C4C-99E8-BE940B913F18}" srcOrd="0" destOrd="0" parTransId="{EFC1FA47-38BD-442C-B6DF-7D571DD9E869}" sibTransId="{490232CB-3AC6-4CB3-9942-C6BD9964D8B4}"/>
    <dgm:cxn modelId="{2A6947EA-07D7-4405-8366-85E1D5E79D24}" srcId="{688BE149-BC78-463E-84E8-6010A85DAE1D}" destId="{E5B99E1A-7228-4AE1-ACDB-D840A9F7BE10}" srcOrd="2" destOrd="0" parTransId="{1EA5B76A-EB7B-47DA-BF18-AC97854560CD}" sibTransId="{74A91F43-4035-47C4-A6A4-743886089285}"/>
    <dgm:cxn modelId="{4F698C42-DF2C-4477-A96B-825B9D99DD7A}" srcId="{E5B99E1A-7228-4AE1-ACDB-D840A9F7BE10}" destId="{03DC8F12-0672-474E-BE03-5D87CD6A659B}" srcOrd="0" destOrd="0" parTransId="{A64A2C0F-EA0C-4BF4-B78D-66014EDEC9C1}" sibTransId="{8E18AE4B-80B2-44D8-912C-522C8E7A285C}"/>
    <dgm:cxn modelId="{F4303DA7-3CEA-47D1-BB06-7B870A927495}" srcId="{F70C8FAA-A9E3-4C4C-99E8-BE940B913F18}" destId="{E0F01F96-24DE-4872-9352-FE286863BDFA}" srcOrd="1" destOrd="0" parTransId="{2B720483-DB7C-4954-9505-22BE956E39DD}" sibTransId="{DB0593E9-F315-43C2-8E41-39BD02C929F5}"/>
    <dgm:cxn modelId="{7078D8D1-95AA-4220-AF0A-6AB1E4CCCBEF}" type="presOf" srcId="{E0F01F96-24DE-4872-9352-FE286863BDFA}" destId="{6924E9E3-7880-4D7A-B537-BC422AF5DA0E}" srcOrd="0" destOrd="1" presId="urn:microsoft.com/office/officeart/2005/8/layout/hList1"/>
    <dgm:cxn modelId="{595F5477-5381-4900-AA30-9E93B0A0955D}" type="presOf" srcId="{03DC8F12-0672-474E-BE03-5D87CD6A659B}" destId="{B1BB03D9-3ECC-4E1B-A4C4-28CA0ABDDB45}" srcOrd="0" destOrd="0" presId="urn:microsoft.com/office/officeart/2005/8/layout/hList1"/>
    <dgm:cxn modelId="{58149D81-4006-4A21-BB44-A6730BC5DB8C}" type="presOf" srcId="{4E6E8546-3451-4DFA-B273-748400C28EEB}" destId="{FFA08924-F0CE-42F9-95F3-B662C99638F2}" srcOrd="0" destOrd="2" presId="urn:microsoft.com/office/officeart/2005/8/layout/hList1"/>
    <dgm:cxn modelId="{CEB5B508-B138-4B0E-B13C-5BCE09363458}" type="presOf" srcId="{0A063E04-8F95-4ED8-85CB-BAF3315AD7C5}" destId="{6924E9E3-7880-4D7A-B537-BC422AF5DA0E}" srcOrd="0" destOrd="0" presId="urn:microsoft.com/office/officeart/2005/8/layout/hList1"/>
    <dgm:cxn modelId="{209B74E0-B300-4FB0-9768-3EC0350E473A}" type="presOf" srcId="{D834C116-D755-4042-8686-BA4CDF491792}" destId="{0BAE9210-5289-4558-B05C-871510A02813}" srcOrd="0" destOrd="0" presId="urn:microsoft.com/office/officeart/2005/8/layout/hList1"/>
    <dgm:cxn modelId="{72126212-11E6-4204-A6FD-9A5800B93AC8}" srcId="{D834C116-D755-4042-8686-BA4CDF491792}" destId="{A1264C3F-DB55-4DEB-9557-D96AB3AD7501}" srcOrd="1" destOrd="0" parTransId="{06A2DA65-2DB8-4707-BE3D-2733CA1E6580}" sibTransId="{8B651227-FEFA-46F1-997F-38A2A159D6E5}"/>
    <dgm:cxn modelId="{33C8BF05-0C13-49AE-A097-9FAF92F290D8}" type="presOf" srcId="{ED9C767B-B736-4B07-B34A-E69BB8DB1207}" destId="{B1BB03D9-3ECC-4E1B-A4C4-28CA0ABDDB45}" srcOrd="0" destOrd="1" presId="urn:microsoft.com/office/officeart/2005/8/layout/hList1"/>
    <dgm:cxn modelId="{089D9534-17DD-4B54-BD4C-F4238486F4B6}" srcId="{D834C116-D755-4042-8686-BA4CDF491792}" destId="{559DC735-0E59-46BF-AA88-085624A04547}" srcOrd="3" destOrd="0" parTransId="{A9B08060-A4F4-4772-93BE-5733A7061534}" sibTransId="{66F42403-5610-4789-8EC8-3A1AF290EF49}"/>
    <dgm:cxn modelId="{0E9E6355-A824-4351-B4C5-74AF0CFA2364}" type="presOf" srcId="{688BE149-BC78-463E-84E8-6010A85DAE1D}" destId="{4D78CF84-5969-4D31-A098-CA1B29DE4B03}" srcOrd="0" destOrd="0" presId="urn:microsoft.com/office/officeart/2005/8/layout/hList1"/>
    <dgm:cxn modelId="{2D2E3E44-C27B-489F-AA4B-05CAF1DECB35}" srcId="{D834C116-D755-4042-8686-BA4CDF491792}" destId="{0A1C6019-89C9-4A44-8B71-1220BC175CD3}" srcOrd="0" destOrd="0" parTransId="{DAF9D419-6BE3-4371-8766-7C2B12C8FC3C}" sibTransId="{4BC53880-5BBA-494C-9C41-4B9E25209AFD}"/>
    <dgm:cxn modelId="{7B45B6C6-A92B-4A56-B932-CC8C055C392B}" type="presOf" srcId="{F70C8FAA-A9E3-4C4C-99E8-BE940B913F18}" destId="{BDA64D47-B761-4437-B1F4-6E5C81B9F6FA}" srcOrd="0" destOrd="0" presId="urn:microsoft.com/office/officeart/2005/8/layout/hList1"/>
    <dgm:cxn modelId="{4D96B1BD-0733-4C20-86A3-31FA246E889A}" srcId="{D834C116-D755-4042-8686-BA4CDF491792}" destId="{4E6E8546-3451-4DFA-B273-748400C28EEB}" srcOrd="2" destOrd="0" parTransId="{2D43F1EA-0433-4C11-84CA-4F65C5FA3B80}" sibTransId="{D1C78ADA-0A07-43D6-9816-16D5E2B4C881}"/>
    <dgm:cxn modelId="{D4F4C040-61DB-431D-A8C6-1A7449C2DCCA}" type="presOf" srcId="{E5B99E1A-7228-4AE1-ACDB-D840A9F7BE10}" destId="{09556652-C3E7-47CC-99EB-1691730D6C1D}" srcOrd="0" destOrd="0" presId="urn:microsoft.com/office/officeart/2005/8/layout/hList1"/>
    <dgm:cxn modelId="{C24A9988-9110-4880-AD3E-CB06BCA1D02B}" srcId="{F70C8FAA-A9E3-4C4C-99E8-BE940B913F18}" destId="{0A063E04-8F95-4ED8-85CB-BAF3315AD7C5}" srcOrd="0" destOrd="0" parTransId="{E559BBCC-F235-4342-877E-43042D40558E}" sibTransId="{C741D75F-9B3E-4131-9543-6BFE82855E34}"/>
    <dgm:cxn modelId="{75B83CBA-994B-4E1E-B868-D3EACB4A8D0E}" type="presOf" srcId="{559DC735-0E59-46BF-AA88-085624A04547}" destId="{FFA08924-F0CE-42F9-95F3-B662C99638F2}" srcOrd="0" destOrd="3" presId="urn:microsoft.com/office/officeart/2005/8/layout/hList1"/>
    <dgm:cxn modelId="{EEC5E69A-F8B2-4BDA-A504-66A7F8742AB0}" srcId="{688BE149-BC78-463E-84E8-6010A85DAE1D}" destId="{D834C116-D755-4042-8686-BA4CDF491792}" srcOrd="1" destOrd="0" parTransId="{3DE03F97-59D9-4A17-9D36-2A0180790FDD}" sibTransId="{3D0CB0FB-BDFF-4794-8D27-EA81EFEBEAF9}"/>
    <dgm:cxn modelId="{60318B90-1B66-463A-850B-CE1657F670D7}" type="presParOf" srcId="{4D78CF84-5969-4D31-A098-CA1B29DE4B03}" destId="{D20AF57F-4581-4FCB-9203-E9E478FCD56C}" srcOrd="0" destOrd="0" presId="urn:microsoft.com/office/officeart/2005/8/layout/hList1"/>
    <dgm:cxn modelId="{72C50344-4BB5-479F-9527-F5759479AD1E}" type="presParOf" srcId="{D20AF57F-4581-4FCB-9203-E9E478FCD56C}" destId="{BDA64D47-B761-4437-B1F4-6E5C81B9F6FA}" srcOrd="0" destOrd="0" presId="urn:microsoft.com/office/officeart/2005/8/layout/hList1"/>
    <dgm:cxn modelId="{75724E8D-E4DC-4767-B239-0A5CBA12EC0A}" type="presParOf" srcId="{D20AF57F-4581-4FCB-9203-E9E478FCD56C}" destId="{6924E9E3-7880-4D7A-B537-BC422AF5DA0E}" srcOrd="1" destOrd="0" presId="urn:microsoft.com/office/officeart/2005/8/layout/hList1"/>
    <dgm:cxn modelId="{CB562B94-38AB-45B9-9F37-38F9ADF602B0}" type="presParOf" srcId="{4D78CF84-5969-4D31-A098-CA1B29DE4B03}" destId="{93D46AD3-4E8A-47E7-8359-445E1B46A4A8}" srcOrd="1" destOrd="0" presId="urn:microsoft.com/office/officeart/2005/8/layout/hList1"/>
    <dgm:cxn modelId="{C4460810-2BD2-4EF8-8538-1B9522455F16}" type="presParOf" srcId="{4D78CF84-5969-4D31-A098-CA1B29DE4B03}" destId="{4A77DD72-334B-4867-9627-1589A00CDF33}" srcOrd="2" destOrd="0" presId="urn:microsoft.com/office/officeart/2005/8/layout/hList1"/>
    <dgm:cxn modelId="{6D24AA6B-1933-4D24-A223-BDCA0B9EE230}" type="presParOf" srcId="{4A77DD72-334B-4867-9627-1589A00CDF33}" destId="{0BAE9210-5289-4558-B05C-871510A02813}" srcOrd="0" destOrd="0" presId="urn:microsoft.com/office/officeart/2005/8/layout/hList1"/>
    <dgm:cxn modelId="{8710D80B-47DB-4EDE-8950-C4836B5BCFB7}" type="presParOf" srcId="{4A77DD72-334B-4867-9627-1589A00CDF33}" destId="{FFA08924-F0CE-42F9-95F3-B662C99638F2}" srcOrd="1" destOrd="0" presId="urn:microsoft.com/office/officeart/2005/8/layout/hList1"/>
    <dgm:cxn modelId="{1FB0D053-BA5D-42D5-A236-1B5568380ED5}" type="presParOf" srcId="{4D78CF84-5969-4D31-A098-CA1B29DE4B03}" destId="{869FBA8C-09AB-4DC5-8CDE-AF91EB8B816D}" srcOrd="3" destOrd="0" presId="urn:microsoft.com/office/officeart/2005/8/layout/hList1"/>
    <dgm:cxn modelId="{31B7B83A-1279-4064-8516-24A74CA60C98}" type="presParOf" srcId="{4D78CF84-5969-4D31-A098-CA1B29DE4B03}" destId="{D4843D0B-186C-48DC-83DA-ABD8AF957282}" srcOrd="4" destOrd="0" presId="urn:microsoft.com/office/officeart/2005/8/layout/hList1"/>
    <dgm:cxn modelId="{904071C8-C62D-48C1-8A87-B086BAB2B244}" type="presParOf" srcId="{D4843D0B-186C-48DC-83DA-ABD8AF957282}" destId="{09556652-C3E7-47CC-99EB-1691730D6C1D}" srcOrd="0" destOrd="0" presId="urn:microsoft.com/office/officeart/2005/8/layout/hList1"/>
    <dgm:cxn modelId="{653E93AF-BA26-411C-8BAD-C1103BECC09F}" type="presParOf" srcId="{D4843D0B-186C-48DC-83DA-ABD8AF957282}" destId="{B1BB03D9-3ECC-4E1B-A4C4-28CA0ABDDB45}"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4486984-F45A-4B8B-8CA4-5B593616D856}" type="doc">
      <dgm:prSet loTypeId="urn:microsoft.com/office/officeart/2005/8/layout/vList5" loCatId="list" qsTypeId="urn:microsoft.com/office/officeart/2005/8/quickstyle/simple4" qsCatId="simple" csTypeId="urn:microsoft.com/office/officeart/2005/8/colors/accent1_1" csCatId="accent1" phldr="1"/>
      <dgm:spPr/>
      <dgm:t>
        <a:bodyPr/>
        <a:lstStyle/>
        <a:p>
          <a:endParaRPr lang="zh-TW" altLang="en-US"/>
        </a:p>
      </dgm:t>
    </dgm:pt>
    <dgm:pt modelId="{85F2DA78-C312-406A-8746-5AD0FF619092}">
      <dgm:prSet/>
      <dgm:spPr/>
      <dgm:t>
        <a:bodyPr/>
        <a:lstStyle/>
        <a:p>
          <a:pPr rtl="0"/>
          <a:r>
            <a:rPr lang="en-US" dirty="0" smtClean="0"/>
            <a:t>man</a:t>
          </a:r>
          <a:r>
            <a:rPr lang="zh-TW" dirty="0" smtClean="0"/>
            <a:t>  </a:t>
          </a:r>
          <a:r>
            <a:rPr lang="en-US" dirty="0" smtClean="0"/>
            <a:t>“</a:t>
          </a:r>
          <a:r>
            <a:rPr lang="zh-TW" dirty="0" smtClean="0"/>
            <a:t>指令名</a:t>
          </a:r>
          <a:r>
            <a:rPr lang="en-US" dirty="0" smtClean="0"/>
            <a:t>”</a:t>
          </a:r>
          <a:r>
            <a:rPr lang="zh-TW" dirty="0" smtClean="0"/>
            <a:t>  </a:t>
          </a:r>
          <a:endParaRPr lang="zh-TW" dirty="0"/>
        </a:p>
      </dgm:t>
    </dgm:pt>
    <dgm:pt modelId="{CFBE44D1-7AD0-4EF1-BABD-F101DAC7D6BB}" type="parTrans" cxnId="{61829FE8-D1F1-4EC6-9DEE-27114744CD17}">
      <dgm:prSet/>
      <dgm:spPr/>
      <dgm:t>
        <a:bodyPr/>
        <a:lstStyle/>
        <a:p>
          <a:endParaRPr lang="zh-TW" altLang="en-US"/>
        </a:p>
      </dgm:t>
    </dgm:pt>
    <dgm:pt modelId="{43540283-E97C-425C-8B00-FE3AAA4AD2F0}" type="sibTrans" cxnId="{61829FE8-D1F1-4EC6-9DEE-27114744CD17}">
      <dgm:prSet/>
      <dgm:spPr/>
      <dgm:t>
        <a:bodyPr/>
        <a:lstStyle/>
        <a:p>
          <a:endParaRPr lang="zh-TW" altLang="en-US"/>
        </a:p>
      </dgm:t>
    </dgm:pt>
    <dgm:pt modelId="{B55DA81D-3116-427E-8E76-40AFA92545CD}">
      <dgm:prSet/>
      <dgm:spPr/>
      <dgm:t>
        <a:bodyPr/>
        <a:lstStyle/>
        <a:p>
          <a:pPr rtl="0"/>
          <a:r>
            <a:rPr lang="en-US" dirty="0" smtClean="0"/>
            <a:t>Linux</a:t>
          </a:r>
          <a:r>
            <a:rPr lang="zh-TW" dirty="0" smtClean="0"/>
            <a:t>內建的操作手冊</a:t>
          </a:r>
          <a:endParaRPr lang="zh-TW" dirty="0"/>
        </a:p>
      </dgm:t>
    </dgm:pt>
    <dgm:pt modelId="{4B3FB0E1-BDAF-411F-84F4-341B9791C178}" type="parTrans" cxnId="{B861DC41-C82B-4E9E-8CEA-312E74DC4368}">
      <dgm:prSet/>
      <dgm:spPr/>
      <dgm:t>
        <a:bodyPr/>
        <a:lstStyle/>
        <a:p>
          <a:endParaRPr lang="zh-TW" altLang="en-US"/>
        </a:p>
      </dgm:t>
    </dgm:pt>
    <dgm:pt modelId="{17794A8D-6AE5-4164-97DD-BA0065696160}" type="sibTrans" cxnId="{B861DC41-C82B-4E9E-8CEA-312E74DC4368}">
      <dgm:prSet/>
      <dgm:spPr/>
      <dgm:t>
        <a:bodyPr/>
        <a:lstStyle/>
        <a:p>
          <a:endParaRPr lang="zh-TW" altLang="en-US"/>
        </a:p>
      </dgm:t>
    </dgm:pt>
    <dgm:pt modelId="{D0B93B94-2DEE-49A4-AB45-E9224BC4558C}">
      <dgm:prSet/>
      <dgm:spPr/>
      <dgm:t>
        <a:bodyPr/>
        <a:lstStyle/>
        <a:p>
          <a:pPr rtl="0"/>
          <a:r>
            <a:rPr lang="en-US" dirty="0" smtClean="0"/>
            <a:t>info</a:t>
          </a:r>
          <a:r>
            <a:rPr lang="zh-TW" dirty="0" smtClean="0"/>
            <a:t>  </a:t>
          </a:r>
          <a:r>
            <a:rPr lang="en-US" dirty="0" smtClean="0"/>
            <a:t>“</a:t>
          </a:r>
          <a:r>
            <a:rPr lang="zh-TW" dirty="0" smtClean="0"/>
            <a:t>指令名</a:t>
          </a:r>
          <a:r>
            <a:rPr lang="en-US" dirty="0" smtClean="0"/>
            <a:t>”</a:t>
          </a:r>
          <a:endParaRPr lang="zh-TW" dirty="0"/>
        </a:p>
      </dgm:t>
    </dgm:pt>
    <dgm:pt modelId="{E2BF55AE-A3A2-424E-B0ED-819A8FC87248}" type="parTrans" cxnId="{02368691-A470-4ED7-A430-812963DD30AC}">
      <dgm:prSet/>
      <dgm:spPr/>
      <dgm:t>
        <a:bodyPr/>
        <a:lstStyle/>
        <a:p>
          <a:endParaRPr lang="zh-TW" altLang="en-US"/>
        </a:p>
      </dgm:t>
    </dgm:pt>
    <dgm:pt modelId="{E119513E-F9E1-4E84-B946-0A0EF0D0C623}" type="sibTrans" cxnId="{02368691-A470-4ED7-A430-812963DD30AC}">
      <dgm:prSet/>
      <dgm:spPr/>
      <dgm:t>
        <a:bodyPr/>
        <a:lstStyle/>
        <a:p>
          <a:endParaRPr lang="zh-TW" altLang="en-US"/>
        </a:p>
      </dgm:t>
    </dgm:pt>
    <dgm:pt modelId="{B2ACAA59-321F-42C6-B855-D1E9CFE4744F}">
      <dgm:prSet/>
      <dgm:spPr/>
      <dgm:t>
        <a:bodyPr/>
        <a:lstStyle/>
        <a:p>
          <a:pPr rtl="0"/>
          <a:r>
            <a:rPr lang="zh-TW" smtClean="0"/>
            <a:t>顯示指令說明</a:t>
          </a:r>
          <a:endParaRPr lang="zh-TW"/>
        </a:p>
      </dgm:t>
    </dgm:pt>
    <dgm:pt modelId="{68502B46-0A25-4F66-AF69-0B84438A59CE}" type="parTrans" cxnId="{C9DE5E74-0C67-414A-99CD-3C4C7C26ABE5}">
      <dgm:prSet/>
      <dgm:spPr/>
      <dgm:t>
        <a:bodyPr/>
        <a:lstStyle/>
        <a:p>
          <a:endParaRPr lang="zh-TW" altLang="en-US"/>
        </a:p>
      </dgm:t>
    </dgm:pt>
    <dgm:pt modelId="{EDDCA2B3-28E6-418A-AA74-2F9902197695}" type="sibTrans" cxnId="{C9DE5E74-0C67-414A-99CD-3C4C7C26ABE5}">
      <dgm:prSet/>
      <dgm:spPr/>
      <dgm:t>
        <a:bodyPr/>
        <a:lstStyle/>
        <a:p>
          <a:endParaRPr lang="zh-TW" altLang="en-US"/>
        </a:p>
      </dgm:t>
    </dgm:pt>
    <dgm:pt modelId="{B8C86A21-B642-4287-BD71-CE2EFA99961E}">
      <dgm:prSet/>
      <dgm:spPr/>
      <dgm:t>
        <a:bodyPr/>
        <a:lstStyle/>
        <a:p>
          <a:pPr rtl="0"/>
          <a:r>
            <a:rPr lang="en-US" dirty="0" err="1" smtClean="0"/>
            <a:t>whatis</a:t>
          </a:r>
          <a:r>
            <a:rPr lang="zh-TW" dirty="0" smtClean="0"/>
            <a:t> </a:t>
          </a:r>
          <a:r>
            <a:rPr lang="en-US" dirty="0" smtClean="0"/>
            <a:t>“</a:t>
          </a:r>
          <a:r>
            <a:rPr lang="zh-TW" dirty="0" smtClean="0"/>
            <a:t>指令名</a:t>
          </a:r>
          <a:r>
            <a:rPr lang="en-US" dirty="0" smtClean="0"/>
            <a:t>”</a:t>
          </a:r>
          <a:endParaRPr lang="zh-TW" dirty="0"/>
        </a:p>
      </dgm:t>
    </dgm:pt>
    <dgm:pt modelId="{57BDD2D7-E4EB-410F-AEBC-2BFC37607E98}" type="parTrans" cxnId="{A27EE867-468E-40D9-81CF-F968041489FC}">
      <dgm:prSet/>
      <dgm:spPr/>
      <dgm:t>
        <a:bodyPr/>
        <a:lstStyle/>
        <a:p>
          <a:endParaRPr lang="zh-TW" altLang="en-US"/>
        </a:p>
      </dgm:t>
    </dgm:pt>
    <dgm:pt modelId="{A65F505C-3113-4358-9A7E-8225CB1784DF}" type="sibTrans" cxnId="{A27EE867-468E-40D9-81CF-F968041489FC}">
      <dgm:prSet/>
      <dgm:spPr/>
      <dgm:t>
        <a:bodyPr/>
        <a:lstStyle/>
        <a:p>
          <a:endParaRPr lang="zh-TW" altLang="en-US"/>
        </a:p>
      </dgm:t>
    </dgm:pt>
    <dgm:pt modelId="{B63EB26B-EE76-4F5C-B2A6-1110FCC7C36E}">
      <dgm:prSet/>
      <dgm:spPr/>
      <dgm:t>
        <a:bodyPr/>
        <a:lstStyle/>
        <a:p>
          <a:pPr rtl="0"/>
          <a:r>
            <a:rPr lang="zh-TW" smtClean="0"/>
            <a:t>簡潔說明</a:t>
          </a:r>
          <a:endParaRPr lang="zh-TW"/>
        </a:p>
      </dgm:t>
    </dgm:pt>
    <dgm:pt modelId="{0F3475C0-4A7D-4454-8A21-3DC4F09EF9F9}" type="parTrans" cxnId="{B24251E2-EDAD-45FE-AD68-6ABF06F8F8E5}">
      <dgm:prSet/>
      <dgm:spPr/>
      <dgm:t>
        <a:bodyPr/>
        <a:lstStyle/>
        <a:p>
          <a:endParaRPr lang="zh-TW" altLang="en-US"/>
        </a:p>
      </dgm:t>
    </dgm:pt>
    <dgm:pt modelId="{6B5EE6A4-3C5C-4657-BC76-404172CF05B7}" type="sibTrans" cxnId="{B24251E2-EDAD-45FE-AD68-6ABF06F8F8E5}">
      <dgm:prSet/>
      <dgm:spPr/>
      <dgm:t>
        <a:bodyPr/>
        <a:lstStyle/>
        <a:p>
          <a:endParaRPr lang="zh-TW" altLang="en-US"/>
        </a:p>
      </dgm:t>
    </dgm:pt>
    <dgm:pt modelId="{AACD30BA-B958-4AE4-8EA5-D5F9F833BE5E}">
      <dgm:prSet/>
      <dgm:spPr/>
      <dgm:t>
        <a:bodyPr/>
        <a:lstStyle/>
        <a:p>
          <a:pPr rtl="0"/>
          <a:r>
            <a:rPr lang="en-US" dirty="0" smtClean="0"/>
            <a:t>“</a:t>
          </a:r>
          <a:r>
            <a:rPr lang="zh-TW" dirty="0" smtClean="0"/>
            <a:t>指令名</a:t>
          </a:r>
          <a:r>
            <a:rPr lang="en-US" dirty="0" smtClean="0"/>
            <a:t>”</a:t>
          </a:r>
          <a:r>
            <a:rPr lang="zh-TW" dirty="0" smtClean="0"/>
            <a:t> </a:t>
          </a:r>
          <a:r>
            <a:rPr lang="en-US" dirty="0" smtClean="0"/>
            <a:t>--help</a:t>
          </a:r>
          <a:endParaRPr lang="zh-TW" dirty="0"/>
        </a:p>
      </dgm:t>
    </dgm:pt>
    <dgm:pt modelId="{39D35923-0F7F-4BD3-8B09-E21D1E8003BB}" type="parTrans" cxnId="{DA2C0711-240E-4216-9B06-5B1C1FCAD976}">
      <dgm:prSet/>
      <dgm:spPr/>
      <dgm:t>
        <a:bodyPr/>
        <a:lstStyle/>
        <a:p>
          <a:endParaRPr lang="zh-TW" altLang="en-US"/>
        </a:p>
      </dgm:t>
    </dgm:pt>
    <dgm:pt modelId="{4B8BB2CD-DAED-4415-8112-51DDC7BB38AA}" type="sibTrans" cxnId="{DA2C0711-240E-4216-9B06-5B1C1FCAD976}">
      <dgm:prSet/>
      <dgm:spPr/>
      <dgm:t>
        <a:bodyPr/>
        <a:lstStyle/>
        <a:p>
          <a:endParaRPr lang="zh-TW" altLang="en-US"/>
        </a:p>
      </dgm:t>
    </dgm:pt>
    <dgm:pt modelId="{3C2E7D64-02F1-4075-9D4A-F70B72429B11}">
      <dgm:prSet/>
      <dgm:spPr/>
      <dgm:t>
        <a:bodyPr/>
        <a:lstStyle/>
        <a:p>
          <a:pPr rtl="0"/>
          <a:r>
            <a:rPr lang="zh-TW" smtClean="0"/>
            <a:t>指令自帶的</a:t>
          </a:r>
          <a:r>
            <a:rPr lang="en-US" smtClean="0"/>
            <a:t>help</a:t>
          </a:r>
          <a:r>
            <a:rPr lang="zh-TW" smtClean="0"/>
            <a:t>選項</a:t>
          </a:r>
          <a:endParaRPr lang="zh-TW"/>
        </a:p>
      </dgm:t>
    </dgm:pt>
    <dgm:pt modelId="{EAAABE2A-FE9F-4143-8158-E8C0B4AAC494}" type="parTrans" cxnId="{E5F9CFA0-1420-43E6-8B70-F2F572DD840D}">
      <dgm:prSet/>
      <dgm:spPr/>
      <dgm:t>
        <a:bodyPr/>
        <a:lstStyle/>
        <a:p>
          <a:endParaRPr lang="zh-TW" altLang="en-US"/>
        </a:p>
      </dgm:t>
    </dgm:pt>
    <dgm:pt modelId="{7279A999-52D1-4869-9D00-8BA50D1CA2B6}" type="sibTrans" cxnId="{E5F9CFA0-1420-43E6-8B70-F2F572DD840D}">
      <dgm:prSet/>
      <dgm:spPr/>
      <dgm:t>
        <a:bodyPr/>
        <a:lstStyle/>
        <a:p>
          <a:endParaRPr lang="zh-TW" altLang="en-US"/>
        </a:p>
      </dgm:t>
    </dgm:pt>
    <dgm:pt modelId="{04733604-3310-48C4-AC9F-B3B1730B8D67}" type="pres">
      <dgm:prSet presAssocID="{24486984-F45A-4B8B-8CA4-5B593616D856}" presName="Name0" presStyleCnt="0">
        <dgm:presLayoutVars>
          <dgm:dir/>
          <dgm:animLvl val="lvl"/>
          <dgm:resizeHandles val="exact"/>
        </dgm:presLayoutVars>
      </dgm:prSet>
      <dgm:spPr/>
    </dgm:pt>
    <dgm:pt modelId="{13F7C470-908B-4F65-BBAB-AFFF5A6A62E8}" type="pres">
      <dgm:prSet presAssocID="{85F2DA78-C312-406A-8746-5AD0FF619092}" presName="linNode" presStyleCnt="0"/>
      <dgm:spPr/>
    </dgm:pt>
    <dgm:pt modelId="{51A92309-04CD-465C-A6B0-B4DD210CCE07}" type="pres">
      <dgm:prSet presAssocID="{85F2DA78-C312-406A-8746-5AD0FF619092}" presName="parentText" presStyleLbl="node1" presStyleIdx="0" presStyleCnt="4">
        <dgm:presLayoutVars>
          <dgm:chMax val="1"/>
          <dgm:bulletEnabled val="1"/>
        </dgm:presLayoutVars>
      </dgm:prSet>
      <dgm:spPr/>
      <dgm:t>
        <a:bodyPr/>
        <a:lstStyle/>
        <a:p>
          <a:endParaRPr lang="zh-TW" altLang="en-US"/>
        </a:p>
      </dgm:t>
    </dgm:pt>
    <dgm:pt modelId="{8CC2CD8F-BA96-4699-A457-4E4996C74D23}" type="pres">
      <dgm:prSet presAssocID="{85F2DA78-C312-406A-8746-5AD0FF619092}" presName="descendantText" presStyleLbl="alignAccFollowNode1" presStyleIdx="0" presStyleCnt="4">
        <dgm:presLayoutVars>
          <dgm:bulletEnabled val="1"/>
        </dgm:presLayoutVars>
      </dgm:prSet>
      <dgm:spPr/>
    </dgm:pt>
    <dgm:pt modelId="{D4A023E1-6D96-4C9D-AE2D-B85B7CBBA7D5}" type="pres">
      <dgm:prSet presAssocID="{43540283-E97C-425C-8B00-FE3AAA4AD2F0}" presName="sp" presStyleCnt="0"/>
      <dgm:spPr/>
    </dgm:pt>
    <dgm:pt modelId="{DC248783-8FFA-4E35-B5A8-29761B66D532}" type="pres">
      <dgm:prSet presAssocID="{D0B93B94-2DEE-49A4-AB45-E9224BC4558C}" presName="linNode" presStyleCnt="0"/>
      <dgm:spPr/>
    </dgm:pt>
    <dgm:pt modelId="{2979AA35-0CDB-407E-A009-B769293B7171}" type="pres">
      <dgm:prSet presAssocID="{D0B93B94-2DEE-49A4-AB45-E9224BC4558C}" presName="parentText" presStyleLbl="node1" presStyleIdx="1" presStyleCnt="4">
        <dgm:presLayoutVars>
          <dgm:chMax val="1"/>
          <dgm:bulletEnabled val="1"/>
        </dgm:presLayoutVars>
      </dgm:prSet>
      <dgm:spPr/>
      <dgm:t>
        <a:bodyPr/>
        <a:lstStyle/>
        <a:p>
          <a:endParaRPr lang="zh-TW" altLang="en-US"/>
        </a:p>
      </dgm:t>
    </dgm:pt>
    <dgm:pt modelId="{201E592F-D2E5-497F-BF89-03393C3E3789}" type="pres">
      <dgm:prSet presAssocID="{D0B93B94-2DEE-49A4-AB45-E9224BC4558C}" presName="descendantText" presStyleLbl="alignAccFollowNode1" presStyleIdx="1" presStyleCnt="4">
        <dgm:presLayoutVars>
          <dgm:bulletEnabled val="1"/>
        </dgm:presLayoutVars>
      </dgm:prSet>
      <dgm:spPr/>
    </dgm:pt>
    <dgm:pt modelId="{812E9A6C-F19D-4CE1-99A3-7494B27D1E89}" type="pres">
      <dgm:prSet presAssocID="{E119513E-F9E1-4E84-B946-0A0EF0D0C623}" presName="sp" presStyleCnt="0"/>
      <dgm:spPr/>
    </dgm:pt>
    <dgm:pt modelId="{7D0F43DF-F4A9-4664-B59E-E740C03ADE40}" type="pres">
      <dgm:prSet presAssocID="{B8C86A21-B642-4287-BD71-CE2EFA99961E}" presName="linNode" presStyleCnt="0"/>
      <dgm:spPr/>
    </dgm:pt>
    <dgm:pt modelId="{A9A54EA4-2AF8-4667-B984-B55D8AB429D8}" type="pres">
      <dgm:prSet presAssocID="{B8C86A21-B642-4287-BD71-CE2EFA99961E}" presName="parentText" presStyleLbl="node1" presStyleIdx="2" presStyleCnt="4">
        <dgm:presLayoutVars>
          <dgm:chMax val="1"/>
          <dgm:bulletEnabled val="1"/>
        </dgm:presLayoutVars>
      </dgm:prSet>
      <dgm:spPr/>
      <dgm:t>
        <a:bodyPr/>
        <a:lstStyle/>
        <a:p>
          <a:endParaRPr lang="zh-TW" altLang="en-US"/>
        </a:p>
      </dgm:t>
    </dgm:pt>
    <dgm:pt modelId="{0F7A96DB-9850-4D57-BDCF-A355B0901085}" type="pres">
      <dgm:prSet presAssocID="{B8C86A21-B642-4287-BD71-CE2EFA99961E}" presName="descendantText" presStyleLbl="alignAccFollowNode1" presStyleIdx="2" presStyleCnt="4">
        <dgm:presLayoutVars>
          <dgm:bulletEnabled val="1"/>
        </dgm:presLayoutVars>
      </dgm:prSet>
      <dgm:spPr/>
    </dgm:pt>
    <dgm:pt modelId="{93322B55-2196-4CF7-93EB-7BD8DA40E6FA}" type="pres">
      <dgm:prSet presAssocID="{A65F505C-3113-4358-9A7E-8225CB1784DF}" presName="sp" presStyleCnt="0"/>
      <dgm:spPr/>
    </dgm:pt>
    <dgm:pt modelId="{EB4678D2-BD72-499F-90D4-16DF620754DE}" type="pres">
      <dgm:prSet presAssocID="{AACD30BA-B958-4AE4-8EA5-D5F9F833BE5E}" presName="linNode" presStyleCnt="0"/>
      <dgm:spPr/>
    </dgm:pt>
    <dgm:pt modelId="{2A68D311-0A22-47CF-B52D-023E5A49A015}" type="pres">
      <dgm:prSet presAssocID="{AACD30BA-B958-4AE4-8EA5-D5F9F833BE5E}" presName="parentText" presStyleLbl="node1" presStyleIdx="3" presStyleCnt="4">
        <dgm:presLayoutVars>
          <dgm:chMax val="1"/>
          <dgm:bulletEnabled val="1"/>
        </dgm:presLayoutVars>
      </dgm:prSet>
      <dgm:spPr/>
      <dgm:t>
        <a:bodyPr/>
        <a:lstStyle/>
        <a:p>
          <a:endParaRPr lang="zh-TW" altLang="en-US"/>
        </a:p>
      </dgm:t>
    </dgm:pt>
    <dgm:pt modelId="{B1534223-77BC-4218-8702-B04D40E37B98}" type="pres">
      <dgm:prSet presAssocID="{AACD30BA-B958-4AE4-8EA5-D5F9F833BE5E}" presName="descendantText" presStyleLbl="alignAccFollowNode1" presStyleIdx="3" presStyleCnt="4">
        <dgm:presLayoutVars>
          <dgm:bulletEnabled val="1"/>
        </dgm:presLayoutVars>
      </dgm:prSet>
      <dgm:spPr/>
    </dgm:pt>
  </dgm:ptLst>
  <dgm:cxnLst>
    <dgm:cxn modelId="{4E78DCF0-3B1F-4A47-AEFE-4B599A3D80A5}" type="presOf" srcId="{B8C86A21-B642-4287-BD71-CE2EFA99961E}" destId="{A9A54EA4-2AF8-4667-B984-B55D8AB429D8}" srcOrd="0" destOrd="0" presId="urn:microsoft.com/office/officeart/2005/8/layout/vList5"/>
    <dgm:cxn modelId="{E19DE14C-408A-4F94-A764-B4F150EF8DEF}" type="presOf" srcId="{3C2E7D64-02F1-4075-9D4A-F70B72429B11}" destId="{B1534223-77BC-4218-8702-B04D40E37B98}" srcOrd="0" destOrd="0" presId="urn:microsoft.com/office/officeart/2005/8/layout/vList5"/>
    <dgm:cxn modelId="{61829FE8-D1F1-4EC6-9DEE-27114744CD17}" srcId="{24486984-F45A-4B8B-8CA4-5B593616D856}" destId="{85F2DA78-C312-406A-8746-5AD0FF619092}" srcOrd="0" destOrd="0" parTransId="{CFBE44D1-7AD0-4EF1-BABD-F101DAC7D6BB}" sibTransId="{43540283-E97C-425C-8B00-FE3AAA4AD2F0}"/>
    <dgm:cxn modelId="{B861DC41-C82B-4E9E-8CEA-312E74DC4368}" srcId="{85F2DA78-C312-406A-8746-5AD0FF619092}" destId="{B55DA81D-3116-427E-8E76-40AFA92545CD}" srcOrd="0" destOrd="0" parTransId="{4B3FB0E1-BDAF-411F-84F4-341B9791C178}" sibTransId="{17794A8D-6AE5-4164-97DD-BA0065696160}"/>
    <dgm:cxn modelId="{A770903E-82FD-4B28-B80A-1B4D55343990}" type="presOf" srcId="{B55DA81D-3116-427E-8E76-40AFA92545CD}" destId="{8CC2CD8F-BA96-4699-A457-4E4996C74D23}" srcOrd="0" destOrd="0" presId="urn:microsoft.com/office/officeart/2005/8/layout/vList5"/>
    <dgm:cxn modelId="{7528CEA0-22F1-4E6F-95AE-84CC184DD8F3}" type="presOf" srcId="{AACD30BA-B958-4AE4-8EA5-D5F9F833BE5E}" destId="{2A68D311-0A22-47CF-B52D-023E5A49A015}" srcOrd="0" destOrd="0" presId="urn:microsoft.com/office/officeart/2005/8/layout/vList5"/>
    <dgm:cxn modelId="{A27EE867-468E-40D9-81CF-F968041489FC}" srcId="{24486984-F45A-4B8B-8CA4-5B593616D856}" destId="{B8C86A21-B642-4287-BD71-CE2EFA99961E}" srcOrd="2" destOrd="0" parTransId="{57BDD2D7-E4EB-410F-AEBC-2BFC37607E98}" sibTransId="{A65F505C-3113-4358-9A7E-8225CB1784DF}"/>
    <dgm:cxn modelId="{B24251E2-EDAD-45FE-AD68-6ABF06F8F8E5}" srcId="{B8C86A21-B642-4287-BD71-CE2EFA99961E}" destId="{B63EB26B-EE76-4F5C-B2A6-1110FCC7C36E}" srcOrd="0" destOrd="0" parTransId="{0F3475C0-4A7D-4454-8A21-3DC4F09EF9F9}" sibTransId="{6B5EE6A4-3C5C-4657-BC76-404172CF05B7}"/>
    <dgm:cxn modelId="{DE9463A0-A5DF-4480-ACB6-0A067034A713}" type="presOf" srcId="{D0B93B94-2DEE-49A4-AB45-E9224BC4558C}" destId="{2979AA35-0CDB-407E-A009-B769293B7171}" srcOrd="0" destOrd="0" presId="urn:microsoft.com/office/officeart/2005/8/layout/vList5"/>
    <dgm:cxn modelId="{C9DE5E74-0C67-414A-99CD-3C4C7C26ABE5}" srcId="{D0B93B94-2DEE-49A4-AB45-E9224BC4558C}" destId="{B2ACAA59-321F-42C6-B855-D1E9CFE4744F}" srcOrd="0" destOrd="0" parTransId="{68502B46-0A25-4F66-AF69-0B84438A59CE}" sibTransId="{EDDCA2B3-28E6-418A-AA74-2F9902197695}"/>
    <dgm:cxn modelId="{DA2C0711-240E-4216-9B06-5B1C1FCAD976}" srcId="{24486984-F45A-4B8B-8CA4-5B593616D856}" destId="{AACD30BA-B958-4AE4-8EA5-D5F9F833BE5E}" srcOrd="3" destOrd="0" parTransId="{39D35923-0F7F-4BD3-8B09-E21D1E8003BB}" sibTransId="{4B8BB2CD-DAED-4415-8112-51DDC7BB38AA}"/>
    <dgm:cxn modelId="{5A0A1797-7704-45BB-B96A-53F7A4BAF74E}" type="presOf" srcId="{B2ACAA59-321F-42C6-B855-D1E9CFE4744F}" destId="{201E592F-D2E5-497F-BF89-03393C3E3789}" srcOrd="0" destOrd="0" presId="urn:microsoft.com/office/officeart/2005/8/layout/vList5"/>
    <dgm:cxn modelId="{E5F9CFA0-1420-43E6-8B70-F2F572DD840D}" srcId="{AACD30BA-B958-4AE4-8EA5-D5F9F833BE5E}" destId="{3C2E7D64-02F1-4075-9D4A-F70B72429B11}" srcOrd="0" destOrd="0" parTransId="{EAAABE2A-FE9F-4143-8158-E8C0B4AAC494}" sibTransId="{7279A999-52D1-4869-9D00-8BA50D1CA2B6}"/>
    <dgm:cxn modelId="{CBEB16F4-F4FA-42A2-B9E7-E8E40CF969EC}" type="presOf" srcId="{24486984-F45A-4B8B-8CA4-5B593616D856}" destId="{04733604-3310-48C4-AC9F-B3B1730B8D67}" srcOrd="0" destOrd="0" presId="urn:microsoft.com/office/officeart/2005/8/layout/vList5"/>
    <dgm:cxn modelId="{EB3AE7D1-75C3-48DE-924D-C3CA269765C0}" type="presOf" srcId="{85F2DA78-C312-406A-8746-5AD0FF619092}" destId="{51A92309-04CD-465C-A6B0-B4DD210CCE07}" srcOrd="0" destOrd="0" presId="urn:microsoft.com/office/officeart/2005/8/layout/vList5"/>
    <dgm:cxn modelId="{02368691-A470-4ED7-A430-812963DD30AC}" srcId="{24486984-F45A-4B8B-8CA4-5B593616D856}" destId="{D0B93B94-2DEE-49A4-AB45-E9224BC4558C}" srcOrd="1" destOrd="0" parTransId="{E2BF55AE-A3A2-424E-B0ED-819A8FC87248}" sibTransId="{E119513E-F9E1-4E84-B946-0A0EF0D0C623}"/>
    <dgm:cxn modelId="{31953A25-1F9D-4265-B8F2-F7ACFEF1D394}" type="presOf" srcId="{B63EB26B-EE76-4F5C-B2A6-1110FCC7C36E}" destId="{0F7A96DB-9850-4D57-BDCF-A355B0901085}" srcOrd="0" destOrd="0" presId="urn:microsoft.com/office/officeart/2005/8/layout/vList5"/>
    <dgm:cxn modelId="{63B37B65-1653-48BE-8A9A-EF133BC79B31}" type="presParOf" srcId="{04733604-3310-48C4-AC9F-B3B1730B8D67}" destId="{13F7C470-908B-4F65-BBAB-AFFF5A6A62E8}" srcOrd="0" destOrd="0" presId="urn:microsoft.com/office/officeart/2005/8/layout/vList5"/>
    <dgm:cxn modelId="{C572073E-407E-4829-A180-99B3BFF01D9D}" type="presParOf" srcId="{13F7C470-908B-4F65-BBAB-AFFF5A6A62E8}" destId="{51A92309-04CD-465C-A6B0-B4DD210CCE07}" srcOrd="0" destOrd="0" presId="urn:microsoft.com/office/officeart/2005/8/layout/vList5"/>
    <dgm:cxn modelId="{C370DD90-2CAD-4C09-8ED1-181A399D7DD5}" type="presParOf" srcId="{13F7C470-908B-4F65-BBAB-AFFF5A6A62E8}" destId="{8CC2CD8F-BA96-4699-A457-4E4996C74D23}" srcOrd="1" destOrd="0" presId="urn:microsoft.com/office/officeart/2005/8/layout/vList5"/>
    <dgm:cxn modelId="{34D9B906-EA3C-4178-8AAC-518F8507423B}" type="presParOf" srcId="{04733604-3310-48C4-AC9F-B3B1730B8D67}" destId="{D4A023E1-6D96-4C9D-AE2D-B85B7CBBA7D5}" srcOrd="1" destOrd="0" presId="urn:microsoft.com/office/officeart/2005/8/layout/vList5"/>
    <dgm:cxn modelId="{3DDA4AAD-C9F4-472E-8C37-F19411E5DE76}" type="presParOf" srcId="{04733604-3310-48C4-AC9F-B3B1730B8D67}" destId="{DC248783-8FFA-4E35-B5A8-29761B66D532}" srcOrd="2" destOrd="0" presId="urn:microsoft.com/office/officeart/2005/8/layout/vList5"/>
    <dgm:cxn modelId="{D30C4BDB-0FBE-4D3C-834D-82A97763F222}" type="presParOf" srcId="{DC248783-8FFA-4E35-B5A8-29761B66D532}" destId="{2979AA35-0CDB-407E-A009-B769293B7171}" srcOrd="0" destOrd="0" presId="urn:microsoft.com/office/officeart/2005/8/layout/vList5"/>
    <dgm:cxn modelId="{4799BE26-C149-46B1-A839-A6DA2677EE7E}" type="presParOf" srcId="{DC248783-8FFA-4E35-B5A8-29761B66D532}" destId="{201E592F-D2E5-497F-BF89-03393C3E3789}" srcOrd="1" destOrd="0" presId="urn:microsoft.com/office/officeart/2005/8/layout/vList5"/>
    <dgm:cxn modelId="{83C06A41-DE4F-4310-9721-30755121DEBA}" type="presParOf" srcId="{04733604-3310-48C4-AC9F-B3B1730B8D67}" destId="{812E9A6C-F19D-4CE1-99A3-7494B27D1E89}" srcOrd="3" destOrd="0" presId="urn:microsoft.com/office/officeart/2005/8/layout/vList5"/>
    <dgm:cxn modelId="{CE26D457-7C51-44C2-898A-E1702D69DB3D}" type="presParOf" srcId="{04733604-3310-48C4-AC9F-B3B1730B8D67}" destId="{7D0F43DF-F4A9-4664-B59E-E740C03ADE40}" srcOrd="4" destOrd="0" presId="urn:microsoft.com/office/officeart/2005/8/layout/vList5"/>
    <dgm:cxn modelId="{FDD4542F-66D9-4C23-B425-67C97D74A12E}" type="presParOf" srcId="{7D0F43DF-F4A9-4664-B59E-E740C03ADE40}" destId="{A9A54EA4-2AF8-4667-B984-B55D8AB429D8}" srcOrd="0" destOrd="0" presId="urn:microsoft.com/office/officeart/2005/8/layout/vList5"/>
    <dgm:cxn modelId="{17B04106-477A-43F1-97E3-C1BB7D95EB12}" type="presParOf" srcId="{7D0F43DF-F4A9-4664-B59E-E740C03ADE40}" destId="{0F7A96DB-9850-4D57-BDCF-A355B0901085}" srcOrd="1" destOrd="0" presId="urn:microsoft.com/office/officeart/2005/8/layout/vList5"/>
    <dgm:cxn modelId="{879F2FD6-A248-4F74-93A3-4CD01198CAA7}" type="presParOf" srcId="{04733604-3310-48C4-AC9F-B3B1730B8D67}" destId="{93322B55-2196-4CF7-93EB-7BD8DA40E6FA}" srcOrd="5" destOrd="0" presId="urn:microsoft.com/office/officeart/2005/8/layout/vList5"/>
    <dgm:cxn modelId="{58A4E127-5B4B-4DAC-911D-A08AA540AFA7}" type="presParOf" srcId="{04733604-3310-48C4-AC9F-B3B1730B8D67}" destId="{EB4678D2-BD72-499F-90D4-16DF620754DE}" srcOrd="6" destOrd="0" presId="urn:microsoft.com/office/officeart/2005/8/layout/vList5"/>
    <dgm:cxn modelId="{B11C6DBA-14A0-449D-9B2A-166745250902}" type="presParOf" srcId="{EB4678D2-BD72-499F-90D4-16DF620754DE}" destId="{2A68D311-0A22-47CF-B52D-023E5A49A015}" srcOrd="0" destOrd="0" presId="urn:microsoft.com/office/officeart/2005/8/layout/vList5"/>
    <dgm:cxn modelId="{293063A6-AAFC-4FEB-9D90-DDAC5570A678}" type="presParOf" srcId="{EB4678D2-BD72-499F-90D4-16DF620754DE}" destId="{B1534223-77BC-4218-8702-B04D40E37B9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8768402-CF3C-4031-8DDD-89EDF13726DE}" type="doc">
      <dgm:prSet loTypeId="urn:microsoft.com/office/officeart/2005/8/layout/vList5" loCatId="list" qsTypeId="urn:microsoft.com/office/officeart/2005/8/quickstyle/simple3" qsCatId="simple" csTypeId="urn:microsoft.com/office/officeart/2005/8/colors/colorful5" csCatId="colorful" phldr="1"/>
      <dgm:spPr/>
      <dgm:t>
        <a:bodyPr/>
        <a:lstStyle/>
        <a:p>
          <a:endParaRPr lang="zh-TW" altLang="en-US"/>
        </a:p>
      </dgm:t>
    </dgm:pt>
    <dgm:pt modelId="{674577B8-2671-4F8D-BAE3-20B6158E8F16}">
      <dgm:prSet phldrT="[文字]" custT="1"/>
      <dgm:spPr/>
      <dgm:t>
        <a:bodyPr/>
        <a:lstStyle/>
        <a:p>
          <a:r>
            <a:rPr lang="en-US" altLang="zh-TW" sz="2400" dirty="0" smtClean="0"/>
            <a:t>alias </a:t>
          </a:r>
          <a:r>
            <a:rPr lang="zh-TW" altLang="en-US" sz="2400" dirty="0" smtClean="0"/>
            <a:t>別名</a:t>
          </a:r>
          <a:endParaRPr lang="zh-TW" altLang="en-US" sz="2400" dirty="0"/>
        </a:p>
      </dgm:t>
    </dgm:pt>
    <dgm:pt modelId="{2E4BAA82-60DF-4A2F-BABF-9D5C9FB73E38}" type="parTrans" cxnId="{CD533E5D-389A-419A-A331-749127B30E41}">
      <dgm:prSet/>
      <dgm:spPr/>
      <dgm:t>
        <a:bodyPr/>
        <a:lstStyle/>
        <a:p>
          <a:endParaRPr lang="zh-TW" altLang="en-US" sz="1200"/>
        </a:p>
      </dgm:t>
    </dgm:pt>
    <dgm:pt modelId="{1A05E2A3-A072-4775-AECA-E0994A9C1C39}" type="sibTrans" cxnId="{CD533E5D-389A-419A-A331-749127B30E41}">
      <dgm:prSet/>
      <dgm:spPr/>
      <dgm:t>
        <a:bodyPr/>
        <a:lstStyle/>
        <a:p>
          <a:endParaRPr lang="zh-TW" altLang="en-US" sz="1200"/>
        </a:p>
      </dgm:t>
    </dgm:pt>
    <dgm:pt modelId="{CF951A0E-E757-4B13-9037-B4CFC681C9BF}">
      <dgm:prSet phldrT="[文字]" custT="1">
        <dgm:style>
          <a:lnRef idx="2">
            <a:schemeClr val="accent5"/>
          </a:lnRef>
          <a:fillRef idx="1">
            <a:schemeClr val="lt1"/>
          </a:fillRef>
          <a:effectRef idx="0">
            <a:schemeClr val="accent5"/>
          </a:effectRef>
          <a:fontRef idx="minor">
            <a:schemeClr val="dk1"/>
          </a:fontRef>
        </dgm:style>
      </dgm:prSet>
      <dgm:spPr/>
      <dgm:t>
        <a:bodyPr/>
        <a:lstStyle/>
        <a:p>
          <a:r>
            <a:rPr lang="zh-TW" altLang="en-US" sz="1600" dirty="0" smtClean="0"/>
            <a:t>設定別名</a:t>
          </a:r>
          <a:endParaRPr lang="zh-TW" altLang="en-US" sz="1600" dirty="0"/>
        </a:p>
      </dgm:t>
    </dgm:pt>
    <dgm:pt modelId="{83DB8E7E-7203-4494-85A4-DB8474A0BC35}" type="parTrans" cxnId="{F6DD918B-07A9-400D-BCD3-6BB3AC39252A}">
      <dgm:prSet/>
      <dgm:spPr/>
      <dgm:t>
        <a:bodyPr/>
        <a:lstStyle/>
        <a:p>
          <a:endParaRPr lang="zh-TW" altLang="en-US" sz="1200"/>
        </a:p>
      </dgm:t>
    </dgm:pt>
    <dgm:pt modelId="{421CE8B2-DA65-4D3C-B202-6C7D3FD6EED4}" type="sibTrans" cxnId="{F6DD918B-07A9-400D-BCD3-6BB3AC39252A}">
      <dgm:prSet/>
      <dgm:spPr/>
      <dgm:t>
        <a:bodyPr/>
        <a:lstStyle/>
        <a:p>
          <a:endParaRPr lang="zh-TW" altLang="en-US" sz="1200"/>
        </a:p>
      </dgm:t>
    </dgm:pt>
    <dgm:pt modelId="{A58A16E8-CF23-46BE-849D-EF760975F764}">
      <dgm:prSet phldrT="[文字]" custT="1"/>
      <dgm:spPr/>
      <dgm:t>
        <a:bodyPr/>
        <a:lstStyle/>
        <a:p>
          <a:r>
            <a:rPr lang="en-US" altLang="zh-TW" sz="2400" dirty="0" err="1" smtClean="0"/>
            <a:t>unalias</a:t>
          </a:r>
          <a:r>
            <a:rPr lang="en-US" altLang="zh-TW" sz="2400" dirty="0" smtClean="0"/>
            <a:t> </a:t>
          </a:r>
          <a:r>
            <a:rPr lang="zh-TW" altLang="en-US" sz="2400" dirty="0" smtClean="0"/>
            <a:t>別名</a:t>
          </a:r>
          <a:endParaRPr lang="zh-TW" altLang="en-US" sz="2400" dirty="0"/>
        </a:p>
      </dgm:t>
    </dgm:pt>
    <dgm:pt modelId="{8E47FD6A-A230-431D-BBB2-F5C3A56DAED4}" type="parTrans" cxnId="{94D4F694-753E-4107-8EE1-1AA1B811B32E}">
      <dgm:prSet/>
      <dgm:spPr/>
      <dgm:t>
        <a:bodyPr/>
        <a:lstStyle/>
        <a:p>
          <a:endParaRPr lang="zh-TW" altLang="en-US" sz="1200"/>
        </a:p>
      </dgm:t>
    </dgm:pt>
    <dgm:pt modelId="{08273225-0607-4255-9DF7-FF759C20BBEA}" type="sibTrans" cxnId="{94D4F694-753E-4107-8EE1-1AA1B811B32E}">
      <dgm:prSet/>
      <dgm:spPr/>
      <dgm:t>
        <a:bodyPr/>
        <a:lstStyle/>
        <a:p>
          <a:endParaRPr lang="zh-TW" altLang="en-US" sz="1200"/>
        </a:p>
      </dgm:t>
    </dgm:pt>
    <dgm:pt modelId="{CFB51619-82A8-46AD-BD37-CD4B83B7227D}">
      <dgm:prSet phldrT="[文字]" custT="1">
        <dgm:style>
          <a:lnRef idx="2">
            <a:schemeClr val="accent6"/>
          </a:lnRef>
          <a:fillRef idx="1">
            <a:schemeClr val="lt1"/>
          </a:fillRef>
          <a:effectRef idx="0">
            <a:schemeClr val="accent6"/>
          </a:effectRef>
          <a:fontRef idx="minor">
            <a:schemeClr val="dk1"/>
          </a:fontRef>
        </dgm:style>
      </dgm:prSet>
      <dgm:spPr/>
      <dgm:t>
        <a:bodyPr/>
        <a:lstStyle/>
        <a:p>
          <a:r>
            <a:rPr lang="zh-TW" altLang="en-US" sz="1600" dirty="0" smtClean="0"/>
            <a:t>移除別名</a:t>
          </a:r>
          <a:endParaRPr lang="zh-TW" altLang="en-US" sz="1600" dirty="0"/>
        </a:p>
      </dgm:t>
    </dgm:pt>
    <dgm:pt modelId="{1887382A-25A6-4ACA-8431-E4C46A31DF6B}" type="parTrans" cxnId="{5CD9AD16-91C7-4291-AF47-9544101271F9}">
      <dgm:prSet/>
      <dgm:spPr/>
      <dgm:t>
        <a:bodyPr/>
        <a:lstStyle/>
        <a:p>
          <a:endParaRPr lang="zh-TW" altLang="en-US" sz="1200"/>
        </a:p>
      </dgm:t>
    </dgm:pt>
    <dgm:pt modelId="{9F4F2F42-44B6-459A-B5B1-CBF06272C5F5}" type="sibTrans" cxnId="{5CD9AD16-91C7-4291-AF47-9544101271F9}">
      <dgm:prSet/>
      <dgm:spPr/>
      <dgm:t>
        <a:bodyPr/>
        <a:lstStyle/>
        <a:p>
          <a:endParaRPr lang="zh-TW" altLang="en-US" sz="1200"/>
        </a:p>
      </dgm:t>
    </dgm:pt>
    <dgm:pt modelId="{230BAD77-B0E9-4519-AB9C-33FBB21BF3B2}" type="pres">
      <dgm:prSet presAssocID="{C8768402-CF3C-4031-8DDD-89EDF13726DE}" presName="Name0" presStyleCnt="0">
        <dgm:presLayoutVars>
          <dgm:dir/>
          <dgm:animLvl val="lvl"/>
          <dgm:resizeHandles val="exact"/>
        </dgm:presLayoutVars>
      </dgm:prSet>
      <dgm:spPr/>
      <dgm:t>
        <a:bodyPr/>
        <a:lstStyle/>
        <a:p>
          <a:endParaRPr lang="zh-TW" altLang="en-US"/>
        </a:p>
      </dgm:t>
    </dgm:pt>
    <dgm:pt modelId="{69CF8325-A8C2-40F7-8EA5-5DC9D9670375}" type="pres">
      <dgm:prSet presAssocID="{674577B8-2671-4F8D-BAE3-20B6158E8F16}" presName="linNode" presStyleCnt="0"/>
      <dgm:spPr/>
    </dgm:pt>
    <dgm:pt modelId="{3270899B-78A7-431D-A1A2-45F4A2BF0E96}" type="pres">
      <dgm:prSet presAssocID="{674577B8-2671-4F8D-BAE3-20B6158E8F16}" presName="parentText" presStyleLbl="node1" presStyleIdx="0" presStyleCnt="2">
        <dgm:presLayoutVars>
          <dgm:chMax val="1"/>
          <dgm:bulletEnabled val="1"/>
        </dgm:presLayoutVars>
      </dgm:prSet>
      <dgm:spPr/>
      <dgm:t>
        <a:bodyPr/>
        <a:lstStyle/>
        <a:p>
          <a:endParaRPr lang="zh-TW" altLang="en-US"/>
        </a:p>
      </dgm:t>
    </dgm:pt>
    <dgm:pt modelId="{80257BFC-3D08-4D1E-A4CF-81167246A115}" type="pres">
      <dgm:prSet presAssocID="{674577B8-2671-4F8D-BAE3-20B6158E8F16}" presName="descendantText" presStyleLbl="alignAccFollowNode1" presStyleIdx="0" presStyleCnt="2">
        <dgm:presLayoutVars>
          <dgm:bulletEnabled val="1"/>
        </dgm:presLayoutVars>
      </dgm:prSet>
      <dgm:spPr/>
      <dgm:t>
        <a:bodyPr/>
        <a:lstStyle/>
        <a:p>
          <a:endParaRPr lang="zh-TW" altLang="en-US"/>
        </a:p>
      </dgm:t>
    </dgm:pt>
    <dgm:pt modelId="{EF0A64AD-74C5-4F11-A71E-8DF71EAFF02C}" type="pres">
      <dgm:prSet presAssocID="{1A05E2A3-A072-4775-AECA-E0994A9C1C39}" presName="sp" presStyleCnt="0"/>
      <dgm:spPr/>
    </dgm:pt>
    <dgm:pt modelId="{DDB89875-4448-4229-AC72-DB0FA84DB89A}" type="pres">
      <dgm:prSet presAssocID="{A58A16E8-CF23-46BE-849D-EF760975F764}" presName="linNode" presStyleCnt="0"/>
      <dgm:spPr/>
    </dgm:pt>
    <dgm:pt modelId="{80DD006F-52FF-4C8A-A850-9C161A73681F}" type="pres">
      <dgm:prSet presAssocID="{A58A16E8-CF23-46BE-849D-EF760975F764}" presName="parentText" presStyleLbl="node1" presStyleIdx="1" presStyleCnt="2">
        <dgm:presLayoutVars>
          <dgm:chMax val="1"/>
          <dgm:bulletEnabled val="1"/>
        </dgm:presLayoutVars>
      </dgm:prSet>
      <dgm:spPr/>
      <dgm:t>
        <a:bodyPr/>
        <a:lstStyle/>
        <a:p>
          <a:endParaRPr lang="zh-TW" altLang="en-US"/>
        </a:p>
      </dgm:t>
    </dgm:pt>
    <dgm:pt modelId="{9B9707C0-0B66-4B65-9E62-F24080C3D4AA}" type="pres">
      <dgm:prSet presAssocID="{A58A16E8-CF23-46BE-849D-EF760975F764}" presName="descendantText" presStyleLbl="alignAccFollowNode1" presStyleIdx="1" presStyleCnt="2">
        <dgm:presLayoutVars>
          <dgm:bulletEnabled val="1"/>
        </dgm:presLayoutVars>
      </dgm:prSet>
      <dgm:spPr/>
      <dgm:t>
        <a:bodyPr/>
        <a:lstStyle/>
        <a:p>
          <a:endParaRPr lang="zh-TW" altLang="en-US"/>
        </a:p>
      </dgm:t>
    </dgm:pt>
  </dgm:ptLst>
  <dgm:cxnLst>
    <dgm:cxn modelId="{94D4F694-753E-4107-8EE1-1AA1B811B32E}" srcId="{C8768402-CF3C-4031-8DDD-89EDF13726DE}" destId="{A58A16E8-CF23-46BE-849D-EF760975F764}" srcOrd="1" destOrd="0" parTransId="{8E47FD6A-A230-431D-BBB2-F5C3A56DAED4}" sibTransId="{08273225-0607-4255-9DF7-FF759C20BBEA}"/>
    <dgm:cxn modelId="{F6DD918B-07A9-400D-BCD3-6BB3AC39252A}" srcId="{674577B8-2671-4F8D-BAE3-20B6158E8F16}" destId="{CF951A0E-E757-4B13-9037-B4CFC681C9BF}" srcOrd="0" destOrd="0" parTransId="{83DB8E7E-7203-4494-85A4-DB8474A0BC35}" sibTransId="{421CE8B2-DA65-4D3C-B202-6C7D3FD6EED4}"/>
    <dgm:cxn modelId="{687E6B2F-FB69-4B6C-93A5-A0CDD94B9B37}" type="presOf" srcId="{CF951A0E-E757-4B13-9037-B4CFC681C9BF}" destId="{80257BFC-3D08-4D1E-A4CF-81167246A115}" srcOrd="0" destOrd="0" presId="urn:microsoft.com/office/officeart/2005/8/layout/vList5"/>
    <dgm:cxn modelId="{1518EE61-958C-4808-B77A-96D65E44A11F}" type="presOf" srcId="{C8768402-CF3C-4031-8DDD-89EDF13726DE}" destId="{230BAD77-B0E9-4519-AB9C-33FBB21BF3B2}" srcOrd="0" destOrd="0" presId="urn:microsoft.com/office/officeart/2005/8/layout/vList5"/>
    <dgm:cxn modelId="{5CD9AD16-91C7-4291-AF47-9544101271F9}" srcId="{A58A16E8-CF23-46BE-849D-EF760975F764}" destId="{CFB51619-82A8-46AD-BD37-CD4B83B7227D}" srcOrd="0" destOrd="0" parTransId="{1887382A-25A6-4ACA-8431-E4C46A31DF6B}" sibTransId="{9F4F2F42-44B6-459A-B5B1-CBF06272C5F5}"/>
    <dgm:cxn modelId="{89AFFD70-E6EC-47D8-878C-1E9673770523}" type="presOf" srcId="{CFB51619-82A8-46AD-BD37-CD4B83B7227D}" destId="{9B9707C0-0B66-4B65-9E62-F24080C3D4AA}" srcOrd="0" destOrd="0" presId="urn:microsoft.com/office/officeart/2005/8/layout/vList5"/>
    <dgm:cxn modelId="{CD533E5D-389A-419A-A331-749127B30E41}" srcId="{C8768402-CF3C-4031-8DDD-89EDF13726DE}" destId="{674577B8-2671-4F8D-BAE3-20B6158E8F16}" srcOrd="0" destOrd="0" parTransId="{2E4BAA82-60DF-4A2F-BABF-9D5C9FB73E38}" sibTransId="{1A05E2A3-A072-4775-AECA-E0994A9C1C39}"/>
    <dgm:cxn modelId="{695F2769-2AC5-4939-AAC1-AA3A313C6831}" type="presOf" srcId="{A58A16E8-CF23-46BE-849D-EF760975F764}" destId="{80DD006F-52FF-4C8A-A850-9C161A73681F}" srcOrd="0" destOrd="0" presId="urn:microsoft.com/office/officeart/2005/8/layout/vList5"/>
    <dgm:cxn modelId="{9C1FAB82-B526-4507-9CAA-2B1BD7590C84}" type="presOf" srcId="{674577B8-2671-4F8D-BAE3-20B6158E8F16}" destId="{3270899B-78A7-431D-A1A2-45F4A2BF0E96}" srcOrd="0" destOrd="0" presId="urn:microsoft.com/office/officeart/2005/8/layout/vList5"/>
    <dgm:cxn modelId="{877105BA-F4AE-4A3F-B5DD-9F7E69823E84}" type="presParOf" srcId="{230BAD77-B0E9-4519-AB9C-33FBB21BF3B2}" destId="{69CF8325-A8C2-40F7-8EA5-5DC9D9670375}" srcOrd="0" destOrd="0" presId="urn:microsoft.com/office/officeart/2005/8/layout/vList5"/>
    <dgm:cxn modelId="{BC4FE0D2-835C-491B-8866-CE7D4EB1E52A}" type="presParOf" srcId="{69CF8325-A8C2-40F7-8EA5-5DC9D9670375}" destId="{3270899B-78A7-431D-A1A2-45F4A2BF0E96}" srcOrd="0" destOrd="0" presId="urn:microsoft.com/office/officeart/2005/8/layout/vList5"/>
    <dgm:cxn modelId="{29E696D6-334F-4FDD-B3C4-ACD764EF394C}" type="presParOf" srcId="{69CF8325-A8C2-40F7-8EA5-5DC9D9670375}" destId="{80257BFC-3D08-4D1E-A4CF-81167246A115}" srcOrd="1" destOrd="0" presId="urn:microsoft.com/office/officeart/2005/8/layout/vList5"/>
    <dgm:cxn modelId="{1707ED6C-8E99-49FB-BBD5-09244A472E06}" type="presParOf" srcId="{230BAD77-B0E9-4519-AB9C-33FBB21BF3B2}" destId="{EF0A64AD-74C5-4F11-A71E-8DF71EAFF02C}" srcOrd="1" destOrd="0" presId="urn:microsoft.com/office/officeart/2005/8/layout/vList5"/>
    <dgm:cxn modelId="{423FB9FC-970B-40D9-8B4F-B800BC0B1BA4}" type="presParOf" srcId="{230BAD77-B0E9-4519-AB9C-33FBB21BF3B2}" destId="{DDB89875-4448-4229-AC72-DB0FA84DB89A}" srcOrd="2" destOrd="0" presId="urn:microsoft.com/office/officeart/2005/8/layout/vList5"/>
    <dgm:cxn modelId="{A23C2C37-C995-4FA2-A1EB-B267AE335BB3}" type="presParOf" srcId="{DDB89875-4448-4229-AC72-DB0FA84DB89A}" destId="{80DD006F-52FF-4C8A-A850-9C161A73681F}" srcOrd="0" destOrd="0" presId="urn:microsoft.com/office/officeart/2005/8/layout/vList5"/>
    <dgm:cxn modelId="{BFE7F3CB-58A9-4874-BAE7-4949C119173E}" type="presParOf" srcId="{DDB89875-4448-4229-AC72-DB0FA84DB89A}" destId="{9B9707C0-0B66-4B65-9E62-F24080C3D4A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2CDF894-5E81-4EC7-A9D7-FC788B822CBE}" type="doc">
      <dgm:prSet loTypeId="urn:microsoft.com/office/officeart/2005/8/layout/process5" loCatId="process" qsTypeId="urn:microsoft.com/office/officeart/2005/8/quickstyle/simple1" qsCatId="simple" csTypeId="urn:microsoft.com/office/officeart/2005/8/colors/accent0_1" csCatId="mainScheme" phldr="1"/>
      <dgm:spPr/>
    </dgm:pt>
    <dgm:pt modelId="{96D2708A-143F-49B9-89D6-4F7616102242}">
      <dgm:prSet phldrT="[文字]" custT="1"/>
      <dgm:spPr/>
      <dgm:t>
        <a:bodyPr/>
        <a:lstStyle/>
        <a:p>
          <a:r>
            <a:rPr lang="zh-TW" altLang="en-US" sz="1800" dirty="0" smtClean="0"/>
            <a:t>相對路徑或絶對路徑的「可執行檔」</a:t>
          </a:r>
          <a:endParaRPr lang="zh-TW" altLang="en-US" sz="1800" dirty="0"/>
        </a:p>
      </dgm:t>
    </dgm:pt>
    <dgm:pt modelId="{7B654A2E-E513-404D-B67C-D8A1B14CEA80}" type="parTrans" cxnId="{27D2C19C-B18B-4711-88F5-CC0DB016C8CD}">
      <dgm:prSet/>
      <dgm:spPr/>
      <dgm:t>
        <a:bodyPr/>
        <a:lstStyle/>
        <a:p>
          <a:endParaRPr lang="zh-TW" altLang="en-US"/>
        </a:p>
      </dgm:t>
    </dgm:pt>
    <dgm:pt modelId="{D32C121D-207D-4B53-8340-0B395F0C984F}" type="sibTrans" cxnId="{27D2C19C-B18B-4711-88F5-CC0DB016C8CD}">
      <dgm:prSet/>
      <dgm:spPr/>
      <dgm:t>
        <a:bodyPr/>
        <a:lstStyle/>
        <a:p>
          <a:endParaRPr lang="zh-TW" altLang="en-US"/>
        </a:p>
      </dgm:t>
    </dgm:pt>
    <dgm:pt modelId="{34099267-AE40-427A-A80A-3CC462B45338}">
      <dgm:prSet phldrT="[文字]" custT="1"/>
      <dgm:spPr/>
      <dgm:t>
        <a:bodyPr/>
        <a:lstStyle/>
        <a:p>
          <a:r>
            <a:rPr lang="en-US" altLang="zh-TW" sz="1800" dirty="0" smtClean="0"/>
            <a:t>alias</a:t>
          </a:r>
          <a:r>
            <a:rPr lang="zh-TW" altLang="en-US" sz="1800" dirty="0" smtClean="0"/>
            <a:t>的設定</a:t>
          </a:r>
          <a:endParaRPr lang="zh-TW" altLang="en-US" sz="1800" dirty="0"/>
        </a:p>
      </dgm:t>
    </dgm:pt>
    <dgm:pt modelId="{30224641-B619-4A76-8E1C-F5BE5653B20C}" type="parTrans" cxnId="{B4FFB5B5-8CC7-4A7A-9431-36AE4A3E3273}">
      <dgm:prSet/>
      <dgm:spPr/>
      <dgm:t>
        <a:bodyPr/>
        <a:lstStyle/>
        <a:p>
          <a:endParaRPr lang="zh-TW" altLang="en-US"/>
        </a:p>
      </dgm:t>
    </dgm:pt>
    <dgm:pt modelId="{ED69159E-15AC-409A-95D0-9C461806D356}" type="sibTrans" cxnId="{B4FFB5B5-8CC7-4A7A-9431-36AE4A3E3273}">
      <dgm:prSet/>
      <dgm:spPr/>
      <dgm:t>
        <a:bodyPr/>
        <a:lstStyle/>
        <a:p>
          <a:endParaRPr lang="zh-TW" altLang="en-US"/>
        </a:p>
      </dgm:t>
    </dgm:pt>
    <dgm:pt modelId="{659C67F7-EDF5-4906-8744-655D8F072EEF}">
      <dgm:prSet phldrT="[文字]" custT="1"/>
      <dgm:spPr/>
      <dgm:t>
        <a:bodyPr/>
        <a:lstStyle/>
        <a:p>
          <a:r>
            <a:rPr lang="en-US" altLang="zh-TW" sz="1800" dirty="0" smtClean="0"/>
            <a:t>bash</a:t>
          </a:r>
          <a:r>
            <a:rPr lang="zh-TW" altLang="en-US" sz="1800" dirty="0" smtClean="0"/>
            <a:t>內建的指令</a:t>
          </a:r>
          <a:endParaRPr lang="en-US" altLang="zh-TW" sz="1800" dirty="0" smtClean="0"/>
        </a:p>
        <a:p>
          <a:r>
            <a:rPr lang="zh-TW" altLang="en-US" sz="1800" dirty="0" smtClean="0"/>
            <a:t>例如</a:t>
          </a:r>
          <a:r>
            <a:rPr lang="en-US" altLang="zh-TW" sz="1800" dirty="0" smtClean="0"/>
            <a:t>cd</a:t>
          </a:r>
          <a:r>
            <a:rPr lang="zh-TW" altLang="en-US" sz="1800" dirty="0" smtClean="0"/>
            <a:t>、</a:t>
          </a:r>
          <a:r>
            <a:rPr lang="en-US" altLang="zh-TW" sz="1800" dirty="0" smtClean="0"/>
            <a:t>echo</a:t>
          </a:r>
          <a:endParaRPr lang="zh-TW" altLang="en-US" sz="1800" dirty="0"/>
        </a:p>
      </dgm:t>
    </dgm:pt>
    <dgm:pt modelId="{285E98F4-8875-4288-872D-F25DC7066F16}" type="parTrans" cxnId="{AE936CE3-0934-4288-9498-9F09CFC8291E}">
      <dgm:prSet/>
      <dgm:spPr/>
      <dgm:t>
        <a:bodyPr/>
        <a:lstStyle/>
        <a:p>
          <a:endParaRPr lang="zh-TW" altLang="en-US"/>
        </a:p>
      </dgm:t>
    </dgm:pt>
    <dgm:pt modelId="{78C2B4F7-15B9-4D5A-8012-F1B451D832A5}" type="sibTrans" cxnId="{AE936CE3-0934-4288-9498-9F09CFC8291E}">
      <dgm:prSet/>
      <dgm:spPr/>
      <dgm:t>
        <a:bodyPr/>
        <a:lstStyle/>
        <a:p>
          <a:endParaRPr lang="zh-TW" altLang="en-US"/>
        </a:p>
      </dgm:t>
    </dgm:pt>
    <dgm:pt modelId="{42E32A33-0B2E-4A0F-AC2F-F412003F907F}">
      <dgm:prSet custT="1">
        <dgm:style>
          <a:lnRef idx="2">
            <a:schemeClr val="dk1"/>
          </a:lnRef>
          <a:fillRef idx="1">
            <a:schemeClr val="lt1"/>
          </a:fillRef>
          <a:effectRef idx="0">
            <a:schemeClr val="dk1"/>
          </a:effectRef>
          <a:fontRef idx="minor">
            <a:schemeClr val="dk1"/>
          </a:fontRef>
        </dgm:style>
      </dgm:prSet>
      <dgm:spPr/>
      <dgm:t>
        <a:bodyPr/>
        <a:lstStyle/>
        <a:p>
          <a:r>
            <a:rPr lang="en-US" altLang="zh-TW" sz="1800" dirty="0" smtClean="0"/>
            <a:t>$PATH</a:t>
          </a:r>
          <a:r>
            <a:rPr lang="zh-TW" altLang="en-US" sz="1800" dirty="0" smtClean="0"/>
            <a:t>定義的目錄</a:t>
          </a:r>
          <a:endParaRPr lang="zh-TW" altLang="en-US" sz="1800" dirty="0"/>
        </a:p>
      </dgm:t>
    </dgm:pt>
    <dgm:pt modelId="{9F0FBDCD-BCDB-4660-A2E4-1491BD26A2B0}" type="parTrans" cxnId="{0742DFBA-DD0E-4B48-A3DA-CE607B97C4F4}">
      <dgm:prSet/>
      <dgm:spPr/>
      <dgm:t>
        <a:bodyPr/>
        <a:lstStyle/>
        <a:p>
          <a:endParaRPr lang="zh-TW" altLang="en-US"/>
        </a:p>
      </dgm:t>
    </dgm:pt>
    <dgm:pt modelId="{DEF2A9C7-5F9B-4417-A785-47114884D7A0}" type="sibTrans" cxnId="{0742DFBA-DD0E-4B48-A3DA-CE607B97C4F4}">
      <dgm:prSet/>
      <dgm:spPr/>
      <dgm:t>
        <a:bodyPr/>
        <a:lstStyle/>
        <a:p>
          <a:endParaRPr lang="zh-TW" altLang="en-US"/>
        </a:p>
      </dgm:t>
    </dgm:pt>
    <dgm:pt modelId="{309ED08D-3B40-4A5B-A744-698EF139B900}">
      <dgm:prSet custT="1"/>
      <dgm:spPr/>
      <dgm:t>
        <a:bodyPr/>
        <a:lstStyle/>
        <a:p>
          <a:r>
            <a:rPr lang="zh-TW" altLang="en-US" sz="1800" dirty="0" smtClean="0"/>
            <a:t>回報</a:t>
          </a:r>
          <a:r>
            <a:rPr lang="en-US" altLang="zh-TW" sz="1800" dirty="0" smtClean="0"/>
            <a:t>”</a:t>
          </a:r>
          <a:r>
            <a:rPr lang="zh-TW" altLang="en-US" sz="1800" dirty="0" smtClean="0"/>
            <a:t>找不到指令</a:t>
          </a:r>
          <a:r>
            <a:rPr lang="en-US" altLang="zh-TW" sz="1800" dirty="0" smtClean="0"/>
            <a:t>”</a:t>
          </a:r>
          <a:endParaRPr lang="zh-TW" altLang="en-US" sz="1800" dirty="0"/>
        </a:p>
      </dgm:t>
    </dgm:pt>
    <dgm:pt modelId="{EC9A2A1A-C886-4864-BF60-83DE559C1586}" type="parTrans" cxnId="{B1142D18-B508-4825-8FCC-DFCC449B1455}">
      <dgm:prSet/>
      <dgm:spPr/>
      <dgm:t>
        <a:bodyPr/>
        <a:lstStyle/>
        <a:p>
          <a:endParaRPr lang="zh-TW" altLang="en-US"/>
        </a:p>
      </dgm:t>
    </dgm:pt>
    <dgm:pt modelId="{B1FBC5F1-E490-45A3-9DE2-A9BBB7B29241}" type="sibTrans" cxnId="{B1142D18-B508-4825-8FCC-DFCC449B1455}">
      <dgm:prSet/>
      <dgm:spPr/>
      <dgm:t>
        <a:bodyPr/>
        <a:lstStyle/>
        <a:p>
          <a:endParaRPr lang="zh-TW" altLang="en-US"/>
        </a:p>
      </dgm:t>
    </dgm:pt>
    <dgm:pt modelId="{D9B9BD2D-A1EC-4724-ACFF-6DEBD6A070A8}" type="pres">
      <dgm:prSet presAssocID="{B2CDF894-5E81-4EC7-A9D7-FC788B822CBE}" presName="diagram" presStyleCnt="0">
        <dgm:presLayoutVars>
          <dgm:dir/>
          <dgm:resizeHandles val="exact"/>
        </dgm:presLayoutVars>
      </dgm:prSet>
      <dgm:spPr/>
    </dgm:pt>
    <dgm:pt modelId="{2DA30C32-336F-4C6A-8690-946BB161D07E}" type="pres">
      <dgm:prSet presAssocID="{96D2708A-143F-49B9-89D6-4F7616102242}" presName="node" presStyleLbl="node1" presStyleIdx="0" presStyleCnt="5">
        <dgm:presLayoutVars>
          <dgm:bulletEnabled val="1"/>
        </dgm:presLayoutVars>
      </dgm:prSet>
      <dgm:spPr/>
      <dgm:t>
        <a:bodyPr/>
        <a:lstStyle/>
        <a:p>
          <a:endParaRPr lang="zh-TW" altLang="en-US"/>
        </a:p>
      </dgm:t>
    </dgm:pt>
    <dgm:pt modelId="{F1954DF2-A4D3-4AC4-B8AF-CC7113D902D5}" type="pres">
      <dgm:prSet presAssocID="{D32C121D-207D-4B53-8340-0B395F0C984F}" presName="sibTrans" presStyleLbl="sibTrans2D1" presStyleIdx="0" presStyleCnt="4"/>
      <dgm:spPr/>
      <dgm:t>
        <a:bodyPr/>
        <a:lstStyle/>
        <a:p>
          <a:endParaRPr lang="zh-TW" altLang="en-US"/>
        </a:p>
      </dgm:t>
    </dgm:pt>
    <dgm:pt modelId="{2C336BD7-0998-4FA3-870E-9947E467BEE7}" type="pres">
      <dgm:prSet presAssocID="{D32C121D-207D-4B53-8340-0B395F0C984F}" presName="connectorText" presStyleLbl="sibTrans2D1" presStyleIdx="0" presStyleCnt="4"/>
      <dgm:spPr/>
      <dgm:t>
        <a:bodyPr/>
        <a:lstStyle/>
        <a:p>
          <a:endParaRPr lang="zh-TW" altLang="en-US"/>
        </a:p>
      </dgm:t>
    </dgm:pt>
    <dgm:pt modelId="{26459E81-4873-470A-89F1-BEB5A1AEF7B5}" type="pres">
      <dgm:prSet presAssocID="{34099267-AE40-427A-A80A-3CC462B45338}" presName="node" presStyleLbl="node1" presStyleIdx="1" presStyleCnt="5">
        <dgm:presLayoutVars>
          <dgm:bulletEnabled val="1"/>
        </dgm:presLayoutVars>
      </dgm:prSet>
      <dgm:spPr/>
      <dgm:t>
        <a:bodyPr/>
        <a:lstStyle/>
        <a:p>
          <a:endParaRPr lang="zh-TW" altLang="en-US"/>
        </a:p>
      </dgm:t>
    </dgm:pt>
    <dgm:pt modelId="{737FB441-FC32-4E1A-B803-8785F562BD88}" type="pres">
      <dgm:prSet presAssocID="{ED69159E-15AC-409A-95D0-9C461806D356}" presName="sibTrans" presStyleLbl="sibTrans2D1" presStyleIdx="1" presStyleCnt="4"/>
      <dgm:spPr/>
      <dgm:t>
        <a:bodyPr/>
        <a:lstStyle/>
        <a:p>
          <a:endParaRPr lang="zh-TW" altLang="en-US"/>
        </a:p>
      </dgm:t>
    </dgm:pt>
    <dgm:pt modelId="{734388B4-ADBA-422A-816E-238874533F2D}" type="pres">
      <dgm:prSet presAssocID="{ED69159E-15AC-409A-95D0-9C461806D356}" presName="connectorText" presStyleLbl="sibTrans2D1" presStyleIdx="1" presStyleCnt="4"/>
      <dgm:spPr/>
      <dgm:t>
        <a:bodyPr/>
        <a:lstStyle/>
        <a:p>
          <a:endParaRPr lang="zh-TW" altLang="en-US"/>
        </a:p>
      </dgm:t>
    </dgm:pt>
    <dgm:pt modelId="{D4E6B5BD-3EE1-436F-9677-15DAE3A33220}" type="pres">
      <dgm:prSet presAssocID="{659C67F7-EDF5-4906-8744-655D8F072EEF}" presName="node" presStyleLbl="node1" presStyleIdx="2" presStyleCnt="5">
        <dgm:presLayoutVars>
          <dgm:bulletEnabled val="1"/>
        </dgm:presLayoutVars>
      </dgm:prSet>
      <dgm:spPr/>
      <dgm:t>
        <a:bodyPr/>
        <a:lstStyle/>
        <a:p>
          <a:endParaRPr lang="zh-TW" altLang="en-US"/>
        </a:p>
      </dgm:t>
    </dgm:pt>
    <dgm:pt modelId="{F8CA4FC5-52E2-4929-9D5A-3AA3C3B33DCE}" type="pres">
      <dgm:prSet presAssocID="{78C2B4F7-15B9-4D5A-8012-F1B451D832A5}" presName="sibTrans" presStyleLbl="sibTrans2D1" presStyleIdx="2" presStyleCnt="4"/>
      <dgm:spPr/>
      <dgm:t>
        <a:bodyPr/>
        <a:lstStyle/>
        <a:p>
          <a:endParaRPr lang="zh-TW" altLang="en-US"/>
        </a:p>
      </dgm:t>
    </dgm:pt>
    <dgm:pt modelId="{E3E7BBCB-7621-4893-A77E-3730AC046AA5}" type="pres">
      <dgm:prSet presAssocID="{78C2B4F7-15B9-4D5A-8012-F1B451D832A5}" presName="connectorText" presStyleLbl="sibTrans2D1" presStyleIdx="2" presStyleCnt="4"/>
      <dgm:spPr/>
      <dgm:t>
        <a:bodyPr/>
        <a:lstStyle/>
        <a:p>
          <a:endParaRPr lang="zh-TW" altLang="en-US"/>
        </a:p>
      </dgm:t>
    </dgm:pt>
    <dgm:pt modelId="{4A715A5D-B1C2-4145-B681-19732BE80E51}" type="pres">
      <dgm:prSet presAssocID="{42E32A33-0B2E-4A0F-AC2F-F412003F907F}" presName="node" presStyleLbl="node1" presStyleIdx="3" presStyleCnt="5">
        <dgm:presLayoutVars>
          <dgm:bulletEnabled val="1"/>
        </dgm:presLayoutVars>
      </dgm:prSet>
      <dgm:spPr/>
      <dgm:t>
        <a:bodyPr/>
        <a:lstStyle/>
        <a:p>
          <a:endParaRPr lang="zh-TW" altLang="en-US"/>
        </a:p>
      </dgm:t>
    </dgm:pt>
    <dgm:pt modelId="{599C6BF7-9F14-4BDB-AD0F-1FFC6B00C369}" type="pres">
      <dgm:prSet presAssocID="{DEF2A9C7-5F9B-4417-A785-47114884D7A0}" presName="sibTrans" presStyleLbl="sibTrans2D1" presStyleIdx="3" presStyleCnt="4"/>
      <dgm:spPr/>
      <dgm:t>
        <a:bodyPr/>
        <a:lstStyle/>
        <a:p>
          <a:endParaRPr lang="zh-TW" altLang="en-US"/>
        </a:p>
      </dgm:t>
    </dgm:pt>
    <dgm:pt modelId="{C4AB0D58-1717-437A-AED5-74BC7DD5CD9A}" type="pres">
      <dgm:prSet presAssocID="{DEF2A9C7-5F9B-4417-A785-47114884D7A0}" presName="connectorText" presStyleLbl="sibTrans2D1" presStyleIdx="3" presStyleCnt="4"/>
      <dgm:spPr/>
      <dgm:t>
        <a:bodyPr/>
        <a:lstStyle/>
        <a:p>
          <a:endParaRPr lang="zh-TW" altLang="en-US"/>
        </a:p>
      </dgm:t>
    </dgm:pt>
    <dgm:pt modelId="{A06273E3-6FA6-4CE1-A827-715491E2E984}" type="pres">
      <dgm:prSet presAssocID="{309ED08D-3B40-4A5B-A744-698EF139B900}" presName="node" presStyleLbl="node1" presStyleIdx="4" presStyleCnt="5">
        <dgm:presLayoutVars>
          <dgm:bulletEnabled val="1"/>
        </dgm:presLayoutVars>
      </dgm:prSet>
      <dgm:spPr/>
      <dgm:t>
        <a:bodyPr/>
        <a:lstStyle/>
        <a:p>
          <a:endParaRPr lang="zh-TW" altLang="en-US"/>
        </a:p>
      </dgm:t>
    </dgm:pt>
  </dgm:ptLst>
  <dgm:cxnLst>
    <dgm:cxn modelId="{B4FFB5B5-8CC7-4A7A-9431-36AE4A3E3273}" srcId="{B2CDF894-5E81-4EC7-A9D7-FC788B822CBE}" destId="{34099267-AE40-427A-A80A-3CC462B45338}" srcOrd="1" destOrd="0" parTransId="{30224641-B619-4A76-8E1C-F5BE5653B20C}" sibTransId="{ED69159E-15AC-409A-95D0-9C461806D356}"/>
    <dgm:cxn modelId="{89BDAB29-C5A1-4C74-A640-9EE5E1887EF0}" type="presOf" srcId="{42E32A33-0B2E-4A0F-AC2F-F412003F907F}" destId="{4A715A5D-B1C2-4145-B681-19732BE80E51}" srcOrd="0" destOrd="0" presId="urn:microsoft.com/office/officeart/2005/8/layout/process5"/>
    <dgm:cxn modelId="{45186F25-E80F-4E83-9C07-1BC6720801EE}" type="presOf" srcId="{ED69159E-15AC-409A-95D0-9C461806D356}" destId="{734388B4-ADBA-422A-816E-238874533F2D}" srcOrd="1" destOrd="0" presId="urn:microsoft.com/office/officeart/2005/8/layout/process5"/>
    <dgm:cxn modelId="{21CBAB64-F60A-454F-9B64-E5171CB51612}" type="presOf" srcId="{B2CDF894-5E81-4EC7-A9D7-FC788B822CBE}" destId="{D9B9BD2D-A1EC-4724-ACFF-6DEBD6A070A8}" srcOrd="0" destOrd="0" presId="urn:microsoft.com/office/officeart/2005/8/layout/process5"/>
    <dgm:cxn modelId="{8D8E05BD-D84A-4020-B2B4-2C071C9CF5F4}" type="presOf" srcId="{D32C121D-207D-4B53-8340-0B395F0C984F}" destId="{2C336BD7-0998-4FA3-870E-9947E467BEE7}" srcOrd="1" destOrd="0" presId="urn:microsoft.com/office/officeart/2005/8/layout/process5"/>
    <dgm:cxn modelId="{8F5B82BB-02BF-43BF-8795-C10D82EEE35E}" type="presOf" srcId="{78C2B4F7-15B9-4D5A-8012-F1B451D832A5}" destId="{F8CA4FC5-52E2-4929-9D5A-3AA3C3B33DCE}" srcOrd="0" destOrd="0" presId="urn:microsoft.com/office/officeart/2005/8/layout/process5"/>
    <dgm:cxn modelId="{28902176-A716-44BA-AA87-944267A55DDB}" type="presOf" srcId="{ED69159E-15AC-409A-95D0-9C461806D356}" destId="{737FB441-FC32-4E1A-B803-8785F562BD88}" srcOrd="0" destOrd="0" presId="urn:microsoft.com/office/officeart/2005/8/layout/process5"/>
    <dgm:cxn modelId="{D17FEDB8-60D0-4A57-A0B5-898F7DAD43F5}" type="presOf" srcId="{96D2708A-143F-49B9-89D6-4F7616102242}" destId="{2DA30C32-336F-4C6A-8690-946BB161D07E}" srcOrd="0" destOrd="0" presId="urn:microsoft.com/office/officeart/2005/8/layout/process5"/>
    <dgm:cxn modelId="{B1142D18-B508-4825-8FCC-DFCC449B1455}" srcId="{B2CDF894-5E81-4EC7-A9D7-FC788B822CBE}" destId="{309ED08D-3B40-4A5B-A744-698EF139B900}" srcOrd="4" destOrd="0" parTransId="{EC9A2A1A-C886-4864-BF60-83DE559C1586}" sibTransId="{B1FBC5F1-E490-45A3-9DE2-A9BBB7B29241}"/>
    <dgm:cxn modelId="{D8BCBAF9-E548-4DAC-B721-0431D5AEE95A}" type="presOf" srcId="{D32C121D-207D-4B53-8340-0B395F0C984F}" destId="{F1954DF2-A4D3-4AC4-B8AF-CC7113D902D5}" srcOrd="0" destOrd="0" presId="urn:microsoft.com/office/officeart/2005/8/layout/process5"/>
    <dgm:cxn modelId="{11777FEF-7935-41B1-ACBA-4DC26EE468ED}" type="presOf" srcId="{DEF2A9C7-5F9B-4417-A785-47114884D7A0}" destId="{599C6BF7-9F14-4BDB-AD0F-1FFC6B00C369}" srcOrd="0" destOrd="0" presId="urn:microsoft.com/office/officeart/2005/8/layout/process5"/>
    <dgm:cxn modelId="{AE936CE3-0934-4288-9498-9F09CFC8291E}" srcId="{B2CDF894-5E81-4EC7-A9D7-FC788B822CBE}" destId="{659C67F7-EDF5-4906-8744-655D8F072EEF}" srcOrd="2" destOrd="0" parTransId="{285E98F4-8875-4288-872D-F25DC7066F16}" sibTransId="{78C2B4F7-15B9-4D5A-8012-F1B451D832A5}"/>
    <dgm:cxn modelId="{E6584ACC-DF44-4244-BF08-B44375A12498}" type="presOf" srcId="{309ED08D-3B40-4A5B-A744-698EF139B900}" destId="{A06273E3-6FA6-4CE1-A827-715491E2E984}" srcOrd="0" destOrd="0" presId="urn:microsoft.com/office/officeart/2005/8/layout/process5"/>
    <dgm:cxn modelId="{23C2FAA3-1CAE-4122-82A1-6B9F4A0850DF}" type="presOf" srcId="{DEF2A9C7-5F9B-4417-A785-47114884D7A0}" destId="{C4AB0D58-1717-437A-AED5-74BC7DD5CD9A}" srcOrd="1" destOrd="0" presId="urn:microsoft.com/office/officeart/2005/8/layout/process5"/>
    <dgm:cxn modelId="{761A6557-337C-436C-9D79-A8BE5AFD08B4}" type="presOf" srcId="{34099267-AE40-427A-A80A-3CC462B45338}" destId="{26459E81-4873-470A-89F1-BEB5A1AEF7B5}" srcOrd="0" destOrd="0" presId="urn:microsoft.com/office/officeart/2005/8/layout/process5"/>
    <dgm:cxn modelId="{0742DFBA-DD0E-4B48-A3DA-CE607B97C4F4}" srcId="{B2CDF894-5E81-4EC7-A9D7-FC788B822CBE}" destId="{42E32A33-0B2E-4A0F-AC2F-F412003F907F}" srcOrd="3" destOrd="0" parTransId="{9F0FBDCD-BCDB-4660-A2E4-1491BD26A2B0}" sibTransId="{DEF2A9C7-5F9B-4417-A785-47114884D7A0}"/>
    <dgm:cxn modelId="{C727AA07-497D-45AB-9EA4-75F082E00BBE}" type="presOf" srcId="{659C67F7-EDF5-4906-8744-655D8F072EEF}" destId="{D4E6B5BD-3EE1-436F-9677-15DAE3A33220}" srcOrd="0" destOrd="0" presId="urn:microsoft.com/office/officeart/2005/8/layout/process5"/>
    <dgm:cxn modelId="{27D2C19C-B18B-4711-88F5-CC0DB016C8CD}" srcId="{B2CDF894-5E81-4EC7-A9D7-FC788B822CBE}" destId="{96D2708A-143F-49B9-89D6-4F7616102242}" srcOrd="0" destOrd="0" parTransId="{7B654A2E-E513-404D-B67C-D8A1B14CEA80}" sibTransId="{D32C121D-207D-4B53-8340-0B395F0C984F}"/>
    <dgm:cxn modelId="{9448D299-6DB9-4320-AAD8-78E15A3C69F0}" type="presOf" srcId="{78C2B4F7-15B9-4D5A-8012-F1B451D832A5}" destId="{E3E7BBCB-7621-4893-A77E-3730AC046AA5}" srcOrd="1" destOrd="0" presId="urn:microsoft.com/office/officeart/2005/8/layout/process5"/>
    <dgm:cxn modelId="{D5A982D0-6D2E-48F8-B25F-47150DDC07D7}" type="presParOf" srcId="{D9B9BD2D-A1EC-4724-ACFF-6DEBD6A070A8}" destId="{2DA30C32-336F-4C6A-8690-946BB161D07E}" srcOrd="0" destOrd="0" presId="urn:microsoft.com/office/officeart/2005/8/layout/process5"/>
    <dgm:cxn modelId="{8FDABDFF-06E1-4ED1-9FA7-69070199BF62}" type="presParOf" srcId="{D9B9BD2D-A1EC-4724-ACFF-6DEBD6A070A8}" destId="{F1954DF2-A4D3-4AC4-B8AF-CC7113D902D5}" srcOrd="1" destOrd="0" presId="urn:microsoft.com/office/officeart/2005/8/layout/process5"/>
    <dgm:cxn modelId="{2E37E9C8-05AC-4CB8-9C49-141F1F35E60E}" type="presParOf" srcId="{F1954DF2-A4D3-4AC4-B8AF-CC7113D902D5}" destId="{2C336BD7-0998-4FA3-870E-9947E467BEE7}" srcOrd="0" destOrd="0" presId="urn:microsoft.com/office/officeart/2005/8/layout/process5"/>
    <dgm:cxn modelId="{A9091DE1-6EAE-4436-AA8A-5446D5CCDE2B}" type="presParOf" srcId="{D9B9BD2D-A1EC-4724-ACFF-6DEBD6A070A8}" destId="{26459E81-4873-470A-89F1-BEB5A1AEF7B5}" srcOrd="2" destOrd="0" presId="urn:microsoft.com/office/officeart/2005/8/layout/process5"/>
    <dgm:cxn modelId="{340E03C7-DA93-4230-9445-5681BE33AE65}" type="presParOf" srcId="{D9B9BD2D-A1EC-4724-ACFF-6DEBD6A070A8}" destId="{737FB441-FC32-4E1A-B803-8785F562BD88}" srcOrd="3" destOrd="0" presId="urn:microsoft.com/office/officeart/2005/8/layout/process5"/>
    <dgm:cxn modelId="{B8A64E3C-4B0E-45AC-BFD2-5D422B7C8CB3}" type="presParOf" srcId="{737FB441-FC32-4E1A-B803-8785F562BD88}" destId="{734388B4-ADBA-422A-816E-238874533F2D}" srcOrd="0" destOrd="0" presId="urn:microsoft.com/office/officeart/2005/8/layout/process5"/>
    <dgm:cxn modelId="{741BB132-AFFE-4C0C-8D1F-5612DECD6EBB}" type="presParOf" srcId="{D9B9BD2D-A1EC-4724-ACFF-6DEBD6A070A8}" destId="{D4E6B5BD-3EE1-436F-9677-15DAE3A33220}" srcOrd="4" destOrd="0" presId="urn:microsoft.com/office/officeart/2005/8/layout/process5"/>
    <dgm:cxn modelId="{FDF56958-A249-4A08-9230-42973CD3AB1D}" type="presParOf" srcId="{D9B9BD2D-A1EC-4724-ACFF-6DEBD6A070A8}" destId="{F8CA4FC5-52E2-4929-9D5A-3AA3C3B33DCE}" srcOrd="5" destOrd="0" presId="urn:microsoft.com/office/officeart/2005/8/layout/process5"/>
    <dgm:cxn modelId="{721ED338-17BD-48E9-BBB4-91EBD8B8B5AA}" type="presParOf" srcId="{F8CA4FC5-52E2-4929-9D5A-3AA3C3B33DCE}" destId="{E3E7BBCB-7621-4893-A77E-3730AC046AA5}" srcOrd="0" destOrd="0" presId="urn:microsoft.com/office/officeart/2005/8/layout/process5"/>
    <dgm:cxn modelId="{58532BDB-27E2-4EC7-A411-EA0BCAE6216D}" type="presParOf" srcId="{D9B9BD2D-A1EC-4724-ACFF-6DEBD6A070A8}" destId="{4A715A5D-B1C2-4145-B681-19732BE80E51}" srcOrd="6" destOrd="0" presId="urn:microsoft.com/office/officeart/2005/8/layout/process5"/>
    <dgm:cxn modelId="{32F0F52C-A91F-4885-BD70-BBF8ABB6F642}" type="presParOf" srcId="{D9B9BD2D-A1EC-4724-ACFF-6DEBD6A070A8}" destId="{599C6BF7-9F14-4BDB-AD0F-1FFC6B00C369}" srcOrd="7" destOrd="0" presId="urn:microsoft.com/office/officeart/2005/8/layout/process5"/>
    <dgm:cxn modelId="{C17540E4-59C2-4EDD-8659-25DD49F9438C}" type="presParOf" srcId="{599C6BF7-9F14-4BDB-AD0F-1FFC6B00C369}" destId="{C4AB0D58-1717-437A-AED5-74BC7DD5CD9A}" srcOrd="0" destOrd="0" presId="urn:microsoft.com/office/officeart/2005/8/layout/process5"/>
    <dgm:cxn modelId="{447B40D3-827F-4AE8-860B-A788F39A7806}" type="presParOf" srcId="{D9B9BD2D-A1EC-4724-ACFF-6DEBD6A070A8}" destId="{A06273E3-6FA6-4CE1-A827-715491E2E984}" srcOrd="8"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7A145B9-1E5E-455C-81B6-4A75D6E8CADB}" type="doc">
      <dgm:prSet loTypeId="urn:microsoft.com/office/officeart/2005/8/layout/vList5" loCatId="list" qsTypeId="urn:microsoft.com/office/officeart/2005/8/quickstyle/simple4" qsCatId="simple" csTypeId="urn:microsoft.com/office/officeart/2005/8/colors/accent1_1" csCatId="accent1" phldr="1"/>
      <dgm:spPr/>
      <dgm:t>
        <a:bodyPr/>
        <a:lstStyle/>
        <a:p>
          <a:endParaRPr lang="zh-TW" altLang="en-US"/>
        </a:p>
      </dgm:t>
    </dgm:pt>
    <dgm:pt modelId="{869B5AC9-0C7F-4232-92E2-C777B0B85376}">
      <dgm:prSet phldrT="[文字]"/>
      <dgm:spPr/>
      <dgm:t>
        <a:bodyPr/>
        <a:lstStyle/>
        <a:p>
          <a:r>
            <a:rPr lang="en-US" altLang="zh-TW" dirty="0" smtClean="0"/>
            <a:t>type  “</a:t>
          </a:r>
          <a:r>
            <a:rPr lang="zh-TW" altLang="en-US" dirty="0" smtClean="0"/>
            <a:t>指令</a:t>
          </a:r>
          <a:r>
            <a:rPr lang="en-US" altLang="zh-TW" dirty="0" smtClean="0"/>
            <a:t>”</a:t>
          </a:r>
          <a:endParaRPr lang="zh-TW" altLang="en-US" dirty="0"/>
        </a:p>
      </dgm:t>
    </dgm:pt>
    <dgm:pt modelId="{CEE0C93C-DADE-4A7E-840A-A14386A65B64}" type="parTrans" cxnId="{D20F7187-50F6-422E-961C-CD051F5A0FAB}">
      <dgm:prSet/>
      <dgm:spPr/>
      <dgm:t>
        <a:bodyPr/>
        <a:lstStyle/>
        <a:p>
          <a:endParaRPr lang="zh-TW" altLang="en-US"/>
        </a:p>
      </dgm:t>
    </dgm:pt>
    <dgm:pt modelId="{2EFE5025-55F6-4838-848D-873E7A1D95E9}" type="sibTrans" cxnId="{D20F7187-50F6-422E-961C-CD051F5A0FAB}">
      <dgm:prSet/>
      <dgm:spPr/>
      <dgm:t>
        <a:bodyPr/>
        <a:lstStyle/>
        <a:p>
          <a:endParaRPr lang="zh-TW" altLang="en-US"/>
        </a:p>
      </dgm:t>
    </dgm:pt>
    <dgm:pt modelId="{C8D16BF6-E8C5-462F-9BB1-FAF445C3E8AA}">
      <dgm:prSet phldrT="[文字]"/>
      <dgm:spPr/>
      <dgm:t>
        <a:bodyPr/>
        <a:lstStyle/>
        <a:p>
          <a:r>
            <a:rPr lang="zh-TW" altLang="en-US" dirty="0" smtClean="0"/>
            <a:t>顯示指令的類型</a:t>
          </a:r>
          <a:endParaRPr lang="zh-TW" altLang="en-US" dirty="0"/>
        </a:p>
      </dgm:t>
    </dgm:pt>
    <dgm:pt modelId="{313887D1-3C10-4E50-A2EE-C3B7B875DB20}" type="parTrans" cxnId="{41F4D329-BFC3-4784-BD2B-E482F7CB5C38}">
      <dgm:prSet/>
      <dgm:spPr/>
      <dgm:t>
        <a:bodyPr/>
        <a:lstStyle/>
        <a:p>
          <a:endParaRPr lang="zh-TW" altLang="en-US"/>
        </a:p>
      </dgm:t>
    </dgm:pt>
    <dgm:pt modelId="{5D9AB6D4-230B-4B04-8C34-C0CE2E4F991C}" type="sibTrans" cxnId="{41F4D329-BFC3-4784-BD2B-E482F7CB5C38}">
      <dgm:prSet/>
      <dgm:spPr/>
      <dgm:t>
        <a:bodyPr/>
        <a:lstStyle/>
        <a:p>
          <a:endParaRPr lang="zh-TW" altLang="en-US"/>
        </a:p>
      </dgm:t>
    </dgm:pt>
    <dgm:pt modelId="{B1C20140-6DD3-4073-8C23-6A0935B2C987}">
      <dgm:prSet phldrT="[文字]"/>
      <dgm:spPr/>
      <dgm:t>
        <a:bodyPr/>
        <a:lstStyle/>
        <a:p>
          <a:r>
            <a:rPr lang="zh-TW" altLang="en-US" dirty="0" smtClean="0"/>
            <a:t>顯示指令的位置，只在</a:t>
          </a:r>
          <a:r>
            <a:rPr lang="en-US" altLang="zh-TW" dirty="0" smtClean="0"/>
            <a:t>$PATH</a:t>
          </a:r>
          <a:r>
            <a:rPr lang="zh-TW" altLang="en-US" dirty="0" smtClean="0"/>
            <a:t>內搜尋</a:t>
          </a:r>
          <a:endParaRPr lang="zh-TW" altLang="en-US" dirty="0"/>
        </a:p>
      </dgm:t>
    </dgm:pt>
    <dgm:pt modelId="{24EEC714-EE03-41C3-9BED-60044CA02E43}" type="parTrans" cxnId="{B8C3577F-3FBE-47E6-900E-827941330D5A}">
      <dgm:prSet/>
      <dgm:spPr/>
      <dgm:t>
        <a:bodyPr/>
        <a:lstStyle/>
        <a:p>
          <a:endParaRPr lang="zh-TW" altLang="en-US"/>
        </a:p>
      </dgm:t>
    </dgm:pt>
    <dgm:pt modelId="{6DDBD6FD-E960-43A3-A073-C87577ED8D30}" type="sibTrans" cxnId="{B8C3577F-3FBE-47E6-900E-827941330D5A}">
      <dgm:prSet/>
      <dgm:spPr/>
      <dgm:t>
        <a:bodyPr/>
        <a:lstStyle/>
        <a:p>
          <a:endParaRPr lang="zh-TW" altLang="en-US"/>
        </a:p>
      </dgm:t>
    </dgm:pt>
    <dgm:pt modelId="{CB7C74CF-286D-41C2-8703-42F0FD0E1204}">
      <dgm:prSet phldrT="[文字]"/>
      <dgm:spPr/>
      <dgm:t>
        <a:bodyPr/>
        <a:lstStyle/>
        <a:p>
          <a:r>
            <a:rPr lang="en-US" altLang="zh-TW" dirty="0" err="1" smtClean="0"/>
            <a:t>whereis</a:t>
          </a:r>
          <a:r>
            <a:rPr lang="en-US" altLang="zh-TW" dirty="0" smtClean="0"/>
            <a:t>  “</a:t>
          </a:r>
          <a:r>
            <a:rPr lang="zh-TW" altLang="en-US" dirty="0" smtClean="0"/>
            <a:t>指令</a:t>
          </a:r>
          <a:r>
            <a:rPr lang="en-US" altLang="zh-TW" dirty="0" smtClean="0"/>
            <a:t>”</a:t>
          </a:r>
          <a:r>
            <a:rPr lang="zh-TW" altLang="en-US" dirty="0" smtClean="0"/>
            <a:t>   </a:t>
          </a:r>
          <a:endParaRPr lang="zh-TW" altLang="en-US" dirty="0"/>
        </a:p>
      </dgm:t>
    </dgm:pt>
    <dgm:pt modelId="{8BC939F2-3249-470E-85EC-F29E5DE9A883}" type="parTrans" cxnId="{12561A39-BBAC-4A3A-B318-FEC51E37CA33}">
      <dgm:prSet/>
      <dgm:spPr/>
      <dgm:t>
        <a:bodyPr/>
        <a:lstStyle/>
        <a:p>
          <a:endParaRPr lang="zh-TW" altLang="en-US"/>
        </a:p>
      </dgm:t>
    </dgm:pt>
    <dgm:pt modelId="{85D897FF-072F-473C-9D12-9C02A8134EAF}" type="sibTrans" cxnId="{12561A39-BBAC-4A3A-B318-FEC51E37CA33}">
      <dgm:prSet/>
      <dgm:spPr/>
      <dgm:t>
        <a:bodyPr/>
        <a:lstStyle/>
        <a:p>
          <a:endParaRPr lang="zh-TW" altLang="en-US"/>
        </a:p>
      </dgm:t>
    </dgm:pt>
    <dgm:pt modelId="{9A052338-EDEC-4E81-8FF2-5FD370E5F4DC}">
      <dgm:prSet phldrT="[文字]"/>
      <dgm:spPr/>
      <dgm:t>
        <a:bodyPr/>
        <a:lstStyle/>
        <a:p>
          <a:r>
            <a:rPr lang="zh-TW" altLang="en-US" dirty="0" smtClean="0"/>
            <a:t>搜尋二進位檔案、原始碼或說明文件</a:t>
          </a:r>
          <a:endParaRPr lang="zh-TW" altLang="en-US" dirty="0"/>
        </a:p>
      </dgm:t>
    </dgm:pt>
    <dgm:pt modelId="{E5D805FD-FBB6-4570-A4FF-7ADB2579D27F}" type="parTrans" cxnId="{8C9CEC04-81E1-49A5-B916-6DC980FF1F18}">
      <dgm:prSet/>
      <dgm:spPr/>
      <dgm:t>
        <a:bodyPr/>
        <a:lstStyle/>
        <a:p>
          <a:endParaRPr lang="zh-TW" altLang="en-US"/>
        </a:p>
      </dgm:t>
    </dgm:pt>
    <dgm:pt modelId="{6106A7F4-9F72-490D-8C1E-F6A85260A6D7}" type="sibTrans" cxnId="{8C9CEC04-81E1-49A5-B916-6DC980FF1F18}">
      <dgm:prSet/>
      <dgm:spPr/>
      <dgm:t>
        <a:bodyPr/>
        <a:lstStyle/>
        <a:p>
          <a:endParaRPr lang="zh-TW" altLang="en-US"/>
        </a:p>
      </dgm:t>
    </dgm:pt>
    <dgm:pt modelId="{08ECC9C8-4CFA-4BBF-A76F-9C8E935A111B}">
      <dgm:prSet phldrT="[文字]"/>
      <dgm:spPr/>
      <dgm:t>
        <a:bodyPr/>
        <a:lstStyle/>
        <a:p>
          <a:r>
            <a:rPr lang="en-US" altLang="zh-TW" dirty="0" smtClean="0"/>
            <a:t>which  “</a:t>
          </a:r>
          <a:r>
            <a:rPr lang="zh-TW" altLang="en-US" dirty="0" smtClean="0"/>
            <a:t>指令</a:t>
          </a:r>
          <a:r>
            <a:rPr lang="en-US" altLang="zh-TW" dirty="0" smtClean="0"/>
            <a:t>”</a:t>
          </a:r>
          <a:r>
            <a:rPr lang="zh-TW" altLang="en-US" dirty="0" smtClean="0"/>
            <a:t>  </a:t>
          </a:r>
          <a:endParaRPr lang="zh-TW" altLang="en-US" dirty="0"/>
        </a:p>
      </dgm:t>
    </dgm:pt>
    <dgm:pt modelId="{E2C78161-48BF-445F-BF99-FB43D5995F04}" type="sibTrans" cxnId="{7DB73BDC-363A-4582-8DF1-9AB024576EFF}">
      <dgm:prSet/>
      <dgm:spPr/>
      <dgm:t>
        <a:bodyPr/>
        <a:lstStyle/>
        <a:p>
          <a:endParaRPr lang="zh-TW" altLang="en-US"/>
        </a:p>
      </dgm:t>
    </dgm:pt>
    <dgm:pt modelId="{87AD1903-A39A-492B-8B5F-F311B23A4E42}" type="parTrans" cxnId="{7DB73BDC-363A-4582-8DF1-9AB024576EFF}">
      <dgm:prSet/>
      <dgm:spPr/>
      <dgm:t>
        <a:bodyPr/>
        <a:lstStyle/>
        <a:p>
          <a:endParaRPr lang="zh-TW" altLang="en-US"/>
        </a:p>
      </dgm:t>
    </dgm:pt>
    <dgm:pt modelId="{A7051E9B-4BDD-470D-8313-03C5E224A500}" type="pres">
      <dgm:prSet presAssocID="{47A145B9-1E5E-455C-81B6-4A75D6E8CADB}" presName="Name0" presStyleCnt="0">
        <dgm:presLayoutVars>
          <dgm:dir/>
          <dgm:animLvl val="lvl"/>
          <dgm:resizeHandles val="exact"/>
        </dgm:presLayoutVars>
      </dgm:prSet>
      <dgm:spPr/>
      <dgm:t>
        <a:bodyPr/>
        <a:lstStyle/>
        <a:p>
          <a:endParaRPr lang="zh-TW" altLang="en-US"/>
        </a:p>
      </dgm:t>
    </dgm:pt>
    <dgm:pt modelId="{79BF4FF4-C110-4358-A428-775E9B9E84AC}" type="pres">
      <dgm:prSet presAssocID="{869B5AC9-0C7F-4232-92E2-C777B0B85376}" presName="linNode" presStyleCnt="0"/>
      <dgm:spPr/>
      <dgm:t>
        <a:bodyPr/>
        <a:lstStyle/>
        <a:p>
          <a:endParaRPr lang="zh-TW" altLang="en-US"/>
        </a:p>
      </dgm:t>
    </dgm:pt>
    <dgm:pt modelId="{DEB95476-8AB0-440C-954F-261C84A80B11}" type="pres">
      <dgm:prSet presAssocID="{869B5AC9-0C7F-4232-92E2-C777B0B85376}" presName="parentText" presStyleLbl="node1" presStyleIdx="0" presStyleCnt="3">
        <dgm:presLayoutVars>
          <dgm:chMax val="1"/>
          <dgm:bulletEnabled val="1"/>
        </dgm:presLayoutVars>
      </dgm:prSet>
      <dgm:spPr/>
      <dgm:t>
        <a:bodyPr/>
        <a:lstStyle/>
        <a:p>
          <a:endParaRPr lang="zh-TW" altLang="en-US"/>
        </a:p>
      </dgm:t>
    </dgm:pt>
    <dgm:pt modelId="{02ED723F-4C29-4A23-A7B2-777790C9FC38}" type="pres">
      <dgm:prSet presAssocID="{869B5AC9-0C7F-4232-92E2-C777B0B85376}" presName="descendantText" presStyleLbl="alignAccFollowNode1" presStyleIdx="0" presStyleCnt="3">
        <dgm:presLayoutVars>
          <dgm:bulletEnabled val="1"/>
        </dgm:presLayoutVars>
      </dgm:prSet>
      <dgm:spPr/>
      <dgm:t>
        <a:bodyPr/>
        <a:lstStyle/>
        <a:p>
          <a:endParaRPr lang="zh-TW" altLang="en-US"/>
        </a:p>
      </dgm:t>
    </dgm:pt>
    <dgm:pt modelId="{437A4432-8A16-488B-AC38-5FCB7F369FE5}" type="pres">
      <dgm:prSet presAssocID="{2EFE5025-55F6-4838-848D-873E7A1D95E9}" presName="sp" presStyleCnt="0"/>
      <dgm:spPr/>
      <dgm:t>
        <a:bodyPr/>
        <a:lstStyle/>
        <a:p>
          <a:endParaRPr lang="zh-TW" altLang="en-US"/>
        </a:p>
      </dgm:t>
    </dgm:pt>
    <dgm:pt modelId="{31A3A365-AA9B-4E6D-8DC3-EDF718490187}" type="pres">
      <dgm:prSet presAssocID="{08ECC9C8-4CFA-4BBF-A76F-9C8E935A111B}" presName="linNode" presStyleCnt="0"/>
      <dgm:spPr/>
      <dgm:t>
        <a:bodyPr/>
        <a:lstStyle/>
        <a:p>
          <a:endParaRPr lang="zh-TW" altLang="en-US"/>
        </a:p>
      </dgm:t>
    </dgm:pt>
    <dgm:pt modelId="{6BAEA9F0-9383-4ADA-9E05-185EABC1919C}" type="pres">
      <dgm:prSet presAssocID="{08ECC9C8-4CFA-4BBF-A76F-9C8E935A111B}" presName="parentText" presStyleLbl="node1" presStyleIdx="1" presStyleCnt="3">
        <dgm:presLayoutVars>
          <dgm:chMax val="1"/>
          <dgm:bulletEnabled val="1"/>
        </dgm:presLayoutVars>
      </dgm:prSet>
      <dgm:spPr/>
      <dgm:t>
        <a:bodyPr/>
        <a:lstStyle/>
        <a:p>
          <a:endParaRPr lang="zh-TW" altLang="en-US"/>
        </a:p>
      </dgm:t>
    </dgm:pt>
    <dgm:pt modelId="{C07AEFDA-F1A5-4EED-A719-4D8BD3F7844E}" type="pres">
      <dgm:prSet presAssocID="{08ECC9C8-4CFA-4BBF-A76F-9C8E935A111B}" presName="descendantText" presStyleLbl="alignAccFollowNode1" presStyleIdx="1" presStyleCnt="3">
        <dgm:presLayoutVars>
          <dgm:bulletEnabled val="1"/>
        </dgm:presLayoutVars>
      </dgm:prSet>
      <dgm:spPr/>
      <dgm:t>
        <a:bodyPr/>
        <a:lstStyle/>
        <a:p>
          <a:endParaRPr lang="zh-TW" altLang="en-US"/>
        </a:p>
      </dgm:t>
    </dgm:pt>
    <dgm:pt modelId="{FAF09BF6-430F-4F32-A48C-B4A210DC9D30}" type="pres">
      <dgm:prSet presAssocID="{E2C78161-48BF-445F-BF99-FB43D5995F04}" presName="sp" presStyleCnt="0"/>
      <dgm:spPr/>
      <dgm:t>
        <a:bodyPr/>
        <a:lstStyle/>
        <a:p>
          <a:endParaRPr lang="zh-TW" altLang="en-US"/>
        </a:p>
      </dgm:t>
    </dgm:pt>
    <dgm:pt modelId="{97CF8ABF-091C-4ACE-8F6A-6FE415BA77CE}" type="pres">
      <dgm:prSet presAssocID="{CB7C74CF-286D-41C2-8703-42F0FD0E1204}" presName="linNode" presStyleCnt="0"/>
      <dgm:spPr/>
      <dgm:t>
        <a:bodyPr/>
        <a:lstStyle/>
        <a:p>
          <a:endParaRPr lang="zh-TW" altLang="en-US"/>
        </a:p>
      </dgm:t>
    </dgm:pt>
    <dgm:pt modelId="{367985D9-874F-4D5E-9C00-831E66AACD66}" type="pres">
      <dgm:prSet presAssocID="{CB7C74CF-286D-41C2-8703-42F0FD0E1204}" presName="parentText" presStyleLbl="node1" presStyleIdx="2" presStyleCnt="3">
        <dgm:presLayoutVars>
          <dgm:chMax val="1"/>
          <dgm:bulletEnabled val="1"/>
        </dgm:presLayoutVars>
      </dgm:prSet>
      <dgm:spPr/>
      <dgm:t>
        <a:bodyPr/>
        <a:lstStyle/>
        <a:p>
          <a:endParaRPr lang="zh-TW" altLang="en-US"/>
        </a:p>
      </dgm:t>
    </dgm:pt>
    <dgm:pt modelId="{F3A25CB2-8DB0-4923-8830-E8EAB0E455FE}" type="pres">
      <dgm:prSet presAssocID="{CB7C74CF-286D-41C2-8703-42F0FD0E1204}" presName="descendantText" presStyleLbl="alignAccFollowNode1" presStyleIdx="2" presStyleCnt="3">
        <dgm:presLayoutVars>
          <dgm:bulletEnabled val="1"/>
        </dgm:presLayoutVars>
      </dgm:prSet>
      <dgm:spPr/>
      <dgm:t>
        <a:bodyPr/>
        <a:lstStyle/>
        <a:p>
          <a:endParaRPr lang="zh-TW" altLang="en-US"/>
        </a:p>
      </dgm:t>
    </dgm:pt>
  </dgm:ptLst>
  <dgm:cxnLst>
    <dgm:cxn modelId="{12561A39-BBAC-4A3A-B318-FEC51E37CA33}" srcId="{47A145B9-1E5E-455C-81B6-4A75D6E8CADB}" destId="{CB7C74CF-286D-41C2-8703-42F0FD0E1204}" srcOrd="2" destOrd="0" parTransId="{8BC939F2-3249-470E-85EC-F29E5DE9A883}" sibTransId="{85D897FF-072F-473C-9D12-9C02A8134EAF}"/>
    <dgm:cxn modelId="{E78B73CC-8155-4CDC-B02C-1C809BB751D9}" type="presOf" srcId="{08ECC9C8-4CFA-4BBF-A76F-9C8E935A111B}" destId="{6BAEA9F0-9383-4ADA-9E05-185EABC1919C}" srcOrd="0" destOrd="0" presId="urn:microsoft.com/office/officeart/2005/8/layout/vList5"/>
    <dgm:cxn modelId="{AE27A85E-8EFE-4E7D-8568-6B288317064D}" type="presOf" srcId="{9A052338-EDEC-4E81-8FF2-5FD370E5F4DC}" destId="{F3A25CB2-8DB0-4923-8830-E8EAB0E455FE}" srcOrd="0" destOrd="0" presId="urn:microsoft.com/office/officeart/2005/8/layout/vList5"/>
    <dgm:cxn modelId="{7DB73BDC-363A-4582-8DF1-9AB024576EFF}" srcId="{47A145B9-1E5E-455C-81B6-4A75D6E8CADB}" destId="{08ECC9C8-4CFA-4BBF-A76F-9C8E935A111B}" srcOrd="1" destOrd="0" parTransId="{87AD1903-A39A-492B-8B5F-F311B23A4E42}" sibTransId="{E2C78161-48BF-445F-BF99-FB43D5995F04}"/>
    <dgm:cxn modelId="{6BEB5A64-BC74-4A73-9FA6-D5F6942B964B}" type="presOf" srcId="{CB7C74CF-286D-41C2-8703-42F0FD0E1204}" destId="{367985D9-874F-4D5E-9C00-831E66AACD66}" srcOrd="0" destOrd="0" presId="urn:microsoft.com/office/officeart/2005/8/layout/vList5"/>
    <dgm:cxn modelId="{BCEA85AA-D892-4CD9-A4A6-A19440C90FC9}" type="presOf" srcId="{869B5AC9-0C7F-4232-92E2-C777B0B85376}" destId="{DEB95476-8AB0-440C-954F-261C84A80B11}" srcOrd="0" destOrd="0" presId="urn:microsoft.com/office/officeart/2005/8/layout/vList5"/>
    <dgm:cxn modelId="{B8C3577F-3FBE-47E6-900E-827941330D5A}" srcId="{08ECC9C8-4CFA-4BBF-A76F-9C8E935A111B}" destId="{B1C20140-6DD3-4073-8C23-6A0935B2C987}" srcOrd="0" destOrd="0" parTransId="{24EEC714-EE03-41C3-9BED-60044CA02E43}" sibTransId="{6DDBD6FD-E960-43A3-A073-C87577ED8D30}"/>
    <dgm:cxn modelId="{7101C7B8-0FB2-40BF-8E8F-E158DCEED918}" type="presOf" srcId="{B1C20140-6DD3-4073-8C23-6A0935B2C987}" destId="{C07AEFDA-F1A5-4EED-A719-4D8BD3F7844E}" srcOrd="0" destOrd="0" presId="urn:microsoft.com/office/officeart/2005/8/layout/vList5"/>
    <dgm:cxn modelId="{9FBD12E5-4D33-4F9B-A3D4-5D1084658618}" type="presOf" srcId="{C8D16BF6-E8C5-462F-9BB1-FAF445C3E8AA}" destId="{02ED723F-4C29-4A23-A7B2-777790C9FC38}" srcOrd="0" destOrd="0" presId="urn:microsoft.com/office/officeart/2005/8/layout/vList5"/>
    <dgm:cxn modelId="{8C9CEC04-81E1-49A5-B916-6DC980FF1F18}" srcId="{CB7C74CF-286D-41C2-8703-42F0FD0E1204}" destId="{9A052338-EDEC-4E81-8FF2-5FD370E5F4DC}" srcOrd="0" destOrd="0" parTransId="{E5D805FD-FBB6-4570-A4FF-7ADB2579D27F}" sibTransId="{6106A7F4-9F72-490D-8C1E-F6A85260A6D7}"/>
    <dgm:cxn modelId="{14328CA9-9D98-49C0-8769-2DA0B6CFB352}" type="presOf" srcId="{47A145B9-1E5E-455C-81B6-4A75D6E8CADB}" destId="{A7051E9B-4BDD-470D-8313-03C5E224A500}" srcOrd="0" destOrd="0" presId="urn:microsoft.com/office/officeart/2005/8/layout/vList5"/>
    <dgm:cxn modelId="{D20F7187-50F6-422E-961C-CD051F5A0FAB}" srcId="{47A145B9-1E5E-455C-81B6-4A75D6E8CADB}" destId="{869B5AC9-0C7F-4232-92E2-C777B0B85376}" srcOrd="0" destOrd="0" parTransId="{CEE0C93C-DADE-4A7E-840A-A14386A65B64}" sibTransId="{2EFE5025-55F6-4838-848D-873E7A1D95E9}"/>
    <dgm:cxn modelId="{41F4D329-BFC3-4784-BD2B-E482F7CB5C38}" srcId="{869B5AC9-0C7F-4232-92E2-C777B0B85376}" destId="{C8D16BF6-E8C5-462F-9BB1-FAF445C3E8AA}" srcOrd="0" destOrd="0" parTransId="{313887D1-3C10-4E50-A2EE-C3B7B875DB20}" sibTransId="{5D9AB6D4-230B-4B04-8C34-C0CE2E4F991C}"/>
    <dgm:cxn modelId="{D066CAE2-7FD1-4CE0-B271-A83F8C4E9284}" type="presParOf" srcId="{A7051E9B-4BDD-470D-8313-03C5E224A500}" destId="{79BF4FF4-C110-4358-A428-775E9B9E84AC}" srcOrd="0" destOrd="0" presId="urn:microsoft.com/office/officeart/2005/8/layout/vList5"/>
    <dgm:cxn modelId="{C762493B-8C33-4A78-964F-1B163AE2E137}" type="presParOf" srcId="{79BF4FF4-C110-4358-A428-775E9B9E84AC}" destId="{DEB95476-8AB0-440C-954F-261C84A80B11}" srcOrd="0" destOrd="0" presId="urn:microsoft.com/office/officeart/2005/8/layout/vList5"/>
    <dgm:cxn modelId="{D29DF089-7FB6-4442-BBE9-841B3F64EE72}" type="presParOf" srcId="{79BF4FF4-C110-4358-A428-775E9B9E84AC}" destId="{02ED723F-4C29-4A23-A7B2-777790C9FC38}" srcOrd="1" destOrd="0" presId="urn:microsoft.com/office/officeart/2005/8/layout/vList5"/>
    <dgm:cxn modelId="{EDDE8F7A-3FE9-4A33-8135-0B0F7336397B}" type="presParOf" srcId="{A7051E9B-4BDD-470D-8313-03C5E224A500}" destId="{437A4432-8A16-488B-AC38-5FCB7F369FE5}" srcOrd="1" destOrd="0" presId="urn:microsoft.com/office/officeart/2005/8/layout/vList5"/>
    <dgm:cxn modelId="{CF108EE9-0A30-4E64-916F-F4A6E1009EC1}" type="presParOf" srcId="{A7051E9B-4BDD-470D-8313-03C5E224A500}" destId="{31A3A365-AA9B-4E6D-8DC3-EDF718490187}" srcOrd="2" destOrd="0" presId="urn:microsoft.com/office/officeart/2005/8/layout/vList5"/>
    <dgm:cxn modelId="{1D100185-180E-4C0F-88F1-3EA68303C180}" type="presParOf" srcId="{31A3A365-AA9B-4E6D-8DC3-EDF718490187}" destId="{6BAEA9F0-9383-4ADA-9E05-185EABC1919C}" srcOrd="0" destOrd="0" presId="urn:microsoft.com/office/officeart/2005/8/layout/vList5"/>
    <dgm:cxn modelId="{96FBE441-A4CC-4671-8514-F69089AD7601}" type="presParOf" srcId="{31A3A365-AA9B-4E6D-8DC3-EDF718490187}" destId="{C07AEFDA-F1A5-4EED-A719-4D8BD3F7844E}" srcOrd="1" destOrd="0" presId="urn:microsoft.com/office/officeart/2005/8/layout/vList5"/>
    <dgm:cxn modelId="{A119EAA2-9451-490F-866F-5E4A0226BBAA}" type="presParOf" srcId="{A7051E9B-4BDD-470D-8313-03C5E224A500}" destId="{FAF09BF6-430F-4F32-A48C-B4A210DC9D30}" srcOrd="3" destOrd="0" presId="urn:microsoft.com/office/officeart/2005/8/layout/vList5"/>
    <dgm:cxn modelId="{F2BA4400-C27F-4596-BE17-778277CA64E3}" type="presParOf" srcId="{A7051E9B-4BDD-470D-8313-03C5E224A500}" destId="{97CF8ABF-091C-4ACE-8F6A-6FE415BA77CE}" srcOrd="4" destOrd="0" presId="urn:microsoft.com/office/officeart/2005/8/layout/vList5"/>
    <dgm:cxn modelId="{C01F960D-4BC7-45E6-89AB-D2877D164EC4}" type="presParOf" srcId="{97CF8ABF-091C-4ACE-8F6A-6FE415BA77CE}" destId="{367985D9-874F-4D5E-9C00-831E66AACD66}" srcOrd="0" destOrd="0" presId="urn:microsoft.com/office/officeart/2005/8/layout/vList5"/>
    <dgm:cxn modelId="{3F82E80D-A258-4025-9B38-EA8297746E29}" type="presParOf" srcId="{97CF8ABF-091C-4ACE-8F6A-6FE415BA77CE}" destId="{F3A25CB2-8DB0-4923-8830-E8EAB0E455FE}"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98533-4A74-4BDB-B57E-1AD738D113AC}">
      <dsp:nvSpPr>
        <dsp:cNvPr id="0" name=""/>
        <dsp:cNvSpPr/>
      </dsp:nvSpPr>
      <dsp:spPr>
        <a:xfrm>
          <a:off x="3864" y="1276850"/>
          <a:ext cx="1791022" cy="2764800"/>
        </a:xfrm>
        <a:prstGeom prst="roundRect">
          <a:avLst>
            <a:gd name="adj" fmla="val 10000"/>
          </a:avLst>
        </a:prstGeom>
        <a:gradFill rotWithShape="0">
          <a:gsLst>
            <a:gs pos="0">
              <a:schemeClr val="accent2">
                <a:hueOff val="0"/>
                <a:satOff val="0"/>
                <a:lumOff val="0"/>
                <a:alphaOff val="0"/>
                <a:tint val="45000"/>
                <a:satMod val="200000"/>
              </a:schemeClr>
            </a:gs>
            <a:gs pos="30000">
              <a:schemeClr val="accent2">
                <a:hueOff val="0"/>
                <a:satOff val="0"/>
                <a:lumOff val="0"/>
                <a:alphaOff val="0"/>
                <a:tint val="61000"/>
                <a:satMod val="200000"/>
              </a:schemeClr>
            </a:gs>
            <a:gs pos="45000">
              <a:schemeClr val="accent2">
                <a:hueOff val="0"/>
                <a:satOff val="0"/>
                <a:lumOff val="0"/>
                <a:alphaOff val="0"/>
                <a:tint val="66000"/>
                <a:satMod val="200000"/>
              </a:schemeClr>
            </a:gs>
            <a:gs pos="55000">
              <a:schemeClr val="accent2">
                <a:hueOff val="0"/>
                <a:satOff val="0"/>
                <a:lumOff val="0"/>
                <a:alphaOff val="0"/>
                <a:tint val="66000"/>
                <a:satMod val="200000"/>
              </a:schemeClr>
            </a:gs>
            <a:gs pos="73000">
              <a:schemeClr val="accent2">
                <a:hueOff val="0"/>
                <a:satOff val="0"/>
                <a:lumOff val="0"/>
                <a:alphaOff val="0"/>
                <a:tint val="61000"/>
                <a:satMod val="200000"/>
              </a:schemeClr>
            </a:gs>
            <a:gs pos="100000">
              <a:schemeClr val="accent2">
                <a:hueOff val="0"/>
                <a:satOff val="0"/>
                <a:lumOff val="0"/>
                <a:alphaOff val="0"/>
                <a:tint val="45000"/>
                <a:satMod val="200000"/>
              </a:schemeClr>
            </a:gs>
          </a:gsLst>
          <a:lin ang="950000" scaled="1"/>
        </a:gradFill>
        <a:ln>
          <a:noFill/>
        </a:ln>
        <a:effectLst>
          <a:outerShdw blurRad="381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76200" numCol="1" spcCol="1270" anchor="t" anchorCtr="0">
          <a:noAutofit/>
        </a:bodyPr>
        <a:lstStyle/>
        <a:p>
          <a:pPr lvl="0" algn="l" defTabSz="889000">
            <a:lnSpc>
              <a:spcPct val="90000"/>
            </a:lnSpc>
            <a:spcBef>
              <a:spcPct val="0"/>
            </a:spcBef>
            <a:spcAft>
              <a:spcPct val="35000"/>
            </a:spcAft>
          </a:pPr>
          <a:r>
            <a:rPr lang="en-US" altLang="zh-TW" sz="2000" kern="1200" cap="all" dirty="0" smtClean="0"/>
            <a:t>1.</a:t>
          </a:r>
        </a:p>
        <a:p>
          <a:pPr lvl="0" algn="l" defTabSz="889000">
            <a:lnSpc>
              <a:spcPct val="90000"/>
            </a:lnSpc>
            <a:spcBef>
              <a:spcPct val="0"/>
            </a:spcBef>
            <a:spcAft>
              <a:spcPct val="35000"/>
            </a:spcAft>
          </a:pPr>
          <a:r>
            <a:rPr lang="zh-TW" altLang="en-US" sz="2000" kern="1200" cap="all" dirty="0" smtClean="0"/>
            <a:t>學習安裝</a:t>
          </a:r>
          <a:r>
            <a:rPr lang="en-US" altLang="zh-TW" sz="2000" kern="1200" cap="all" dirty="0" smtClean="0"/>
            <a:t>LINUX</a:t>
          </a:r>
          <a:r>
            <a:rPr lang="zh-TW" altLang="en-US" sz="2000" kern="1200" cap="all" dirty="0" smtClean="0"/>
            <a:t>系統</a:t>
          </a:r>
          <a:endParaRPr lang="zh-TW" altLang="en-US" sz="2000" kern="1200" dirty="0"/>
        </a:p>
      </dsp:txBody>
      <dsp:txXfrm>
        <a:off x="3864" y="1276850"/>
        <a:ext cx="1791022" cy="716409"/>
      </dsp:txXfrm>
    </dsp:sp>
    <dsp:sp modelId="{48E127D2-D0BC-44B4-A464-8DC80D4016EC}">
      <dsp:nvSpPr>
        <dsp:cNvPr id="0" name=""/>
        <dsp:cNvSpPr/>
      </dsp:nvSpPr>
      <dsp:spPr>
        <a:xfrm>
          <a:off x="267412" y="2541059"/>
          <a:ext cx="1997599" cy="2590801"/>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r>
            <a:rPr lang="zh-TW" altLang="en-US" sz="1600" kern="1200" dirty="0" smtClean="0"/>
            <a:t>安裝</a:t>
          </a:r>
          <a:r>
            <a:rPr lang="en-US" altLang="zh-TW" sz="1600" kern="1200" dirty="0" err="1" smtClean="0"/>
            <a:t>VirtualBox</a:t>
          </a:r>
          <a:endParaRPr lang="zh-TW" altLang="en-US" sz="1600" kern="1200" dirty="0"/>
        </a:p>
        <a:p>
          <a:pPr marL="171450" lvl="1" indent="-171450" algn="l" defTabSz="711200">
            <a:lnSpc>
              <a:spcPct val="90000"/>
            </a:lnSpc>
            <a:spcBef>
              <a:spcPct val="0"/>
            </a:spcBef>
            <a:spcAft>
              <a:spcPct val="15000"/>
            </a:spcAft>
            <a:buChar char="••"/>
          </a:pPr>
          <a:r>
            <a:rPr lang="zh-TW" altLang="en-US" sz="1600" kern="1200" dirty="0" smtClean="0"/>
            <a:t>安裝</a:t>
          </a:r>
          <a:r>
            <a:rPr lang="en-US" altLang="zh-TW" sz="1600" kern="1200" dirty="0" smtClean="0"/>
            <a:t>CentOS</a:t>
          </a:r>
          <a:r>
            <a:rPr lang="zh-TW" altLang="en-US" sz="1600" kern="1200" dirty="0" smtClean="0"/>
            <a:t> </a:t>
          </a:r>
          <a:r>
            <a:rPr lang="en-US" altLang="zh-TW" sz="1600" kern="1200" dirty="0" smtClean="0"/>
            <a:t>7</a:t>
          </a:r>
          <a:endParaRPr lang="zh-TW" altLang="en-US" sz="1600" kern="1200" dirty="0"/>
        </a:p>
        <a:p>
          <a:pPr marL="171450" lvl="1" indent="-171450" algn="l" defTabSz="711200">
            <a:lnSpc>
              <a:spcPct val="90000"/>
            </a:lnSpc>
            <a:spcBef>
              <a:spcPct val="0"/>
            </a:spcBef>
            <a:spcAft>
              <a:spcPct val="15000"/>
            </a:spcAft>
            <a:buChar char="••"/>
          </a:pPr>
          <a:r>
            <a:rPr lang="zh-TW" altLang="en-US" sz="1600" kern="1200" dirty="0" smtClean="0"/>
            <a:t>認識</a:t>
          </a:r>
          <a:r>
            <a:rPr lang="en-US" altLang="zh-TW" sz="1600" kern="1200" dirty="0" smtClean="0"/>
            <a:t>GNU/Linux</a:t>
          </a:r>
          <a:endParaRPr lang="zh-TW" altLang="en-US" sz="1600" kern="1200" dirty="0"/>
        </a:p>
        <a:p>
          <a:pPr marL="171450" lvl="1" indent="-171450" algn="l" defTabSz="711200">
            <a:lnSpc>
              <a:spcPct val="90000"/>
            </a:lnSpc>
            <a:spcBef>
              <a:spcPct val="0"/>
            </a:spcBef>
            <a:spcAft>
              <a:spcPct val="15000"/>
            </a:spcAft>
            <a:buChar char="••"/>
          </a:pPr>
          <a:r>
            <a:rPr lang="en-US" altLang="zh-TW" sz="1600" kern="1200" dirty="0" smtClean="0"/>
            <a:t>Linux</a:t>
          </a:r>
          <a:r>
            <a:rPr lang="zh-TW" altLang="en-US" sz="1600" kern="1200" dirty="0" smtClean="0"/>
            <a:t>檔案系統</a:t>
          </a:r>
          <a:endParaRPr lang="zh-TW" altLang="en-US" sz="1600" kern="1200" dirty="0"/>
        </a:p>
      </dsp:txBody>
      <dsp:txXfrm>
        <a:off x="325920" y="2599567"/>
        <a:ext cx="1880583" cy="2473785"/>
      </dsp:txXfrm>
    </dsp:sp>
    <dsp:sp modelId="{9D73DB5A-D53C-42B5-A2A8-CDE8E6D2288E}">
      <dsp:nvSpPr>
        <dsp:cNvPr id="0" name=""/>
        <dsp:cNvSpPr/>
      </dsp:nvSpPr>
      <dsp:spPr>
        <a:xfrm>
          <a:off x="2092222" y="1412099"/>
          <a:ext cx="630349" cy="445912"/>
        </a:xfrm>
        <a:prstGeom prst="rightArrow">
          <a:avLst>
            <a:gd name="adj1" fmla="val 60000"/>
            <a:gd name="adj2" fmla="val 50000"/>
          </a:avLst>
        </a:prstGeom>
        <a:gradFill rotWithShape="0">
          <a:gsLst>
            <a:gs pos="0">
              <a:schemeClr val="accent2">
                <a:hueOff val="0"/>
                <a:satOff val="0"/>
                <a:lumOff val="0"/>
                <a:alphaOff val="0"/>
                <a:tint val="45000"/>
                <a:satMod val="200000"/>
              </a:schemeClr>
            </a:gs>
            <a:gs pos="30000">
              <a:schemeClr val="accent2">
                <a:hueOff val="0"/>
                <a:satOff val="0"/>
                <a:lumOff val="0"/>
                <a:alphaOff val="0"/>
                <a:tint val="61000"/>
                <a:satMod val="200000"/>
              </a:schemeClr>
            </a:gs>
            <a:gs pos="45000">
              <a:schemeClr val="accent2">
                <a:hueOff val="0"/>
                <a:satOff val="0"/>
                <a:lumOff val="0"/>
                <a:alphaOff val="0"/>
                <a:tint val="66000"/>
                <a:satMod val="200000"/>
              </a:schemeClr>
            </a:gs>
            <a:gs pos="55000">
              <a:schemeClr val="accent2">
                <a:hueOff val="0"/>
                <a:satOff val="0"/>
                <a:lumOff val="0"/>
                <a:alphaOff val="0"/>
                <a:tint val="66000"/>
                <a:satMod val="200000"/>
              </a:schemeClr>
            </a:gs>
            <a:gs pos="73000">
              <a:schemeClr val="accent2">
                <a:hueOff val="0"/>
                <a:satOff val="0"/>
                <a:lumOff val="0"/>
                <a:alphaOff val="0"/>
                <a:tint val="61000"/>
                <a:satMod val="200000"/>
              </a:schemeClr>
            </a:gs>
            <a:gs pos="100000">
              <a:schemeClr val="accent2">
                <a:hueOff val="0"/>
                <a:satOff val="0"/>
                <a:lumOff val="0"/>
                <a:alphaOff val="0"/>
                <a:tint val="45000"/>
                <a:satMod val="200000"/>
              </a:schemeClr>
            </a:gs>
          </a:gsLst>
          <a:lin ang="950000" scaled="1"/>
        </a:gradFill>
        <a:ln>
          <a:noFill/>
        </a:ln>
        <a:effectLst>
          <a:outerShdw blurRad="38100" dist="25400" dir="5400000" rotWithShape="0">
            <a:srgbClr val="000000">
              <a:alpha val="40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zh-TW" altLang="en-US" sz="2000" kern="1200"/>
        </a:p>
      </dsp:txBody>
      <dsp:txXfrm>
        <a:off x="2092222" y="1501281"/>
        <a:ext cx="496575" cy="267548"/>
      </dsp:txXfrm>
    </dsp:sp>
    <dsp:sp modelId="{9A9F1B5E-9267-4C8C-8F00-D4F32F9DAE77}">
      <dsp:nvSpPr>
        <dsp:cNvPr id="0" name=""/>
        <dsp:cNvSpPr/>
      </dsp:nvSpPr>
      <dsp:spPr>
        <a:xfrm>
          <a:off x="2984226" y="1276850"/>
          <a:ext cx="1791022" cy="2764800"/>
        </a:xfrm>
        <a:prstGeom prst="roundRect">
          <a:avLst>
            <a:gd name="adj" fmla="val 10000"/>
          </a:avLst>
        </a:prstGeom>
        <a:gradFill rotWithShape="0">
          <a:gsLst>
            <a:gs pos="0">
              <a:schemeClr val="accent3">
                <a:hueOff val="0"/>
                <a:satOff val="0"/>
                <a:lumOff val="0"/>
                <a:alphaOff val="0"/>
                <a:tint val="45000"/>
                <a:satMod val="200000"/>
              </a:schemeClr>
            </a:gs>
            <a:gs pos="30000">
              <a:schemeClr val="accent3">
                <a:hueOff val="0"/>
                <a:satOff val="0"/>
                <a:lumOff val="0"/>
                <a:alphaOff val="0"/>
                <a:tint val="61000"/>
                <a:satMod val="200000"/>
              </a:schemeClr>
            </a:gs>
            <a:gs pos="45000">
              <a:schemeClr val="accent3">
                <a:hueOff val="0"/>
                <a:satOff val="0"/>
                <a:lumOff val="0"/>
                <a:alphaOff val="0"/>
                <a:tint val="66000"/>
                <a:satMod val="200000"/>
              </a:schemeClr>
            </a:gs>
            <a:gs pos="55000">
              <a:schemeClr val="accent3">
                <a:hueOff val="0"/>
                <a:satOff val="0"/>
                <a:lumOff val="0"/>
                <a:alphaOff val="0"/>
                <a:tint val="66000"/>
                <a:satMod val="200000"/>
              </a:schemeClr>
            </a:gs>
            <a:gs pos="73000">
              <a:schemeClr val="accent3">
                <a:hueOff val="0"/>
                <a:satOff val="0"/>
                <a:lumOff val="0"/>
                <a:alphaOff val="0"/>
                <a:tint val="61000"/>
                <a:satMod val="200000"/>
              </a:schemeClr>
            </a:gs>
            <a:gs pos="100000">
              <a:schemeClr val="accent3">
                <a:hueOff val="0"/>
                <a:satOff val="0"/>
                <a:lumOff val="0"/>
                <a:alphaOff val="0"/>
                <a:tint val="45000"/>
                <a:satMod val="200000"/>
              </a:schemeClr>
            </a:gs>
          </a:gsLst>
          <a:lin ang="950000" scaled="1"/>
        </a:gradFill>
        <a:ln>
          <a:noFill/>
        </a:ln>
        <a:effectLst>
          <a:outerShdw blurRad="381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76200" numCol="1" spcCol="1270" anchor="t" anchorCtr="0">
          <a:noAutofit/>
        </a:bodyPr>
        <a:lstStyle/>
        <a:p>
          <a:pPr lvl="0" algn="l" defTabSz="889000">
            <a:lnSpc>
              <a:spcPct val="90000"/>
            </a:lnSpc>
            <a:spcBef>
              <a:spcPct val="0"/>
            </a:spcBef>
            <a:spcAft>
              <a:spcPct val="35000"/>
            </a:spcAft>
          </a:pPr>
          <a:r>
            <a:rPr lang="en-US" altLang="zh-TW" sz="2000" kern="1200" dirty="0" smtClean="0"/>
            <a:t>2.</a:t>
          </a:r>
        </a:p>
        <a:p>
          <a:pPr lvl="0" algn="l" defTabSz="889000">
            <a:lnSpc>
              <a:spcPct val="90000"/>
            </a:lnSpc>
            <a:spcBef>
              <a:spcPct val="0"/>
            </a:spcBef>
            <a:spcAft>
              <a:spcPct val="35000"/>
            </a:spcAft>
          </a:pPr>
          <a:r>
            <a:rPr lang="zh-TW" altLang="en-US" sz="2000" kern="1200" dirty="0" smtClean="0"/>
            <a:t>熟悉</a:t>
          </a:r>
          <a:r>
            <a:rPr lang="en-US" altLang="zh-TW" sz="2000" kern="1200" dirty="0" smtClean="0"/>
            <a:t>Linux</a:t>
          </a:r>
          <a:r>
            <a:rPr lang="zh-TW" altLang="en-US" sz="2000" kern="1200" dirty="0" smtClean="0"/>
            <a:t>指令操作</a:t>
          </a:r>
          <a:endParaRPr lang="zh-TW" altLang="en-US" sz="2000" kern="1200" dirty="0"/>
        </a:p>
      </dsp:txBody>
      <dsp:txXfrm>
        <a:off x="2984226" y="1276850"/>
        <a:ext cx="1791022" cy="716409"/>
      </dsp:txXfrm>
    </dsp:sp>
    <dsp:sp modelId="{70400489-153A-4C6E-BB56-25C355E461AE}">
      <dsp:nvSpPr>
        <dsp:cNvPr id="0" name=""/>
        <dsp:cNvSpPr/>
      </dsp:nvSpPr>
      <dsp:spPr>
        <a:xfrm>
          <a:off x="3247774" y="2541059"/>
          <a:ext cx="1997599" cy="2590801"/>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r>
            <a:rPr lang="en-US" altLang="zh-TW" sz="1600" kern="1200" dirty="0" smtClean="0"/>
            <a:t>Linux</a:t>
          </a:r>
          <a:r>
            <a:rPr lang="zh-TW" altLang="en-US" sz="1600" kern="1200" dirty="0" smtClean="0"/>
            <a:t>基本指令</a:t>
          </a:r>
          <a:r>
            <a:rPr lang="en-US" altLang="zh-TW" sz="1600" kern="1200" dirty="0" smtClean="0"/>
            <a:t>  </a:t>
          </a:r>
          <a:endParaRPr lang="zh-TW" altLang="en-US" sz="1600" kern="1200" dirty="0"/>
        </a:p>
        <a:p>
          <a:pPr marL="171450" lvl="1" indent="-171450" algn="l" defTabSz="711200">
            <a:lnSpc>
              <a:spcPct val="90000"/>
            </a:lnSpc>
            <a:spcBef>
              <a:spcPct val="0"/>
            </a:spcBef>
            <a:spcAft>
              <a:spcPct val="15000"/>
            </a:spcAft>
            <a:buChar char="••"/>
          </a:pPr>
          <a:r>
            <a:rPr lang="zh-TW" altLang="en-US" sz="1600" kern="1200" dirty="0" smtClean="0"/>
            <a:t>正規表示法</a:t>
          </a:r>
          <a:endParaRPr lang="zh-TW" altLang="en-US" sz="1600" kern="1200" dirty="0"/>
        </a:p>
        <a:p>
          <a:pPr marL="171450" lvl="1" indent="-171450" algn="l" defTabSz="711200">
            <a:lnSpc>
              <a:spcPct val="90000"/>
            </a:lnSpc>
            <a:spcBef>
              <a:spcPct val="0"/>
            </a:spcBef>
            <a:spcAft>
              <a:spcPct val="15000"/>
            </a:spcAft>
            <a:buChar char="••"/>
          </a:pPr>
          <a:r>
            <a:rPr lang="zh-TW" altLang="en-US" sz="1600" kern="1200" dirty="0" smtClean="0"/>
            <a:t>壓縮與備份</a:t>
          </a:r>
          <a:endParaRPr lang="zh-TW" altLang="en-US" sz="1600" kern="1200" dirty="0"/>
        </a:p>
        <a:p>
          <a:pPr marL="171450" lvl="1" indent="-171450" algn="l" defTabSz="711200">
            <a:lnSpc>
              <a:spcPct val="90000"/>
            </a:lnSpc>
            <a:spcBef>
              <a:spcPct val="0"/>
            </a:spcBef>
            <a:spcAft>
              <a:spcPct val="15000"/>
            </a:spcAft>
            <a:buChar char="••"/>
          </a:pPr>
          <a:r>
            <a:rPr lang="en-US" altLang="zh-TW" sz="1600" kern="1200" smtClean="0"/>
            <a:t>vi</a:t>
          </a:r>
          <a:r>
            <a:rPr lang="zh-TW" altLang="en-US" sz="1600" kern="1200" smtClean="0"/>
            <a:t>文字編輯器</a:t>
          </a:r>
          <a:endParaRPr lang="zh-TW" altLang="en-US" sz="1600" kern="1200" dirty="0"/>
        </a:p>
      </dsp:txBody>
      <dsp:txXfrm>
        <a:off x="3306282" y="2599567"/>
        <a:ext cx="1880583" cy="2473785"/>
      </dsp:txXfrm>
    </dsp:sp>
    <dsp:sp modelId="{BFB965E0-2E4B-46E7-A276-46F710275F71}">
      <dsp:nvSpPr>
        <dsp:cNvPr id="0" name=""/>
        <dsp:cNvSpPr/>
      </dsp:nvSpPr>
      <dsp:spPr>
        <a:xfrm>
          <a:off x="5072583" y="1412099"/>
          <a:ext cx="630349" cy="445912"/>
        </a:xfrm>
        <a:prstGeom prst="rightArrow">
          <a:avLst>
            <a:gd name="adj1" fmla="val 60000"/>
            <a:gd name="adj2" fmla="val 50000"/>
          </a:avLst>
        </a:prstGeom>
        <a:gradFill rotWithShape="0">
          <a:gsLst>
            <a:gs pos="0">
              <a:schemeClr val="accent3">
                <a:hueOff val="0"/>
                <a:satOff val="0"/>
                <a:lumOff val="0"/>
                <a:alphaOff val="0"/>
                <a:tint val="45000"/>
                <a:satMod val="200000"/>
              </a:schemeClr>
            </a:gs>
            <a:gs pos="30000">
              <a:schemeClr val="accent3">
                <a:hueOff val="0"/>
                <a:satOff val="0"/>
                <a:lumOff val="0"/>
                <a:alphaOff val="0"/>
                <a:tint val="61000"/>
                <a:satMod val="200000"/>
              </a:schemeClr>
            </a:gs>
            <a:gs pos="45000">
              <a:schemeClr val="accent3">
                <a:hueOff val="0"/>
                <a:satOff val="0"/>
                <a:lumOff val="0"/>
                <a:alphaOff val="0"/>
                <a:tint val="66000"/>
                <a:satMod val="200000"/>
              </a:schemeClr>
            </a:gs>
            <a:gs pos="55000">
              <a:schemeClr val="accent3">
                <a:hueOff val="0"/>
                <a:satOff val="0"/>
                <a:lumOff val="0"/>
                <a:alphaOff val="0"/>
                <a:tint val="66000"/>
                <a:satMod val="200000"/>
              </a:schemeClr>
            </a:gs>
            <a:gs pos="73000">
              <a:schemeClr val="accent3">
                <a:hueOff val="0"/>
                <a:satOff val="0"/>
                <a:lumOff val="0"/>
                <a:alphaOff val="0"/>
                <a:tint val="61000"/>
                <a:satMod val="200000"/>
              </a:schemeClr>
            </a:gs>
            <a:gs pos="100000">
              <a:schemeClr val="accent3">
                <a:hueOff val="0"/>
                <a:satOff val="0"/>
                <a:lumOff val="0"/>
                <a:alphaOff val="0"/>
                <a:tint val="45000"/>
                <a:satMod val="200000"/>
              </a:schemeClr>
            </a:gs>
          </a:gsLst>
          <a:lin ang="950000" scaled="1"/>
        </a:gradFill>
        <a:ln>
          <a:noFill/>
        </a:ln>
        <a:effectLst>
          <a:outerShdw blurRad="38100" dist="25400" dir="5400000" rotWithShape="0">
            <a:srgbClr val="000000">
              <a:alpha val="40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zh-TW" altLang="en-US" sz="2000" kern="1200"/>
        </a:p>
      </dsp:txBody>
      <dsp:txXfrm>
        <a:off x="5072583" y="1501281"/>
        <a:ext cx="496575" cy="267548"/>
      </dsp:txXfrm>
    </dsp:sp>
    <dsp:sp modelId="{D35151E9-7A5B-4D38-97C0-54F134AC5B5F}">
      <dsp:nvSpPr>
        <dsp:cNvPr id="0" name=""/>
        <dsp:cNvSpPr/>
      </dsp:nvSpPr>
      <dsp:spPr>
        <a:xfrm>
          <a:off x="5964588" y="1276850"/>
          <a:ext cx="1791022" cy="2764800"/>
        </a:xfrm>
        <a:prstGeom prst="roundRect">
          <a:avLst>
            <a:gd name="adj" fmla="val 10000"/>
          </a:avLst>
        </a:prstGeom>
        <a:gradFill rotWithShape="0">
          <a:gsLst>
            <a:gs pos="0">
              <a:schemeClr val="accent4">
                <a:hueOff val="0"/>
                <a:satOff val="0"/>
                <a:lumOff val="0"/>
                <a:alphaOff val="0"/>
                <a:tint val="45000"/>
                <a:satMod val="200000"/>
              </a:schemeClr>
            </a:gs>
            <a:gs pos="30000">
              <a:schemeClr val="accent4">
                <a:hueOff val="0"/>
                <a:satOff val="0"/>
                <a:lumOff val="0"/>
                <a:alphaOff val="0"/>
                <a:tint val="61000"/>
                <a:satMod val="200000"/>
              </a:schemeClr>
            </a:gs>
            <a:gs pos="45000">
              <a:schemeClr val="accent4">
                <a:hueOff val="0"/>
                <a:satOff val="0"/>
                <a:lumOff val="0"/>
                <a:alphaOff val="0"/>
                <a:tint val="66000"/>
                <a:satMod val="200000"/>
              </a:schemeClr>
            </a:gs>
            <a:gs pos="55000">
              <a:schemeClr val="accent4">
                <a:hueOff val="0"/>
                <a:satOff val="0"/>
                <a:lumOff val="0"/>
                <a:alphaOff val="0"/>
                <a:tint val="66000"/>
                <a:satMod val="200000"/>
              </a:schemeClr>
            </a:gs>
            <a:gs pos="73000">
              <a:schemeClr val="accent4">
                <a:hueOff val="0"/>
                <a:satOff val="0"/>
                <a:lumOff val="0"/>
                <a:alphaOff val="0"/>
                <a:tint val="61000"/>
                <a:satMod val="200000"/>
              </a:schemeClr>
            </a:gs>
            <a:gs pos="100000">
              <a:schemeClr val="accent4">
                <a:hueOff val="0"/>
                <a:satOff val="0"/>
                <a:lumOff val="0"/>
                <a:alphaOff val="0"/>
                <a:tint val="45000"/>
                <a:satMod val="200000"/>
              </a:schemeClr>
            </a:gs>
          </a:gsLst>
          <a:lin ang="950000" scaled="1"/>
        </a:gradFill>
        <a:ln>
          <a:noFill/>
        </a:ln>
        <a:effectLst>
          <a:outerShdw blurRad="381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76200" numCol="1" spcCol="1270" anchor="t" anchorCtr="0">
          <a:noAutofit/>
        </a:bodyPr>
        <a:lstStyle/>
        <a:p>
          <a:pPr lvl="0" algn="l" defTabSz="889000">
            <a:lnSpc>
              <a:spcPct val="90000"/>
            </a:lnSpc>
            <a:spcBef>
              <a:spcPct val="0"/>
            </a:spcBef>
            <a:spcAft>
              <a:spcPct val="35000"/>
            </a:spcAft>
          </a:pPr>
          <a:r>
            <a:rPr lang="en-US" altLang="zh-TW" sz="2000" kern="1200" dirty="0" smtClean="0"/>
            <a:t>3.</a:t>
          </a:r>
        </a:p>
        <a:p>
          <a:pPr lvl="0" algn="l" defTabSz="889000">
            <a:lnSpc>
              <a:spcPct val="90000"/>
            </a:lnSpc>
            <a:spcBef>
              <a:spcPct val="0"/>
            </a:spcBef>
            <a:spcAft>
              <a:spcPct val="35000"/>
            </a:spcAft>
          </a:pPr>
          <a:r>
            <a:rPr lang="zh-TW" altLang="en-US" sz="2000" kern="1200" dirty="0" smtClean="0"/>
            <a:t>設定與管理</a:t>
          </a:r>
          <a:r>
            <a:rPr lang="en-US" altLang="zh-TW" sz="2000" kern="1200" dirty="0" smtClean="0"/>
            <a:t>Linux</a:t>
          </a:r>
          <a:endParaRPr lang="zh-TW" altLang="en-US" sz="2000" kern="1200" dirty="0"/>
        </a:p>
      </dsp:txBody>
      <dsp:txXfrm>
        <a:off x="5964588" y="1276850"/>
        <a:ext cx="1791022" cy="716409"/>
      </dsp:txXfrm>
    </dsp:sp>
    <dsp:sp modelId="{DC2178C0-EE9A-4CCB-8251-4E052B943AD3}">
      <dsp:nvSpPr>
        <dsp:cNvPr id="0" name=""/>
        <dsp:cNvSpPr/>
      </dsp:nvSpPr>
      <dsp:spPr>
        <a:xfrm>
          <a:off x="6228135" y="2541059"/>
          <a:ext cx="1997599" cy="2590801"/>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r>
            <a:rPr lang="zh-TW" altLang="en-US" sz="1600" kern="1200" dirty="0" smtClean="0"/>
            <a:t>帳號與群組管理</a:t>
          </a:r>
          <a:endParaRPr lang="en-US" altLang="zh-TW" sz="1600" kern="1200" dirty="0" smtClean="0"/>
        </a:p>
        <a:p>
          <a:pPr marL="171450" lvl="1" indent="-171450" algn="l" defTabSz="711200">
            <a:lnSpc>
              <a:spcPct val="90000"/>
            </a:lnSpc>
            <a:spcBef>
              <a:spcPct val="0"/>
            </a:spcBef>
            <a:spcAft>
              <a:spcPct val="15000"/>
            </a:spcAft>
            <a:buChar char="••"/>
          </a:pPr>
          <a:r>
            <a:rPr lang="zh-TW" altLang="en-US" sz="1600" kern="1200" dirty="0" smtClean="0"/>
            <a:t>套件管理</a:t>
          </a:r>
          <a:endParaRPr lang="en-US" altLang="zh-TW" sz="1600" kern="1200" dirty="0" smtClean="0"/>
        </a:p>
        <a:p>
          <a:pPr marL="171450" lvl="1" indent="-171450" algn="l" defTabSz="711200">
            <a:lnSpc>
              <a:spcPct val="90000"/>
            </a:lnSpc>
            <a:spcBef>
              <a:spcPct val="0"/>
            </a:spcBef>
            <a:spcAft>
              <a:spcPct val="15000"/>
            </a:spcAft>
            <a:buChar char="••"/>
          </a:pPr>
          <a:r>
            <a:rPr lang="zh-TW" altLang="en-US" sz="1600" kern="1200" dirty="0" smtClean="0"/>
            <a:t>程序管理</a:t>
          </a:r>
          <a:endParaRPr lang="en-US" altLang="zh-TW" sz="1600" kern="1200" dirty="0" smtClean="0"/>
        </a:p>
        <a:p>
          <a:pPr marL="171450" lvl="1" indent="-171450" algn="l" defTabSz="711200">
            <a:lnSpc>
              <a:spcPct val="90000"/>
            </a:lnSpc>
            <a:spcBef>
              <a:spcPct val="0"/>
            </a:spcBef>
            <a:spcAft>
              <a:spcPct val="15000"/>
            </a:spcAft>
            <a:buChar char="••"/>
          </a:pPr>
          <a:r>
            <a:rPr lang="zh-TW" altLang="en-US" sz="1600" kern="1200" dirty="0" smtClean="0"/>
            <a:t>網路設定與服務</a:t>
          </a:r>
          <a:endParaRPr lang="en-US" altLang="zh-TW" sz="1600" kern="1200" dirty="0" smtClean="0"/>
        </a:p>
        <a:p>
          <a:pPr marL="171450" lvl="1" indent="-171450" algn="l" defTabSz="711200">
            <a:lnSpc>
              <a:spcPct val="90000"/>
            </a:lnSpc>
            <a:spcBef>
              <a:spcPct val="0"/>
            </a:spcBef>
            <a:spcAft>
              <a:spcPct val="15000"/>
            </a:spcAft>
            <a:buChar char="••"/>
          </a:pPr>
          <a:r>
            <a:rPr lang="en-US" altLang="zh-TW" sz="1600" kern="1200" dirty="0" smtClean="0"/>
            <a:t>Shell Script</a:t>
          </a:r>
        </a:p>
        <a:p>
          <a:pPr marL="171450" lvl="1" indent="-171450" algn="l" defTabSz="711200">
            <a:lnSpc>
              <a:spcPct val="90000"/>
            </a:lnSpc>
            <a:spcBef>
              <a:spcPct val="0"/>
            </a:spcBef>
            <a:spcAft>
              <a:spcPct val="15000"/>
            </a:spcAft>
            <a:buChar char="••"/>
          </a:pPr>
          <a:r>
            <a:rPr lang="zh-TW" altLang="en-US" sz="1600" kern="1200" dirty="0" smtClean="0"/>
            <a:t>工作排程</a:t>
          </a:r>
          <a:endParaRPr lang="en-US" altLang="zh-TW" sz="1600" kern="1200" dirty="0" smtClean="0"/>
        </a:p>
      </dsp:txBody>
      <dsp:txXfrm>
        <a:off x="6286643" y="2599567"/>
        <a:ext cx="1880583" cy="247378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AF87A0-9E32-4DC2-81A0-5DF22749D7E4}">
      <dsp:nvSpPr>
        <dsp:cNvPr id="0" name=""/>
        <dsp:cNvSpPr/>
      </dsp:nvSpPr>
      <dsp:spPr>
        <a:xfrm rot="5400000">
          <a:off x="5319951" y="-2032065"/>
          <a:ext cx="1209734" cy="5576299"/>
        </a:xfrm>
        <a:prstGeom prst="round2SameRect">
          <a:avLst/>
        </a:prstGeom>
        <a:solidFill>
          <a:schemeClr val="lt1">
            <a:alpha val="90000"/>
            <a:tint val="40000"/>
            <a:hueOff val="0"/>
            <a:satOff val="0"/>
            <a:lumOff val="0"/>
            <a:alphaOff val="0"/>
          </a:schemeClr>
        </a:solidFill>
        <a:ln w="9525" cap="flat" cmpd="sng" algn="ctr">
          <a:solidFill>
            <a:schemeClr val="dk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en-US" sz="2000" kern="1200" dirty="0" err="1" smtClean="0"/>
            <a:t>sed</a:t>
          </a:r>
          <a:r>
            <a:rPr lang="zh-TW" sz="2000" kern="1200" dirty="0" smtClean="0"/>
            <a:t>  </a:t>
          </a:r>
          <a:r>
            <a:rPr lang="en-US" sz="2000" kern="1200" dirty="0" smtClean="0"/>
            <a:t>‘s/</a:t>
          </a:r>
          <a:r>
            <a:rPr lang="zh-TW" sz="2000" kern="1200" dirty="0" smtClean="0"/>
            <a:t>要被取代的字串</a:t>
          </a:r>
          <a:r>
            <a:rPr lang="en-US" sz="2000" kern="1200" dirty="0" smtClean="0"/>
            <a:t>/</a:t>
          </a:r>
          <a:r>
            <a:rPr lang="zh-TW" sz="2000" kern="1200" dirty="0" smtClean="0"/>
            <a:t>新的字串</a:t>
          </a:r>
          <a:r>
            <a:rPr lang="en-US" sz="2000" kern="1200" dirty="0" smtClean="0"/>
            <a:t>/g’   [</a:t>
          </a:r>
          <a:r>
            <a:rPr lang="zh-TW" sz="2000" kern="1200" dirty="0" smtClean="0"/>
            <a:t>檔案</a:t>
          </a:r>
          <a:r>
            <a:rPr lang="en-US" sz="2000" kern="1200" dirty="0" smtClean="0"/>
            <a:t>]</a:t>
          </a:r>
          <a:endParaRPr lang="zh-TW" sz="2000" kern="1200" dirty="0"/>
        </a:p>
      </dsp:txBody>
      <dsp:txXfrm rot="-5400000">
        <a:off x="3136669" y="210271"/>
        <a:ext cx="5517245" cy="1091626"/>
      </dsp:txXfrm>
    </dsp:sp>
    <dsp:sp modelId="{2F6016E6-0016-45AE-A8D5-F170342F3E41}">
      <dsp:nvSpPr>
        <dsp:cNvPr id="0" name=""/>
        <dsp:cNvSpPr/>
      </dsp:nvSpPr>
      <dsp:spPr>
        <a:xfrm>
          <a:off x="0" y="0"/>
          <a:ext cx="3136668" cy="1512167"/>
        </a:xfrm>
        <a:prstGeom prst="roundRect">
          <a:avLst/>
        </a:prstGeom>
        <a:gradFill rotWithShape="0">
          <a:gsLst>
            <a:gs pos="0">
              <a:schemeClr val="lt1">
                <a:hueOff val="0"/>
                <a:satOff val="0"/>
                <a:lumOff val="0"/>
                <a:alphaOff val="0"/>
                <a:shade val="63000"/>
              </a:schemeClr>
            </a:gs>
            <a:gs pos="30000">
              <a:schemeClr val="lt1">
                <a:hueOff val="0"/>
                <a:satOff val="0"/>
                <a:lumOff val="0"/>
                <a:alphaOff val="0"/>
                <a:shade val="90000"/>
                <a:satMod val="110000"/>
              </a:schemeClr>
            </a:gs>
            <a:gs pos="45000">
              <a:schemeClr val="lt1">
                <a:hueOff val="0"/>
                <a:satOff val="0"/>
                <a:lumOff val="0"/>
                <a:alphaOff val="0"/>
                <a:shade val="100000"/>
                <a:satMod val="118000"/>
              </a:schemeClr>
            </a:gs>
            <a:gs pos="55000">
              <a:schemeClr val="lt1">
                <a:hueOff val="0"/>
                <a:satOff val="0"/>
                <a:lumOff val="0"/>
                <a:alphaOff val="0"/>
                <a:shade val="100000"/>
                <a:satMod val="118000"/>
              </a:schemeClr>
            </a:gs>
            <a:gs pos="73000">
              <a:schemeClr val="lt1">
                <a:hueOff val="0"/>
                <a:satOff val="0"/>
                <a:lumOff val="0"/>
                <a:alphaOff val="0"/>
                <a:shade val="90000"/>
                <a:satMod val="110000"/>
              </a:schemeClr>
            </a:gs>
            <a:gs pos="100000">
              <a:schemeClr val="lt1">
                <a:hueOff val="0"/>
                <a:satOff val="0"/>
                <a:lumOff val="0"/>
                <a:alphaOff val="0"/>
                <a:shade val="63000"/>
              </a:schemeClr>
            </a:gs>
          </a:gsLst>
          <a:lin ang="950000" scaled="1"/>
        </a:gradFill>
        <a:ln>
          <a:noFill/>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lt1">
              <a:hueOff val="0"/>
              <a:satOff val="0"/>
              <a:lumOff val="0"/>
              <a:alphaOff val="0"/>
              <a:tint val="100000"/>
              <a:shade val="100000"/>
              <a:hueMod val="100000"/>
              <a:satMod val="10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rtl="0">
            <a:lnSpc>
              <a:spcPct val="90000"/>
            </a:lnSpc>
            <a:spcBef>
              <a:spcPct val="0"/>
            </a:spcBef>
            <a:spcAft>
              <a:spcPct val="35000"/>
            </a:spcAft>
          </a:pPr>
          <a:r>
            <a:rPr lang="zh-TW" altLang="en-US" sz="3600" kern="1200" dirty="0" smtClean="0"/>
            <a:t>搜尋及</a:t>
          </a:r>
          <a:r>
            <a:rPr lang="zh-TW" altLang="en-US" sz="3600" kern="1200" dirty="0" smtClean="0"/>
            <a:t>取代</a:t>
          </a:r>
          <a:r>
            <a:rPr lang="en-US" altLang="zh-TW" sz="3600" kern="1200" dirty="0" smtClean="0"/>
            <a:t>(s)</a:t>
          </a:r>
          <a:endParaRPr lang="zh-TW" altLang="en-US" sz="3600" kern="1200" dirty="0"/>
        </a:p>
      </dsp:txBody>
      <dsp:txXfrm>
        <a:off x="73818" y="73818"/>
        <a:ext cx="2989032" cy="136453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38E0C1-DE06-4B4D-8DDA-D0131095A229}">
      <dsp:nvSpPr>
        <dsp:cNvPr id="0" name=""/>
        <dsp:cNvSpPr/>
      </dsp:nvSpPr>
      <dsp:spPr>
        <a:xfrm rot="5400000">
          <a:off x="5120675" y="-2036685"/>
          <a:ext cx="950904" cy="5266944"/>
        </a:xfrm>
        <a:prstGeom prst="round2Same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zh-TW" sz="1800" kern="1200" dirty="0" smtClean="0"/>
            <a:t>顯示</a:t>
          </a:r>
          <a:r>
            <a:rPr lang="en-US" altLang="zh-TW" sz="1800" kern="1200" dirty="0" smtClean="0"/>
            <a:t>(print)</a:t>
          </a:r>
          <a:r>
            <a:rPr lang="zh-TW" sz="1800" kern="1200" dirty="0" smtClean="0"/>
            <a:t>第</a:t>
          </a:r>
          <a:r>
            <a:rPr lang="en-US" sz="1800" kern="1200" dirty="0" smtClean="0"/>
            <a:t>5,6,7</a:t>
          </a:r>
          <a:r>
            <a:rPr lang="zh-TW" sz="1800" kern="1200" dirty="0" smtClean="0"/>
            <a:t>行</a:t>
          </a:r>
          <a:endParaRPr lang="zh-TW" sz="1800" kern="1200" dirty="0"/>
        </a:p>
        <a:p>
          <a:pPr marL="171450" lvl="1" indent="-171450" algn="l" defTabSz="800100" rtl="0">
            <a:lnSpc>
              <a:spcPct val="90000"/>
            </a:lnSpc>
            <a:spcBef>
              <a:spcPct val="0"/>
            </a:spcBef>
            <a:spcAft>
              <a:spcPct val="15000"/>
            </a:spcAft>
            <a:buChar char="••"/>
          </a:pPr>
          <a:r>
            <a:rPr lang="en-US" sz="1800" kern="1200" dirty="0" err="1" smtClean="0"/>
            <a:t>sed</a:t>
          </a:r>
          <a:r>
            <a:rPr lang="en-US" sz="1800" kern="1200" dirty="0" smtClean="0"/>
            <a:t> -n ‘5,7p’ /</a:t>
          </a:r>
          <a:r>
            <a:rPr lang="en-US" sz="1800" kern="1200" dirty="0" err="1" smtClean="0"/>
            <a:t>etc</a:t>
          </a:r>
          <a:r>
            <a:rPr lang="en-US" sz="1800" kern="1200" dirty="0" smtClean="0"/>
            <a:t>/</a:t>
          </a:r>
          <a:r>
            <a:rPr lang="en-US" sz="1800" kern="1200" dirty="0" err="1" smtClean="0"/>
            <a:t>passwd</a:t>
          </a:r>
          <a:r>
            <a:rPr lang="en-US" sz="1800" kern="1200" dirty="0" smtClean="0"/>
            <a:t>  </a:t>
          </a:r>
          <a:endParaRPr lang="zh-TW" sz="1800" kern="1200" dirty="0"/>
        </a:p>
        <a:p>
          <a:pPr marL="171450" lvl="1" indent="-171450" algn="l" defTabSz="800100" rtl="0">
            <a:lnSpc>
              <a:spcPct val="90000"/>
            </a:lnSpc>
            <a:spcBef>
              <a:spcPct val="0"/>
            </a:spcBef>
            <a:spcAft>
              <a:spcPct val="15000"/>
            </a:spcAft>
            <a:buChar char="••"/>
          </a:pPr>
          <a:endParaRPr lang="zh-TW" sz="1800" kern="1200" dirty="0"/>
        </a:p>
      </dsp:txBody>
      <dsp:txXfrm rot="-5400000">
        <a:off x="2962656" y="167753"/>
        <a:ext cx="5220525" cy="858066"/>
      </dsp:txXfrm>
    </dsp:sp>
    <dsp:sp modelId="{27B2D342-EA38-4E34-AB79-70D767020992}">
      <dsp:nvSpPr>
        <dsp:cNvPr id="0" name=""/>
        <dsp:cNvSpPr/>
      </dsp:nvSpPr>
      <dsp:spPr>
        <a:xfrm>
          <a:off x="0" y="2471"/>
          <a:ext cx="2962656" cy="1188630"/>
        </a:xfrm>
        <a:prstGeom prst="roundRect">
          <a:avLst/>
        </a:prstGeom>
        <a:gradFill rotWithShape="0">
          <a:gsLst>
            <a:gs pos="0">
              <a:schemeClr val="lt1">
                <a:hueOff val="0"/>
                <a:satOff val="0"/>
                <a:lumOff val="0"/>
                <a:alphaOff val="0"/>
                <a:shade val="63000"/>
              </a:schemeClr>
            </a:gs>
            <a:gs pos="30000">
              <a:schemeClr val="lt1">
                <a:hueOff val="0"/>
                <a:satOff val="0"/>
                <a:lumOff val="0"/>
                <a:alphaOff val="0"/>
                <a:shade val="90000"/>
                <a:satMod val="110000"/>
              </a:schemeClr>
            </a:gs>
            <a:gs pos="45000">
              <a:schemeClr val="lt1">
                <a:hueOff val="0"/>
                <a:satOff val="0"/>
                <a:lumOff val="0"/>
                <a:alphaOff val="0"/>
                <a:shade val="100000"/>
                <a:satMod val="118000"/>
              </a:schemeClr>
            </a:gs>
            <a:gs pos="55000">
              <a:schemeClr val="lt1">
                <a:hueOff val="0"/>
                <a:satOff val="0"/>
                <a:lumOff val="0"/>
                <a:alphaOff val="0"/>
                <a:shade val="100000"/>
                <a:satMod val="118000"/>
              </a:schemeClr>
            </a:gs>
            <a:gs pos="73000">
              <a:schemeClr val="lt1">
                <a:hueOff val="0"/>
                <a:satOff val="0"/>
                <a:lumOff val="0"/>
                <a:alphaOff val="0"/>
                <a:shade val="90000"/>
                <a:satMod val="110000"/>
              </a:schemeClr>
            </a:gs>
            <a:gs pos="100000">
              <a:schemeClr val="lt1">
                <a:hueOff val="0"/>
                <a:satOff val="0"/>
                <a:lumOff val="0"/>
                <a:alphaOff val="0"/>
                <a:shade val="63000"/>
              </a:schemeClr>
            </a:gs>
          </a:gsLst>
          <a:lin ang="950000" scaled="1"/>
        </a:gradFill>
        <a:ln>
          <a:noFill/>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lt1">
              <a:hueOff val="0"/>
              <a:satOff val="0"/>
              <a:lumOff val="0"/>
              <a:alphaOff val="0"/>
              <a:tint val="100000"/>
              <a:shade val="100000"/>
              <a:hueMod val="100000"/>
              <a:satMod val="10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rtl="0">
            <a:lnSpc>
              <a:spcPct val="90000"/>
            </a:lnSpc>
            <a:spcBef>
              <a:spcPct val="0"/>
            </a:spcBef>
            <a:spcAft>
              <a:spcPct val="35000"/>
            </a:spcAft>
          </a:pPr>
          <a:r>
            <a:rPr lang="zh-TW" sz="3400" kern="1200" dirty="0" smtClean="0"/>
            <a:t>擷取</a:t>
          </a:r>
          <a:r>
            <a:rPr lang="zh-TW" sz="3400" kern="1200" dirty="0" smtClean="0"/>
            <a:t>某幾</a:t>
          </a:r>
          <a:r>
            <a:rPr lang="zh-TW" sz="3400" kern="1200" dirty="0" smtClean="0"/>
            <a:t>行</a:t>
          </a:r>
          <a:r>
            <a:rPr lang="en-US" altLang="zh-TW" sz="3400" kern="1200" dirty="0" smtClean="0"/>
            <a:t>(p)</a:t>
          </a:r>
          <a:endParaRPr lang="zh-TW" sz="3400" kern="1200" dirty="0"/>
        </a:p>
      </dsp:txBody>
      <dsp:txXfrm>
        <a:off x="58024" y="60495"/>
        <a:ext cx="2846608" cy="1072582"/>
      </dsp:txXfrm>
    </dsp:sp>
    <dsp:sp modelId="{EB92CD0A-681F-434B-BAB8-DE4B8E9FAF51}">
      <dsp:nvSpPr>
        <dsp:cNvPr id="0" name=""/>
        <dsp:cNvSpPr/>
      </dsp:nvSpPr>
      <dsp:spPr>
        <a:xfrm rot="5400000">
          <a:off x="5120675" y="-788623"/>
          <a:ext cx="950904" cy="5266944"/>
        </a:xfrm>
        <a:prstGeom prst="round2Same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zh-TW" sz="1800" kern="1200" dirty="0" smtClean="0"/>
            <a:t>將第</a:t>
          </a:r>
          <a:r>
            <a:rPr lang="en-US" sz="1800" kern="1200" dirty="0" smtClean="0"/>
            <a:t>2</a:t>
          </a:r>
          <a:r>
            <a:rPr lang="zh-TW" sz="1800" kern="1200" dirty="0" smtClean="0"/>
            <a:t>行</a:t>
          </a:r>
          <a:r>
            <a:rPr lang="en-US" sz="1800" kern="1200" dirty="0" smtClean="0"/>
            <a:t>~</a:t>
          </a:r>
          <a:r>
            <a:rPr lang="zh-TW" sz="1800" kern="1200" dirty="0" smtClean="0"/>
            <a:t>第</a:t>
          </a:r>
          <a:r>
            <a:rPr lang="en-US" sz="1800" kern="1200" dirty="0" smtClean="0"/>
            <a:t>5</a:t>
          </a:r>
          <a:r>
            <a:rPr lang="zh-TW" sz="1800" kern="1200" dirty="0" smtClean="0"/>
            <a:t>行刪除</a:t>
          </a:r>
          <a:r>
            <a:rPr lang="en-US" altLang="zh-TW" sz="1800" kern="1200" dirty="0" smtClean="0"/>
            <a:t>(delete)</a:t>
          </a:r>
          <a:endParaRPr lang="zh-TW" sz="1800" kern="1200" dirty="0"/>
        </a:p>
        <a:p>
          <a:pPr marL="171450" lvl="1" indent="-171450" algn="l" defTabSz="800100" rtl="0">
            <a:lnSpc>
              <a:spcPct val="90000"/>
            </a:lnSpc>
            <a:spcBef>
              <a:spcPct val="0"/>
            </a:spcBef>
            <a:spcAft>
              <a:spcPct val="15000"/>
            </a:spcAft>
            <a:buChar char="••"/>
          </a:pPr>
          <a:r>
            <a:rPr lang="en-US" sz="1800" kern="1200" dirty="0" err="1" smtClean="0"/>
            <a:t>sed</a:t>
          </a:r>
          <a:r>
            <a:rPr lang="en-US" sz="1800" kern="1200" dirty="0" smtClean="0"/>
            <a:t>  ‘2,5d’</a:t>
          </a:r>
          <a:r>
            <a:rPr lang="zh-TW" sz="1800" kern="1200" dirty="0" smtClean="0"/>
            <a:t> </a:t>
          </a:r>
          <a:r>
            <a:rPr lang="en-US" sz="1800" kern="1200" dirty="0" smtClean="0"/>
            <a:t>/</a:t>
          </a:r>
          <a:r>
            <a:rPr lang="en-US" sz="1800" kern="1200" dirty="0" err="1" smtClean="0"/>
            <a:t>etc</a:t>
          </a:r>
          <a:r>
            <a:rPr lang="en-US" sz="1800" kern="1200" dirty="0" smtClean="0"/>
            <a:t>/</a:t>
          </a:r>
          <a:r>
            <a:rPr lang="en-US" sz="1800" kern="1200" dirty="0" err="1" smtClean="0"/>
            <a:t>passwd</a:t>
          </a:r>
          <a:r>
            <a:rPr lang="en-US" sz="1800" kern="1200" dirty="0" smtClean="0"/>
            <a:t> </a:t>
          </a:r>
          <a:r>
            <a:rPr lang="zh-TW" altLang="en-US" sz="1800" kern="1200" dirty="0" smtClean="0"/>
            <a:t>    </a:t>
          </a:r>
          <a:endParaRPr lang="zh-TW" sz="1800" kern="1200" dirty="0"/>
        </a:p>
      </dsp:txBody>
      <dsp:txXfrm rot="-5400000">
        <a:off x="2962656" y="1415815"/>
        <a:ext cx="5220525" cy="858066"/>
      </dsp:txXfrm>
    </dsp:sp>
    <dsp:sp modelId="{6E46F887-1B8F-4D52-BAFC-A5C2F6A3F858}">
      <dsp:nvSpPr>
        <dsp:cNvPr id="0" name=""/>
        <dsp:cNvSpPr/>
      </dsp:nvSpPr>
      <dsp:spPr>
        <a:xfrm>
          <a:off x="0" y="1250533"/>
          <a:ext cx="2962656" cy="1188630"/>
        </a:xfrm>
        <a:prstGeom prst="roundRect">
          <a:avLst/>
        </a:prstGeom>
        <a:gradFill rotWithShape="0">
          <a:gsLst>
            <a:gs pos="0">
              <a:schemeClr val="lt1">
                <a:hueOff val="0"/>
                <a:satOff val="0"/>
                <a:lumOff val="0"/>
                <a:alphaOff val="0"/>
                <a:shade val="63000"/>
              </a:schemeClr>
            </a:gs>
            <a:gs pos="30000">
              <a:schemeClr val="lt1">
                <a:hueOff val="0"/>
                <a:satOff val="0"/>
                <a:lumOff val="0"/>
                <a:alphaOff val="0"/>
                <a:shade val="90000"/>
                <a:satMod val="110000"/>
              </a:schemeClr>
            </a:gs>
            <a:gs pos="45000">
              <a:schemeClr val="lt1">
                <a:hueOff val="0"/>
                <a:satOff val="0"/>
                <a:lumOff val="0"/>
                <a:alphaOff val="0"/>
                <a:shade val="100000"/>
                <a:satMod val="118000"/>
              </a:schemeClr>
            </a:gs>
            <a:gs pos="55000">
              <a:schemeClr val="lt1">
                <a:hueOff val="0"/>
                <a:satOff val="0"/>
                <a:lumOff val="0"/>
                <a:alphaOff val="0"/>
                <a:shade val="100000"/>
                <a:satMod val="118000"/>
              </a:schemeClr>
            </a:gs>
            <a:gs pos="73000">
              <a:schemeClr val="lt1">
                <a:hueOff val="0"/>
                <a:satOff val="0"/>
                <a:lumOff val="0"/>
                <a:alphaOff val="0"/>
                <a:shade val="90000"/>
                <a:satMod val="110000"/>
              </a:schemeClr>
            </a:gs>
            <a:gs pos="100000">
              <a:schemeClr val="lt1">
                <a:hueOff val="0"/>
                <a:satOff val="0"/>
                <a:lumOff val="0"/>
                <a:alphaOff val="0"/>
                <a:shade val="63000"/>
              </a:schemeClr>
            </a:gs>
          </a:gsLst>
          <a:lin ang="950000" scaled="1"/>
        </a:gradFill>
        <a:ln>
          <a:noFill/>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lt1">
              <a:hueOff val="0"/>
              <a:satOff val="0"/>
              <a:lumOff val="0"/>
              <a:alphaOff val="0"/>
              <a:tint val="100000"/>
              <a:shade val="100000"/>
              <a:hueMod val="100000"/>
              <a:satMod val="10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rtl="0">
            <a:lnSpc>
              <a:spcPct val="90000"/>
            </a:lnSpc>
            <a:spcBef>
              <a:spcPct val="0"/>
            </a:spcBef>
            <a:spcAft>
              <a:spcPct val="35000"/>
            </a:spcAft>
          </a:pPr>
          <a:r>
            <a:rPr lang="zh-TW" sz="3400" kern="1200" dirty="0" smtClean="0"/>
            <a:t>刪除</a:t>
          </a:r>
          <a:r>
            <a:rPr lang="zh-TW" sz="3400" kern="1200" dirty="0" smtClean="0"/>
            <a:t>整</a:t>
          </a:r>
          <a:r>
            <a:rPr lang="zh-TW" sz="3400" kern="1200" dirty="0" smtClean="0"/>
            <a:t>行</a:t>
          </a:r>
          <a:r>
            <a:rPr lang="en-US" altLang="zh-TW" sz="3400" kern="1200" dirty="0" smtClean="0"/>
            <a:t>(d)</a:t>
          </a:r>
          <a:endParaRPr lang="zh-TW" sz="3400" kern="1200" dirty="0"/>
        </a:p>
      </dsp:txBody>
      <dsp:txXfrm>
        <a:off x="58024" y="1308557"/>
        <a:ext cx="2846608" cy="1072582"/>
      </dsp:txXfrm>
    </dsp:sp>
    <dsp:sp modelId="{581CC9F4-15A9-4C75-B800-13E9B758693E}">
      <dsp:nvSpPr>
        <dsp:cNvPr id="0" name=""/>
        <dsp:cNvSpPr/>
      </dsp:nvSpPr>
      <dsp:spPr>
        <a:xfrm rot="5400000">
          <a:off x="5120675" y="459439"/>
          <a:ext cx="950904" cy="5266944"/>
        </a:xfrm>
        <a:prstGeom prst="round2Same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zh-TW" sz="1800" kern="1200" dirty="0" smtClean="0"/>
            <a:t>第</a:t>
          </a:r>
          <a:r>
            <a:rPr lang="en-US" sz="1800" kern="1200" dirty="0" smtClean="0"/>
            <a:t>2</a:t>
          </a:r>
          <a:r>
            <a:rPr lang="zh-TW" sz="1800" kern="1200" dirty="0" smtClean="0"/>
            <a:t>行下面增加</a:t>
          </a:r>
          <a:r>
            <a:rPr lang="en-US" altLang="zh-TW" sz="1800" kern="1200" dirty="0" smtClean="0"/>
            <a:t>(append)</a:t>
          </a:r>
          <a:r>
            <a:rPr lang="zh-TW" sz="1800" kern="1200" dirty="0" smtClean="0"/>
            <a:t>一行字串</a:t>
          </a:r>
          <a:r>
            <a:rPr lang="en-US" altLang="zh-TW" sz="1800" kern="1200" dirty="0" smtClean="0"/>
            <a:t>”hello”</a:t>
          </a:r>
          <a:endParaRPr lang="zh-TW" sz="1800" kern="1200" dirty="0"/>
        </a:p>
        <a:p>
          <a:pPr marL="171450" lvl="1" indent="-171450" algn="l" defTabSz="800100" rtl="0">
            <a:lnSpc>
              <a:spcPct val="90000"/>
            </a:lnSpc>
            <a:spcBef>
              <a:spcPct val="0"/>
            </a:spcBef>
            <a:spcAft>
              <a:spcPct val="15000"/>
            </a:spcAft>
            <a:buChar char="••"/>
          </a:pPr>
          <a:r>
            <a:rPr lang="en-US" sz="1800" kern="1200" dirty="0" err="1" smtClean="0"/>
            <a:t>sed</a:t>
          </a:r>
          <a:r>
            <a:rPr lang="en-US" sz="1800" kern="1200" dirty="0" smtClean="0"/>
            <a:t>  ‘2a  hello’ /</a:t>
          </a:r>
          <a:r>
            <a:rPr lang="en-US" sz="1800" kern="1200" dirty="0" err="1" smtClean="0"/>
            <a:t>etc</a:t>
          </a:r>
          <a:r>
            <a:rPr lang="en-US" sz="1800" kern="1200" dirty="0" smtClean="0"/>
            <a:t>/</a:t>
          </a:r>
          <a:r>
            <a:rPr lang="en-US" sz="1800" kern="1200" dirty="0" err="1" smtClean="0"/>
            <a:t>passwd</a:t>
          </a:r>
          <a:r>
            <a:rPr lang="zh-TW" sz="1800" kern="1200" dirty="0" smtClean="0"/>
            <a:t>  </a:t>
          </a:r>
          <a:endParaRPr lang="zh-TW" sz="1800" kern="1200" dirty="0"/>
        </a:p>
      </dsp:txBody>
      <dsp:txXfrm rot="-5400000">
        <a:off x="2962656" y="2663878"/>
        <a:ext cx="5220525" cy="858066"/>
      </dsp:txXfrm>
    </dsp:sp>
    <dsp:sp modelId="{2A5A9CF7-A535-4C31-AC8B-6ECCCEC7AE91}">
      <dsp:nvSpPr>
        <dsp:cNvPr id="0" name=""/>
        <dsp:cNvSpPr/>
      </dsp:nvSpPr>
      <dsp:spPr>
        <a:xfrm>
          <a:off x="0" y="2498595"/>
          <a:ext cx="2962656" cy="1188630"/>
        </a:xfrm>
        <a:prstGeom prst="roundRect">
          <a:avLst/>
        </a:prstGeom>
        <a:gradFill rotWithShape="0">
          <a:gsLst>
            <a:gs pos="0">
              <a:schemeClr val="lt1">
                <a:hueOff val="0"/>
                <a:satOff val="0"/>
                <a:lumOff val="0"/>
                <a:alphaOff val="0"/>
                <a:shade val="63000"/>
              </a:schemeClr>
            </a:gs>
            <a:gs pos="30000">
              <a:schemeClr val="lt1">
                <a:hueOff val="0"/>
                <a:satOff val="0"/>
                <a:lumOff val="0"/>
                <a:alphaOff val="0"/>
                <a:shade val="90000"/>
                <a:satMod val="110000"/>
              </a:schemeClr>
            </a:gs>
            <a:gs pos="45000">
              <a:schemeClr val="lt1">
                <a:hueOff val="0"/>
                <a:satOff val="0"/>
                <a:lumOff val="0"/>
                <a:alphaOff val="0"/>
                <a:shade val="100000"/>
                <a:satMod val="118000"/>
              </a:schemeClr>
            </a:gs>
            <a:gs pos="55000">
              <a:schemeClr val="lt1">
                <a:hueOff val="0"/>
                <a:satOff val="0"/>
                <a:lumOff val="0"/>
                <a:alphaOff val="0"/>
                <a:shade val="100000"/>
                <a:satMod val="118000"/>
              </a:schemeClr>
            </a:gs>
            <a:gs pos="73000">
              <a:schemeClr val="lt1">
                <a:hueOff val="0"/>
                <a:satOff val="0"/>
                <a:lumOff val="0"/>
                <a:alphaOff val="0"/>
                <a:shade val="90000"/>
                <a:satMod val="110000"/>
              </a:schemeClr>
            </a:gs>
            <a:gs pos="100000">
              <a:schemeClr val="lt1">
                <a:hueOff val="0"/>
                <a:satOff val="0"/>
                <a:lumOff val="0"/>
                <a:alphaOff val="0"/>
                <a:shade val="63000"/>
              </a:schemeClr>
            </a:gs>
          </a:gsLst>
          <a:lin ang="950000" scaled="1"/>
        </a:gradFill>
        <a:ln>
          <a:noFill/>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lt1">
              <a:hueOff val="0"/>
              <a:satOff val="0"/>
              <a:lumOff val="0"/>
              <a:alphaOff val="0"/>
              <a:tint val="100000"/>
              <a:shade val="100000"/>
              <a:hueMod val="100000"/>
              <a:satMod val="10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rtl="0">
            <a:lnSpc>
              <a:spcPct val="90000"/>
            </a:lnSpc>
            <a:spcBef>
              <a:spcPct val="0"/>
            </a:spcBef>
            <a:spcAft>
              <a:spcPct val="35000"/>
            </a:spcAft>
          </a:pPr>
          <a:r>
            <a:rPr lang="zh-TW" sz="3400" kern="1200" dirty="0" smtClean="0"/>
            <a:t>新增整</a:t>
          </a:r>
          <a:r>
            <a:rPr lang="zh-TW" sz="3400" kern="1200" dirty="0" smtClean="0"/>
            <a:t>行</a:t>
          </a:r>
          <a:r>
            <a:rPr lang="en-US" altLang="zh-TW" sz="3400" kern="1200" dirty="0" smtClean="0"/>
            <a:t>(a)</a:t>
          </a:r>
          <a:endParaRPr lang="zh-TW" sz="3400" kern="1200" dirty="0"/>
        </a:p>
      </dsp:txBody>
      <dsp:txXfrm>
        <a:off x="58024" y="2556619"/>
        <a:ext cx="2846608" cy="1072582"/>
      </dsp:txXfrm>
    </dsp:sp>
    <dsp:sp modelId="{D3A23AC2-AD04-4571-874F-26B75656794B}">
      <dsp:nvSpPr>
        <dsp:cNvPr id="0" name=""/>
        <dsp:cNvSpPr/>
      </dsp:nvSpPr>
      <dsp:spPr>
        <a:xfrm rot="5400000">
          <a:off x="5120675" y="1707501"/>
          <a:ext cx="950904" cy="5266944"/>
        </a:xfrm>
        <a:prstGeom prst="round2Same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zh-TW" sz="1800" kern="1200" dirty="0" smtClean="0"/>
            <a:t>第</a:t>
          </a:r>
          <a:r>
            <a:rPr lang="en-US" sz="1800" kern="1200" dirty="0" smtClean="0"/>
            <a:t>2</a:t>
          </a:r>
          <a:r>
            <a:rPr lang="zh-TW" sz="1800" kern="1200" dirty="0" smtClean="0"/>
            <a:t>行至</a:t>
          </a:r>
          <a:r>
            <a:rPr lang="en-US" sz="1800" kern="1200" dirty="0" smtClean="0"/>
            <a:t>5</a:t>
          </a:r>
          <a:r>
            <a:rPr lang="zh-TW" sz="1800" kern="1200" dirty="0" smtClean="0"/>
            <a:t>行被</a:t>
          </a:r>
          <a:r>
            <a:rPr lang="zh-TW" sz="1800" kern="1200" smtClean="0"/>
            <a:t>替換</a:t>
          </a:r>
          <a:r>
            <a:rPr lang="en-US" altLang="zh-TW" sz="1800" kern="1200" smtClean="0"/>
            <a:t>(change</a:t>
          </a:r>
          <a:r>
            <a:rPr lang="en-US" altLang="zh-TW" sz="1800" kern="1200" dirty="0" smtClean="0"/>
            <a:t>)</a:t>
          </a:r>
          <a:r>
            <a:rPr lang="zh-TW" sz="1800" kern="1200" dirty="0" smtClean="0"/>
            <a:t>成一行字串</a:t>
          </a:r>
          <a:r>
            <a:rPr lang="en-US" sz="1800" kern="1200" dirty="0" smtClean="0"/>
            <a:t>hello</a:t>
          </a:r>
          <a:endParaRPr lang="zh-TW" sz="1800" kern="1200" dirty="0"/>
        </a:p>
        <a:p>
          <a:pPr marL="171450" lvl="1" indent="-171450" algn="l" defTabSz="800100" rtl="0">
            <a:lnSpc>
              <a:spcPct val="90000"/>
            </a:lnSpc>
            <a:spcBef>
              <a:spcPct val="0"/>
            </a:spcBef>
            <a:spcAft>
              <a:spcPct val="15000"/>
            </a:spcAft>
            <a:buChar char="••"/>
          </a:pPr>
          <a:r>
            <a:rPr lang="en-US" sz="1800" kern="1200" dirty="0" err="1" smtClean="0"/>
            <a:t>sed</a:t>
          </a:r>
          <a:r>
            <a:rPr lang="en-US" sz="1800" kern="1200" dirty="0" smtClean="0"/>
            <a:t>  ‘2,5c  hello’  /</a:t>
          </a:r>
          <a:r>
            <a:rPr lang="en-US" sz="1800" kern="1200" dirty="0" err="1" smtClean="0"/>
            <a:t>etc</a:t>
          </a:r>
          <a:r>
            <a:rPr lang="en-US" sz="1800" kern="1200" dirty="0" smtClean="0"/>
            <a:t>/</a:t>
          </a:r>
          <a:r>
            <a:rPr lang="en-US" sz="1800" kern="1200" dirty="0" err="1" smtClean="0"/>
            <a:t>passwd</a:t>
          </a:r>
          <a:r>
            <a:rPr lang="en-US" sz="1800" kern="1200" dirty="0" smtClean="0"/>
            <a:t>  </a:t>
          </a:r>
          <a:endParaRPr lang="zh-TW" sz="1800" kern="1200" dirty="0"/>
        </a:p>
      </dsp:txBody>
      <dsp:txXfrm rot="-5400000">
        <a:off x="2962656" y="3911940"/>
        <a:ext cx="5220525" cy="858066"/>
      </dsp:txXfrm>
    </dsp:sp>
    <dsp:sp modelId="{3C6D7BE2-30D0-40E4-969A-2E31116DD09D}">
      <dsp:nvSpPr>
        <dsp:cNvPr id="0" name=""/>
        <dsp:cNvSpPr/>
      </dsp:nvSpPr>
      <dsp:spPr>
        <a:xfrm>
          <a:off x="0" y="3746658"/>
          <a:ext cx="2962656" cy="1188630"/>
        </a:xfrm>
        <a:prstGeom prst="roundRect">
          <a:avLst/>
        </a:prstGeom>
        <a:gradFill rotWithShape="0">
          <a:gsLst>
            <a:gs pos="0">
              <a:schemeClr val="lt1">
                <a:hueOff val="0"/>
                <a:satOff val="0"/>
                <a:lumOff val="0"/>
                <a:alphaOff val="0"/>
                <a:shade val="63000"/>
              </a:schemeClr>
            </a:gs>
            <a:gs pos="30000">
              <a:schemeClr val="lt1">
                <a:hueOff val="0"/>
                <a:satOff val="0"/>
                <a:lumOff val="0"/>
                <a:alphaOff val="0"/>
                <a:shade val="90000"/>
                <a:satMod val="110000"/>
              </a:schemeClr>
            </a:gs>
            <a:gs pos="45000">
              <a:schemeClr val="lt1">
                <a:hueOff val="0"/>
                <a:satOff val="0"/>
                <a:lumOff val="0"/>
                <a:alphaOff val="0"/>
                <a:shade val="100000"/>
                <a:satMod val="118000"/>
              </a:schemeClr>
            </a:gs>
            <a:gs pos="55000">
              <a:schemeClr val="lt1">
                <a:hueOff val="0"/>
                <a:satOff val="0"/>
                <a:lumOff val="0"/>
                <a:alphaOff val="0"/>
                <a:shade val="100000"/>
                <a:satMod val="118000"/>
              </a:schemeClr>
            </a:gs>
            <a:gs pos="73000">
              <a:schemeClr val="lt1">
                <a:hueOff val="0"/>
                <a:satOff val="0"/>
                <a:lumOff val="0"/>
                <a:alphaOff val="0"/>
                <a:shade val="90000"/>
                <a:satMod val="110000"/>
              </a:schemeClr>
            </a:gs>
            <a:gs pos="100000">
              <a:schemeClr val="lt1">
                <a:hueOff val="0"/>
                <a:satOff val="0"/>
                <a:lumOff val="0"/>
                <a:alphaOff val="0"/>
                <a:shade val="63000"/>
              </a:schemeClr>
            </a:gs>
          </a:gsLst>
          <a:lin ang="950000" scaled="1"/>
        </a:gradFill>
        <a:ln>
          <a:noFill/>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lt1">
              <a:hueOff val="0"/>
              <a:satOff val="0"/>
              <a:lumOff val="0"/>
              <a:alphaOff val="0"/>
              <a:tint val="100000"/>
              <a:shade val="100000"/>
              <a:hueMod val="100000"/>
              <a:satMod val="10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rtl="0">
            <a:lnSpc>
              <a:spcPct val="90000"/>
            </a:lnSpc>
            <a:spcBef>
              <a:spcPct val="0"/>
            </a:spcBef>
            <a:spcAft>
              <a:spcPct val="35000"/>
            </a:spcAft>
          </a:pPr>
          <a:r>
            <a:rPr lang="zh-TW" sz="3400" kern="1200" dirty="0" smtClean="0"/>
            <a:t>取代整</a:t>
          </a:r>
          <a:r>
            <a:rPr lang="zh-TW" sz="3400" kern="1200" dirty="0" smtClean="0"/>
            <a:t>行</a:t>
          </a:r>
          <a:r>
            <a:rPr lang="en-US" altLang="zh-TW" sz="3400" kern="1200" dirty="0" smtClean="0"/>
            <a:t>(c)</a:t>
          </a:r>
          <a:endParaRPr lang="zh-TW" sz="3400" kern="1200" dirty="0"/>
        </a:p>
      </dsp:txBody>
      <dsp:txXfrm>
        <a:off x="58024" y="3804682"/>
        <a:ext cx="2846608" cy="107258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A037FA-A1EA-4D66-9087-F84600A64DBF}">
      <dsp:nvSpPr>
        <dsp:cNvPr id="0" name=""/>
        <dsp:cNvSpPr/>
      </dsp:nvSpPr>
      <dsp:spPr>
        <a:xfrm>
          <a:off x="0" y="0"/>
          <a:ext cx="6912768" cy="1188272"/>
        </a:xfrm>
        <a:prstGeom prst="roundRect">
          <a:avLst>
            <a:gd name="adj" fmla="val 10000"/>
          </a:avLst>
        </a:prstGeom>
        <a:gradFill rotWithShape="0">
          <a:gsLst>
            <a:gs pos="0">
              <a:schemeClr val="lt1">
                <a:hueOff val="0"/>
                <a:satOff val="0"/>
                <a:lumOff val="0"/>
                <a:alphaOff val="0"/>
                <a:tint val="45000"/>
                <a:satMod val="200000"/>
              </a:schemeClr>
            </a:gs>
            <a:gs pos="30000">
              <a:schemeClr val="lt1">
                <a:hueOff val="0"/>
                <a:satOff val="0"/>
                <a:lumOff val="0"/>
                <a:alphaOff val="0"/>
                <a:tint val="61000"/>
                <a:satMod val="200000"/>
              </a:schemeClr>
            </a:gs>
            <a:gs pos="45000">
              <a:schemeClr val="lt1">
                <a:hueOff val="0"/>
                <a:satOff val="0"/>
                <a:lumOff val="0"/>
                <a:alphaOff val="0"/>
                <a:tint val="66000"/>
                <a:satMod val="200000"/>
              </a:schemeClr>
            </a:gs>
            <a:gs pos="55000">
              <a:schemeClr val="lt1">
                <a:hueOff val="0"/>
                <a:satOff val="0"/>
                <a:lumOff val="0"/>
                <a:alphaOff val="0"/>
                <a:tint val="66000"/>
                <a:satMod val="200000"/>
              </a:schemeClr>
            </a:gs>
            <a:gs pos="73000">
              <a:schemeClr val="lt1">
                <a:hueOff val="0"/>
                <a:satOff val="0"/>
                <a:lumOff val="0"/>
                <a:alphaOff val="0"/>
                <a:tint val="61000"/>
                <a:satMod val="200000"/>
              </a:schemeClr>
            </a:gs>
            <a:gs pos="100000">
              <a:schemeClr val="lt1">
                <a:hueOff val="0"/>
                <a:satOff val="0"/>
                <a:lumOff val="0"/>
                <a:alphaOff val="0"/>
                <a:tint val="45000"/>
                <a:satMod val="200000"/>
              </a:schemeClr>
            </a:gs>
          </a:gsLst>
          <a:lin ang="950000" scaled="1"/>
        </a:gradFill>
        <a:ln>
          <a:noFill/>
        </a:ln>
        <a:effectLst>
          <a:outerShdw blurRad="381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b" anchorCtr="0">
          <a:noAutofit/>
        </a:bodyPr>
        <a:lstStyle/>
        <a:p>
          <a:pPr lvl="0" algn="l" defTabSz="800100" rtl="0">
            <a:lnSpc>
              <a:spcPct val="90000"/>
            </a:lnSpc>
            <a:spcBef>
              <a:spcPct val="0"/>
            </a:spcBef>
            <a:spcAft>
              <a:spcPct val="35000"/>
            </a:spcAft>
          </a:pPr>
          <a:r>
            <a:rPr lang="zh-TW" altLang="en-US" sz="1800" kern="1200" dirty="0" smtClean="0"/>
            <a:t>使用者帳號</a:t>
          </a:r>
          <a:endParaRPr lang="zh-TW" altLang="en-US" sz="1800" kern="1200" dirty="0"/>
        </a:p>
        <a:p>
          <a:pPr marL="171450" lvl="1" indent="-171450" algn="l" defTabSz="711200" rtl="0">
            <a:lnSpc>
              <a:spcPct val="90000"/>
            </a:lnSpc>
            <a:spcBef>
              <a:spcPct val="0"/>
            </a:spcBef>
            <a:spcAft>
              <a:spcPct val="15000"/>
            </a:spcAft>
            <a:buChar char="••"/>
          </a:pPr>
          <a:r>
            <a:rPr lang="pl-PL" altLang="zh-TW" sz="1600" kern="1200" dirty="0" smtClean="0"/>
            <a:t>[</a:t>
          </a:r>
          <a:r>
            <a:rPr lang="en-US" altLang="zh-TW" sz="1600" kern="1200" dirty="0" smtClean="0"/>
            <a:t>A-Z</a:t>
          </a:r>
          <a:r>
            <a:rPr lang="pl-PL" altLang="zh-TW" sz="1600" kern="1200" dirty="0" smtClean="0"/>
            <a:t>a-z0-9_</a:t>
          </a:r>
          <a:r>
            <a:rPr lang="en-US" altLang="zh-TW" sz="1600" kern="1200" dirty="0" smtClean="0"/>
            <a:t>.-</a:t>
          </a:r>
          <a:r>
            <a:rPr lang="pl-PL" altLang="zh-TW" sz="1600" kern="1200" dirty="0" smtClean="0"/>
            <a:t>]{3</a:t>
          </a:r>
          <a:r>
            <a:rPr lang="en-US" altLang="zh-TW" sz="1600" kern="1200" dirty="0" smtClean="0"/>
            <a:t>,</a:t>
          </a:r>
          <a:r>
            <a:rPr lang="pl-PL" altLang="zh-TW" sz="1600" kern="1200" dirty="0" smtClean="0"/>
            <a:t>16}</a:t>
          </a:r>
          <a:endParaRPr lang="zh-TW" altLang="en-US" sz="1600" kern="1200" dirty="0"/>
        </a:p>
      </dsp:txBody>
      <dsp:txXfrm>
        <a:off x="1501380" y="0"/>
        <a:ext cx="5411387" cy="1188272"/>
      </dsp:txXfrm>
    </dsp:sp>
    <dsp:sp modelId="{F9644C89-D7E3-42DB-BE07-FC62D3A7AF9C}">
      <dsp:nvSpPr>
        <dsp:cNvPr id="0" name=""/>
        <dsp:cNvSpPr/>
      </dsp:nvSpPr>
      <dsp:spPr>
        <a:xfrm>
          <a:off x="118827" y="118827"/>
          <a:ext cx="1382553" cy="950618"/>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0000" b="-40000"/>
          </a:stretch>
        </a:blipFill>
        <a:ln w="9525" cap="flat" cmpd="sng" algn="ctr">
          <a:solidFill>
            <a:schemeClr val="dk1">
              <a:shade val="80000"/>
              <a:hueOff val="0"/>
              <a:satOff val="0"/>
              <a:lumOff val="0"/>
              <a:alphaOff val="0"/>
            </a:schemeClr>
          </a:solidFill>
          <a:prstDash val="solid"/>
        </a:ln>
        <a:effectLst>
          <a:outerShdw blurRad="38100" dist="25400" dir="5400000" rotWithShape="0">
            <a:srgbClr val="000000">
              <a:alpha val="40000"/>
            </a:srgbClr>
          </a:outerShdw>
        </a:effectLst>
      </dsp:spPr>
      <dsp:style>
        <a:lnRef idx="1">
          <a:scrgbClr r="0" g="0" b="0"/>
        </a:lnRef>
        <a:fillRef idx="1">
          <a:scrgbClr r="0" g="0" b="0"/>
        </a:fillRef>
        <a:effectRef idx="1">
          <a:scrgbClr r="0" g="0" b="0"/>
        </a:effectRef>
        <a:fontRef idx="minor"/>
      </dsp:style>
    </dsp:sp>
    <dsp:sp modelId="{B0AACD3D-CF5A-436D-8EC1-2AEBC4FFA6C3}">
      <dsp:nvSpPr>
        <dsp:cNvPr id="0" name=""/>
        <dsp:cNvSpPr/>
      </dsp:nvSpPr>
      <dsp:spPr>
        <a:xfrm>
          <a:off x="0" y="1307099"/>
          <a:ext cx="6912768" cy="1188272"/>
        </a:xfrm>
        <a:prstGeom prst="roundRect">
          <a:avLst>
            <a:gd name="adj" fmla="val 10000"/>
          </a:avLst>
        </a:prstGeom>
        <a:gradFill rotWithShape="0">
          <a:gsLst>
            <a:gs pos="0">
              <a:schemeClr val="lt1">
                <a:hueOff val="0"/>
                <a:satOff val="0"/>
                <a:lumOff val="0"/>
                <a:alphaOff val="0"/>
                <a:tint val="45000"/>
                <a:satMod val="200000"/>
              </a:schemeClr>
            </a:gs>
            <a:gs pos="30000">
              <a:schemeClr val="lt1">
                <a:hueOff val="0"/>
                <a:satOff val="0"/>
                <a:lumOff val="0"/>
                <a:alphaOff val="0"/>
                <a:tint val="61000"/>
                <a:satMod val="200000"/>
              </a:schemeClr>
            </a:gs>
            <a:gs pos="45000">
              <a:schemeClr val="lt1">
                <a:hueOff val="0"/>
                <a:satOff val="0"/>
                <a:lumOff val="0"/>
                <a:alphaOff val="0"/>
                <a:tint val="66000"/>
                <a:satMod val="200000"/>
              </a:schemeClr>
            </a:gs>
            <a:gs pos="55000">
              <a:schemeClr val="lt1">
                <a:hueOff val="0"/>
                <a:satOff val="0"/>
                <a:lumOff val="0"/>
                <a:alphaOff val="0"/>
                <a:tint val="66000"/>
                <a:satMod val="200000"/>
              </a:schemeClr>
            </a:gs>
            <a:gs pos="73000">
              <a:schemeClr val="lt1">
                <a:hueOff val="0"/>
                <a:satOff val="0"/>
                <a:lumOff val="0"/>
                <a:alphaOff val="0"/>
                <a:tint val="61000"/>
                <a:satMod val="200000"/>
              </a:schemeClr>
            </a:gs>
            <a:gs pos="100000">
              <a:schemeClr val="lt1">
                <a:hueOff val="0"/>
                <a:satOff val="0"/>
                <a:lumOff val="0"/>
                <a:alphaOff val="0"/>
                <a:tint val="45000"/>
                <a:satMod val="200000"/>
              </a:schemeClr>
            </a:gs>
          </a:gsLst>
          <a:lin ang="950000" scaled="1"/>
        </a:gradFill>
        <a:ln>
          <a:noFill/>
        </a:ln>
        <a:effectLst>
          <a:outerShdw blurRad="381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b" anchorCtr="0">
          <a:noAutofit/>
        </a:bodyPr>
        <a:lstStyle/>
        <a:p>
          <a:pPr lvl="0" algn="l" defTabSz="800100">
            <a:lnSpc>
              <a:spcPct val="90000"/>
            </a:lnSpc>
            <a:spcBef>
              <a:spcPct val="0"/>
            </a:spcBef>
            <a:spcAft>
              <a:spcPct val="35000"/>
            </a:spcAft>
          </a:pPr>
          <a:r>
            <a:rPr lang="zh-TW" altLang="en-US" sz="1800" kern="1200" dirty="0" smtClean="0"/>
            <a:t>身分證字號</a:t>
          </a:r>
          <a:endParaRPr lang="zh-TW" altLang="en-US" sz="1800" kern="1200" dirty="0"/>
        </a:p>
        <a:p>
          <a:pPr marL="171450" lvl="1" indent="-171450" algn="l" defTabSz="711200">
            <a:lnSpc>
              <a:spcPct val="90000"/>
            </a:lnSpc>
            <a:spcBef>
              <a:spcPct val="0"/>
            </a:spcBef>
            <a:spcAft>
              <a:spcPct val="15000"/>
            </a:spcAft>
            <a:buChar char="••"/>
          </a:pPr>
          <a:r>
            <a:rPr lang="en-US" altLang="en-US" sz="1600" kern="1200" dirty="0" smtClean="0"/>
            <a:t>[A-</a:t>
          </a:r>
          <a:r>
            <a:rPr lang="en-US" altLang="en-US" sz="1600" kern="1200" dirty="0" err="1" smtClean="0"/>
            <a:t>Za</a:t>
          </a:r>
          <a:r>
            <a:rPr lang="en-US" altLang="en-US" sz="1600" kern="1200" dirty="0" smtClean="0"/>
            <a:t>-z][0-9]{9}</a:t>
          </a:r>
          <a:endParaRPr lang="zh-TW" altLang="en-US" sz="1600" kern="1200" dirty="0"/>
        </a:p>
      </dsp:txBody>
      <dsp:txXfrm>
        <a:off x="1501380" y="1307099"/>
        <a:ext cx="5411387" cy="1188272"/>
      </dsp:txXfrm>
    </dsp:sp>
    <dsp:sp modelId="{93B44BC1-D138-46EE-8B5E-7D3C45DE69DD}">
      <dsp:nvSpPr>
        <dsp:cNvPr id="0" name=""/>
        <dsp:cNvSpPr/>
      </dsp:nvSpPr>
      <dsp:spPr>
        <a:xfrm>
          <a:off x="118827" y="1425927"/>
          <a:ext cx="1382553" cy="950618"/>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8000" b="-18000"/>
          </a:stretch>
        </a:blipFill>
        <a:ln w="9525" cap="flat" cmpd="sng" algn="ctr">
          <a:solidFill>
            <a:schemeClr val="dk1">
              <a:shade val="80000"/>
              <a:hueOff val="0"/>
              <a:satOff val="0"/>
              <a:lumOff val="0"/>
              <a:alphaOff val="0"/>
            </a:schemeClr>
          </a:solidFill>
          <a:prstDash val="solid"/>
        </a:ln>
        <a:effectLst>
          <a:outerShdw blurRad="38100" dist="25400" dir="5400000" rotWithShape="0">
            <a:srgbClr val="000000">
              <a:alpha val="40000"/>
            </a:srgbClr>
          </a:outerShdw>
        </a:effectLst>
      </dsp:spPr>
      <dsp:style>
        <a:lnRef idx="1">
          <a:scrgbClr r="0" g="0" b="0"/>
        </a:lnRef>
        <a:fillRef idx="1">
          <a:scrgbClr r="0" g="0" b="0"/>
        </a:fillRef>
        <a:effectRef idx="1">
          <a:scrgbClr r="0" g="0" b="0"/>
        </a:effectRef>
        <a:fontRef idx="minor"/>
      </dsp:style>
    </dsp:sp>
    <dsp:sp modelId="{ED4E1AA6-9D02-45B7-85D5-E73A2172AA60}">
      <dsp:nvSpPr>
        <dsp:cNvPr id="0" name=""/>
        <dsp:cNvSpPr/>
      </dsp:nvSpPr>
      <dsp:spPr>
        <a:xfrm>
          <a:off x="0" y="2614199"/>
          <a:ext cx="6912768" cy="1188272"/>
        </a:xfrm>
        <a:prstGeom prst="roundRect">
          <a:avLst>
            <a:gd name="adj" fmla="val 10000"/>
          </a:avLst>
        </a:prstGeom>
        <a:gradFill rotWithShape="0">
          <a:gsLst>
            <a:gs pos="0">
              <a:schemeClr val="lt1">
                <a:hueOff val="0"/>
                <a:satOff val="0"/>
                <a:lumOff val="0"/>
                <a:alphaOff val="0"/>
                <a:tint val="45000"/>
                <a:satMod val="200000"/>
              </a:schemeClr>
            </a:gs>
            <a:gs pos="30000">
              <a:schemeClr val="lt1">
                <a:hueOff val="0"/>
                <a:satOff val="0"/>
                <a:lumOff val="0"/>
                <a:alphaOff val="0"/>
                <a:tint val="61000"/>
                <a:satMod val="200000"/>
              </a:schemeClr>
            </a:gs>
            <a:gs pos="45000">
              <a:schemeClr val="lt1">
                <a:hueOff val="0"/>
                <a:satOff val="0"/>
                <a:lumOff val="0"/>
                <a:alphaOff val="0"/>
                <a:tint val="66000"/>
                <a:satMod val="200000"/>
              </a:schemeClr>
            </a:gs>
            <a:gs pos="55000">
              <a:schemeClr val="lt1">
                <a:hueOff val="0"/>
                <a:satOff val="0"/>
                <a:lumOff val="0"/>
                <a:alphaOff val="0"/>
                <a:tint val="66000"/>
                <a:satMod val="200000"/>
              </a:schemeClr>
            </a:gs>
            <a:gs pos="73000">
              <a:schemeClr val="lt1">
                <a:hueOff val="0"/>
                <a:satOff val="0"/>
                <a:lumOff val="0"/>
                <a:alphaOff val="0"/>
                <a:tint val="61000"/>
                <a:satMod val="200000"/>
              </a:schemeClr>
            </a:gs>
            <a:gs pos="100000">
              <a:schemeClr val="lt1">
                <a:hueOff val="0"/>
                <a:satOff val="0"/>
                <a:lumOff val="0"/>
                <a:alphaOff val="0"/>
                <a:tint val="45000"/>
                <a:satMod val="200000"/>
              </a:schemeClr>
            </a:gs>
          </a:gsLst>
          <a:lin ang="950000" scaled="1"/>
        </a:gradFill>
        <a:ln>
          <a:noFill/>
        </a:ln>
        <a:effectLst>
          <a:outerShdw blurRad="381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b" anchorCtr="0">
          <a:noAutofit/>
        </a:bodyPr>
        <a:lstStyle/>
        <a:p>
          <a:pPr lvl="0" algn="l" defTabSz="800100" rtl="0">
            <a:lnSpc>
              <a:spcPct val="90000"/>
            </a:lnSpc>
            <a:spcBef>
              <a:spcPct val="0"/>
            </a:spcBef>
            <a:spcAft>
              <a:spcPct val="35000"/>
            </a:spcAft>
          </a:pPr>
          <a:r>
            <a:rPr lang="zh-TW" altLang="en-US" sz="1800" kern="1200" dirty="0" smtClean="0"/>
            <a:t>電子郵箱</a:t>
          </a:r>
          <a:endParaRPr lang="zh-TW" altLang="en-US" sz="1800" kern="1200" dirty="0"/>
        </a:p>
        <a:p>
          <a:pPr marL="171450" lvl="1" indent="-171450" algn="l" defTabSz="711200">
            <a:lnSpc>
              <a:spcPct val="90000"/>
            </a:lnSpc>
            <a:spcBef>
              <a:spcPct val="0"/>
            </a:spcBef>
            <a:spcAft>
              <a:spcPct val="15000"/>
            </a:spcAft>
            <a:buChar char="••"/>
          </a:pPr>
          <a:r>
            <a:rPr lang="en-US" altLang="en-US" sz="1600" kern="1200" dirty="0" smtClean="0"/>
            <a:t>[A-Za-z0-9._%+-]+@[A-Za-z0-9.-]+\.[A-</a:t>
          </a:r>
          <a:r>
            <a:rPr lang="en-US" altLang="en-US" sz="1600" kern="1200" dirty="0" err="1" smtClean="0"/>
            <a:t>Za</a:t>
          </a:r>
          <a:r>
            <a:rPr lang="en-US" altLang="en-US" sz="1600" kern="1200" dirty="0" smtClean="0"/>
            <a:t>-z]{2,6}</a:t>
          </a:r>
          <a:endParaRPr lang="zh-TW" altLang="en-US" sz="1600" kern="1200" dirty="0"/>
        </a:p>
      </dsp:txBody>
      <dsp:txXfrm>
        <a:off x="1501380" y="2614199"/>
        <a:ext cx="5411387" cy="1188272"/>
      </dsp:txXfrm>
    </dsp:sp>
    <dsp:sp modelId="{917677B8-6E78-459F-92EE-34C4461BF0D0}">
      <dsp:nvSpPr>
        <dsp:cNvPr id="0" name=""/>
        <dsp:cNvSpPr/>
      </dsp:nvSpPr>
      <dsp:spPr>
        <a:xfrm>
          <a:off x="118827" y="2733027"/>
          <a:ext cx="1382553" cy="950618"/>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7000" b="-7000"/>
          </a:stretch>
        </a:blipFill>
        <a:ln w="9525" cap="flat" cmpd="sng" algn="ctr">
          <a:solidFill>
            <a:schemeClr val="dk1">
              <a:shade val="80000"/>
              <a:hueOff val="0"/>
              <a:satOff val="0"/>
              <a:lumOff val="0"/>
              <a:alphaOff val="0"/>
            </a:schemeClr>
          </a:solidFill>
          <a:prstDash val="solid"/>
        </a:ln>
        <a:effectLst>
          <a:outerShdw blurRad="38100" dist="25400" dir="5400000" rotWithShape="0">
            <a:srgbClr val="000000">
              <a:alpha val="40000"/>
            </a:srgbClr>
          </a:outerShdw>
        </a:effectLst>
      </dsp:spPr>
      <dsp:style>
        <a:lnRef idx="1">
          <a:scrgbClr r="0" g="0" b="0"/>
        </a:lnRef>
        <a:fillRef idx="1">
          <a:scrgbClr r="0" g="0" b="0"/>
        </a:fillRef>
        <a:effectRef idx="1">
          <a:scrgbClr r="0" g="0" b="0"/>
        </a:effectRef>
        <a:fontRef idx="minor"/>
      </dsp:style>
    </dsp:sp>
    <dsp:sp modelId="{83513132-FD83-4F98-A834-417F06C06B6A}">
      <dsp:nvSpPr>
        <dsp:cNvPr id="0" name=""/>
        <dsp:cNvSpPr/>
      </dsp:nvSpPr>
      <dsp:spPr>
        <a:xfrm>
          <a:off x="0" y="3921299"/>
          <a:ext cx="6912768" cy="1188272"/>
        </a:xfrm>
        <a:prstGeom prst="roundRect">
          <a:avLst>
            <a:gd name="adj" fmla="val 10000"/>
          </a:avLst>
        </a:prstGeom>
        <a:gradFill rotWithShape="0">
          <a:gsLst>
            <a:gs pos="0">
              <a:schemeClr val="lt1">
                <a:hueOff val="0"/>
                <a:satOff val="0"/>
                <a:lumOff val="0"/>
                <a:alphaOff val="0"/>
                <a:tint val="45000"/>
                <a:satMod val="200000"/>
              </a:schemeClr>
            </a:gs>
            <a:gs pos="30000">
              <a:schemeClr val="lt1">
                <a:hueOff val="0"/>
                <a:satOff val="0"/>
                <a:lumOff val="0"/>
                <a:alphaOff val="0"/>
                <a:tint val="61000"/>
                <a:satMod val="200000"/>
              </a:schemeClr>
            </a:gs>
            <a:gs pos="45000">
              <a:schemeClr val="lt1">
                <a:hueOff val="0"/>
                <a:satOff val="0"/>
                <a:lumOff val="0"/>
                <a:alphaOff val="0"/>
                <a:tint val="66000"/>
                <a:satMod val="200000"/>
              </a:schemeClr>
            </a:gs>
            <a:gs pos="55000">
              <a:schemeClr val="lt1">
                <a:hueOff val="0"/>
                <a:satOff val="0"/>
                <a:lumOff val="0"/>
                <a:alphaOff val="0"/>
                <a:tint val="66000"/>
                <a:satMod val="200000"/>
              </a:schemeClr>
            </a:gs>
            <a:gs pos="73000">
              <a:schemeClr val="lt1">
                <a:hueOff val="0"/>
                <a:satOff val="0"/>
                <a:lumOff val="0"/>
                <a:alphaOff val="0"/>
                <a:tint val="61000"/>
                <a:satMod val="200000"/>
              </a:schemeClr>
            </a:gs>
            <a:gs pos="100000">
              <a:schemeClr val="lt1">
                <a:hueOff val="0"/>
                <a:satOff val="0"/>
                <a:lumOff val="0"/>
                <a:alphaOff val="0"/>
                <a:tint val="45000"/>
                <a:satMod val="200000"/>
              </a:schemeClr>
            </a:gs>
          </a:gsLst>
          <a:lin ang="950000" scaled="1"/>
        </a:gradFill>
        <a:ln>
          <a:noFill/>
        </a:ln>
        <a:effectLst>
          <a:outerShdw blurRad="381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b" anchorCtr="0">
          <a:noAutofit/>
        </a:bodyPr>
        <a:lstStyle/>
        <a:p>
          <a:pPr lvl="0" algn="l" defTabSz="800100" rtl="0">
            <a:lnSpc>
              <a:spcPct val="90000"/>
            </a:lnSpc>
            <a:spcBef>
              <a:spcPct val="0"/>
            </a:spcBef>
            <a:spcAft>
              <a:spcPct val="35000"/>
            </a:spcAft>
          </a:pPr>
          <a:r>
            <a:rPr lang="en-US" altLang="zh-TW" sz="1800" kern="1200" dirty="0" smtClean="0"/>
            <a:t>IPv4</a:t>
          </a:r>
          <a:r>
            <a:rPr lang="zh-TW" altLang="en-US" sz="1800" kern="1200" dirty="0" smtClean="0"/>
            <a:t>位址</a:t>
          </a:r>
          <a:endParaRPr lang="zh-TW" altLang="en-US" sz="1800" kern="1200" dirty="0"/>
        </a:p>
        <a:p>
          <a:pPr marL="171450" lvl="1" indent="-171450" algn="l" defTabSz="711200">
            <a:lnSpc>
              <a:spcPct val="90000"/>
            </a:lnSpc>
            <a:spcBef>
              <a:spcPct val="0"/>
            </a:spcBef>
            <a:spcAft>
              <a:spcPct val="15000"/>
            </a:spcAft>
            <a:buChar char="••"/>
          </a:pPr>
          <a:r>
            <a:rPr lang="en-US" altLang="en-US" sz="1600" kern="1200" dirty="0" smtClean="0"/>
            <a:t>((25[0-5]|2[0-4][0-9]|[01]?[0-9][0-9]?)\.){3}(25[0-5]|2[0-4][0-9]|[01]?[0-9][0-9]?)</a:t>
          </a:r>
          <a:endParaRPr lang="zh-TW" altLang="en-US" sz="1600" kern="1200" dirty="0"/>
        </a:p>
      </dsp:txBody>
      <dsp:txXfrm>
        <a:off x="1501380" y="3921299"/>
        <a:ext cx="5411387" cy="1188272"/>
      </dsp:txXfrm>
    </dsp:sp>
    <dsp:sp modelId="{F8B54D2F-AC4C-46CF-98AA-2F6FF6679D9B}">
      <dsp:nvSpPr>
        <dsp:cNvPr id="0" name=""/>
        <dsp:cNvSpPr/>
      </dsp:nvSpPr>
      <dsp:spPr>
        <a:xfrm>
          <a:off x="118827" y="4040126"/>
          <a:ext cx="1382553" cy="950618"/>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18000" b="-18000"/>
          </a:stretch>
        </a:blipFill>
        <a:ln w="9525" cap="flat" cmpd="sng" algn="ctr">
          <a:solidFill>
            <a:schemeClr val="dk1">
              <a:shade val="80000"/>
              <a:hueOff val="0"/>
              <a:satOff val="0"/>
              <a:lumOff val="0"/>
              <a:alphaOff val="0"/>
            </a:schemeClr>
          </a:solidFill>
          <a:prstDash val="solid"/>
        </a:ln>
        <a:effectLst>
          <a:outerShdw blurRad="38100" dist="25400" dir="5400000" rotWithShape="0">
            <a:srgbClr val="000000">
              <a:alpha val="40000"/>
            </a:srgbClr>
          </a:outerShdw>
        </a:effectLst>
      </dsp:spPr>
      <dsp:style>
        <a:lnRef idx="1">
          <a:scrgbClr r="0" g="0" b="0"/>
        </a:lnRef>
        <a:fillRef idx="1">
          <a:scrgbClr r="0" g="0" b="0"/>
        </a:fillRef>
        <a:effectRef idx="1">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7469E2-C61C-4753-BC5C-6699C9D62991}">
      <dsp:nvSpPr>
        <dsp:cNvPr id="0" name=""/>
        <dsp:cNvSpPr/>
      </dsp:nvSpPr>
      <dsp:spPr>
        <a:xfrm>
          <a:off x="0" y="0"/>
          <a:ext cx="7488832" cy="0"/>
        </a:xfrm>
        <a:prstGeom prst="line">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D75CE7-E819-405F-9C6B-27D078BAD6E1}">
      <dsp:nvSpPr>
        <dsp:cNvPr id="0" name=""/>
        <dsp:cNvSpPr/>
      </dsp:nvSpPr>
      <dsp:spPr>
        <a:xfrm>
          <a:off x="0" y="0"/>
          <a:ext cx="1497766" cy="45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rtl="0">
            <a:lnSpc>
              <a:spcPct val="90000"/>
            </a:lnSpc>
            <a:spcBef>
              <a:spcPct val="0"/>
            </a:spcBef>
            <a:spcAft>
              <a:spcPct val="35000"/>
            </a:spcAft>
          </a:pPr>
          <a:r>
            <a:rPr lang="en-US" sz="2100" kern="1200" dirty="0" smtClean="0"/>
            <a:t>*.zip</a:t>
          </a:r>
          <a:endParaRPr lang="zh-TW" altLang="en-US" sz="2100" kern="1200" dirty="0"/>
        </a:p>
      </dsp:txBody>
      <dsp:txXfrm>
        <a:off x="0" y="0"/>
        <a:ext cx="1497766" cy="450000"/>
      </dsp:txXfrm>
    </dsp:sp>
    <dsp:sp modelId="{FBAA4F02-DC5B-47A9-8378-6B4CE42164B4}">
      <dsp:nvSpPr>
        <dsp:cNvPr id="0" name=""/>
        <dsp:cNvSpPr/>
      </dsp:nvSpPr>
      <dsp:spPr>
        <a:xfrm>
          <a:off x="1610098" y="20434"/>
          <a:ext cx="5878733" cy="408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rtl="0">
            <a:lnSpc>
              <a:spcPct val="90000"/>
            </a:lnSpc>
            <a:spcBef>
              <a:spcPct val="0"/>
            </a:spcBef>
            <a:spcAft>
              <a:spcPct val="35000"/>
            </a:spcAft>
          </a:pPr>
          <a:r>
            <a:rPr lang="zh-TW" sz="1400" kern="1200" dirty="0" smtClean="0"/>
            <a:t>以</a:t>
          </a:r>
          <a:r>
            <a:rPr lang="zh-TW" altLang="en-US" sz="1400" kern="1200" dirty="0" smtClean="0"/>
            <a:t> </a:t>
          </a:r>
          <a:r>
            <a:rPr lang="en-US" sz="1400" kern="1200" dirty="0" smtClean="0"/>
            <a:t>zip</a:t>
          </a:r>
          <a:r>
            <a:rPr lang="zh-TW" sz="1400" kern="1200" dirty="0" smtClean="0"/>
            <a:t> 程式壓縮的檔案</a:t>
          </a:r>
          <a:endParaRPr lang="zh-TW" sz="1400" kern="1200" dirty="0"/>
        </a:p>
      </dsp:txBody>
      <dsp:txXfrm>
        <a:off x="1610098" y="20434"/>
        <a:ext cx="5878733" cy="408691"/>
      </dsp:txXfrm>
    </dsp:sp>
    <dsp:sp modelId="{3600FDF9-21FB-423D-9159-1522451381F1}">
      <dsp:nvSpPr>
        <dsp:cNvPr id="0" name=""/>
        <dsp:cNvSpPr/>
      </dsp:nvSpPr>
      <dsp:spPr>
        <a:xfrm>
          <a:off x="1497766" y="429125"/>
          <a:ext cx="5991065" cy="0"/>
        </a:xfrm>
        <a:prstGeom prst="line">
          <a:avLst/>
        </a:prstGeom>
        <a:solidFill>
          <a:schemeClr val="dk1">
            <a:hueOff val="0"/>
            <a:satOff val="0"/>
            <a:lumOff val="0"/>
            <a:alphaOff val="0"/>
          </a:schemeClr>
        </a:solidFill>
        <a:ln w="1905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F8A285E-9870-438E-A823-052223641771}">
      <dsp:nvSpPr>
        <dsp:cNvPr id="0" name=""/>
        <dsp:cNvSpPr/>
      </dsp:nvSpPr>
      <dsp:spPr>
        <a:xfrm>
          <a:off x="0" y="450000"/>
          <a:ext cx="7488832" cy="0"/>
        </a:xfrm>
        <a:prstGeom prst="line">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D362CB-6BE5-46C6-8DBB-6D3D1FA28419}">
      <dsp:nvSpPr>
        <dsp:cNvPr id="0" name=""/>
        <dsp:cNvSpPr/>
      </dsp:nvSpPr>
      <dsp:spPr>
        <a:xfrm>
          <a:off x="0" y="450000"/>
          <a:ext cx="1497766" cy="45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rtl="0">
            <a:lnSpc>
              <a:spcPct val="90000"/>
            </a:lnSpc>
            <a:spcBef>
              <a:spcPct val="0"/>
            </a:spcBef>
            <a:spcAft>
              <a:spcPct val="35000"/>
            </a:spcAft>
          </a:pPr>
          <a:r>
            <a:rPr lang="zh-TW" sz="2100" kern="1200" dirty="0" smtClean="0"/>
            <a:t>*</a:t>
          </a:r>
          <a:r>
            <a:rPr lang="en-US" sz="2100" kern="1200" dirty="0" smtClean="0"/>
            <a:t>.</a:t>
          </a:r>
          <a:r>
            <a:rPr lang="en-US" sz="2100" kern="1200" dirty="0" err="1" smtClean="0"/>
            <a:t>gz</a:t>
          </a:r>
          <a:endParaRPr lang="zh-TW" sz="2100" kern="1200" dirty="0"/>
        </a:p>
      </dsp:txBody>
      <dsp:txXfrm>
        <a:off x="0" y="450000"/>
        <a:ext cx="1497766" cy="450000"/>
      </dsp:txXfrm>
    </dsp:sp>
    <dsp:sp modelId="{66D13079-539A-421E-A130-14180CE60300}">
      <dsp:nvSpPr>
        <dsp:cNvPr id="0" name=""/>
        <dsp:cNvSpPr/>
      </dsp:nvSpPr>
      <dsp:spPr>
        <a:xfrm>
          <a:off x="1610098" y="470434"/>
          <a:ext cx="5878733" cy="408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rtl="0">
            <a:lnSpc>
              <a:spcPct val="90000"/>
            </a:lnSpc>
            <a:spcBef>
              <a:spcPct val="0"/>
            </a:spcBef>
            <a:spcAft>
              <a:spcPct val="35000"/>
            </a:spcAft>
          </a:pPr>
          <a:r>
            <a:rPr lang="zh-TW" sz="1400" kern="1200" dirty="0" smtClean="0"/>
            <a:t>以</a:t>
          </a:r>
          <a:r>
            <a:rPr lang="zh-TW" altLang="en-US" sz="1400" kern="1200" dirty="0" smtClean="0"/>
            <a:t> </a:t>
          </a:r>
          <a:r>
            <a:rPr lang="en-US" sz="1400" kern="1200" dirty="0" err="1" smtClean="0"/>
            <a:t>gzip</a:t>
          </a:r>
          <a:r>
            <a:rPr lang="zh-TW" sz="1400" kern="1200" dirty="0" smtClean="0"/>
            <a:t>程式壓縮的檔案</a:t>
          </a:r>
          <a:endParaRPr lang="zh-TW" sz="1400" kern="1200" dirty="0"/>
        </a:p>
      </dsp:txBody>
      <dsp:txXfrm>
        <a:off x="1610098" y="470434"/>
        <a:ext cx="5878733" cy="408691"/>
      </dsp:txXfrm>
    </dsp:sp>
    <dsp:sp modelId="{E3BF5FDF-B7F8-4FF5-B067-6967F74509A8}">
      <dsp:nvSpPr>
        <dsp:cNvPr id="0" name=""/>
        <dsp:cNvSpPr/>
      </dsp:nvSpPr>
      <dsp:spPr>
        <a:xfrm>
          <a:off x="1497766" y="879125"/>
          <a:ext cx="5991065" cy="0"/>
        </a:xfrm>
        <a:prstGeom prst="line">
          <a:avLst/>
        </a:prstGeom>
        <a:solidFill>
          <a:schemeClr val="dk1">
            <a:hueOff val="0"/>
            <a:satOff val="0"/>
            <a:lumOff val="0"/>
            <a:alphaOff val="0"/>
          </a:schemeClr>
        </a:solidFill>
        <a:ln w="1905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6C9F1AB-A24F-49B6-998A-31ABF43F637B}">
      <dsp:nvSpPr>
        <dsp:cNvPr id="0" name=""/>
        <dsp:cNvSpPr/>
      </dsp:nvSpPr>
      <dsp:spPr>
        <a:xfrm>
          <a:off x="0" y="900000"/>
          <a:ext cx="7488832" cy="0"/>
        </a:xfrm>
        <a:prstGeom prst="line">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BBA517-8D15-4864-A19A-A04E5A362A85}">
      <dsp:nvSpPr>
        <dsp:cNvPr id="0" name=""/>
        <dsp:cNvSpPr/>
      </dsp:nvSpPr>
      <dsp:spPr>
        <a:xfrm>
          <a:off x="0" y="900000"/>
          <a:ext cx="1497766" cy="45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rtl="0">
            <a:lnSpc>
              <a:spcPct val="90000"/>
            </a:lnSpc>
            <a:spcBef>
              <a:spcPct val="0"/>
            </a:spcBef>
            <a:spcAft>
              <a:spcPct val="35000"/>
            </a:spcAft>
          </a:pPr>
          <a:r>
            <a:rPr lang="zh-TW" sz="2100" kern="1200" smtClean="0"/>
            <a:t>*</a:t>
          </a:r>
          <a:r>
            <a:rPr lang="en-US" sz="2100" kern="1200" smtClean="0"/>
            <a:t>.bz2</a:t>
          </a:r>
          <a:endParaRPr lang="zh-TW" sz="2100" kern="1200"/>
        </a:p>
      </dsp:txBody>
      <dsp:txXfrm>
        <a:off x="0" y="900000"/>
        <a:ext cx="1497766" cy="450000"/>
      </dsp:txXfrm>
    </dsp:sp>
    <dsp:sp modelId="{155CF8BA-225A-4404-B30A-96C2FCD4E93E}">
      <dsp:nvSpPr>
        <dsp:cNvPr id="0" name=""/>
        <dsp:cNvSpPr/>
      </dsp:nvSpPr>
      <dsp:spPr>
        <a:xfrm>
          <a:off x="1610098" y="920434"/>
          <a:ext cx="5878733" cy="408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rtl="0">
            <a:lnSpc>
              <a:spcPct val="90000"/>
            </a:lnSpc>
            <a:spcBef>
              <a:spcPct val="0"/>
            </a:spcBef>
            <a:spcAft>
              <a:spcPct val="35000"/>
            </a:spcAft>
          </a:pPr>
          <a:r>
            <a:rPr lang="zh-TW" sz="1400" kern="1200" dirty="0" smtClean="0"/>
            <a:t>以</a:t>
          </a:r>
          <a:r>
            <a:rPr lang="zh-TW" altLang="en-US" sz="1400" kern="1200" dirty="0" smtClean="0"/>
            <a:t> </a:t>
          </a:r>
          <a:r>
            <a:rPr lang="en-US" sz="1400" kern="1200" dirty="0" smtClean="0"/>
            <a:t>bzip2 </a:t>
          </a:r>
          <a:r>
            <a:rPr lang="zh-TW" sz="1400" kern="1200" dirty="0" smtClean="0"/>
            <a:t>程式壓縮的檔案</a:t>
          </a:r>
          <a:endParaRPr lang="zh-TW" sz="1400" kern="1200" dirty="0"/>
        </a:p>
      </dsp:txBody>
      <dsp:txXfrm>
        <a:off x="1610098" y="920434"/>
        <a:ext cx="5878733" cy="408691"/>
      </dsp:txXfrm>
    </dsp:sp>
    <dsp:sp modelId="{E654A8F7-A021-4345-8A51-1D90E7554909}">
      <dsp:nvSpPr>
        <dsp:cNvPr id="0" name=""/>
        <dsp:cNvSpPr/>
      </dsp:nvSpPr>
      <dsp:spPr>
        <a:xfrm>
          <a:off x="1497766" y="1329125"/>
          <a:ext cx="5991065" cy="0"/>
        </a:xfrm>
        <a:prstGeom prst="line">
          <a:avLst/>
        </a:prstGeom>
        <a:solidFill>
          <a:schemeClr val="dk1">
            <a:hueOff val="0"/>
            <a:satOff val="0"/>
            <a:lumOff val="0"/>
            <a:alphaOff val="0"/>
          </a:schemeClr>
        </a:solidFill>
        <a:ln w="1905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DF6613F-DA2A-4FFA-89D9-8215705588CC}">
      <dsp:nvSpPr>
        <dsp:cNvPr id="0" name=""/>
        <dsp:cNvSpPr/>
      </dsp:nvSpPr>
      <dsp:spPr>
        <a:xfrm>
          <a:off x="0" y="1350000"/>
          <a:ext cx="7488832" cy="0"/>
        </a:xfrm>
        <a:prstGeom prst="line">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7FE42D-C6F5-41D2-B29D-C26CCE78CA07}">
      <dsp:nvSpPr>
        <dsp:cNvPr id="0" name=""/>
        <dsp:cNvSpPr/>
      </dsp:nvSpPr>
      <dsp:spPr>
        <a:xfrm>
          <a:off x="0" y="1350000"/>
          <a:ext cx="1497766" cy="45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rtl="0">
            <a:lnSpc>
              <a:spcPct val="90000"/>
            </a:lnSpc>
            <a:spcBef>
              <a:spcPct val="0"/>
            </a:spcBef>
            <a:spcAft>
              <a:spcPct val="35000"/>
            </a:spcAft>
          </a:pPr>
          <a:r>
            <a:rPr lang="zh-TW" sz="2100" kern="1200" dirty="0" smtClean="0"/>
            <a:t>*</a:t>
          </a:r>
          <a:r>
            <a:rPr lang="en-US" sz="2100" kern="1200" dirty="0" smtClean="0"/>
            <a:t>.</a:t>
          </a:r>
          <a:r>
            <a:rPr lang="en-US" sz="2100" kern="1200" dirty="0" err="1" smtClean="0"/>
            <a:t>xz</a:t>
          </a:r>
          <a:endParaRPr lang="zh-TW" sz="2100" kern="1200" dirty="0"/>
        </a:p>
      </dsp:txBody>
      <dsp:txXfrm>
        <a:off x="0" y="1350000"/>
        <a:ext cx="1497766" cy="450000"/>
      </dsp:txXfrm>
    </dsp:sp>
    <dsp:sp modelId="{ED4E7DFD-5CCD-4C41-84A5-D566C9A00363}">
      <dsp:nvSpPr>
        <dsp:cNvPr id="0" name=""/>
        <dsp:cNvSpPr/>
      </dsp:nvSpPr>
      <dsp:spPr>
        <a:xfrm>
          <a:off x="1610098" y="1370434"/>
          <a:ext cx="5878733" cy="408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rtl="0">
            <a:lnSpc>
              <a:spcPct val="90000"/>
            </a:lnSpc>
            <a:spcBef>
              <a:spcPct val="0"/>
            </a:spcBef>
            <a:spcAft>
              <a:spcPct val="35000"/>
            </a:spcAft>
          </a:pPr>
          <a:r>
            <a:rPr lang="zh-TW" sz="1400" kern="1200" dirty="0" smtClean="0"/>
            <a:t>以</a:t>
          </a:r>
          <a:r>
            <a:rPr lang="zh-TW" altLang="en-US" sz="1400" kern="1200" dirty="0" smtClean="0"/>
            <a:t> </a:t>
          </a:r>
          <a:r>
            <a:rPr lang="en-US" sz="1400" kern="1200" dirty="0" err="1" smtClean="0"/>
            <a:t>xz</a:t>
          </a:r>
          <a:r>
            <a:rPr lang="zh-TW" sz="1400" kern="1200" dirty="0" smtClean="0"/>
            <a:t> 程式壓縮的檔案</a:t>
          </a:r>
          <a:endParaRPr lang="zh-TW" sz="1400" kern="1200" dirty="0"/>
        </a:p>
      </dsp:txBody>
      <dsp:txXfrm>
        <a:off x="1610098" y="1370434"/>
        <a:ext cx="5878733" cy="408691"/>
      </dsp:txXfrm>
    </dsp:sp>
    <dsp:sp modelId="{4310AB0B-733D-452B-8040-FA1484E59E2E}">
      <dsp:nvSpPr>
        <dsp:cNvPr id="0" name=""/>
        <dsp:cNvSpPr/>
      </dsp:nvSpPr>
      <dsp:spPr>
        <a:xfrm>
          <a:off x="1497766" y="1779125"/>
          <a:ext cx="5991065" cy="0"/>
        </a:xfrm>
        <a:prstGeom prst="line">
          <a:avLst/>
        </a:prstGeom>
        <a:solidFill>
          <a:schemeClr val="dk1">
            <a:hueOff val="0"/>
            <a:satOff val="0"/>
            <a:lumOff val="0"/>
            <a:alphaOff val="0"/>
          </a:schemeClr>
        </a:solidFill>
        <a:ln w="1905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2B15FC-2191-4F3B-BAFA-CF6049B7085F}">
      <dsp:nvSpPr>
        <dsp:cNvPr id="0" name=""/>
        <dsp:cNvSpPr/>
      </dsp:nvSpPr>
      <dsp:spPr>
        <a:xfrm>
          <a:off x="0" y="0"/>
          <a:ext cx="7632848" cy="0"/>
        </a:xfrm>
        <a:prstGeom prst="line">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BC8C8E-3379-4FAE-9965-A9433D4ED6BE}">
      <dsp:nvSpPr>
        <dsp:cNvPr id="0" name=""/>
        <dsp:cNvSpPr/>
      </dsp:nvSpPr>
      <dsp:spPr>
        <a:xfrm>
          <a:off x="0" y="0"/>
          <a:ext cx="1526569" cy="45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rtl="0">
            <a:lnSpc>
              <a:spcPct val="90000"/>
            </a:lnSpc>
            <a:spcBef>
              <a:spcPct val="0"/>
            </a:spcBef>
            <a:spcAft>
              <a:spcPct val="35000"/>
            </a:spcAft>
          </a:pPr>
          <a:r>
            <a:rPr lang="zh-TW" sz="1800" kern="1200" dirty="0" smtClean="0"/>
            <a:t>*</a:t>
          </a:r>
          <a:r>
            <a:rPr lang="en-US" sz="1800" kern="1200" dirty="0" smtClean="0"/>
            <a:t>.tar</a:t>
          </a:r>
          <a:endParaRPr lang="zh-TW" sz="1800" kern="1200" dirty="0"/>
        </a:p>
      </dsp:txBody>
      <dsp:txXfrm>
        <a:off x="0" y="0"/>
        <a:ext cx="1526569" cy="450000"/>
      </dsp:txXfrm>
    </dsp:sp>
    <dsp:sp modelId="{027B1EA5-36AB-482C-97AC-285A133DD9A9}">
      <dsp:nvSpPr>
        <dsp:cNvPr id="0" name=""/>
        <dsp:cNvSpPr/>
      </dsp:nvSpPr>
      <dsp:spPr>
        <a:xfrm>
          <a:off x="1641062" y="20434"/>
          <a:ext cx="5991785" cy="408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rtl="0">
            <a:lnSpc>
              <a:spcPct val="90000"/>
            </a:lnSpc>
            <a:spcBef>
              <a:spcPct val="0"/>
            </a:spcBef>
            <a:spcAft>
              <a:spcPct val="35000"/>
            </a:spcAft>
          </a:pPr>
          <a:r>
            <a:rPr lang="zh-TW" sz="1400" kern="1200" dirty="0" smtClean="0"/>
            <a:t>以</a:t>
          </a:r>
          <a:r>
            <a:rPr lang="zh-TW" altLang="en-US" sz="1400" kern="1200" dirty="0" smtClean="0"/>
            <a:t> </a:t>
          </a:r>
          <a:r>
            <a:rPr lang="en-US" sz="1400" kern="1200" dirty="0" smtClean="0"/>
            <a:t>tar</a:t>
          </a:r>
          <a:r>
            <a:rPr lang="zh-TW" sz="1400" kern="1200" dirty="0" smtClean="0"/>
            <a:t> 程式打包的檔案，</a:t>
          </a:r>
          <a:r>
            <a:rPr lang="zh-TW" altLang="en-US" sz="1400" kern="1200" dirty="0" smtClean="0"/>
            <a:t>未</a:t>
          </a:r>
          <a:r>
            <a:rPr lang="zh-TW" sz="1400" kern="1200" dirty="0" smtClean="0"/>
            <a:t>壓縮</a:t>
          </a:r>
          <a:endParaRPr lang="zh-TW" sz="1400" kern="1200" dirty="0"/>
        </a:p>
      </dsp:txBody>
      <dsp:txXfrm>
        <a:off x="1641062" y="20434"/>
        <a:ext cx="5991785" cy="408691"/>
      </dsp:txXfrm>
    </dsp:sp>
    <dsp:sp modelId="{FA6BA1AA-AABA-4E19-A180-1DE9FDC77B48}">
      <dsp:nvSpPr>
        <dsp:cNvPr id="0" name=""/>
        <dsp:cNvSpPr/>
      </dsp:nvSpPr>
      <dsp:spPr>
        <a:xfrm>
          <a:off x="1526569" y="429125"/>
          <a:ext cx="6106278" cy="0"/>
        </a:xfrm>
        <a:prstGeom prst="line">
          <a:avLst/>
        </a:prstGeom>
        <a:solidFill>
          <a:schemeClr val="dk1">
            <a:hueOff val="0"/>
            <a:satOff val="0"/>
            <a:lumOff val="0"/>
            <a:alphaOff val="0"/>
          </a:schemeClr>
        </a:solidFill>
        <a:ln w="1905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93A6171-7912-48DE-9A35-BA406E8F5E54}">
      <dsp:nvSpPr>
        <dsp:cNvPr id="0" name=""/>
        <dsp:cNvSpPr/>
      </dsp:nvSpPr>
      <dsp:spPr>
        <a:xfrm>
          <a:off x="0" y="450000"/>
          <a:ext cx="7632848" cy="0"/>
        </a:xfrm>
        <a:prstGeom prst="line">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1EAC91-3B0F-4791-B2FD-42E073CC7FF4}">
      <dsp:nvSpPr>
        <dsp:cNvPr id="0" name=""/>
        <dsp:cNvSpPr/>
      </dsp:nvSpPr>
      <dsp:spPr>
        <a:xfrm>
          <a:off x="0" y="450000"/>
          <a:ext cx="1526569" cy="45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rtl="0">
            <a:lnSpc>
              <a:spcPct val="90000"/>
            </a:lnSpc>
            <a:spcBef>
              <a:spcPct val="0"/>
            </a:spcBef>
            <a:spcAft>
              <a:spcPct val="35000"/>
            </a:spcAft>
          </a:pPr>
          <a:r>
            <a:rPr lang="zh-TW" sz="1800" kern="1200" dirty="0" smtClean="0"/>
            <a:t>*</a:t>
          </a:r>
          <a:r>
            <a:rPr lang="en-US" sz="1800" kern="1200" dirty="0" smtClean="0"/>
            <a:t>.tar.gz</a:t>
          </a:r>
          <a:r>
            <a:rPr lang="zh-TW" altLang="en-US" sz="1800" kern="1200" dirty="0" smtClean="0"/>
            <a:t> </a:t>
          </a:r>
          <a:r>
            <a:rPr lang="en-US" sz="1800" kern="1200" dirty="0" smtClean="0"/>
            <a:t>(</a:t>
          </a:r>
          <a:r>
            <a:rPr lang="zh-TW" sz="1800" kern="1200" dirty="0" smtClean="0"/>
            <a:t>*</a:t>
          </a:r>
          <a:r>
            <a:rPr lang="en-US" sz="1800" kern="1200" dirty="0" smtClean="0"/>
            <a:t>.</a:t>
          </a:r>
          <a:r>
            <a:rPr lang="en-US" sz="1800" kern="1200" dirty="0" err="1" smtClean="0"/>
            <a:t>tgz</a:t>
          </a:r>
          <a:r>
            <a:rPr lang="en-US" sz="1800" kern="1200" dirty="0" smtClean="0"/>
            <a:t>)</a:t>
          </a:r>
          <a:endParaRPr lang="zh-TW" sz="1800" kern="1200" dirty="0"/>
        </a:p>
      </dsp:txBody>
      <dsp:txXfrm>
        <a:off x="0" y="450000"/>
        <a:ext cx="1526569" cy="450000"/>
      </dsp:txXfrm>
    </dsp:sp>
    <dsp:sp modelId="{116D274C-373A-43C9-8DF1-88EED607E146}">
      <dsp:nvSpPr>
        <dsp:cNvPr id="0" name=""/>
        <dsp:cNvSpPr/>
      </dsp:nvSpPr>
      <dsp:spPr>
        <a:xfrm>
          <a:off x="1641062" y="470434"/>
          <a:ext cx="5991785" cy="408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rtl="0">
            <a:lnSpc>
              <a:spcPct val="90000"/>
            </a:lnSpc>
            <a:spcBef>
              <a:spcPct val="0"/>
            </a:spcBef>
            <a:spcAft>
              <a:spcPct val="35000"/>
            </a:spcAft>
          </a:pPr>
          <a:r>
            <a:rPr lang="zh-TW" sz="1400" kern="1200" dirty="0" smtClean="0"/>
            <a:t>以</a:t>
          </a:r>
          <a:r>
            <a:rPr lang="zh-TW" altLang="en-US" sz="1400" kern="1200" dirty="0" smtClean="0"/>
            <a:t> </a:t>
          </a:r>
          <a:r>
            <a:rPr lang="en-US" sz="1400" kern="1200" dirty="0" smtClean="0"/>
            <a:t>tar</a:t>
          </a:r>
          <a:r>
            <a:rPr lang="zh-TW" sz="1400" kern="1200" dirty="0" smtClean="0"/>
            <a:t> 程式打包的檔案，並以</a:t>
          </a:r>
          <a:r>
            <a:rPr lang="en-US" sz="1400" kern="1200" dirty="0" err="1" smtClean="0"/>
            <a:t>gzip</a:t>
          </a:r>
          <a:r>
            <a:rPr lang="zh-TW" sz="1400" kern="1200" dirty="0" smtClean="0"/>
            <a:t>壓縮</a:t>
          </a:r>
          <a:endParaRPr lang="zh-TW" sz="1400" kern="1200" dirty="0"/>
        </a:p>
      </dsp:txBody>
      <dsp:txXfrm>
        <a:off x="1641062" y="470434"/>
        <a:ext cx="5991785" cy="408691"/>
      </dsp:txXfrm>
    </dsp:sp>
    <dsp:sp modelId="{8C5C4D9A-F6B5-4ACF-9702-BE77B1FB5789}">
      <dsp:nvSpPr>
        <dsp:cNvPr id="0" name=""/>
        <dsp:cNvSpPr/>
      </dsp:nvSpPr>
      <dsp:spPr>
        <a:xfrm>
          <a:off x="1526569" y="879125"/>
          <a:ext cx="6106278" cy="0"/>
        </a:xfrm>
        <a:prstGeom prst="line">
          <a:avLst/>
        </a:prstGeom>
        <a:solidFill>
          <a:schemeClr val="dk1">
            <a:hueOff val="0"/>
            <a:satOff val="0"/>
            <a:lumOff val="0"/>
            <a:alphaOff val="0"/>
          </a:schemeClr>
        </a:solidFill>
        <a:ln w="1905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A1A5787-F274-4F22-8D82-A20B88626595}">
      <dsp:nvSpPr>
        <dsp:cNvPr id="0" name=""/>
        <dsp:cNvSpPr/>
      </dsp:nvSpPr>
      <dsp:spPr>
        <a:xfrm>
          <a:off x="0" y="900000"/>
          <a:ext cx="7632848" cy="0"/>
        </a:xfrm>
        <a:prstGeom prst="line">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1AA287-EF0B-43EE-8F6C-79AFF5D827C2}">
      <dsp:nvSpPr>
        <dsp:cNvPr id="0" name=""/>
        <dsp:cNvSpPr/>
      </dsp:nvSpPr>
      <dsp:spPr>
        <a:xfrm>
          <a:off x="0" y="900000"/>
          <a:ext cx="1526569" cy="45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rtl="0">
            <a:lnSpc>
              <a:spcPct val="90000"/>
            </a:lnSpc>
            <a:spcBef>
              <a:spcPct val="0"/>
            </a:spcBef>
            <a:spcAft>
              <a:spcPct val="35000"/>
            </a:spcAft>
          </a:pPr>
          <a:r>
            <a:rPr lang="en-US" sz="1800" kern="1200" smtClean="0"/>
            <a:t>.tar.bz2</a:t>
          </a:r>
          <a:endParaRPr lang="zh-TW" sz="1800" kern="1200"/>
        </a:p>
      </dsp:txBody>
      <dsp:txXfrm>
        <a:off x="0" y="900000"/>
        <a:ext cx="1526569" cy="450000"/>
      </dsp:txXfrm>
    </dsp:sp>
    <dsp:sp modelId="{3C43D038-B866-49AE-AA47-511252A54820}">
      <dsp:nvSpPr>
        <dsp:cNvPr id="0" name=""/>
        <dsp:cNvSpPr/>
      </dsp:nvSpPr>
      <dsp:spPr>
        <a:xfrm>
          <a:off x="1641062" y="920434"/>
          <a:ext cx="5991785" cy="408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rtl="0">
            <a:lnSpc>
              <a:spcPct val="90000"/>
            </a:lnSpc>
            <a:spcBef>
              <a:spcPct val="0"/>
            </a:spcBef>
            <a:spcAft>
              <a:spcPct val="35000"/>
            </a:spcAft>
          </a:pPr>
          <a:r>
            <a:rPr lang="zh-TW" sz="1400" kern="1200" dirty="0" smtClean="0"/>
            <a:t>以</a:t>
          </a:r>
          <a:r>
            <a:rPr lang="zh-TW" altLang="en-US" sz="1400" kern="1200" dirty="0" smtClean="0"/>
            <a:t> </a:t>
          </a:r>
          <a:r>
            <a:rPr lang="en-US" sz="1400" kern="1200" dirty="0" smtClean="0"/>
            <a:t>tar</a:t>
          </a:r>
          <a:r>
            <a:rPr lang="zh-TW" sz="1400" kern="1200" dirty="0" smtClean="0"/>
            <a:t> 程式打包的檔案，並以</a:t>
          </a:r>
          <a:r>
            <a:rPr lang="en-US" sz="1400" kern="1200" dirty="0" smtClean="0"/>
            <a:t>bzip2</a:t>
          </a:r>
          <a:r>
            <a:rPr lang="zh-TW" sz="1400" kern="1200" dirty="0" smtClean="0"/>
            <a:t>壓縮</a:t>
          </a:r>
          <a:endParaRPr lang="zh-TW" sz="1400" kern="1200" dirty="0"/>
        </a:p>
      </dsp:txBody>
      <dsp:txXfrm>
        <a:off x="1641062" y="920434"/>
        <a:ext cx="5991785" cy="408691"/>
      </dsp:txXfrm>
    </dsp:sp>
    <dsp:sp modelId="{41809CB4-71C6-4DA1-B128-04F5161B22E5}">
      <dsp:nvSpPr>
        <dsp:cNvPr id="0" name=""/>
        <dsp:cNvSpPr/>
      </dsp:nvSpPr>
      <dsp:spPr>
        <a:xfrm>
          <a:off x="1526569" y="1329125"/>
          <a:ext cx="6106278" cy="0"/>
        </a:xfrm>
        <a:prstGeom prst="line">
          <a:avLst/>
        </a:prstGeom>
        <a:solidFill>
          <a:schemeClr val="dk1">
            <a:hueOff val="0"/>
            <a:satOff val="0"/>
            <a:lumOff val="0"/>
            <a:alphaOff val="0"/>
          </a:schemeClr>
        </a:solidFill>
        <a:ln w="1905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08C38C8-E785-4B5A-BFB2-03C755405AD0}">
      <dsp:nvSpPr>
        <dsp:cNvPr id="0" name=""/>
        <dsp:cNvSpPr/>
      </dsp:nvSpPr>
      <dsp:spPr>
        <a:xfrm>
          <a:off x="0" y="1350000"/>
          <a:ext cx="7632848" cy="0"/>
        </a:xfrm>
        <a:prstGeom prst="line">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8546C3-227F-4633-92F4-BC2860534CDD}">
      <dsp:nvSpPr>
        <dsp:cNvPr id="0" name=""/>
        <dsp:cNvSpPr/>
      </dsp:nvSpPr>
      <dsp:spPr>
        <a:xfrm>
          <a:off x="0" y="1350000"/>
          <a:ext cx="1526569" cy="45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zh-TW" altLang="en-US" sz="1800" kern="1200" dirty="0" smtClean="0"/>
            <a:t>*</a:t>
          </a:r>
          <a:r>
            <a:rPr lang="en-US" altLang="zh-TW" sz="1800" kern="1200" dirty="0" smtClean="0"/>
            <a:t>.</a:t>
          </a:r>
          <a:r>
            <a:rPr lang="en-US" altLang="zh-TW" sz="1800" kern="1200" dirty="0" err="1" smtClean="0"/>
            <a:t>tar.xz</a:t>
          </a:r>
          <a:endParaRPr lang="zh-TW" altLang="en-US" sz="1800" kern="1200" dirty="0"/>
        </a:p>
      </dsp:txBody>
      <dsp:txXfrm>
        <a:off x="0" y="1350000"/>
        <a:ext cx="1526569" cy="450000"/>
      </dsp:txXfrm>
    </dsp:sp>
    <dsp:sp modelId="{67F491E9-492C-4086-BC42-FF01343066DE}">
      <dsp:nvSpPr>
        <dsp:cNvPr id="0" name=""/>
        <dsp:cNvSpPr/>
      </dsp:nvSpPr>
      <dsp:spPr>
        <a:xfrm>
          <a:off x="1641062" y="1370434"/>
          <a:ext cx="5991785" cy="408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zh-TW" altLang="en-US" sz="1400" kern="1200" dirty="0" smtClean="0"/>
            <a:t>以 </a:t>
          </a:r>
          <a:r>
            <a:rPr lang="en-US" altLang="zh-TW" sz="1400" kern="1200" dirty="0" smtClean="0"/>
            <a:t>tar</a:t>
          </a:r>
          <a:r>
            <a:rPr lang="zh-TW" altLang="en-US" sz="1400" kern="1200" dirty="0" smtClean="0"/>
            <a:t> 程式打包的檔案，並以</a:t>
          </a:r>
          <a:r>
            <a:rPr lang="en-US" altLang="zh-TW" sz="1400" kern="1200" dirty="0" err="1" smtClean="0"/>
            <a:t>xz</a:t>
          </a:r>
          <a:r>
            <a:rPr lang="zh-TW" altLang="en-US" sz="1400" kern="1200" dirty="0" smtClean="0"/>
            <a:t>壓縮</a:t>
          </a:r>
          <a:endParaRPr lang="zh-TW" altLang="en-US" sz="1400" kern="1200" dirty="0"/>
        </a:p>
      </dsp:txBody>
      <dsp:txXfrm>
        <a:off x="1641062" y="1370434"/>
        <a:ext cx="5991785" cy="408691"/>
      </dsp:txXfrm>
    </dsp:sp>
    <dsp:sp modelId="{6112A6AE-7E42-4D77-BD40-674EDA052B0F}">
      <dsp:nvSpPr>
        <dsp:cNvPr id="0" name=""/>
        <dsp:cNvSpPr/>
      </dsp:nvSpPr>
      <dsp:spPr>
        <a:xfrm>
          <a:off x="1526569" y="1779125"/>
          <a:ext cx="6106278" cy="0"/>
        </a:xfrm>
        <a:prstGeom prst="line">
          <a:avLst/>
        </a:prstGeom>
        <a:solidFill>
          <a:schemeClr val="dk1">
            <a:hueOff val="0"/>
            <a:satOff val="0"/>
            <a:lumOff val="0"/>
            <a:alphaOff val="0"/>
          </a:schemeClr>
        </a:solidFill>
        <a:ln w="1905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AF6092-0559-4CD4-B7BF-061CFA66E4FC}">
      <dsp:nvSpPr>
        <dsp:cNvPr id="0" name=""/>
        <dsp:cNvSpPr/>
      </dsp:nvSpPr>
      <dsp:spPr>
        <a:xfrm rot="5400000">
          <a:off x="4218485" y="-1929738"/>
          <a:ext cx="928228" cy="5023278"/>
        </a:xfrm>
        <a:prstGeom prst="round2SameRect">
          <a:avLst/>
        </a:prstGeom>
        <a:solidFill>
          <a:schemeClr val="lt1"/>
        </a:solidFill>
        <a:ln w="1905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altLang="zh-TW" sz="1800" kern="1200" dirty="0" smtClean="0"/>
            <a:t>append</a:t>
          </a:r>
          <a:endParaRPr lang="zh-TW" altLang="en-US" sz="1800" kern="1200" dirty="0"/>
        </a:p>
        <a:p>
          <a:pPr marL="171450" lvl="1" indent="-171450" algn="l" defTabSz="800100">
            <a:lnSpc>
              <a:spcPct val="90000"/>
            </a:lnSpc>
            <a:spcBef>
              <a:spcPct val="0"/>
            </a:spcBef>
            <a:spcAft>
              <a:spcPct val="15000"/>
            </a:spcAft>
            <a:buChar char="••"/>
          </a:pPr>
          <a:r>
            <a:rPr lang="zh-TW" altLang="en-US" sz="1800" kern="1200" dirty="0" smtClean="0"/>
            <a:t>從目前游標位置的下一個字元開始輸入</a:t>
          </a:r>
          <a:endParaRPr lang="zh-TW" altLang="en-US" sz="1800" kern="1200" dirty="0"/>
        </a:p>
      </dsp:txBody>
      <dsp:txXfrm rot="-5400000">
        <a:off x="2170960" y="163099"/>
        <a:ext cx="4977966" cy="837604"/>
      </dsp:txXfrm>
    </dsp:sp>
    <dsp:sp modelId="{7293C88A-D181-4F87-A894-4CEB99F9D06C}">
      <dsp:nvSpPr>
        <dsp:cNvPr id="0" name=""/>
        <dsp:cNvSpPr/>
      </dsp:nvSpPr>
      <dsp:spPr>
        <a:xfrm>
          <a:off x="654633" y="1758"/>
          <a:ext cx="1516326" cy="1160285"/>
        </a:xfrm>
        <a:prstGeom prst="roundRect">
          <a:avLst/>
        </a:prstGeom>
        <a:gradFill rotWithShape="0">
          <a:gsLst>
            <a:gs pos="0">
              <a:schemeClr val="accent5">
                <a:hueOff val="0"/>
                <a:satOff val="0"/>
                <a:lumOff val="0"/>
                <a:alphaOff val="0"/>
                <a:tint val="45000"/>
                <a:satMod val="200000"/>
              </a:schemeClr>
            </a:gs>
            <a:gs pos="30000">
              <a:schemeClr val="accent5">
                <a:hueOff val="0"/>
                <a:satOff val="0"/>
                <a:lumOff val="0"/>
                <a:alphaOff val="0"/>
                <a:tint val="61000"/>
                <a:satMod val="200000"/>
              </a:schemeClr>
            </a:gs>
            <a:gs pos="45000">
              <a:schemeClr val="accent5">
                <a:hueOff val="0"/>
                <a:satOff val="0"/>
                <a:lumOff val="0"/>
                <a:alphaOff val="0"/>
                <a:tint val="66000"/>
                <a:satMod val="200000"/>
              </a:schemeClr>
            </a:gs>
            <a:gs pos="55000">
              <a:schemeClr val="accent5">
                <a:hueOff val="0"/>
                <a:satOff val="0"/>
                <a:lumOff val="0"/>
                <a:alphaOff val="0"/>
                <a:tint val="66000"/>
                <a:satMod val="200000"/>
              </a:schemeClr>
            </a:gs>
            <a:gs pos="73000">
              <a:schemeClr val="accent5">
                <a:hueOff val="0"/>
                <a:satOff val="0"/>
                <a:lumOff val="0"/>
                <a:alphaOff val="0"/>
                <a:tint val="61000"/>
                <a:satMod val="200000"/>
              </a:schemeClr>
            </a:gs>
            <a:gs pos="100000">
              <a:schemeClr val="accent5">
                <a:hueOff val="0"/>
                <a:satOff val="0"/>
                <a:lumOff val="0"/>
                <a:alphaOff val="0"/>
                <a:tint val="45000"/>
                <a:satMod val="200000"/>
              </a:schemeClr>
            </a:gs>
          </a:gsLst>
          <a:lin ang="950000" scaled="1"/>
        </a:gradFill>
        <a:ln>
          <a:noFill/>
        </a:ln>
        <a:effectLst>
          <a:outerShdw blurRad="381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5740" tIns="102870" rIns="205740" bIns="102870" numCol="1" spcCol="1270" anchor="ctr" anchorCtr="0">
          <a:noAutofit/>
        </a:bodyPr>
        <a:lstStyle/>
        <a:p>
          <a:pPr lvl="0" algn="ctr" defTabSz="2400300">
            <a:lnSpc>
              <a:spcPct val="90000"/>
            </a:lnSpc>
            <a:spcBef>
              <a:spcPct val="0"/>
            </a:spcBef>
            <a:spcAft>
              <a:spcPct val="35000"/>
            </a:spcAft>
          </a:pPr>
          <a:r>
            <a:rPr lang="en-US" altLang="zh-TW" sz="5400" kern="1200" dirty="0" smtClean="0"/>
            <a:t>a</a:t>
          </a:r>
          <a:endParaRPr lang="zh-TW" altLang="en-US" sz="5400" kern="1200" dirty="0"/>
        </a:p>
      </dsp:txBody>
      <dsp:txXfrm>
        <a:off x="711273" y="58398"/>
        <a:ext cx="1403046" cy="1047005"/>
      </dsp:txXfrm>
    </dsp:sp>
    <dsp:sp modelId="{3BCD1918-6BB2-4279-88D1-4998596D88A7}">
      <dsp:nvSpPr>
        <dsp:cNvPr id="0" name=""/>
        <dsp:cNvSpPr/>
      </dsp:nvSpPr>
      <dsp:spPr>
        <a:xfrm rot="5400000">
          <a:off x="4218485" y="-711439"/>
          <a:ext cx="928228" cy="5023278"/>
        </a:xfrm>
        <a:prstGeom prst="round2SameRect">
          <a:avLst/>
        </a:prstGeom>
        <a:solidFill>
          <a:schemeClr val="lt1"/>
        </a:solidFill>
        <a:ln w="1905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altLang="zh-TW" sz="1800" kern="1200" dirty="0" smtClean="0"/>
            <a:t>insert</a:t>
          </a:r>
          <a:endParaRPr lang="zh-TW" altLang="en-US" sz="1800" kern="1200" dirty="0"/>
        </a:p>
        <a:p>
          <a:pPr marL="171450" lvl="1" indent="-171450" algn="l" defTabSz="800100">
            <a:lnSpc>
              <a:spcPct val="90000"/>
            </a:lnSpc>
            <a:spcBef>
              <a:spcPct val="0"/>
            </a:spcBef>
            <a:spcAft>
              <a:spcPct val="15000"/>
            </a:spcAft>
            <a:buChar char="••"/>
          </a:pPr>
          <a:r>
            <a:rPr lang="zh-TW" altLang="en-US" sz="1800" kern="1200" dirty="0" smtClean="0"/>
            <a:t>從目前游標位置插入新輸入的字元</a:t>
          </a:r>
          <a:endParaRPr lang="zh-TW" altLang="en-US" sz="1800" kern="1200" dirty="0"/>
        </a:p>
      </dsp:txBody>
      <dsp:txXfrm rot="-5400000">
        <a:off x="2170960" y="1381398"/>
        <a:ext cx="4977966" cy="837604"/>
      </dsp:txXfrm>
    </dsp:sp>
    <dsp:sp modelId="{9F2349A1-8F8A-43BE-90D1-29F52B6DF529}">
      <dsp:nvSpPr>
        <dsp:cNvPr id="0" name=""/>
        <dsp:cNvSpPr/>
      </dsp:nvSpPr>
      <dsp:spPr>
        <a:xfrm>
          <a:off x="654633" y="1220057"/>
          <a:ext cx="1516326" cy="1160285"/>
        </a:xfrm>
        <a:prstGeom prst="roundRect">
          <a:avLst/>
        </a:prstGeom>
        <a:gradFill rotWithShape="0">
          <a:gsLst>
            <a:gs pos="0">
              <a:schemeClr val="accent5">
                <a:hueOff val="-4966938"/>
                <a:satOff val="19906"/>
                <a:lumOff val="4314"/>
                <a:alphaOff val="0"/>
                <a:tint val="45000"/>
                <a:satMod val="200000"/>
              </a:schemeClr>
            </a:gs>
            <a:gs pos="30000">
              <a:schemeClr val="accent5">
                <a:hueOff val="-4966938"/>
                <a:satOff val="19906"/>
                <a:lumOff val="4314"/>
                <a:alphaOff val="0"/>
                <a:tint val="61000"/>
                <a:satMod val="200000"/>
              </a:schemeClr>
            </a:gs>
            <a:gs pos="45000">
              <a:schemeClr val="accent5">
                <a:hueOff val="-4966938"/>
                <a:satOff val="19906"/>
                <a:lumOff val="4314"/>
                <a:alphaOff val="0"/>
                <a:tint val="66000"/>
                <a:satMod val="200000"/>
              </a:schemeClr>
            </a:gs>
            <a:gs pos="55000">
              <a:schemeClr val="accent5">
                <a:hueOff val="-4966938"/>
                <a:satOff val="19906"/>
                <a:lumOff val="4314"/>
                <a:alphaOff val="0"/>
                <a:tint val="66000"/>
                <a:satMod val="200000"/>
              </a:schemeClr>
            </a:gs>
            <a:gs pos="73000">
              <a:schemeClr val="accent5">
                <a:hueOff val="-4966938"/>
                <a:satOff val="19906"/>
                <a:lumOff val="4314"/>
                <a:alphaOff val="0"/>
                <a:tint val="61000"/>
                <a:satMod val="200000"/>
              </a:schemeClr>
            </a:gs>
            <a:gs pos="100000">
              <a:schemeClr val="accent5">
                <a:hueOff val="-4966938"/>
                <a:satOff val="19906"/>
                <a:lumOff val="4314"/>
                <a:alphaOff val="0"/>
                <a:tint val="45000"/>
                <a:satMod val="200000"/>
              </a:schemeClr>
            </a:gs>
          </a:gsLst>
          <a:lin ang="950000" scaled="1"/>
        </a:gradFill>
        <a:ln>
          <a:noFill/>
        </a:ln>
        <a:effectLst>
          <a:outerShdw blurRad="381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5740" tIns="102870" rIns="205740" bIns="102870" numCol="1" spcCol="1270" anchor="ctr" anchorCtr="0">
          <a:noAutofit/>
        </a:bodyPr>
        <a:lstStyle/>
        <a:p>
          <a:pPr lvl="0" algn="ctr" defTabSz="2400300">
            <a:lnSpc>
              <a:spcPct val="90000"/>
            </a:lnSpc>
            <a:spcBef>
              <a:spcPct val="0"/>
            </a:spcBef>
            <a:spcAft>
              <a:spcPct val="35000"/>
            </a:spcAft>
          </a:pPr>
          <a:r>
            <a:rPr lang="en-US" altLang="zh-TW" sz="5400" kern="1200" dirty="0" err="1" smtClean="0"/>
            <a:t>i</a:t>
          </a:r>
          <a:endParaRPr lang="zh-TW" altLang="en-US" sz="5400" kern="1200" dirty="0"/>
        </a:p>
      </dsp:txBody>
      <dsp:txXfrm>
        <a:off x="711273" y="1276697"/>
        <a:ext cx="1403046" cy="1047005"/>
      </dsp:txXfrm>
    </dsp:sp>
    <dsp:sp modelId="{7C1143CC-D18B-4C01-B1AA-52F7C6D1C270}">
      <dsp:nvSpPr>
        <dsp:cNvPr id="0" name=""/>
        <dsp:cNvSpPr/>
      </dsp:nvSpPr>
      <dsp:spPr>
        <a:xfrm rot="5400000">
          <a:off x="4218485" y="506860"/>
          <a:ext cx="928228" cy="5023278"/>
        </a:xfrm>
        <a:prstGeom prst="round2SameRect">
          <a:avLst/>
        </a:prstGeom>
        <a:solidFill>
          <a:schemeClr val="lt1"/>
        </a:solidFill>
        <a:ln w="19050" cap="flat" cmpd="sng"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altLang="zh-TW" sz="1800" kern="1200" dirty="0" smtClean="0"/>
            <a:t>open</a:t>
          </a:r>
          <a:endParaRPr lang="zh-TW" altLang="en-US" sz="1800" kern="1200" dirty="0"/>
        </a:p>
        <a:p>
          <a:pPr marL="171450" lvl="1" indent="-171450" algn="l" defTabSz="800100">
            <a:lnSpc>
              <a:spcPct val="90000"/>
            </a:lnSpc>
            <a:spcBef>
              <a:spcPct val="0"/>
            </a:spcBef>
            <a:spcAft>
              <a:spcPct val="15000"/>
            </a:spcAft>
            <a:buChar char="••"/>
          </a:pPr>
          <a:r>
            <a:rPr lang="zh-TW" altLang="en-US" sz="1800" kern="1200" dirty="0" smtClean="0"/>
            <a:t>新增加一行，並將游標移到下一行的開頭</a:t>
          </a:r>
          <a:endParaRPr lang="zh-TW" altLang="en-US" sz="1800" kern="1200" dirty="0"/>
        </a:p>
      </dsp:txBody>
      <dsp:txXfrm rot="-5400000">
        <a:off x="2170960" y="2599697"/>
        <a:ext cx="4977966" cy="837604"/>
      </dsp:txXfrm>
    </dsp:sp>
    <dsp:sp modelId="{0089C3B0-28AE-48A1-ACC8-E714B78FCCFC}">
      <dsp:nvSpPr>
        <dsp:cNvPr id="0" name=""/>
        <dsp:cNvSpPr/>
      </dsp:nvSpPr>
      <dsp:spPr>
        <a:xfrm>
          <a:off x="654633" y="2438356"/>
          <a:ext cx="1516326" cy="1160285"/>
        </a:xfrm>
        <a:prstGeom prst="roundRect">
          <a:avLst/>
        </a:prstGeom>
        <a:gradFill rotWithShape="0">
          <a:gsLst>
            <a:gs pos="0">
              <a:schemeClr val="accent5">
                <a:hueOff val="-9933876"/>
                <a:satOff val="39811"/>
                <a:lumOff val="8628"/>
                <a:alphaOff val="0"/>
                <a:tint val="45000"/>
                <a:satMod val="200000"/>
              </a:schemeClr>
            </a:gs>
            <a:gs pos="30000">
              <a:schemeClr val="accent5">
                <a:hueOff val="-9933876"/>
                <a:satOff val="39811"/>
                <a:lumOff val="8628"/>
                <a:alphaOff val="0"/>
                <a:tint val="61000"/>
                <a:satMod val="200000"/>
              </a:schemeClr>
            </a:gs>
            <a:gs pos="45000">
              <a:schemeClr val="accent5">
                <a:hueOff val="-9933876"/>
                <a:satOff val="39811"/>
                <a:lumOff val="8628"/>
                <a:alphaOff val="0"/>
                <a:tint val="66000"/>
                <a:satMod val="200000"/>
              </a:schemeClr>
            </a:gs>
            <a:gs pos="55000">
              <a:schemeClr val="accent5">
                <a:hueOff val="-9933876"/>
                <a:satOff val="39811"/>
                <a:lumOff val="8628"/>
                <a:alphaOff val="0"/>
                <a:tint val="66000"/>
                <a:satMod val="200000"/>
              </a:schemeClr>
            </a:gs>
            <a:gs pos="73000">
              <a:schemeClr val="accent5">
                <a:hueOff val="-9933876"/>
                <a:satOff val="39811"/>
                <a:lumOff val="8628"/>
                <a:alphaOff val="0"/>
                <a:tint val="61000"/>
                <a:satMod val="200000"/>
              </a:schemeClr>
            </a:gs>
            <a:gs pos="100000">
              <a:schemeClr val="accent5">
                <a:hueOff val="-9933876"/>
                <a:satOff val="39811"/>
                <a:lumOff val="8628"/>
                <a:alphaOff val="0"/>
                <a:tint val="45000"/>
                <a:satMod val="200000"/>
              </a:schemeClr>
            </a:gs>
          </a:gsLst>
          <a:lin ang="950000" scaled="1"/>
        </a:gradFill>
        <a:ln>
          <a:noFill/>
        </a:ln>
        <a:effectLst>
          <a:outerShdw blurRad="381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5740" tIns="102870" rIns="205740" bIns="102870" numCol="1" spcCol="1270" anchor="ctr" anchorCtr="0">
          <a:noAutofit/>
        </a:bodyPr>
        <a:lstStyle/>
        <a:p>
          <a:pPr lvl="0" algn="ctr" defTabSz="2400300">
            <a:lnSpc>
              <a:spcPct val="90000"/>
            </a:lnSpc>
            <a:spcBef>
              <a:spcPct val="0"/>
            </a:spcBef>
            <a:spcAft>
              <a:spcPct val="35000"/>
            </a:spcAft>
          </a:pPr>
          <a:r>
            <a:rPr lang="en-US" altLang="zh-TW" sz="5400" kern="1200" dirty="0" smtClean="0"/>
            <a:t>o</a:t>
          </a:r>
          <a:endParaRPr lang="zh-TW" altLang="en-US" sz="5400" kern="1200" dirty="0"/>
        </a:p>
      </dsp:txBody>
      <dsp:txXfrm>
        <a:off x="711273" y="2494996"/>
        <a:ext cx="1403046" cy="104700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C5841F-08BA-4403-8675-5C431728B8DB}">
      <dsp:nvSpPr>
        <dsp:cNvPr id="0" name=""/>
        <dsp:cNvSpPr/>
      </dsp:nvSpPr>
      <dsp:spPr>
        <a:xfrm rot="5400000">
          <a:off x="3941841" y="-1644157"/>
          <a:ext cx="538372" cy="3963320"/>
        </a:xfrm>
        <a:prstGeom prst="round2SameRect">
          <a:avLst/>
        </a:prstGeom>
        <a:solidFill>
          <a:schemeClr val="lt1"/>
        </a:solidFill>
        <a:ln w="1905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altLang="zh-TW" sz="1800" kern="1200" dirty="0" err="1" smtClean="0"/>
            <a:t>groupadd</a:t>
          </a:r>
          <a:r>
            <a:rPr lang="en-US" altLang="zh-TW" sz="1800" kern="1200" dirty="0" smtClean="0"/>
            <a:t>  [-g  </a:t>
          </a:r>
          <a:r>
            <a:rPr lang="en-US" altLang="zh-TW" sz="1800" kern="1200" dirty="0" err="1" smtClean="0"/>
            <a:t>gid</a:t>
          </a:r>
          <a:r>
            <a:rPr lang="en-US" altLang="zh-TW" sz="1800" kern="1200" dirty="0" smtClean="0"/>
            <a:t>]  </a:t>
          </a:r>
          <a:r>
            <a:rPr lang="zh-TW" altLang="en-US" sz="1800" kern="1200" dirty="0" smtClean="0"/>
            <a:t>群組名</a:t>
          </a:r>
          <a:endParaRPr lang="zh-TW" altLang="en-US" sz="1800" kern="1200" dirty="0"/>
        </a:p>
      </dsp:txBody>
      <dsp:txXfrm rot="-5400000">
        <a:off x="2229368" y="94597"/>
        <a:ext cx="3937039" cy="485810"/>
      </dsp:txXfrm>
    </dsp:sp>
    <dsp:sp modelId="{777BFCE8-C105-4733-ACA4-65E0B348A8E2}">
      <dsp:nvSpPr>
        <dsp:cNvPr id="0" name=""/>
        <dsp:cNvSpPr/>
      </dsp:nvSpPr>
      <dsp:spPr>
        <a:xfrm>
          <a:off x="0" y="0"/>
          <a:ext cx="2229367" cy="672965"/>
        </a:xfrm>
        <a:prstGeom prst="roundRect">
          <a:avLst/>
        </a:prstGeom>
        <a:gradFill rotWithShape="0">
          <a:gsLst>
            <a:gs pos="0">
              <a:schemeClr val="accent5">
                <a:hueOff val="0"/>
                <a:satOff val="0"/>
                <a:lumOff val="0"/>
                <a:alphaOff val="0"/>
                <a:tint val="45000"/>
                <a:satMod val="200000"/>
              </a:schemeClr>
            </a:gs>
            <a:gs pos="30000">
              <a:schemeClr val="accent5">
                <a:hueOff val="0"/>
                <a:satOff val="0"/>
                <a:lumOff val="0"/>
                <a:alphaOff val="0"/>
                <a:tint val="61000"/>
                <a:satMod val="200000"/>
              </a:schemeClr>
            </a:gs>
            <a:gs pos="45000">
              <a:schemeClr val="accent5">
                <a:hueOff val="0"/>
                <a:satOff val="0"/>
                <a:lumOff val="0"/>
                <a:alphaOff val="0"/>
                <a:tint val="66000"/>
                <a:satMod val="200000"/>
              </a:schemeClr>
            </a:gs>
            <a:gs pos="55000">
              <a:schemeClr val="accent5">
                <a:hueOff val="0"/>
                <a:satOff val="0"/>
                <a:lumOff val="0"/>
                <a:alphaOff val="0"/>
                <a:tint val="66000"/>
                <a:satMod val="200000"/>
              </a:schemeClr>
            </a:gs>
            <a:gs pos="73000">
              <a:schemeClr val="accent5">
                <a:hueOff val="0"/>
                <a:satOff val="0"/>
                <a:lumOff val="0"/>
                <a:alphaOff val="0"/>
                <a:tint val="61000"/>
                <a:satMod val="200000"/>
              </a:schemeClr>
            </a:gs>
            <a:gs pos="100000">
              <a:schemeClr val="accent5">
                <a:hueOff val="0"/>
                <a:satOff val="0"/>
                <a:lumOff val="0"/>
                <a:alphaOff val="0"/>
                <a:tint val="45000"/>
                <a:satMod val="200000"/>
              </a:schemeClr>
            </a:gs>
          </a:gsLst>
          <a:lin ang="950000" scaled="1"/>
        </a:gradFill>
        <a:ln>
          <a:noFill/>
        </a:ln>
        <a:effectLst>
          <a:outerShdw blurRad="381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zh-TW" altLang="en-US" sz="2400" kern="1200" dirty="0" smtClean="0"/>
            <a:t>新增群組</a:t>
          </a:r>
          <a:endParaRPr lang="zh-TW" altLang="en-US" sz="2400" kern="1200" dirty="0"/>
        </a:p>
      </dsp:txBody>
      <dsp:txXfrm>
        <a:off x="32851" y="32851"/>
        <a:ext cx="2163665" cy="607263"/>
      </dsp:txXfrm>
    </dsp:sp>
    <dsp:sp modelId="{70C3DBBE-4CFD-4B8C-81C4-4F09A1D95486}">
      <dsp:nvSpPr>
        <dsp:cNvPr id="0" name=""/>
        <dsp:cNvSpPr/>
      </dsp:nvSpPr>
      <dsp:spPr>
        <a:xfrm rot="5400000">
          <a:off x="3941841" y="-937544"/>
          <a:ext cx="538372" cy="3963320"/>
        </a:xfrm>
        <a:prstGeom prst="round2SameRect">
          <a:avLst/>
        </a:prstGeom>
        <a:solidFill>
          <a:schemeClr val="lt1"/>
        </a:solidFill>
        <a:ln w="1905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altLang="zh-TW" sz="1800" kern="1200" dirty="0" err="1" smtClean="0"/>
            <a:t>groupmod</a:t>
          </a:r>
          <a:r>
            <a:rPr lang="en-US" altLang="zh-TW" sz="1800" kern="1200" dirty="0" smtClean="0"/>
            <a:t>  [-n  </a:t>
          </a:r>
          <a:r>
            <a:rPr lang="zh-TW" altLang="en-US" sz="1800" kern="1200" dirty="0" smtClean="0"/>
            <a:t>新名稱</a:t>
          </a:r>
          <a:r>
            <a:rPr lang="en-US" altLang="zh-TW" sz="1800" kern="1200" dirty="0" smtClean="0"/>
            <a:t>]</a:t>
          </a:r>
          <a:r>
            <a:rPr lang="zh-TW" altLang="en-US" sz="1800" kern="1200" dirty="0" smtClean="0"/>
            <a:t>  群組名</a:t>
          </a:r>
          <a:endParaRPr lang="zh-TW" altLang="en-US" sz="1800" kern="1200" dirty="0"/>
        </a:p>
      </dsp:txBody>
      <dsp:txXfrm rot="-5400000">
        <a:off x="2229368" y="801210"/>
        <a:ext cx="3937039" cy="485810"/>
      </dsp:txXfrm>
    </dsp:sp>
    <dsp:sp modelId="{DBE62D5B-3CBA-4D08-BABF-24F15E3DC2CA}">
      <dsp:nvSpPr>
        <dsp:cNvPr id="0" name=""/>
        <dsp:cNvSpPr/>
      </dsp:nvSpPr>
      <dsp:spPr>
        <a:xfrm>
          <a:off x="0" y="707633"/>
          <a:ext cx="2229367" cy="672965"/>
        </a:xfrm>
        <a:prstGeom prst="roundRect">
          <a:avLst/>
        </a:prstGeom>
        <a:gradFill rotWithShape="0">
          <a:gsLst>
            <a:gs pos="0">
              <a:schemeClr val="accent5">
                <a:hueOff val="-4966938"/>
                <a:satOff val="19906"/>
                <a:lumOff val="4314"/>
                <a:alphaOff val="0"/>
                <a:tint val="45000"/>
                <a:satMod val="200000"/>
              </a:schemeClr>
            </a:gs>
            <a:gs pos="30000">
              <a:schemeClr val="accent5">
                <a:hueOff val="-4966938"/>
                <a:satOff val="19906"/>
                <a:lumOff val="4314"/>
                <a:alphaOff val="0"/>
                <a:tint val="61000"/>
                <a:satMod val="200000"/>
              </a:schemeClr>
            </a:gs>
            <a:gs pos="45000">
              <a:schemeClr val="accent5">
                <a:hueOff val="-4966938"/>
                <a:satOff val="19906"/>
                <a:lumOff val="4314"/>
                <a:alphaOff val="0"/>
                <a:tint val="66000"/>
                <a:satMod val="200000"/>
              </a:schemeClr>
            </a:gs>
            <a:gs pos="55000">
              <a:schemeClr val="accent5">
                <a:hueOff val="-4966938"/>
                <a:satOff val="19906"/>
                <a:lumOff val="4314"/>
                <a:alphaOff val="0"/>
                <a:tint val="66000"/>
                <a:satMod val="200000"/>
              </a:schemeClr>
            </a:gs>
            <a:gs pos="73000">
              <a:schemeClr val="accent5">
                <a:hueOff val="-4966938"/>
                <a:satOff val="19906"/>
                <a:lumOff val="4314"/>
                <a:alphaOff val="0"/>
                <a:tint val="61000"/>
                <a:satMod val="200000"/>
              </a:schemeClr>
            </a:gs>
            <a:gs pos="100000">
              <a:schemeClr val="accent5">
                <a:hueOff val="-4966938"/>
                <a:satOff val="19906"/>
                <a:lumOff val="4314"/>
                <a:alphaOff val="0"/>
                <a:tint val="45000"/>
                <a:satMod val="200000"/>
              </a:schemeClr>
            </a:gs>
          </a:gsLst>
          <a:lin ang="950000" scaled="1"/>
        </a:gradFill>
        <a:ln>
          <a:noFill/>
        </a:ln>
        <a:effectLst>
          <a:outerShdw blurRad="381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zh-TW" altLang="en-US" sz="2400" kern="1200" dirty="0" smtClean="0"/>
            <a:t>修改群組</a:t>
          </a:r>
          <a:endParaRPr lang="zh-TW" altLang="en-US" sz="2400" kern="1200" dirty="0"/>
        </a:p>
      </dsp:txBody>
      <dsp:txXfrm>
        <a:off x="32851" y="740484"/>
        <a:ext cx="2163665" cy="607263"/>
      </dsp:txXfrm>
    </dsp:sp>
    <dsp:sp modelId="{5FAB2B09-B5FD-4B07-B692-2AC810CC1418}">
      <dsp:nvSpPr>
        <dsp:cNvPr id="0" name=""/>
        <dsp:cNvSpPr/>
      </dsp:nvSpPr>
      <dsp:spPr>
        <a:xfrm rot="5400000">
          <a:off x="3941841" y="-230930"/>
          <a:ext cx="538372" cy="3963320"/>
        </a:xfrm>
        <a:prstGeom prst="round2SameRect">
          <a:avLst/>
        </a:prstGeom>
        <a:solidFill>
          <a:schemeClr val="lt1"/>
        </a:solidFill>
        <a:ln w="19050" cap="flat" cmpd="sng"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altLang="zh-TW" sz="1800" kern="1200" dirty="0" err="1" smtClean="0"/>
            <a:t>groupdel</a:t>
          </a:r>
          <a:r>
            <a:rPr lang="en-US" altLang="zh-TW" sz="1800" kern="1200" dirty="0" smtClean="0"/>
            <a:t>  </a:t>
          </a:r>
          <a:r>
            <a:rPr lang="zh-TW" altLang="en-US" sz="1800" kern="1200" dirty="0" smtClean="0"/>
            <a:t>群組名 </a:t>
          </a:r>
          <a:endParaRPr lang="zh-TW" altLang="en-US" sz="1800" kern="1200" dirty="0"/>
        </a:p>
      </dsp:txBody>
      <dsp:txXfrm rot="-5400000">
        <a:off x="2229368" y="1507824"/>
        <a:ext cx="3937039" cy="485810"/>
      </dsp:txXfrm>
    </dsp:sp>
    <dsp:sp modelId="{715B1EEF-C44A-44FB-93D4-9DA4AC600EE1}">
      <dsp:nvSpPr>
        <dsp:cNvPr id="0" name=""/>
        <dsp:cNvSpPr/>
      </dsp:nvSpPr>
      <dsp:spPr>
        <a:xfrm>
          <a:off x="0" y="1414246"/>
          <a:ext cx="2229367" cy="672965"/>
        </a:xfrm>
        <a:prstGeom prst="roundRect">
          <a:avLst/>
        </a:prstGeom>
        <a:gradFill rotWithShape="0">
          <a:gsLst>
            <a:gs pos="0">
              <a:schemeClr val="accent5">
                <a:hueOff val="-9933876"/>
                <a:satOff val="39811"/>
                <a:lumOff val="8628"/>
                <a:alphaOff val="0"/>
                <a:tint val="45000"/>
                <a:satMod val="200000"/>
              </a:schemeClr>
            </a:gs>
            <a:gs pos="30000">
              <a:schemeClr val="accent5">
                <a:hueOff val="-9933876"/>
                <a:satOff val="39811"/>
                <a:lumOff val="8628"/>
                <a:alphaOff val="0"/>
                <a:tint val="61000"/>
                <a:satMod val="200000"/>
              </a:schemeClr>
            </a:gs>
            <a:gs pos="45000">
              <a:schemeClr val="accent5">
                <a:hueOff val="-9933876"/>
                <a:satOff val="39811"/>
                <a:lumOff val="8628"/>
                <a:alphaOff val="0"/>
                <a:tint val="66000"/>
                <a:satMod val="200000"/>
              </a:schemeClr>
            </a:gs>
            <a:gs pos="55000">
              <a:schemeClr val="accent5">
                <a:hueOff val="-9933876"/>
                <a:satOff val="39811"/>
                <a:lumOff val="8628"/>
                <a:alphaOff val="0"/>
                <a:tint val="66000"/>
                <a:satMod val="200000"/>
              </a:schemeClr>
            </a:gs>
            <a:gs pos="73000">
              <a:schemeClr val="accent5">
                <a:hueOff val="-9933876"/>
                <a:satOff val="39811"/>
                <a:lumOff val="8628"/>
                <a:alphaOff val="0"/>
                <a:tint val="61000"/>
                <a:satMod val="200000"/>
              </a:schemeClr>
            </a:gs>
            <a:gs pos="100000">
              <a:schemeClr val="accent5">
                <a:hueOff val="-9933876"/>
                <a:satOff val="39811"/>
                <a:lumOff val="8628"/>
                <a:alphaOff val="0"/>
                <a:tint val="45000"/>
                <a:satMod val="200000"/>
              </a:schemeClr>
            </a:gs>
          </a:gsLst>
          <a:lin ang="950000" scaled="1"/>
        </a:gradFill>
        <a:ln>
          <a:noFill/>
        </a:ln>
        <a:effectLst>
          <a:outerShdw blurRad="381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zh-TW" altLang="en-US" sz="2400" kern="1200" dirty="0" smtClean="0"/>
            <a:t>移除群組</a:t>
          </a:r>
          <a:endParaRPr lang="zh-TW" altLang="en-US" sz="2400" kern="1200" dirty="0"/>
        </a:p>
      </dsp:txBody>
      <dsp:txXfrm>
        <a:off x="32851" y="1447097"/>
        <a:ext cx="2163665" cy="607263"/>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64FE1D-BAD4-41C9-9D47-3D0F90D3B274}">
      <dsp:nvSpPr>
        <dsp:cNvPr id="0" name=""/>
        <dsp:cNvSpPr/>
      </dsp:nvSpPr>
      <dsp:spPr>
        <a:xfrm rot="5400000">
          <a:off x="4063535" y="-1538289"/>
          <a:ext cx="956834" cy="4338621"/>
        </a:xfrm>
        <a:prstGeom prst="round2SameRect">
          <a:avLst/>
        </a:prstGeom>
        <a:solidFill>
          <a:schemeClr val="lt1"/>
        </a:solidFill>
        <a:ln w="1905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TW" altLang="en-US" sz="1800" kern="1200" dirty="0" smtClean="0"/>
            <a:t>顯示目前登入系統的帳號</a:t>
          </a:r>
          <a:endParaRPr lang="zh-TW" altLang="en-US" sz="1800" kern="1200" dirty="0"/>
        </a:p>
        <a:p>
          <a:pPr marL="171450" lvl="1" indent="-171450" algn="l" defTabSz="800100">
            <a:lnSpc>
              <a:spcPct val="90000"/>
            </a:lnSpc>
            <a:spcBef>
              <a:spcPct val="0"/>
            </a:spcBef>
            <a:spcAft>
              <a:spcPct val="15000"/>
            </a:spcAft>
            <a:buChar char="••"/>
          </a:pPr>
          <a:r>
            <a:rPr lang="zh-TW" altLang="en-US" sz="1800" kern="1200" dirty="0" smtClean="0"/>
            <a:t>資訊較簡略</a:t>
          </a:r>
          <a:endParaRPr lang="zh-TW" altLang="en-US" sz="1800" kern="1200" dirty="0"/>
        </a:p>
      </dsp:txBody>
      <dsp:txXfrm rot="-5400000">
        <a:off x="2372642" y="199313"/>
        <a:ext cx="4291912" cy="863416"/>
      </dsp:txXfrm>
    </dsp:sp>
    <dsp:sp modelId="{3F94BA93-18FA-4A09-A1C2-59FD4086D68F}">
      <dsp:nvSpPr>
        <dsp:cNvPr id="0" name=""/>
        <dsp:cNvSpPr/>
      </dsp:nvSpPr>
      <dsp:spPr>
        <a:xfrm>
          <a:off x="67832" y="2486"/>
          <a:ext cx="2304808" cy="1196043"/>
        </a:xfrm>
        <a:prstGeom prst="roundRect">
          <a:avLst/>
        </a:prstGeom>
        <a:gradFill rotWithShape="0">
          <a:gsLst>
            <a:gs pos="0">
              <a:schemeClr val="accent5">
                <a:hueOff val="0"/>
                <a:satOff val="0"/>
                <a:lumOff val="0"/>
                <a:alphaOff val="0"/>
                <a:tint val="45000"/>
                <a:satMod val="200000"/>
              </a:schemeClr>
            </a:gs>
            <a:gs pos="30000">
              <a:schemeClr val="accent5">
                <a:hueOff val="0"/>
                <a:satOff val="0"/>
                <a:lumOff val="0"/>
                <a:alphaOff val="0"/>
                <a:tint val="61000"/>
                <a:satMod val="200000"/>
              </a:schemeClr>
            </a:gs>
            <a:gs pos="45000">
              <a:schemeClr val="accent5">
                <a:hueOff val="0"/>
                <a:satOff val="0"/>
                <a:lumOff val="0"/>
                <a:alphaOff val="0"/>
                <a:tint val="66000"/>
                <a:satMod val="200000"/>
              </a:schemeClr>
            </a:gs>
            <a:gs pos="55000">
              <a:schemeClr val="accent5">
                <a:hueOff val="0"/>
                <a:satOff val="0"/>
                <a:lumOff val="0"/>
                <a:alphaOff val="0"/>
                <a:tint val="66000"/>
                <a:satMod val="200000"/>
              </a:schemeClr>
            </a:gs>
            <a:gs pos="73000">
              <a:schemeClr val="accent5">
                <a:hueOff val="0"/>
                <a:satOff val="0"/>
                <a:lumOff val="0"/>
                <a:alphaOff val="0"/>
                <a:tint val="61000"/>
                <a:satMod val="200000"/>
              </a:schemeClr>
            </a:gs>
            <a:gs pos="100000">
              <a:schemeClr val="accent5">
                <a:hueOff val="0"/>
                <a:satOff val="0"/>
                <a:lumOff val="0"/>
                <a:alphaOff val="0"/>
                <a:tint val="45000"/>
                <a:satMod val="200000"/>
              </a:schemeClr>
            </a:gs>
          </a:gsLst>
          <a:lin ang="950000" scaled="1"/>
        </a:gradFill>
        <a:ln>
          <a:noFill/>
        </a:ln>
        <a:effectLst>
          <a:outerShdw blurRad="381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en-US" altLang="zh-TW" sz="3600" kern="1200" dirty="0" smtClean="0"/>
            <a:t>users</a:t>
          </a:r>
          <a:endParaRPr lang="zh-TW" altLang="en-US" sz="3600" kern="1200" dirty="0"/>
        </a:p>
      </dsp:txBody>
      <dsp:txXfrm>
        <a:off x="126218" y="60872"/>
        <a:ext cx="2188036" cy="1079271"/>
      </dsp:txXfrm>
    </dsp:sp>
    <dsp:sp modelId="{2DE994F7-E1B0-4594-B331-E8E715F97F94}">
      <dsp:nvSpPr>
        <dsp:cNvPr id="0" name=""/>
        <dsp:cNvSpPr/>
      </dsp:nvSpPr>
      <dsp:spPr>
        <a:xfrm rot="5400000">
          <a:off x="4063535" y="-282443"/>
          <a:ext cx="956834" cy="4338621"/>
        </a:xfrm>
        <a:prstGeom prst="round2SameRect">
          <a:avLst/>
        </a:prstGeom>
        <a:solidFill>
          <a:schemeClr val="lt1"/>
        </a:solidFill>
        <a:ln w="1905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TW" altLang="en-US" sz="1800" kern="1200" dirty="0" smtClean="0"/>
            <a:t>顯示目前登入系統的帳號</a:t>
          </a:r>
          <a:endParaRPr lang="zh-TW" altLang="en-US" sz="1800" kern="1200" dirty="0"/>
        </a:p>
      </dsp:txBody>
      <dsp:txXfrm rot="-5400000">
        <a:off x="2372642" y="1455159"/>
        <a:ext cx="4291912" cy="863416"/>
      </dsp:txXfrm>
    </dsp:sp>
    <dsp:sp modelId="{A18E18E3-C873-4F66-BF4B-C3EF5B041E0E}">
      <dsp:nvSpPr>
        <dsp:cNvPr id="0" name=""/>
        <dsp:cNvSpPr/>
      </dsp:nvSpPr>
      <dsp:spPr>
        <a:xfrm>
          <a:off x="67832" y="1258331"/>
          <a:ext cx="2304808" cy="1196043"/>
        </a:xfrm>
        <a:prstGeom prst="roundRect">
          <a:avLst/>
        </a:prstGeom>
        <a:gradFill rotWithShape="0">
          <a:gsLst>
            <a:gs pos="0">
              <a:schemeClr val="accent5">
                <a:hueOff val="-3311292"/>
                <a:satOff val="13270"/>
                <a:lumOff val="2876"/>
                <a:alphaOff val="0"/>
                <a:tint val="45000"/>
                <a:satMod val="200000"/>
              </a:schemeClr>
            </a:gs>
            <a:gs pos="30000">
              <a:schemeClr val="accent5">
                <a:hueOff val="-3311292"/>
                <a:satOff val="13270"/>
                <a:lumOff val="2876"/>
                <a:alphaOff val="0"/>
                <a:tint val="61000"/>
                <a:satMod val="200000"/>
              </a:schemeClr>
            </a:gs>
            <a:gs pos="45000">
              <a:schemeClr val="accent5">
                <a:hueOff val="-3311292"/>
                <a:satOff val="13270"/>
                <a:lumOff val="2876"/>
                <a:alphaOff val="0"/>
                <a:tint val="66000"/>
                <a:satMod val="200000"/>
              </a:schemeClr>
            </a:gs>
            <a:gs pos="55000">
              <a:schemeClr val="accent5">
                <a:hueOff val="-3311292"/>
                <a:satOff val="13270"/>
                <a:lumOff val="2876"/>
                <a:alphaOff val="0"/>
                <a:tint val="66000"/>
                <a:satMod val="200000"/>
              </a:schemeClr>
            </a:gs>
            <a:gs pos="73000">
              <a:schemeClr val="accent5">
                <a:hueOff val="-3311292"/>
                <a:satOff val="13270"/>
                <a:lumOff val="2876"/>
                <a:alphaOff val="0"/>
                <a:tint val="61000"/>
                <a:satMod val="200000"/>
              </a:schemeClr>
            </a:gs>
            <a:gs pos="100000">
              <a:schemeClr val="accent5">
                <a:hueOff val="-3311292"/>
                <a:satOff val="13270"/>
                <a:lumOff val="2876"/>
                <a:alphaOff val="0"/>
                <a:tint val="45000"/>
                <a:satMod val="200000"/>
              </a:schemeClr>
            </a:gs>
          </a:gsLst>
          <a:lin ang="950000" scaled="1"/>
        </a:gradFill>
        <a:ln>
          <a:noFill/>
        </a:ln>
        <a:effectLst>
          <a:outerShdw blurRad="381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en-US" altLang="zh-TW" sz="3600" kern="1200" dirty="0" smtClean="0"/>
            <a:t>who</a:t>
          </a:r>
          <a:endParaRPr lang="zh-TW" altLang="en-US" sz="3600" kern="1200" dirty="0"/>
        </a:p>
      </dsp:txBody>
      <dsp:txXfrm>
        <a:off x="126218" y="1316717"/>
        <a:ext cx="2188036" cy="1079271"/>
      </dsp:txXfrm>
    </dsp:sp>
    <dsp:sp modelId="{D033E383-CBE8-4DDB-B34E-2D652826AC63}">
      <dsp:nvSpPr>
        <dsp:cNvPr id="0" name=""/>
        <dsp:cNvSpPr/>
      </dsp:nvSpPr>
      <dsp:spPr>
        <a:xfrm rot="5400000">
          <a:off x="4063535" y="973401"/>
          <a:ext cx="956834" cy="4338621"/>
        </a:xfrm>
        <a:prstGeom prst="round2SameRect">
          <a:avLst/>
        </a:prstGeom>
        <a:solidFill>
          <a:schemeClr val="lt1"/>
        </a:solidFill>
        <a:ln w="1905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TW" altLang="en-US" sz="1800" kern="1200" dirty="0" smtClean="0"/>
            <a:t>顯示目前登入系統的帳號</a:t>
          </a:r>
          <a:endParaRPr lang="zh-TW" altLang="en-US" sz="1800" kern="1200" dirty="0"/>
        </a:p>
        <a:p>
          <a:pPr marL="171450" lvl="1" indent="-171450" algn="l" defTabSz="800100">
            <a:lnSpc>
              <a:spcPct val="90000"/>
            </a:lnSpc>
            <a:spcBef>
              <a:spcPct val="0"/>
            </a:spcBef>
            <a:spcAft>
              <a:spcPct val="15000"/>
            </a:spcAft>
            <a:buChar char="••"/>
          </a:pPr>
          <a:r>
            <a:rPr lang="en-US" altLang="zh-TW" sz="1800" kern="1200" dirty="0" smtClean="0"/>
            <a:t>w  </a:t>
          </a:r>
          <a:r>
            <a:rPr lang="en-US" altLang="zh-TW" sz="1800" kern="1200" dirty="0" err="1" smtClean="0"/>
            <a:t>iiiedu</a:t>
          </a:r>
          <a:r>
            <a:rPr lang="zh-TW" altLang="en-US" sz="1800" kern="1200" dirty="0" smtClean="0"/>
            <a:t>  只顯示該帳號</a:t>
          </a:r>
          <a:endParaRPr lang="zh-TW" altLang="en-US" sz="1800" kern="1200" dirty="0"/>
        </a:p>
      </dsp:txBody>
      <dsp:txXfrm rot="-5400000">
        <a:off x="2372642" y="2711004"/>
        <a:ext cx="4291912" cy="863416"/>
      </dsp:txXfrm>
    </dsp:sp>
    <dsp:sp modelId="{2C128F69-A585-4975-A8F8-8413D98B5329}">
      <dsp:nvSpPr>
        <dsp:cNvPr id="0" name=""/>
        <dsp:cNvSpPr/>
      </dsp:nvSpPr>
      <dsp:spPr>
        <a:xfrm>
          <a:off x="67832" y="2514177"/>
          <a:ext cx="2304808" cy="1196043"/>
        </a:xfrm>
        <a:prstGeom prst="roundRect">
          <a:avLst/>
        </a:prstGeom>
        <a:gradFill rotWithShape="1">
          <a:gsLst>
            <a:gs pos="0">
              <a:schemeClr val="accent2">
                <a:tint val="45000"/>
                <a:satMod val="200000"/>
              </a:schemeClr>
            </a:gs>
            <a:gs pos="30000">
              <a:schemeClr val="accent2">
                <a:tint val="61000"/>
                <a:satMod val="200000"/>
              </a:schemeClr>
            </a:gs>
            <a:gs pos="45000">
              <a:schemeClr val="accent2">
                <a:tint val="66000"/>
                <a:satMod val="200000"/>
              </a:schemeClr>
            </a:gs>
            <a:gs pos="55000">
              <a:schemeClr val="accent2">
                <a:tint val="66000"/>
                <a:satMod val="200000"/>
              </a:schemeClr>
            </a:gs>
            <a:gs pos="73000">
              <a:schemeClr val="accent2">
                <a:tint val="61000"/>
                <a:satMod val="200000"/>
              </a:schemeClr>
            </a:gs>
            <a:gs pos="100000">
              <a:schemeClr val="accent2">
                <a:tint val="45000"/>
                <a:satMod val="200000"/>
              </a:schemeClr>
            </a:gs>
          </a:gsLst>
          <a:lin ang="950000" scaled="1"/>
        </a:gradFill>
        <a:ln w="9525" cap="flat" cmpd="sng" algn="ctr">
          <a:solidFill>
            <a:schemeClr val="accent2"/>
          </a:solidFill>
          <a:prstDash val="solid"/>
        </a:ln>
        <a:effectLst>
          <a:outerShdw blurRad="38100" dist="25400" dir="5400000" rotWithShape="0">
            <a:srgbClr val="000000">
              <a:alpha val="40000"/>
            </a:srgbClr>
          </a:outerShdw>
        </a:effectLst>
        <a:scene3d>
          <a:camera prst="orthographicFront"/>
          <a:lightRig rig="flat" dir="t"/>
        </a:scene3d>
        <a:sp3d/>
      </dsp:spPr>
      <dsp:style>
        <a:lnRef idx="1">
          <a:schemeClr val="accent2"/>
        </a:lnRef>
        <a:fillRef idx="2">
          <a:schemeClr val="accent2"/>
        </a:fillRef>
        <a:effectRef idx="1">
          <a:schemeClr val="accent2"/>
        </a:effectRef>
        <a:fontRef idx="minor">
          <a:schemeClr val="dk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en-US" altLang="zh-TW" sz="3600" kern="1200" dirty="0" smtClean="0"/>
            <a:t>w</a:t>
          </a:r>
          <a:endParaRPr lang="zh-TW" altLang="en-US" sz="3600" kern="1200" dirty="0"/>
        </a:p>
      </dsp:txBody>
      <dsp:txXfrm>
        <a:off x="126218" y="2572563"/>
        <a:ext cx="2188036" cy="1079271"/>
      </dsp:txXfrm>
    </dsp:sp>
    <dsp:sp modelId="{3EC74B9E-DC89-4410-A4B1-FCDB2C2A59FB}">
      <dsp:nvSpPr>
        <dsp:cNvPr id="0" name=""/>
        <dsp:cNvSpPr/>
      </dsp:nvSpPr>
      <dsp:spPr>
        <a:xfrm rot="5400000">
          <a:off x="4063535" y="2198733"/>
          <a:ext cx="956834" cy="4338621"/>
        </a:xfrm>
        <a:prstGeom prst="round2SameRect">
          <a:avLst/>
        </a:prstGeom>
        <a:solidFill>
          <a:schemeClr val="lt1"/>
        </a:solidFill>
        <a:ln w="19050" cap="flat" cmpd="sng"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TW" altLang="en-US" sz="1800" kern="1200" dirty="0" smtClean="0"/>
            <a:t>顯示我正在使用哪個帳號</a:t>
          </a:r>
          <a:endParaRPr lang="zh-TW" altLang="en-US" sz="1800" kern="1200" dirty="0"/>
        </a:p>
      </dsp:txBody>
      <dsp:txXfrm rot="-5400000">
        <a:off x="2372642" y="3936336"/>
        <a:ext cx="4291912" cy="863416"/>
      </dsp:txXfrm>
    </dsp:sp>
    <dsp:sp modelId="{A8FFDB8A-4758-4BAA-8ADE-F387FE3857F2}">
      <dsp:nvSpPr>
        <dsp:cNvPr id="0" name=""/>
        <dsp:cNvSpPr/>
      </dsp:nvSpPr>
      <dsp:spPr>
        <a:xfrm>
          <a:off x="67832" y="3770022"/>
          <a:ext cx="2304808" cy="1196043"/>
        </a:xfrm>
        <a:prstGeom prst="roundRect">
          <a:avLst/>
        </a:prstGeom>
        <a:gradFill rotWithShape="0">
          <a:gsLst>
            <a:gs pos="0">
              <a:schemeClr val="accent5">
                <a:hueOff val="-9933876"/>
                <a:satOff val="39811"/>
                <a:lumOff val="8628"/>
                <a:alphaOff val="0"/>
                <a:tint val="45000"/>
                <a:satMod val="200000"/>
              </a:schemeClr>
            </a:gs>
            <a:gs pos="30000">
              <a:schemeClr val="accent5">
                <a:hueOff val="-9933876"/>
                <a:satOff val="39811"/>
                <a:lumOff val="8628"/>
                <a:alphaOff val="0"/>
                <a:tint val="61000"/>
                <a:satMod val="200000"/>
              </a:schemeClr>
            </a:gs>
            <a:gs pos="45000">
              <a:schemeClr val="accent5">
                <a:hueOff val="-9933876"/>
                <a:satOff val="39811"/>
                <a:lumOff val="8628"/>
                <a:alphaOff val="0"/>
                <a:tint val="66000"/>
                <a:satMod val="200000"/>
              </a:schemeClr>
            </a:gs>
            <a:gs pos="55000">
              <a:schemeClr val="accent5">
                <a:hueOff val="-9933876"/>
                <a:satOff val="39811"/>
                <a:lumOff val="8628"/>
                <a:alphaOff val="0"/>
                <a:tint val="66000"/>
                <a:satMod val="200000"/>
              </a:schemeClr>
            </a:gs>
            <a:gs pos="73000">
              <a:schemeClr val="accent5">
                <a:hueOff val="-9933876"/>
                <a:satOff val="39811"/>
                <a:lumOff val="8628"/>
                <a:alphaOff val="0"/>
                <a:tint val="61000"/>
                <a:satMod val="200000"/>
              </a:schemeClr>
            </a:gs>
            <a:gs pos="100000">
              <a:schemeClr val="accent5">
                <a:hueOff val="-9933876"/>
                <a:satOff val="39811"/>
                <a:lumOff val="8628"/>
                <a:alphaOff val="0"/>
                <a:tint val="45000"/>
                <a:satMod val="200000"/>
              </a:schemeClr>
            </a:gs>
          </a:gsLst>
          <a:lin ang="950000" scaled="1"/>
        </a:gradFill>
        <a:ln>
          <a:noFill/>
        </a:ln>
        <a:effectLst>
          <a:outerShdw blurRad="381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en-US" altLang="zh-TW" sz="3600" kern="1200" dirty="0" err="1" smtClean="0"/>
            <a:t>whoami</a:t>
          </a:r>
          <a:endParaRPr lang="zh-TW" altLang="en-US" sz="3600" kern="1200" dirty="0"/>
        </a:p>
      </dsp:txBody>
      <dsp:txXfrm>
        <a:off x="126218" y="3828408"/>
        <a:ext cx="2188036" cy="1079271"/>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64FE1D-BAD4-41C9-9D47-3D0F90D3B274}">
      <dsp:nvSpPr>
        <dsp:cNvPr id="0" name=""/>
        <dsp:cNvSpPr/>
      </dsp:nvSpPr>
      <dsp:spPr>
        <a:xfrm rot="5400000">
          <a:off x="4659101" y="-1943088"/>
          <a:ext cx="730599" cy="4799472"/>
        </a:xfrm>
        <a:prstGeom prst="round2SameRect">
          <a:avLst/>
        </a:prstGeom>
        <a:solidFill>
          <a:schemeClr val="lt1"/>
        </a:solidFill>
        <a:ln w="1905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TW" altLang="en-US" sz="1800" kern="1200" dirty="0" smtClean="0"/>
            <a:t>查詢該帳號所屬的群組</a:t>
          </a:r>
          <a:endParaRPr lang="zh-TW" altLang="en-US" sz="1800" kern="1200" dirty="0"/>
        </a:p>
      </dsp:txBody>
      <dsp:txXfrm rot="-5400000">
        <a:off x="2624665" y="127013"/>
        <a:ext cx="4763807" cy="659269"/>
      </dsp:txXfrm>
    </dsp:sp>
    <dsp:sp modelId="{3F94BA93-18FA-4A09-A1C2-59FD4086D68F}">
      <dsp:nvSpPr>
        <dsp:cNvPr id="0" name=""/>
        <dsp:cNvSpPr/>
      </dsp:nvSpPr>
      <dsp:spPr>
        <a:xfrm>
          <a:off x="75038" y="22"/>
          <a:ext cx="2549626" cy="913249"/>
        </a:xfrm>
        <a:prstGeom prst="roundRect">
          <a:avLst/>
        </a:prstGeom>
        <a:gradFill rotWithShape="0">
          <a:gsLst>
            <a:gs pos="0">
              <a:schemeClr val="accent5">
                <a:hueOff val="0"/>
                <a:satOff val="0"/>
                <a:lumOff val="0"/>
                <a:alphaOff val="0"/>
                <a:tint val="45000"/>
                <a:satMod val="200000"/>
              </a:schemeClr>
            </a:gs>
            <a:gs pos="30000">
              <a:schemeClr val="accent5">
                <a:hueOff val="0"/>
                <a:satOff val="0"/>
                <a:lumOff val="0"/>
                <a:alphaOff val="0"/>
                <a:tint val="61000"/>
                <a:satMod val="200000"/>
              </a:schemeClr>
            </a:gs>
            <a:gs pos="45000">
              <a:schemeClr val="accent5">
                <a:hueOff val="0"/>
                <a:satOff val="0"/>
                <a:lumOff val="0"/>
                <a:alphaOff val="0"/>
                <a:tint val="66000"/>
                <a:satMod val="200000"/>
              </a:schemeClr>
            </a:gs>
            <a:gs pos="55000">
              <a:schemeClr val="accent5">
                <a:hueOff val="0"/>
                <a:satOff val="0"/>
                <a:lumOff val="0"/>
                <a:alphaOff val="0"/>
                <a:tint val="66000"/>
                <a:satMod val="200000"/>
              </a:schemeClr>
            </a:gs>
            <a:gs pos="73000">
              <a:schemeClr val="accent5">
                <a:hueOff val="0"/>
                <a:satOff val="0"/>
                <a:lumOff val="0"/>
                <a:alphaOff val="0"/>
                <a:tint val="61000"/>
                <a:satMod val="200000"/>
              </a:schemeClr>
            </a:gs>
            <a:gs pos="100000">
              <a:schemeClr val="accent5">
                <a:hueOff val="0"/>
                <a:satOff val="0"/>
                <a:lumOff val="0"/>
                <a:alphaOff val="0"/>
                <a:tint val="45000"/>
                <a:satMod val="200000"/>
              </a:schemeClr>
            </a:gs>
          </a:gsLst>
          <a:lin ang="950000" scaled="1"/>
        </a:gradFill>
        <a:ln>
          <a:noFill/>
        </a:ln>
        <a:effectLst>
          <a:outerShdw blurRad="381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TW" sz="2800" kern="1200" dirty="0" smtClean="0"/>
            <a:t>groups  [</a:t>
          </a:r>
          <a:r>
            <a:rPr lang="zh-TW" altLang="en-US" sz="2800" kern="1200" dirty="0" smtClean="0"/>
            <a:t>帳號</a:t>
          </a:r>
          <a:r>
            <a:rPr lang="en-US" altLang="zh-TW" sz="2800" kern="1200" dirty="0" smtClean="0"/>
            <a:t>]</a:t>
          </a:r>
          <a:endParaRPr lang="zh-TW" altLang="en-US" sz="2800" kern="1200" dirty="0"/>
        </a:p>
      </dsp:txBody>
      <dsp:txXfrm>
        <a:off x="119619" y="44603"/>
        <a:ext cx="2460464" cy="824087"/>
      </dsp:txXfrm>
    </dsp:sp>
    <dsp:sp modelId="{2DE994F7-E1B0-4594-B331-E8E715F97F94}">
      <dsp:nvSpPr>
        <dsp:cNvPr id="0" name=""/>
        <dsp:cNvSpPr/>
      </dsp:nvSpPr>
      <dsp:spPr>
        <a:xfrm rot="5400000">
          <a:off x="4659101" y="-984176"/>
          <a:ext cx="730599" cy="4799472"/>
        </a:xfrm>
        <a:prstGeom prst="round2SameRect">
          <a:avLst/>
        </a:prstGeom>
        <a:solidFill>
          <a:schemeClr val="lt1"/>
        </a:solidFill>
        <a:ln w="19050" cap="flat" cmpd="sng"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TW" altLang="en-US" sz="1800" kern="1200" dirty="0" smtClean="0"/>
            <a:t>印出帳號群組相關資訊</a:t>
          </a:r>
          <a:endParaRPr lang="zh-TW" altLang="en-US" sz="1800" kern="1200" dirty="0"/>
        </a:p>
      </dsp:txBody>
      <dsp:txXfrm rot="-5400000">
        <a:off x="2624665" y="1085925"/>
        <a:ext cx="4763807" cy="659269"/>
      </dsp:txXfrm>
    </dsp:sp>
    <dsp:sp modelId="{A18E18E3-C873-4F66-BF4B-C3EF5B041E0E}">
      <dsp:nvSpPr>
        <dsp:cNvPr id="0" name=""/>
        <dsp:cNvSpPr/>
      </dsp:nvSpPr>
      <dsp:spPr>
        <a:xfrm>
          <a:off x="75038" y="958935"/>
          <a:ext cx="2549626" cy="913249"/>
        </a:xfrm>
        <a:prstGeom prst="roundRect">
          <a:avLst/>
        </a:prstGeom>
        <a:gradFill rotWithShape="0">
          <a:gsLst>
            <a:gs pos="0">
              <a:schemeClr val="accent5">
                <a:hueOff val="-9933876"/>
                <a:satOff val="39811"/>
                <a:lumOff val="8628"/>
                <a:alphaOff val="0"/>
                <a:tint val="45000"/>
                <a:satMod val="200000"/>
              </a:schemeClr>
            </a:gs>
            <a:gs pos="30000">
              <a:schemeClr val="accent5">
                <a:hueOff val="-9933876"/>
                <a:satOff val="39811"/>
                <a:lumOff val="8628"/>
                <a:alphaOff val="0"/>
                <a:tint val="61000"/>
                <a:satMod val="200000"/>
              </a:schemeClr>
            </a:gs>
            <a:gs pos="45000">
              <a:schemeClr val="accent5">
                <a:hueOff val="-9933876"/>
                <a:satOff val="39811"/>
                <a:lumOff val="8628"/>
                <a:alphaOff val="0"/>
                <a:tint val="66000"/>
                <a:satMod val="200000"/>
              </a:schemeClr>
            </a:gs>
            <a:gs pos="55000">
              <a:schemeClr val="accent5">
                <a:hueOff val="-9933876"/>
                <a:satOff val="39811"/>
                <a:lumOff val="8628"/>
                <a:alphaOff val="0"/>
                <a:tint val="66000"/>
                <a:satMod val="200000"/>
              </a:schemeClr>
            </a:gs>
            <a:gs pos="73000">
              <a:schemeClr val="accent5">
                <a:hueOff val="-9933876"/>
                <a:satOff val="39811"/>
                <a:lumOff val="8628"/>
                <a:alphaOff val="0"/>
                <a:tint val="61000"/>
                <a:satMod val="200000"/>
              </a:schemeClr>
            </a:gs>
            <a:gs pos="100000">
              <a:schemeClr val="accent5">
                <a:hueOff val="-9933876"/>
                <a:satOff val="39811"/>
                <a:lumOff val="8628"/>
                <a:alphaOff val="0"/>
                <a:tint val="45000"/>
                <a:satMod val="200000"/>
              </a:schemeClr>
            </a:gs>
          </a:gsLst>
          <a:lin ang="950000" scaled="1"/>
        </a:gradFill>
        <a:ln>
          <a:noFill/>
        </a:ln>
        <a:effectLst>
          <a:outerShdw blurRad="381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TW" sz="2800" kern="1200" dirty="0" smtClean="0"/>
            <a:t>id  [</a:t>
          </a:r>
          <a:r>
            <a:rPr lang="zh-TW" altLang="en-US" sz="2800" kern="1200" dirty="0" smtClean="0"/>
            <a:t>帳號</a:t>
          </a:r>
          <a:r>
            <a:rPr lang="en-US" altLang="zh-TW" sz="2800" kern="1200" dirty="0" smtClean="0"/>
            <a:t>]</a:t>
          </a:r>
          <a:endParaRPr lang="zh-TW" altLang="en-US" sz="2800" kern="1200" dirty="0"/>
        </a:p>
      </dsp:txBody>
      <dsp:txXfrm>
        <a:off x="119619" y="1003516"/>
        <a:ext cx="2460464" cy="824087"/>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B1E273-D7B5-4AB9-97EE-5E8539E8BCC7}">
      <dsp:nvSpPr>
        <dsp:cNvPr id="0" name=""/>
        <dsp:cNvSpPr/>
      </dsp:nvSpPr>
      <dsp:spPr>
        <a:xfrm rot="5400000">
          <a:off x="4197637" y="-2251503"/>
          <a:ext cx="320984" cy="4906072"/>
        </a:xfrm>
        <a:prstGeom prst="round2Same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TW" altLang="en-US" sz="1600" kern="1200" dirty="0" smtClean="0"/>
            <a:t>一般檔案</a:t>
          </a:r>
          <a:endParaRPr lang="zh-TW" altLang="en-US" sz="1600" kern="1200" dirty="0"/>
        </a:p>
      </dsp:txBody>
      <dsp:txXfrm rot="-5400000">
        <a:off x="1905094" y="56709"/>
        <a:ext cx="4890403" cy="289646"/>
      </dsp:txXfrm>
    </dsp:sp>
    <dsp:sp modelId="{EDDF0026-CED0-42CA-A5F7-60866509F4BD}">
      <dsp:nvSpPr>
        <dsp:cNvPr id="0" name=""/>
        <dsp:cNvSpPr/>
      </dsp:nvSpPr>
      <dsp:spPr>
        <a:xfrm>
          <a:off x="854571" y="917"/>
          <a:ext cx="1050521" cy="401230"/>
        </a:xfrm>
        <a:prstGeom prst="roundRect">
          <a:avLst/>
        </a:prstGeom>
        <a:gradFill rotWithShape="0">
          <a:gsLst>
            <a:gs pos="0">
              <a:schemeClr val="accent5">
                <a:hueOff val="0"/>
                <a:satOff val="0"/>
                <a:lumOff val="0"/>
                <a:alphaOff val="0"/>
                <a:tint val="45000"/>
                <a:satMod val="200000"/>
              </a:schemeClr>
            </a:gs>
            <a:gs pos="30000">
              <a:schemeClr val="accent5">
                <a:hueOff val="0"/>
                <a:satOff val="0"/>
                <a:lumOff val="0"/>
                <a:alphaOff val="0"/>
                <a:tint val="61000"/>
                <a:satMod val="200000"/>
              </a:schemeClr>
            </a:gs>
            <a:gs pos="45000">
              <a:schemeClr val="accent5">
                <a:hueOff val="0"/>
                <a:satOff val="0"/>
                <a:lumOff val="0"/>
                <a:alphaOff val="0"/>
                <a:tint val="66000"/>
                <a:satMod val="200000"/>
              </a:schemeClr>
            </a:gs>
            <a:gs pos="55000">
              <a:schemeClr val="accent5">
                <a:hueOff val="0"/>
                <a:satOff val="0"/>
                <a:lumOff val="0"/>
                <a:alphaOff val="0"/>
                <a:tint val="66000"/>
                <a:satMod val="200000"/>
              </a:schemeClr>
            </a:gs>
            <a:gs pos="73000">
              <a:schemeClr val="accent5">
                <a:hueOff val="0"/>
                <a:satOff val="0"/>
                <a:lumOff val="0"/>
                <a:alphaOff val="0"/>
                <a:tint val="61000"/>
                <a:satMod val="200000"/>
              </a:schemeClr>
            </a:gs>
            <a:gs pos="100000">
              <a:schemeClr val="accent5">
                <a:hueOff val="0"/>
                <a:satOff val="0"/>
                <a:lumOff val="0"/>
                <a:alphaOff val="0"/>
                <a:tint val="45000"/>
                <a:satMod val="200000"/>
              </a:schemeClr>
            </a:gs>
          </a:gsLst>
          <a:lin ang="950000" scaled="1"/>
        </a:gradFill>
        <a:ln>
          <a:noFill/>
        </a:ln>
        <a:effectLst>
          <a:outerShdw blurRad="381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altLang="zh-TW" sz="2000" kern="1200" dirty="0" smtClean="0"/>
            <a:t>-</a:t>
          </a:r>
          <a:endParaRPr lang="zh-TW" altLang="en-US" sz="2000" kern="1200" dirty="0"/>
        </a:p>
      </dsp:txBody>
      <dsp:txXfrm>
        <a:off x="874157" y="20503"/>
        <a:ext cx="1011349" cy="362058"/>
      </dsp:txXfrm>
    </dsp:sp>
    <dsp:sp modelId="{56A94EDC-4530-407B-8C36-478E7CE26CF2}">
      <dsp:nvSpPr>
        <dsp:cNvPr id="0" name=""/>
        <dsp:cNvSpPr/>
      </dsp:nvSpPr>
      <dsp:spPr>
        <a:xfrm rot="5400000">
          <a:off x="4197637" y="-1830211"/>
          <a:ext cx="320984" cy="4906072"/>
        </a:xfrm>
        <a:prstGeom prst="round2SameRect">
          <a:avLst/>
        </a:prstGeom>
        <a:solidFill>
          <a:schemeClr val="accent5">
            <a:tint val="40000"/>
            <a:alpha val="90000"/>
            <a:hueOff val="-2685120"/>
            <a:satOff val="12063"/>
            <a:lumOff val="829"/>
            <a:alphaOff val="0"/>
          </a:schemeClr>
        </a:solidFill>
        <a:ln w="9525" cap="flat" cmpd="sng" algn="ctr">
          <a:solidFill>
            <a:schemeClr val="accent5">
              <a:tint val="40000"/>
              <a:alpha val="90000"/>
              <a:hueOff val="-2685120"/>
              <a:satOff val="12063"/>
              <a:lumOff val="82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TW" altLang="en-US" sz="1600" kern="1200" dirty="0" smtClean="0"/>
            <a:t>目錄</a:t>
          </a:r>
          <a:endParaRPr lang="zh-TW" altLang="en-US" sz="1600" kern="1200" dirty="0"/>
        </a:p>
      </dsp:txBody>
      <dsp:txXfrm rot="-5400000">
        <a:off x="1905094" y="478001"/>
        <a:ext cx="4890403" cy="289646"/>
      </dsp:txXfrm>
    </dsp:sp>
    <dsp:sp modelId="{83BB6D0D-7C6C-4651-B437-89DCD5888CDB}">
      <dsp:nvSpPr>
        <dsp:cNvPr id="0" name=""/>
        <dsp:cNvSpPr/>
      </dsp:nvSpPr>
      <dsp:spPr>
        <a:xfrm>
          <a:off x="854571" y="422209"/>
          <a:ext cx="1050521" cy="401230"/>
        </a:xfrm>
        <a:prstGeom prst="roundRect">
          <a:avLst/>
        </a:prstGeom>
        <a:gradFill rotWithShape="0">
          <a:gsLst>
            <a:gs pos="0">
              <a:schemeClr val="accent5">
                <a:hueOff val="-2483469"/>
                <a:satOff val="9953"/>
                <a:lumOff val="2157"/>
                <a:alphaOff val="0"/>
                <a:tint val="45000"/>
                <a:satMod val="200000"/>
              </a:schemeClr>
            </a:gs>
            <a:gs pos="30000">
              <a:schemeClr val="accent5">
                <a:hueOff val="-2483469"/>
                <a:satOff val="9953"/>
                <a:lumOff val="2157"/>
                <a:alphaOff val="0"/>
                <a:tint val="61000"/>
                <a:satMod val="200000"/>
              </a:schemeClr>
            </a:gs>
            <a:gs pos="45000">
              <a:schemeClr val="accent5">
                <a:hueOff val="-2483469"/>
                <a:satOff val="9953"/>
                <a:lumOff val="2157"/>
                <a:alphaOff val="0"/>
                <a:tint val="66000"/>
                <a:satMod val="200000"/>
              </a:schemeClr>
            </a:gs>
            <a:gs pos="55000">
              <a:schemeClr val="accent5">
                <a:hueOff val="-2483469"/>
                <a:satOff val="9953"/>
                <a:lumOff val="2157"/>
                <a:alphaOff val="0"/>
                <a:tint val="66000"/>
                <a:satMod val="200000"/>
              </a:schemeClr>
            </a:gs>
            <a:gs pos="73000">
              <a:schemeClr val="accent5">
                <a:hueOff val="-2483469"/>
                <a:satOff val="9953"/>
                <a:lumOff val="2157"/>
                <a:alphaOff val="0"/>
                <a:tint val="61000"/>
                <a:satMod val="200000"/>
              </a:schemeClr>
            </a:gs>
            <a:gs pos="100000">
              <a:schemeClr val="accent5">
                <a:hueOff val="-2483469"/>
                <a:satOff val="9953"/>
                <a:lumOff val="2157"/>
                <a:alphaOff val="0"/>
                <a:tint val="45000"/>
                <a:satMod val="200000"/>
              </a:schemeClr>
            </a:gs>
          </a:gsLst>
          <a:lin ang="950000" scaled="1"/>
        </a:gradFill>
        <a:ln>
          <a:noFill/>
        </a:ln>
        <a:effectLst>
          <a:outerShdw blurRad="381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altLang="zh-TW" sz="2000" kern="1200" dirty="0" smtClean="0"/>
            <a:t>d</a:t>
          </a:r>
          <a:endParaRPr lang="zh-TW" altLang="en-US" sz="2000" kern="1200" dirty="0"/>
        </a:p>
      </dsp:txBody>
      <dsp:txXfrm>
        <a:off x="874157" y="441795"/>
        <a:ext cx="1011349" cy="362058"/>
      </dsp:txXfrm>
    </dsp:sp>
    <dsp:sp modelId="{C65617BA-A2A1-4AE2-9538-1C5A4748ECB6}">
      <dsp:nvSpPr>
        <dsp:cNvPr id="0" name=""/>
        <dsp:cNvSpPr/>
      </dsp:nvSpPr>
      <dsp:spPr>
        <a:xfrm rot="5400000">
          <a:off x="4197637" y="-1408920"/>
          <a:ext cx="320984" cy="4906072"/>
        </a:xfrm>
        <a:prstGeom prst="round2SameRect">
          <a:avLst/>
        </a:prstGeom>
        <a:solidFill>
          <a:schemeClr val="accent5">
            <a:tint val="40000"/>
            <a:alpha val="90000"/>
            <a:hueOff val="-5370241"/>
            <a:satOff val="24126"/>
            <a:lumOff val="1658"/>
            <a:alphaOff val="0"/>
          </a:schemeClr>
        </a:solidFill>
        <a:ln w="9525" cap="flat" cmpd="sng" algn="ctr">
          <a:solidFill>
            <a:schemeClr val="accent5">
              <a:tint val="40000"/>
              <a:alpha val="90000"/>
              <a:hueOff val="-5370241"/>
              <a:satOff val="24126"/>
              <a:lumOff val="165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TW" altLang="en-US" sz="1600" kern="1200" dirty="0" smtClean="0"/>
            <a:t>連結檔</a:t>
          </a:r>
          <a:r>
            <a:rPr lang="en-US" altLang="zh-TW" sz="1600" kern="1200" dirty="0" smtClean="0"/>
            <a:t>(link  file)</a:t>
          </a:r>
          <a:endParaRPr lang="zh-TW" altLang="en-US" sz="1600" kern="1200" dirty="0"/>
        </a:p>
      </dsp:txBody>
      <dsp:txXfrm rot="-5400000">
        <a:off x="1905094" y="899292"/>
        <a:ext cx="4890403" cy="289646"/>
      </dsp:txXfrm>
    </dsp:sp>
    <dsp:sp modelId="{8C2EC436-B1A8-47F7-88B1-FA215095149A}">
      <dsp:nvSpPr>
        <dsp:cNvPr id="0" name=""/>
        <dsp:cNvSpPr/>
      </dsp:nvSpPr>
      <dsp:spPr>
        <a:xfrm>
          <a:off x="854571" y="843500"/>
          <a:ext cx="1050521" cy="401230"/>
        </a:xfrm>
        <a:prstGeom prst="roundRect">
          <a:avLst/>
        </a:prstGeom>
        <a:gradFill rotWithShape="0">
          <a:gsLst>
            <a:gs pos="0">
              <a:schemeClr val="accent5">
                <a:hueOff val="-4966938"/>
                <a:satOff val="19906"/>
                <a:lumOff val="4314"/>
                <a:alphaOff val="0"/>
                <a:tint val="45000"/>
                <a:satMod val="200000"/>
              </a:schemeClr>
            </a:gs>
            <a:gs pos="30000">
              <a:schemeClr val="accent5">
                <a:hueOff val="-4966938"/>
                <a:satOff val="19906"/>
                <a:lumOff val="4314"/>
                <a:alphaOff val="0"/>
                <a:tint val="61000"/>
                <a:satMod val="200000"/>
              </a:schemeClr>
            </a:gs>
            <a:gs pos="45000">
              <a:schemeClr val="accent5">
                <a:hueOff val="-4966938"/>
                <a:satOff val="19906"/>
                <a:lumOff val="4314"/>
                <a:alphaOff val="0"/>
                <a:tint val="66000"/>
                <a:satMod val="200000"/>
              </a:schemeClr>
            </a:gs>
            <a:gs pos="55000">
              <a:schemeClr val="accent5">
                <a:hueOff val="-4966938"/>
                <a:satOff val="19906"/>
                <a:lumOff val="4314"/>
                <a:alphaOff val="0"/>
                <a:tint val="66000"/>
                <a:satMod val="200000"/>
              </a:schemeClr>
            </a:gs>
            <a:gs pos="73000">
              <a:schemeClr val="accent5">
                <a:hueOff val="-4966938"/>
                <a:satOff val="19906"/>
                <a:lumOff val="4314"/>
                <a:alphaOff val="0"/>
                <a:tint val="61000"/>
                <a:satMod val="200000"/>
              </a:schemeClr>
            </a:gs>
            <a:gs pos="100000">
              <a:schemeClr val="accent5">
                <a:hueOff val="-4966938"/>
                <a:satOff val="19906"/>
                <a:lumOff val="4314"/>
                <a:alphaOff val="0"/>
                <a:tint val="45000"/>
                <a:satMod val="200000"/>
              </a:schemeClr>
            </a:gs>
          </a:gsLst>
          <a:lin ang="950000" scaled="1"/>
        </a:gradFill>
        <a:ln>
          <a:noFill/>
        </a:ln>
        <a:effectLst>
          <a:outerShdw blurRad="381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altLang="zh-TW" sz="2000" kern="1200" dirty="0" smtClean="0"/>
            <a:t>l</a:t>
          </a:r>
          <a:endParaRPr lang="zh-TW" altLang="en-US" sz="2000" kern="1200" dirty="0"/>
        </a:p>
      </dsp:txBody>
      <dsp:txXfrm>
        <a:off x="874157" y="863086"/>
        <a:ext cx="1011349" cy="362058"/>
      </dsp:txXfrm>
    </dsp:sp>
    <dsp:sp modelId="{781FEE08-C8A2-4495-B985-02E544034565}">
      <dsp:nvSpPr>
        <dsp:cNvPr id="0" name=""/>
        <dsp:cNvSpPr/>
      </dsp:nvSpPr>
      <dsp:spPr>
        <a:xfrm rot="5400000">
          <a:off x="4197637" y="-987628"/>
          <a:ext cx="320984" cy="4906072"/>
        </a:xfrm>
        <a:prstGeom prst="round2SameRect">
          <a:avLst/>
        </a:prstGeom>
        <a:solidFill>
          <a:schemeClr val="accent5">
            <a:tint val="40000"/>
            <a:alpha val="90000"/>
            <a:hueOff val="-8055361"/>
            <a:satOff val="36190"/>
            <a:lumOff val="2488"/>
            <a:alphaOff val="0"/>
          </a:schemeClr>
        </a:solidFill>
        <a:ln w="9525" cap="flat" cmpd="sng" algn="ctr">
          <a:solidFill>
            <a:schemeClr val="accent5">
              <a:tint val="40000"/>
              <a:alpha val="90000"/>
              <a:hueOff val="-8055361"/>
              <a:satOff val="36190"/>
              <a:lumOff val="248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TW" altLang="en-US" sz="1600" kern="1200" dirty="0" smtClean="0"/>
            <a:t>可儲存資料的裝置 </a:t>
          </a:r>
          <a:r>
            <a:rPr lang="en-US" altLang="zh-TW" sz="1600" kern="1200" dirty="0" smtClean="0"/>
            <a:t>(block device)</a:t>
          </a:r>
          <a:endParaRPr lang="zh-TW" altLang="en-US" sz="1600" kern="1200" dirty="0"/>
        </a:p>
      </dsp:txBody>
      <dsp:txXfrm rot="-5400000">
        <a:off x="1905094" y="1320584"/>
        <a:ext cx="4890403" cy="289646"/>
      </dsp:txXfrm>
    </dsp:sp>
    <dsp:sp modelId="{9D17CCF4-5217-4EAB-A28E-2222B2532A42}">
      <dsp:nvSpPr>
        <dsp:cNvPr id="0" name=""/>
        <dsp:cNvSpPr/>
      </dsp:nvSpPr>
      <dsp:spPr>
        <a:xfrm>
          <a:off x="854571" y="1264792"/>
          <a:ext cx="1050521" cy="401230"/>
        </a:xfrm>
        <a:prstGeom prst="roundRect">
          <a:avLst/>
        </a:prstGeom>
        <a:gradFill rotWithShape="0">
          <a:gsLst>
            <a:gs pos="0">
              <a:schemeClr val="accent5">
                <a:hueOff val="-7450407"/>
                <a:satOff val="29858"/>
                <a:lumOff val="6471"/>
                <a:alphaOff val="0"/>
                <a:tint val="45000"/>
                <a:satMod val="200000"/>
              </a:schemeClr>
            </a:gs>
            <a:gs pos="30000">
              <a:schemeClr val="accent5">
                <a:hueOff val="-7450407"/>
                <a:satOff val="29858"/>
                <a:lumOff val="6471"/>
                <a:alphaOff val="0"/>
                <a:tint val="61000"/>
                <a:satMod val="200000"/>
              </a:schemeClr>
            </a:gs>
            <a:gs pos="45000">
              <a:schemeClr val="accent5">
                <a:hueOff val="-7450407"/>
                <a:satOff val="29858"/>
                <a:lumOff val="6471"/>
                <a:alphaOff val="0"/>
                <a:tint val="66000"/>
                <a:satMod val="200000"/>
              </a:schemeClr>
            </a:gs>
            <a:gs pos="55000">
              <a:schemeClr val="accent5">
                <a:hueOff val="-7450407"/>
                <a:satOff val="29858"/>
                <a:lumOff val="6471"/>
                <a:alphaOff val="0"/>
                <a:tint val="66000"/>
                <a:satMod val="200000"/>
              </a:schemeClr>
            </a:gs>
            <a:gs pos="73000">
              <a:schemeClr val="accent5">
                <a:hueOff val="-7450407"/>
                <a:satOff val="29858"/>
                <a:lumOff val="6471"/>
                <a:alphaOff val="0"/>
                <a:tint val="61000"/>
                <a:satMod val="200000"/>
              </a:schemeClr>
            </a:gs>
            <a:gs pos="100000">
              <a:schemeClr val="accent5">
                <a:hueOff val="-7450407"/>
                <a:satOff val="29858"/>
                <a:lumOff val="6471"/>
                <a:alphaOff val="0"/>
                <a:tint val="45000"/>
                <a:satMod val="200000"/>
              </a:schemeClr>
            </a:gs>
          </a:gsLst>
          <a:lin ang="950000" scaled="1"/>
        </a:gradFill>
        <a:ln>
          <a:noFill/>
        </a:ln>
        <a:effectLst>
          <a:outerShdw blurRad="381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altLang="zh-TW" sz="2000" kern="1200" dirty="0" smtClean="0"/>
            <a:t>b</a:t>
          </a:r>
          <a:endParaRPr lang="zh-TW" altLang="en-US" sz="2000" kern="1200" dirty="0"/>
        </a:p>
      </dsp:txBody>
      <dsp:txXfrm>
        <a:off x="874157" y="1284378"/>
        <a:ext cx="1011349" cy="362058"/>
      </dsp:txXfrm>
    </dsp:sp>
    <dsp:sp modelId="{790C3AAD-FF4C-40E2-8533-8286D8C4EA30}">
      <dsp:nvSpPr>
        <dsp:cNvPr id="0" name=""/>
        <dsp:cNvSpPr/>
      </dsp:nvSpPr>
      <dsp:spPr>
        <a:xfrm rot="5400000">
          <a:off x="4197637" y="-566336"/>
          <a:ext cx="320984" cy="4906072"/>
        </a:xfrm>
        <a:prstGeom prst="round2SameRect">
          <a:avLst/>
        </a:prstGeom>
        <a:solidFill>
          <a:schemeClr val="accent5">
            <a:tint val="40000"/>
            <a:alpha val="90000"/>
            <a:hueOff val="-10740482"/>
            <a:satOff val="48253"/>
            <a:lumOff val="3317"/>
            <a:alphaOff val="0"/>
          </a:schemeClr>
        </a:solidFill>
        <a:ln w="9525" cap="flat" cmpd="sng" algn="ctr">
          <a:solidFill>
            <a:schemeClr val="accent5">
              <a:tint val="40000"/>
              <a:alpha val="90000"/>
              <a:hueOff val="-10740482"/>
              <a:satOff val="48253"/>
              <a:lumOff val="331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TW" altLang="en-US" sz="1600" kern="1200" dirty="0" smtClean="0"/>
            <a:t>字元裝置</a:t>
          </a:r>
          <a:r>
            <a:rPr lang="en-US" altLang="zh-TW" sz="1600" kern="1200" dirty="0" smtClean="0"/>
            <a:t>(character device)</a:t>
          </a:r>
          <a:r>
            <a:rPr lang="zh-TW" altLang="en-US" sz="1600" kern="1200" dirty="0" smtClean="0"/>
            <a:t>，例如鍵盤滑鼠</a:t>
          </a:r>
          <a:endParaRPr lang="zh-TW" altLang="en-US" sz="1600" kern="1200" dirty="0"/>
        </a:p>
      </dsp:txBody>
      <dsp:txXfrm rot="-5400000">
        <a:off x="1905094" y="1741876"/>
        <a:ext cx="4890403" cy="289646"/>
      </dsp:txXfrm>
    </dsp:sp>
    <dsp:sp modelId="{20D07E30-59D5-4DF3-BCF0-17F03D3E14A2}">
      <dsp:nvSpPr>
        <dsp:cNvPr id="0" name=""/>
        <dsp:cNvSpPr/>
      </dsp:nvSpPr>
      <dsp:spPr>
        <a:xfrm>
          <a:off x="854571" y="1686084"/>
          <a:ext cx="1050521" cy="401230"/>
        </a:xfrm>
        <a:prstGeom prst="roundRect">
          <a:avLst/>
        </a:prstGeom>
        <a:gradFill rotWithShape="0">
          <a:gsLst>
            <a:gs pos="0">
              <a:schemeClr val="accent5">
                <a:hueOff val="-9933876"/>
                <a:satOff val="39811"/>
                <a:lumOff val="8628"/>
                <a:alphaOff val="0"/>
                <a:tint val="45000"/>
                <a:satMod val="200000"/>
              </a:schemeClr>
            </a:gs>
            <a:gs pos="30000">
              <a:schemeClr val="accent5">
                <a:hueOff val="-9933876"/>
                <a:satOff val="39811"/>
                <a:lumOff val="8628"/>
                <a:alphaOff val="0"/>
                <a:tint val="61000"/>
                <a:satMod val="200000"/>
              </a:schemeClr>
            </a:gs>
            <a:gs pos="45000">
              <a:schemeClr val="accent5">
                <a:hueOff val="-9933876"/>
                <a:satOff val="39811"/>
                <a:lumOff val="8628"/>
                <a:alphaOff val="0"/>
                <a:tint val="66000"/>
                <a:satMod val="200000"/>
              </a:schemeClr>
            </a:gs>
            <a:gs pos="55000">
              <a:schemeClr val="accent5">
                <a:hueOff val="-9933876"/>
                <a:satOff val="39811"/>
                <a:lumOff val="8628"/>
                <a:alphaOff val="0"/>
                <a:tint val="66000"/>
                <a:satMod val="200000"/>
              </a:schemeClr>
            </a:gs>
            <a:gs pos="73000">
              <a:schemeClr val="accent5">
                <a:hueOff val="-9933876"/>
                <a:satOff val="39811"/>
                <a:lumOff val="8628"/>
                <a:alphaOff val="0"/>
                <a:tint val="61000"/>
                <a:satMod val="200000"/>
              </a:schemeClr>
            </a:gs>
            <a:gs pos="100000">
              <a:schemeClr val="accent5">
                <a:hueOff val="-9933876"/>
                <a:satOff val="39811"/>
                <a:lumOff val="8628"/>
                <a:alphaOff val="0"/>
                <a:tint val="45000"/>
                <a:satMod val="200000"/>
              </a:schemeClr>
            </a:gs>
          </a:gsLst>
          <a:lin ang="950000" scaled="1"/>
        </a:gradFill>
        <a:ln>
          <a:noFill/>
        </a:ln>
        <a:effectLst>
          <a:outerShdw blurRad="381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altLang="zh-TW" sz="2000" kern="1200" dirty="0" smtClean="0"/>
            <a:t>c</a:t>
          </a:r>
          <a:endParaRPr lang="zh-TW" altLang="en-US" sz="2000" kern="1200" dirty="0"/>
        </a:p>
      </dsp:txBody>
      <dsp:txXfrm>
        <a:off x="874157" y="1705670"/>
        <a:ext cx="1011349" cy="3620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34BBF4-D7FF-4EC6-AC08-C5D992FF87DD}">
      <dsp:nvSpPr>
        <dsp:cNvPr id="0" name=""/>
        <dsp:cNvSpPr/>
      </dsp:nvSpPr>
      <dsp:spPr>
        <a:xfrm>
          <a:off x="1174635" y="193579"/>
          <a:ext cx="1858366" cy="1032425"/>
        </a:xfrm>
        <a:prstGeom prst="roundRect">
          <a:avLst>
            <a:gd name="adj" fmla="val 10000"/>
          </a:avLst>
        </a:prstGeom>
        <a:solidFill>
          <a:schemeClr val="lt1">
            <a:alpha val="90000"/>
            <a:tint val="40000"/>
            <a:hueOff val="0"/>
            <a:satOff val="0"/>
            <a:lumOff val="0"/>
            <a:alphaOff val="0"/>
          </a:schemeClr>
        </a:solidFill>
        <a:ln w="1905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altLang="zh-TW" sz="3000" kern="1200" dirty="0" smtClean="0"/>
            <a:t>Linux</a:t>
          </a:r>
          <a:endParaRPr lang="zh-TW" altLang="en-US" sz="3000" kern="1200" dirty="0"/>
        </a:p>
      </dsp:txBody>
      <dsp:txXfrm>
        <a:off x="1204874" y="223818"/>
        <a:ext cx="1797888" cy="971947"/>
      </dsp:txXfrm>
    </dsp:sp>
    <dsp:sp modelId="{B201E045-42F7-469B-B6AA-FFA20768D46B}">
      <dsp:nvSpPr>
        <dsp:cNvPr id="0" name=""/>
        <dsp:cNvSpPr/>
      </dsp:nvSpPr>
      <dsp:spPr>
        <a:xfrm>
          <a:off x="3800830" y="169266"/>
          <a:ext cx="1858366" cy="1032425"/>
        </a:xfrm>
        <a:prstGeom prst="roundRect">
          <a:avLst>
            <a:gd name="adj" fmla="val 10000"/>
          </a:avLst>
        </a:prstGeom>
        <a:solidFill>
          <a:schemeClr val="lt1">
            <a:alpha val="90000"/>
            <a:tint val="40000"/>
            <a:hueOff val="0"/>
            <a:satOff val="0"/>
            <a:lumOff val="0"/>
            <a:alphaOff val="0"/>
          </a:schemeClr>
        </a:solidFill>
        <a:ln w="1905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altLang="zh-TW" sz="3000" kern="1200" dirty="0" smtClean="0"/>
            <a:t>Windows</a:t>
          </a:r>
          <a:endParaRPr lang="zh-TW" altLang="en-US" sz="3000" kern="1200" dirty="0"/>
        </a:p>
      </dsp:txBody>
      <dsp:txXfrm>
        <a:off x="3831069" y="199505"/>
        <a:ext cx="1797888" cy="971947"/>
      </dsp:txXfrm>
    </dsp:sp>
    <dsp:sp modelId="{4A7882D5-C069-40B1-9DD7-E28E461D899B}">
      <dsp:nvSpPr>
        <dsp:cNvPr id="0" name=""/>
        <dsp:cNvSpPr/>
      </dsp:nvSpPr>
      <dsp:spPr>
        <a:xfrm>
          <a:off x="3000700" y="4387808"/>
          <a:ext cx="774319" cy="774319"/>
        </a:xfrm>
        <a:prstGeom prst="triangle">
          <a:avLst/>
        </a:prstGeom>
        <a:solidFill>
          <a:schemeClr val="lt1">
            <a:alpha val="90000"/>
            <a:tint val="40000"/>
            <a:hueOff val="0"/>
            <a:satOff val="0"/>
            <a:lumOff val="0"/>
            <a:alphaOff val="0"/>
          </a:schemeClr>
        </a:solidFill>
        <a:ln w="1905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0C956E0-D494-4083-B395-874EEC97D047}">
      <dsp:nvSpPr>
        <dsp:cNvPr id="0" name=""/>
        <dsp:cNvSpPr/>
      </dsp:nvSpPr>
      <dsp:spPr>
        <a:xfrm rot="240000">
          <a:off x="1064193" y="4056004"/>
          <a:ext cx="4647334" cy="324973"/>
        </a:xfrm>
        <a:prstGeom prst="rect">
          <a:avLst/>
        </a:prstGeom>
        <a:solidFill>
          <a:schemeClr val="lt1">
            <a:alpha val="90000"/>
            <a:tint val="40000"/>
            <a:hueOff val="0"/>
            <a:satOff val="0"/>
            <a:lumOff val="0"/>
            <a:alphaOff val="0"/>
          </a:schemeClr>
        </a:solidFill>
        <a:ln w="1905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E10A993-D2C6-4E49-9B1A-68B4029A9DE4}">
      <dsp:nvSpPr>
        <dsp:cNvPr id="0" name=""/>
        <dsp:cNvSpPr/>
      </dsp:nvSpPr>
      <dsp:spPr>
        <a:xfrm rot="240000">
          <a:off x="3859514" y="3470552"/>
          <a:ext cx="1844241" cy="636898"/>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a:outerShdw blurRad="38100" dist="254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TW" altLang="en-US" sz="1800" kern="1200" dirty="0" smtClean="0"/>
            <a:t>操作介面熟悉度</a:t>
          </a:r>
          <a:endParaRPr lang="zh-TW" altLang="en-US" sz="1800" kern="1200" dirty="0"/>
        </a:p>
      </dsp:txBody>
      <dsp:txXfrm>
        <a:off x="3890605" y="3501643"/>
        <a:ext cx="1782059" cy="574716"/>
      </dsp:txXfrm>
    </dsp:sp>
    <dsp:sp modelId="{D20F9344-1A3C-4BE2-8430-5F62F38E95D9}">
      <dsp:nvSpPr>
        <dsp:cNvPr id="0" name=""/>
        <dsp:cNvSpPr/>
      </dsp:nvSpPr>
      <dsp:spPr>
        <a:xfrm rot="240000">
          <a:off x="3911135" y="2789151"/>
          <a:ext cx="1844241" cy="636898"/>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a:outerShdw blurRad="38100" dist="254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TW" altLang="en-US" sz="1800" kern="1200" dirty="0" smtClean="0"/>
            <a:t>軟體版本限制</a:t>
          </a:r>
          <a:endParaRPr lang="zh-TW" altLang="en-US" sz="1800" kern="1200" dirty="0"/>
        </a:p>
      </dsp:txBody>
      <dsp:txXfrm>
        <a:off x="3942226" y="2820242"/>
        <a:ext cx="1782059" cy="574716"/>
      </dsp:txXfrm>
    </dsp:sp>
    <dsp:sp modelId="{DC30E689-BAD5-4549-A3C4-0FD45F1982F8}">
      <dsp:nvSpPr>
        <dsp:cNvPr id="0" name=""/>
        <dsp:cNvSpPr/>
      </dsp:nvSpPr>
      <dsp:spPr>
        <a:xfrm rot="240000">
          <a:off x="3962756" y="2107750"/>
          <a:ext cx="1844241" cy="636898"/>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a:outerShdw blurRad="38100" dist="254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altLang="zh-TW" sz="1800" kern="1200" dirty="0" smtClean="0"/>
            <a:t>MS-Office</a:t>
          </a:r>
          <a:endParaRPr lang="zh-TW" altLang="en-US" sz="1800" kern="1200" dirty="0"/>
        </a:p>
      </dsp:txBody>
      <dsp:txXfrm>
        <a:off x="3993847" y="2138841"/>
        <a:ext cx="1782059" cy="574716"/>
      </dsp:txXfrm>
    </dsp:sp>
    <dsp:sp modelId="{85E58D5A-EC33-43D8-8498-965D85A08D2A}">
      <dsp:nvSpPr>
        <dsp:cNvPr id="0" name=""/>
        <dsp:cNvSpPr/>
      </dsp:nvSpPr>
      <dsp:spPr>
        <a:xfrm rot="240000">
          <a:off x="4014378" y="1426349"/>
          <a:ext cx="1844241" cy="636898"/>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a:outerShdw blurRad="38100" dist="254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TW" sz="1800" kern="1200" dirty="0" smtClean="0"/>
            <a:t>遊戲</a:t>
          </a:r>
          <a:r>
            <a:rPr lang="en-US" altLang="zh-TW" sz="1800" kern="1200" dirty="0" smtClean="0"/>
            <a:t>/</a:t>
          </a:r>
          <a:r>
            <a:rPr lang="zh-TW" altLang="en-US" sz="1800" kern="1200" dirty="0" smtClean="0"/>
            <a:t>影音</a:t>
          </a:r>
          <a:endParaRPr lang="zh-TW" altLang="en-US" sz="1800" kern="1200" dirty="0"/>
        </a:p>
      </dsp:txBody>
      <dsp:txXfrm>
        <a:off x="4045469" y="1457440"/>
        <a:ext cx="1782059" cy="574716"/>
      </dsp:txXfrm>
    </dsp:sp>
    <dsp:sp modelId="{5F9D4434-577F-490D-8C4B-AA396A752202}">
      <dsp:nvSpPr>
        <dsp:cNvPr id="0" name=""/>
        <dsp:cNvSpPr/>
      </dsp:nvSpPr>
      <dsp:spPr>
        <a:xfrm rot="240000">
          <a:off x="1175207" y="3284716"/>
          <a:ext cx="1844241" cy="636898"/>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a:outerShdw blurRad="38100" dist="254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TW" altLang="en-US" sz="1800" kern="1200" dirty="0" smtClean="0"/>
            <a:t>多人多工</a:t>
          </a:r>
          <a:endParaRPr lang="zh-TW" altLang="en-US" sz="1800" kern="1200" dirty="0"/>
        </a:p>
      </dsp:txBody>
      <dsp:txXfrm>
        <a:off x="1206298" y="3315807"/>
        <a:ext cx="1782059" cy="574716"/>
      </dsp:txXfrm>
    </dsp:sp>
    <dsp:sp modelId="{A70434D0-17F3-4BC5-8D65-48162AFC3A3D}">
      <dsp:nvSpPr>
        <dsp:cNvPr id="0" name=""/>
        <dsp:cNvSpPr/>
      </dsp:nvSpPr>
      <dsp:spPr>
        <a:xfrm rot="240000">
          <a:off x="1226829" y="2603315"/>
          <a:ext cx="1844241" cy="636898"/>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a:outerShdw blurRad="38100" dist="254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TW" altLang="en-US" sz="1800" kern="1200" dirty="0" smtClean="0"/>
            <a:t>開放原始碼</a:t>
          </a:r>
          <a:endParaRPr lang="zh-TW" altLang="en-US" sz="1800" kern="1200" dirty="0"/>
        </a:p>
      </dsp:txBody>
      <dsp:txXfrm>
        <a:off x="1257920" y="2634406"/>
        <a:ext cx="1782059" cy="574716"/>
      </dsp:txXfrm>
    </dsp:sp>
    <dsp:sp modelId="{138E34DF-5F5E-432F-8C5C-9FA1303D3E88}">
      <dsp:nvSpPr>
        <dsp:cNvPr id="0" name=""/>
        <dsp:cNvSpPr/>
      </dsp:nvSpPr>
      <dsp:spPr>
        <a:xfrm rot="240000">
          <a:off x="1278450" y="1921914"/>
          <a:ext cx="1844241" cy="636898"/>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a:outerShdw blurRad="38100" dist="254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TW" sz="1800" kern="1200" dirty="0" smtClean="0"/>
            <a:t>免費</a:t>
          </a:r>
          <a:endParaRPr lang="zh-TW" altLang="en-US" sz="1800" kern="1200" dirty="0"/>
        </a:p>
      </dsp:txBody>
      <dsp:txXfrm>
        <a:off x="1309541" y="1953005"/>
        <a:ext cx="1782059" cy="57471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A8254C-17C0-4A53-8122-0BFEEEA24483}">
      <dsp:nvSpPr>
        <dsp:cNvPr id="0" name=""/>
        <dsp:cNvSpPr/>
      </dsp:nvSpPr>
      <dsp:spPr>
        <a:xfrm>
          <a:off x="2385" y="14921"/>
          <a:ext cx="2325633" cy="930253"/>
        </a:xfrm>
        <a:prstGeom prst="rect">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zh-TW" altLang="en-US" sz="2000" b="1" kern="1200" smtClean="0"/>
            <a:t>線上安裝</a:t>
          </a:r>
          <a:endParaRPr lang="zh-TW" altLang="en-US" sz="2000" b="1" kern="1200" dirty="0"/>
        </a:p>
      </dsp:txBody>
      <dsp:txXfrm>
        <a:off x="2385" y="14921"/>
        <a:ext cx="2325633" cy="930253"/>
      </dsp:txXfrm>
    </dsp:sp>
    <dsp:sp modelId="{DB11B547-D6CE-47EA-BCE6-A330C363427E}">
      <dsp:nvSpPr>
        <dsp:cNvPr id="0" name=""/>
        <dsp:cNvSpPr/>
      </dsp:nvSpPr>
      <dsp:spPr>
        <a:xfrm>
          <a:off x="2385" y="945174"/>
          <a:ext cx="2325633" cy="2064240"/>
        </a:xfrm>
        <a:prstGeom prst="rect">
          <a:avLst/>
        </a:prstGeom>
        <a:solidFill>
          <a:schemeClr val="lt1"/>
        </a:solidFill>
        <a:ln w="1905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TW" altLang="en-US" sz="1800" kern="1200" smtClean="0"/>
            <a:t>簡單方便</a:t>
          </a:r>
          <a:endParaRPr lang="zh-TW" altLang="en-US" sz="1800" kern="1200" dirty="0"/>
        </a:p>
        <a:p>
          <a:pPr marL="171450" lvl="1" indent="-171450" algn="l" defTabSz="800100">
            <a:lnSpc>
              <a:spcPct val="90000"/>
            </a:lnSpc>
            <a:spcBef>
              <a:spcPct val="0"/>
            </a:spcBef>
            <a:spcAft>
              <a:spcPct val="15000"/>
            </a:spcAft>
            <a:buChar char="••"/>
          </a:pPr>
          <a:r>
            <a:rPr lang="zh-TW" altLang="en-US" sz="1800" kern="1200" dirty="0" smtClean="0"/>
            <a:t>必須連結至伺服器</a:t>
          </a:r>
          <a:endParaRPr lang="zh-TW" altLang="en-US" sz="1800" kern="1200" dirty="0"/>
        </a:p>
        <a:p>
          <a:pPr marL="171450" lvl="1" indent="-171450" algn="l" defTabSz="800100">
            <a:lnSpc>
              <a:spcPct val="90000"/>
            </a:lnSpc>
            <a:spcBef>
              <a:spcPct val="0"/>
            </a:spcBef>
            <a:spcAft>
              <a:spcPct val="15000"/>
            </a:spcAft>
            <a:buChar char="••"/>
          </a:pPr>
          <a:r>
            <a:rPr lang="zh-TW" altLang="en-US" sz="1800" kern="1200" dirty="0" smtClean="0"/>
            <a:t>版本選擇不自由</a:t>
          </a:r>
          <a:endParaRPr lang="zh-TW" altLang="en-US" sz="1800" kern="1200" dirty="0"/>
        </a:p>
      </dsp:txBody>
      <dsp:txXfrm>
        <a:off x="2385" y="945174"/>
        <a:ext cx="2325633" cy="2064240"/>
      </dsp:txXfrm>
    </dsp:sp>
    <dsp:sp modelId="{305152A5-A2B2-43CD-88FF-7686672D7606}">
      <dsp:nvSpPr>
        <dsp:cNvPr id="0" name=""/>
        <dsp:cNvSpPr/>
      </dsp:nvSpPr>
      <dsp:spPr>
        <a:xfrm>
          <a:off x="2653607" y="14921"/>
          <a:ext cx="2325633" cy="930253"/>
        </a:xfrm>
        <a:prstGeom prst="rect">
          <a:avLst/>
        </a:prstGeom>
        <a:solidFill>
          <a:schemeClr val="accent5">
            <a:hueOff val="-4966938"/>
            <a:satOff val="19906"/>
            <a:lumOff val="4314"/>
            <a:alphaOff val="0"/>
          </a:schemeClr>
        </a:solidFill>
        <a:ln w="19050" cap="flat" cmpd="sng" algn="ctr">
          <a:solidFill>
            <a:schemeClr val="accent5">
              <a:hueOff val="-4966938"/>
              <a:satOff val="19906"/>
              <a:lumOff val="431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zh-TW" altLang="en-US" sz="2000" b="1" kern="1200" smtClean="0"/>
            <a:t>執行安裝檔</a:t>
          </a:r>
          <a:endParaRPr lang="zh-TW" altLang="en-US" sz="2000" b="1" kern="1200" dirty="0"/>
        </a:p>
      </dsp:txBody>
      <dsp:txXfrm>
        <a:off x="2653607" y="14921"/>
        <a:ext cx="2325633" cy="930253"/>
      </dsp:txXfrm>
    </dsp:sp>
    <dsp:sp modelId="{5805A3C8-34BA-4DB5-8BE4-02C7C73D26B6}">
      <dsp:nvSpPr>
        <dsp:cNvPr id="0" name=""/>
        <dsp:cNvSpPr/>
      </dsp:nvSpPr>
      <dsp:spPr>
        <a:xfrm>
          <a:off x="2653607" y="945174"/>
          <a:ext cx="2325633" cy="2064240"/>
        </a:xfrm>
        <a:prstGeom prst="rect">
          <a:avLst/>
        </a:prstGeom>
        <a:solidFill>
          <a:schemeClr val="lt1"/>
        </a:solidFill>
        <a:ln w="1905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TW" altLang="en-US" sz="1800" kern="1200" dirty="0" smtClean="0"/>
            <a:t>從網路或光碟取得安裝檔</a:t>
          </a:r>
          <a:endParaRPr lang="zh-TW" altLang="en-US" sz="1800" kern="1200" dirty="0"/>
        </a:p>
        <a:p>
          <a:pPr marL="171450" lvl="1" indent="-171450" algn="l" defTabSz="800100">
            <a:lnSpc>
              <a:spcPct val="90000"/>
            </a:lnSpc>
            <a:spcBef>
              <a:spcPct val="0"/>
            </a:spcBef>
            <a:spcAft>
              <a:spcPct val="15000"/>
            </a:spcAft>
            <a:buChar char="••"/>
          </a:pPr>
          <a:r>
            <a:rPr lang="zh-TW" altLang="en-US" sz="1800" kern="1200" dirty="0" smtClean="0"/>
            <a:t>再透過套件管理程式安裝</a:t>
          </a:r>
          <a:endParaRPr lang="zh-TW" altLang="en-US" sz="1800" kern="1200" dirty="0"/>
        </a:p>
      </dsp:txBody>
      <dsp:txXfrm>
        <a:off x="2653607" y="945174"/>
        <a:ext cx="2325633" cy="2064240"/>
      </dsp:txXfrm>
    </dsp:sp>
    <dsp:sp modelId="{374ACF3F-DE89-48E3-9B48-C8FCC46ED998}">
      <dsp:nvSpPr>
        <dsp:cNvPr id="0" name=""/>
        <dsp:cNvSpPr/>
      </dsp:nvSpPr>
      <dsp:spPr>
        <a:xfrm>
          <a:off x="5304829" y="14921"/>
          <a:ext cx="2325633" cy="930253"/>
        </a:xfrm>
        <a:prstGeom prst="rect">
          <a:avLst/>
        </a:prstGeom>
        <a:solidFill>
          <a:schemeClr val="accent5">
            <a:hueOff val="-9933876"/>
            <a:satOff val="39811"/>
            <a:lumOff val="8628"/>
            <a:alphaOff val="0"/>
          </a:schemeClr>
        </a:solidFill>
        <a:ln w="1905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zh-TW" altLang="en-US" sz="2000" b="1" kern="1200" smtClean="0"/>
            <a:t>自行編譯</a:t>
          </a:r>
          <a:r>
            <a:rPr lang="en-US" altLang="zh-TW" sz="2000" b="1" kern="1200" smtClean="0"/>
            <a:t>TarBall</a:t>
          </a:r>
          <a:endParaRPr lang="zh-TW" altLang="en-US" sz="2000" b="1" kern="1200" dirty="0"/>
        </a:p>
      </dsp:txBody>
      <dsp:txXfrm>
        <a:off x="5304829" y="14921"/>
        <a:ext cx="2325633" cy="930253"/>
      </dsp:txXfrm>
    </dsp:sp>
    <dsp:sp modelId="{B0C0FBDD-5017-4E80-85B2-0886A88A691B}">
      <dsp:nvSpPr>
        <dsp:cNvPr id="0" name=""/>
        <dsp:cNvSpPr/>
      </dsp:nvSpPr>
      <dsp:spPr>
        <a:xfrm>
          <a:off x="5304829" y="945174"/>
          <a:ext cx="2325633" cy="2064240"/>
        </a:xfrm>
        <a:prstGeom prst="rect">
          <a:avLst/>
        </a:prstGeom>
        <a:solidFill>
          <a:schemeClr val="lt1"/>
        </a:solidFill>
        <a:ln w="19050" cap="flat" cmpd="sng"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TW" altLang="en-US" sz="1800" kern="1200" dirty="0" smtClean="0"/>
            <a:t>難度較高</a:t>
          </a:r>
          <a:endParaRPr lang="zh-TW" altLang="en-US" sz="1800" kern="1200" dirty="0"/>
        </a:p>
        <a:p>
          <a:pPr marL="171450" lvl="1" indent="-171450" algn="l" defTabSz="800100">
            <a:lnSpc>
              <a:spcPct val="90000"/>
            </a:lnSpc>
            <a:spcBef>
              <a:spcPct val="0"/>
            </a:spcBef>
            <a:spcAft>
              <a:spcPct val="15000"/>
            </a:spcAft>
            <a:buChar char="••"/>
          </a:pPr>
          <a:r>
            <a:rPr lang="zh-TW" altLang="en-US" sz="1800" kern="1200" dirty="0" smtClean="0"/>
            <a:t>版本選擇自由</a:t>
          </a:r>
          <a:endParaRPr lang="zh-TW" altLang="en-US" sz="1800" kern="1200" dirty="0"/>
        </a:p>
        <a:p>
          <a:pPr marL="171450" lvl="1" indent="-171450" algn="l" defTabSz="800100">
            <a:lnSpc>
              <a:spcPct val="90000"/>
            </a:lnSpc>
            <a:spcBef>
              <a:spcPct val="0"/>
            </a:spcBef>
            <a:spcAft>
              <a:spcPct val="15000"/>
            </a:spcAft>
            <a:buChar char="••"/>
          </a:pPr>
          <a:r>
            <a:rPr lang="zh-TW" altLang="en-US" sz="1800" kern="1200" dirty="0" smtClean="0"/>
            <a:t>可修改程式碼</a:t>
          </a:r>
          <a:endParaRPr lang="zh-TW" altLang="en-US" sz="1800" kern="1200" dirty="0"/>
        </a:p>
        <a:p>
          <a:pPr marL="171450" lvl="1" indent="-171450" algn="l" defTabSz="800100">
            <a:lnSpc>
              <a:spcPct val="90000"/>
            </a:lnSpc>
            <a:spcBef>
              <a:spcPct val="0"/>
            </a:spcBef>
            <a:spcAft>
              <a:spcPct val="15000"/>
            </a:spcAft>
            <a:buChar char="••"/>
          </a:pPr>
          <a:r>
            <a:rPr lang="zh-TW" altLang="en-US" sz="1800" kern="1200" dirty="0" smtClean="0"/>
            <a:t>可移植至其他平台</a:t>
          </a:r>
          <a:endParaRPr lang="zh-TW" altLang="en-US" sz="1800" kern="1200" dirty="0"/>
        </a:p>
      </dsp:txBody>
      <dsp:txXfrm>
        <a:off x="5304829" y="945174"/>
        <a:ext cx="2325633" cy="206424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0498-19A1-42F2-A358-AFF845BD7809}">
      <dsp:nvSpPr>
        <dsp:cNvPr id="0" name=""/>
        <dsp:cNvSpPr/>
      </dsp:nvSpPr>
      <dsp:spPr>
        <a:xfrm>
          <a:off x="1054" y="625642"/>
          <a:ext cx="4113738" cy="1264317"/>
        </a:xfrm>
        <a:prstGeom prst="roundRect">
          <a:avLst>
            <a:gd name="adj" fmla="val 10000"/>
          </a:avLst>
        </a:prstGeom>
        <a:gradFill rotWithShape="0">
          <a:gsLst>
            <a:gs pos="0">
              <a:schemeClr val="accent4">
                <a:hueOff val="0"/>
                <a:satOff val="0"/>
                <a:lumOff val="0"/>
                <a:alphaOff val="0"/>
                <a:tint val="45000"/>
                <a:satMod val="200000"/>
              </a:schemeClr>
            </a:gs>
            <a:gs pos="30000">
              <a:schemeClr val="accent4">
                <a:hueOff val="0"/>
                <a:satOff val="0"/>
                <a:lumOff val="0"/>
                <a:alphaOff val="0"/>
                <a:tint val="61000"/>
                <a:satMod val="200000"/>
              </a:schemeClr>
            </a:gs>
            <a:gs pos="45000">
              <a:schemeClr val="accent4">
                <a:hueOff val="0"/>
                <a:satOff val="0"/>
                <a:lumOff val="0"/>
                <a:alphaOff val="0"/>
                <a:tint val="66000"/>
                <a:satMod val="200000"/>
              </a:schemeClr>
            </a:gs>
            <a:gs pos="55000">
              <a:schemeClr val="accent4">
                <a:hueOff val="0"/>
                <a:satOff val="0"/>
                <a:lumOff val="0"/>
                <a:alphaOff val="0"/>
                <a:tint val="66000"/>
                <a:satMod val="200000"/>
              </a:schemeClr>
            </a:gs>
            <a:gs pos="73000">
              <a:schemeClr val="accent4">
                <a:hueOff val="0"/>
                <a:satOff val="0"/>
                <a:lumOff val="0"/>
                <a:alphaOff val="0"/>
                <a:tint val="61000"/>
                <a:satMod val="200000"/>
              </a:schemeClr>
            </a:gs>
            <a:gs pos="100000">
              <a:schemeClr val="accent4">
                <a:hueOff val="0"/>
                <a:satOff val="0"/>
                <a:lumOff val="0"/>
                <a:alphaOff val="0"/>
                <a:tint val="45000"/>
                <a:satMod val="200000"/>
              </a:schemeClr>
            </a:gs>
          </a:gsLst>
          <a:lin ang="950000" scaled="1"/>
        </a:gradFill>
        <a:ln>
          <a:noFill/>
        </a:ln>
        <a:effectLst>
          <a:outerShdw blurRad="381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altLang="zh-TW" sz="2400" b="1" kern="1200" dirty="0" smtClean="0"/>
            <a:t>RPM</a:t>
          </a:r>
          <a:r>
            <a:rPr lang="zh-TW" altLang="en-US" sz="2400" b="1" kern="1200" dirty="0" smtClean="0"/>
            <a:t>  </a:t>
          </a:r>
          <a:endParaRPr lang="en-US" altLang="zh-TW" sz="2400" b="1" kern="1200" dirty="0" smtClean="0"/>
        </a:p>
        <a:p>
          <a:pPr lvl="0" algn="ctr" defTabSz="1066800">
            <a:lnSpc>
              <a:spcPct val="90000"/>
            </a:lnSpc>
            <a:spcBef>
              <a:spcPct val="0"/>
            </a:spcBef>
            <a:spcAft>
              <a:spcPct val="35000"/>
            </a:spcAft>
          </a:pPr>
          <a:r>
            <a:rPr lang="en-US" altLang="zh-TW" sz="2400" b="1" kern="1200" dirty="0" smtClean="0"/>
            <a:t>(</a:t>
          </a:r>
          <a:r>
            <a:rPr lang="en-US" altLang="en-US" sz="2400" b="1" kern="1200" dirty="0" err="1" smtClean="0"/>
            <a:t>RedHat</a:t>
          </a:r>
          <a:r>
            <a:rPr lang="en-US" altLang="en-US" sz="2400" b="1" kern="1200" dirty="0" smtClean="0"/>
            <a:t> Package Manager</a:t>
          </a:r>
          <a:r>
            <a:rPr lang="en-US" altLang="zh-TW" sz="2400" b="1" kern="1200" dirty="0" smtClean="0"/>
            <a:t>)</a:t>
          </a:r>
          <a:endParaRPr lang="zh-TW" altLang="en-US" sz="2400" b="1" kern="1200" dirty="0"/>
        </a:p>
      </dsp:txBody>
      <dsp:txXfrm>
        <a:off x="38085" y="662673"/>
        <a:ext cx="4039676" cy="1190255"/>
      </dsp:txXfrm>
    </dsp:sp>
    <dsp:sp modelId="{8845EFE9-45A4-412B-9CCF-651BFAC2B7AA}">
      <dsp:nvSpPr>
        <dsp:cNvPr id="0" name=""/>
        <dsp:cNvSpPr/>
      </dsp:nvSpPr>
      <dsp:spPr>
        <a:xfrm>
          <a:off x="1054" y="2007205"/>
          <a:ext cx="651364" cy="651364"/>
        </a:xfrm>
        <a:prstGeom prst="roundRect">
          <a:avLst>
            <a:gd name="adj" fmla="val 166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outerShdw blurRad="381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DB34A07-AAC3-419D-8641-715C9B5DB348}">
      <dsp:nvSpPr>
        <dsp:cNvPr id="0" name=""/>
        <dsp:cNvSpPr/>
      </dsp:nvSpPr>
      <dsp:spPr>
        <a:xfrm>
          <a:off x="691500" y="2007205"/>
          <a:ext cx="3423292" cy="651364"/>
        </a:xfrm>
        <a:prstGeom prst="roundRect">
          <a:avLst>
            <a:gd name="adj" fmla="val 16670"/>
          </a:avLst>
        </a:prstGeom>
        <a:gradFill rotWithShape="0">
          <a:gsLst>
            <a:gs pos="0">
              <a:schemeClr val="accent5">
                <a:hueOff val="0"/>
                <a:satOff val="0"/>
                <a:lumOff val="0"/>
                <a:alphaOff val="0"/>
                <a:tint val="45000"/>
                <a:satMod val="200000"/>
              </a:schemeClr>
            </a:gs>
            <a:gs pos="30000">
              <a:schemeClr val="accent5">
                <a:hueOff val="0"/>
                <a:satOff val="0"/>
                <a:lumOff val="0"/>
                <a:alphaOff val="0"/>
                <a:tint val="61000"/>
                <a:satMod val="200000"/>
              </a:schemeClr>
            </a:gs>
            <a:gs pos="45000">
              <a:schemeClr val="accent5">
                <a:hueOff val="0"/>
                <a:satOff val="0"/>
                <a:lumOff val="0"/>
                <a:alphaOff val="0"/>
                <a:tint val="66000"/>
                <a:satMod val="200000"/>
              </a:schemeClr>
            </a:gs>
            <a:gs pos="55000">
              <a:schemeClr val="accent5">
                <a:hueOff val="0"/>
                <a:satOff val="0"/>
                <a:lumOff val="0"/>
                <a:alphaOff val="0"/>
                <a:tint val="66000"/>
                <a:satMod val="200000"/>
              </a:schemeClr>
            </a:gs>
            <a:gs pos="73000">
              <a:schemeClr val="accent5">
                <a:hueOff val="0"/>
                <a:satOff val="0"/>
                <a:lumOff val="0"/>
                <a:alphaOff val="0"/>
                <a:tint val="61000"/>
                <a:satMod val="200000"/>
              </a:schemeClr>
            </a:gs>
            <a:gs pos="100000">
              <a:schemeClr val="accent5">
                <a:hueOff val="0"/>
                <a:satOff val="0"/>
                <a:lumOff val="0"/>
                <a:alphaOff val="0"/>
                <a:tint val="45000"/>
                <a:satMod val="200000"/>
              </a:schemeClr>
            </a:gs>
          </a:gsLst>
          <a:lin ang="950000" scaled="1"/>
        </a:gradFill>
        <a:ln w="9525" cap="flat" cmpd="sng" algn="ctr">
          <a:solidFill>
            <a:schemeClr val="lt1">
              <a:hueOff val="0"/>
              <a:satOff val="0"/>
              <a:lumOff val="0"/>
              <a:alphaOff val="0"/>
            </a:schemeClr>
          </a:solidFill>
          <a:prstDash val="solid"/>
        </a:ln>
        <a:effectLst/>
        <a:scene3d>
          <a:camera prst="orthographicFront"/>
          <a:lightRig rig="flat" dir="t"/>
        </a:scene3d>
        <a:sp3d prstMaterial="dkEdge">
          <a:bevelT w="8200" h="38100"/>
        </a:sp3d>
      </dsp:spPr>
      <dsp:style>
        <a:lnRef idx="1">
          <a:scrgbClr r="0" g="0" b="0"/>
        </a:lnRef>
        <a:fillRef idx="2">
          <a:scrgbClr r="0" g="0" b="0"/>
        </a:fillRef>
        <a:effectRef idx="0">
          <a:scrgbClr r="0" g="0" b="0"/>
        </a:effectRef>
        <a:fontRef idx="minor">
          <a:schemeClr val="dk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altLang="en-US" sz="1600" b="1" kern="1200" dirty="0" err="1" smtClean="0"/>
            <a:t>RedHat</a:t>
          </a:r>
          <a:r>
            <a:rPr lang="en-US" altLang="en-US" sz="1600" b="1" kern="1200" dirty="0" smtClean="0"/>
            <a:t> / Fedora / CentOS / </a:t>
          </a:r>
          <a:r>
            <a:rPr lang="en-US" altLang="en-US" sz="1600" b="1" kern="1200" dirty="0" err="1" smtClean="0"/>
            <a:t>SuSE</a:t>
          </a:r>
          <a:endParaRPr lang="zh-TW" altLang="en-US" sz="1600" b="1" kern="1200" dirty="0"/>
        </a:p>
      </dsp:txBody>
      <dsp:txXfrm>
        <a:off x="723303" y="2039008"/>
        <a:ext cx="3359686" cy="587758"/>
      </dsp:txXfrm>
    </dsp:sp>
    <dsp:sp modelId="{5C58ECAC-894E-4CEC-864D-39031AACB827}">
      <dsp:nvSpPr>
        <dsp:cNvPr id="0" name=""/>
        <dsp:cNvSpPr/>
      </dsp:nvSpPr>
      <dsp:spPr>
        <a:xfrm>
          <a:off x="1054" y="2736733"/>
          <a:ext cx="651364" cy="651364"/>
        </a:xfrm>
        <a:prstGeom prst="roundRect">
          <a:avLst>
            <a:gd name="adj" fmla="val 1667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a:effectLst>
          <a:outerShdw blurRad="381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E33862F-D282-4BB1-8EA2-7DE35F1A8F09}">
      <dsp:nvSpPr>
        <dsp:cNvPr id="0" name=""/>
        <dsp:cNvSpPr/>
      </dsp:nvSpPr>
      <dsp:spPr>
        <a:xfrm>
          <a:off x="691500" y="2736733"/>
          <a:ext cx="3423292" cy="651364"/>
        </a:xfrm>
        <a:prstGeom prst="roundRect">
          <a:avLst>
            <a:gd name="adj" fmla="val 16670"/>
          </a:avLst>
        </a:prstGeom>
        <a:gradFill rotWithShape="0">
          <a:gsLst>
            <a:gs pos="0">
              <a:schemeClr val="accent5">
                <a:hueOff val="-1419125"/>
                <a:satOff val="5687"/>
                <a:lumOff val="1233"/>
                <a:alphaOff val="0"/>
                <a:tint val="45000"/>
                <a:satMod val="200000"/>
              </a:schemeClr>
            </a:gs>
            <a:gs pos="30000">
              <a:schemeClr val="accent5">
                <a:hueOff val="-1419125"/>
                <a:satOff val="5687"/>
                <a:lumOff val="1233"/>
                <a:alphaOff val="0"/>
                <a:tint val="61000"/>
                <a:satMod val="200000"/>
              </a:schemeClr>
            </a:gs>
            <a:gs pos="45000">
              <a:schemeClr val="accent5">
                <a:hueOff val="-1419125"/>
                <a:satOff val="5687"/>
                <a:lumOff val="1233"/>
                <a:alphaOff val="0"/>
                <a:tint val="66000"/>
                <a:satMod val="200000"/>
              </a:schemeClr>
            </a:gs>
            <a:gs pos="55000">
              <a:schemeClr val="accent5">
                <a:hueOff val="-1419125"/>
                <a:satOff val="5687"/>
                <a:lumOff val="1233"/>
                <a:alphaOff val="0"/>
                <a:tint val="66000"/>
                <a:satMod val="200000"/>
              </a:schemeClr>
            </a:gs>
            <a:gs pos="73000">
              <a:schemeClr val="accent5">
                <a:hueOff val="-1419125"/>
                <a:satOff val="5687"/>
                <a:lumOff val="1233"/>
                <a:alphaOff val="0"/>
                <a:tint val="61000"/>
                <a:satMod val="200000"/>
              </a:schemeClr>
            </a:gs>
            <a:gs pos="100000">
              <a:schemeClr val="accent5">
                <a:hueOff val="-1419125"/>
                <a:satOff val="5687"/>
                <a:lumOff val="1233"/>
                <a:alphaOff val="0"/>
                <a:tint val="45000"/>
                <a:satMod val="200000"/>
              </a:schemeClr>
            </a:gs>
          </a:gsLst>
          <a:lin ang="950000" scaled="1"/>
        </a:gradFill>
        <a:ln w="9525" cap="flat" cmpd="sng" algn="ctr">
          <a:solidFill>
            <a:schemeClr val="lt1">
              <a:hueOff val="0"/>
              <a:satOff val="0"/>
              <a:lumOff val="0"/>
              <a:alphaOff val="0"/>
            </a:schemeClr>
          </a:solidFill>
          <a:prstDash val="solid"/>
        </a:ln>
        <a:effectLst/>
        <a:scene3d>
          <a:camera prst="orthographicFront"/>
          <a:lightRig rig="flat" dir="t"/>
        </a:scene3d>
        <a:sp3d prstMaterial="dkEdge">
          <a:bevelT w="8200" h="38100"/>
        </a:sp3d>
      </dsp:spPr>
      <dsp:style>
        <a:lnRef idx="1">
          <a:scrgbClr r="0" g="0" b="0"/>
        </a:lnRef>
        <a:fillRef idx="2">
          <a:scrgbClr r="0" g="0" b="0"/>
        </a:fillRef>
        <a:effectRef idx="0">
          <a:scrgbClr r="0" g="0" b="0"/>
        </a:effectRef>
        <a:fontRef idx="minor">
          <a:schemeClr val="dk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zh-TW" altLang="en-US" sz="1600" b="1" kern="1200" dirty="0" smtClean="0"/>
            <a:t>安裝檔名格式：*</a:t>
          </a:r>
          <a:r>
            <a:rPr lang="en-US" altLang="en-US" sz="1600" b="1" kern="1200" dirty="0" smtClean="0"/>
            <a:t>.rpm</a:t>
          </a:r>
          <a:endParaRPr lang="zh-TW" altLang="en-US" sz="1600" b="1" kern="1200" dirty="0"/>
        </a:p>
      </dsp:txBody>
      <dsp:txXfrm>
        <a:off x="723303" y="2768536"/>
        <a:ext cx="3359686" cy="587758"/>
      </dsp:txXfrm>
    </dsp:sp>
    <dsp:sp modelId="{A413F078-BA96-48B0-9DD5-4A266E3DDCCA}">
      <dsp:nvSpPr>
        <dsp:cNvPr id="0" name=""/>
        <dsp:cNvSpPr/>
      </dsp:nvSpPr>
      <dsp:spPr>
        <a:xfrm>
          <a:off x="1054" y="3466261"/>
          <a:ext cx="651364" cy="651364"/>
        </a:xfrm>
        <a:prstGeom prst="roundRect">
          <a:avLst>
            <a:gd name="adj" fmla="val 1667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a:effectLst>
          <a:outerShdw blurRad="381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C1F89872-BBEF-4AD9-9D14-03F9E9D703F0}">
      <dsp:nvSpPr>
        <dsp:cNvPr id="0" name=""/>
        <dsp:cNvSpPr/>
      </dsp:nvSpPr>
      <dsp:spPr>
        <a:xfrm>
          <a:off x="691500" y="3466261"/>
          <a:ext cx="3423292" cy="651364"/>
        </a:xfrm>
        <a:prstGeom prst="roundRect">
          <a:avLst>
            <a:gd name="adj" fmla="val 16670"/>
          </a:avLst>
        </a:prstGeom>
        <a:gradFill rotWithShape="0">
          <a:gsLst>
            <a:gs pos="0">
              <a:schemeClr val="accent5">
                <a:hueOff val="-2838251"/>
                <a:satOff val="11375"/>
                <a:lumOff val="2465"/>
                <a:alphaOff val="0"/>
                <a:tint val="45000"/>
                <a:satMod val="200000"/>
              </a:schemeClr>
            </a:gs>
            <a:gs pos="30000">
              <a:schemeClr val="accent5">
                <a:hueOff val="-2838251"/>
                <a:satOff val="11375"/>
                <a:lumOff val="2465"/>
                <a:alphaOff val="0"/>
                <a:tint val="61000"/>
                <a:satMod val="200000"/>
              </a:schemeClr>
            </a:gs>
            <a:gs pos="45000">
              <a:schemeClr val="accent5">
                <a:hueOff val="-2838251"/>
                <a:satOff val="11375"/>
                <a:lumOff val="2465"/>
                <a:alphaOff val="0"/>
                <a:tint val="66000"/>
                <a:satMod val="200000"/>
              </a:schemeClr>
            </a:gs>
            <a:gs pos="55000">
              <a:schemeClr val="accent5">
                <a:hueOff val="-2838251"/>
                <a:satOff val="11375"/>
                <a:lumOff val="2465"/>
                <a:alphaOff val="0"/>
                <a:tint val="66000"/>
                <a:satMod val="200000"/>
              </a:schemeClr>
            </a:gs>
            <a:gs pos="73000">
              <a:schemeClr val="accent5">
                <a:hueOff val="-2838251"/>
                <a:satOff val="11375"/>
                <a:lumOff val="2465"/>
                <a:alphaOff val="0"/>
                <a:tint val="61000"/>
                <a:satMod val="200000"/>
              </a:schemeClr>
            </a:gs>
            <a:gs pos="100000">
              <a:schemeClr val="accent5">
                <a:hueOff val="-2838251"/>
                <a:satOff val="11375"/>
                <a:lumOff val="2465"/>
                <a:alphaOff val="0"/>
                <a:tint val="45000"/>
                <a:satMod val="200000"/>
              </a:schemeClr>
            </a:gs>
          </a:gsLst>
          <a:lin ang="950000" scaled="1"/>
        </a:gradFill>
        <a:ln w="9525" cap="flat" cmpd="sng" algn="ctr">
          <a:solidFill>
            <a:schemeClr val="lt1">
              <a:hueOff val="0"/>
              <a:satOff val="0"/>
              <a:lumOff val="0"/>
              <a:alphaOff val="0"/>
            </a:schemeClr>
          </a:solidFill>
          <a:prstDash val="solid"/>
        </a:ln>
        <a:effectLst/>
        <a:scene3d>
          <a:camera prst="orthographicFront"/>
          <a:lightRig rig="flat" dir="t"/>
        </a:scene3d>
        <a:sp3d prstMaterial="dkEdge">
          <a:bevelT w="8200" h="38100"/>
        </a:sp3d>
      </dsp:spPr>
      <dsp:style>
        <a:lnRef idx="1">
          <a:scrgbClr r="0" g="0" b="0"/>
        </a:lnRef>
        <a:fillRef idx="2">
          <a:scrgbClr r="0" g="0" b="0"/>
        </a:fillRef>
        <a:effectRef idx="0">
          <a:scrgbClr r="0" g="0" b="0"/>
        </a:effectRef>
        <a:fontRef idx="minor">
          <a:schemeClr val="dk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zh-TW" altLang="en-US" sz="1600" b="1" kern="1200" dirty="0" smtClean="0"/>
            <a:t>線上套件管理機制：</a:t>
          </a:r>
          <a:r>
            <a:rPr lang="en-US" altLang="en-US" sz="1600" b="1" kern="1200" dirty="0" smtClean="0"/>
            <a:t>YUM</a:t>
          </a:r>
          <a:endParaRPr lang="zh-TW" altLang="en-US" sz="1600" b="1" kern="1200" dirty="0"/>
        </a:p>
      </dsp:txBody>
      <dsp:txXfrm>
        <a:off x="723303" y="3498064"/>
        <a:ext cx="3359686" cy="587758"/>
      </dsp:txXfrm>
    </dsp:sp>
    <dsp:sp modelId="{352A5324-73DD-44A8-839F-54BA0F8B99EA}">
      <dsp:nvSpPr>
        <dsp:cNvPr id="0" name=""/>
        <dsp:cNvSpPr/>
      </dsp:nvSpPr>
      <dsp:spPr>
        <a:xfrm>
          <a:off x="1054" y="4195789"/>
          <a:ext cx="651364" cy="651364"/>
        </a:xfrm>
        <a:prstGeom prst="roundRect">
          <a:avLst>
            <a:gd name="adj" fmla="val 1667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a:effectLst>
          <a:outerShdw blurRad="381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4BC50CDF-0E2F-4B70-AF92-516E6F451283}">
      <dsp:nvSpPr>
        <dsp:cNvPr id="0" name=""/>
        <dsp:cNvSpPr/>
      </dsp:nvSpPr>
      <dsp:spPr>
        <a:xfrm>
          <a:off x="691500" y="4195789"/>
          <a:ext cx="3423292" cy="651364"/>
        </a:xfrm>
        <a:prstGeom prst="roundRect">
          <a:avLst>
            <a:gd name="adj" fmla="val 16670"/>
          </a:avLst>
        </a:prstGeom>
        <a:gradFill rotWithShape="0">
          <a:gsLst>
            <a:gs pos="0">
              <a:schemeClr val="accent5">
                <a:hueOff val="-4257376"/>
                <a:satOff val="17062"/>
                <a:lumOff val="3698"/>
                <a:alphaOff val="0"/>
                <a:tint val="45000"/>
                <a:satMod val="200000"/>
              </a:schemeClr>
            </a:gs>
            <a:gs pos="30000">
              <a:schemeClr val="accent5">
                <a:hueOff val="-4257376"/>
                <a:satOff val="17062"/>
                <a:lumOff val="3698"/>
                <a:alphaOff val="0"/>
                <a:tint val="61000"/>
                <a:satMod val="200000"/>
              </a:schemeClr>
            </a:gs>
            <a:gs pos="45000">
              <a:schemeClr val="accent5">
                <a:hueOff val="-4257376"/>
                <a:satOff val="17062"/>
                <a:lumOff val="3698"/>
                <a:alphaOff val="0"/>
                <a:tint val="66000"/>
                <a:satMod val="200000"/>
              </a:schemeClr>
            </a:gs>
            <a:gs pos="55000">
              <a:schemeClr val="accent5">
                <a:hueOff val="-4257376"/>
                <a:satOff val="17062"/>
                <a:lumOff val="3698"/>
                <a:alphaOff val="0"/>
                <a:tint val="66000"/>
                <a:satMod val="200000"/>
              </a:schemeClr>
            </a:gs>
            <a:gs pos="73000">
              <a:schemeClr val="accent5">
                <a:hueOff val="-4257376"/>
                <a:satOff val="17062"/>
                <a:lumOff val="3698"/>
                <a:alphaOff val="0"/>
                <a:tint val="61000"/>
                <a:satMod val="200000"/>
              </a:schemeClr>
            </a:gs>
            <a:gs pos="100000">
              <a:schemeClr val="accent5">
                <a:hueOff val="-4257376"/>
                <a:satOff val="17062"/>
                <a:lumOff val="3698"/>
                <a:alphaOff val="0"/>
                <a:tint val="45000"/>
                <a:satMod val="200000"/>
              </a:schemeClr>
            </a:gs>
          </a:gsLst>
          <a:lin ang="950000" scaled="1"/>
        </a:gradFill>
        <a:ln w="9525" cap="flat" cmpd="sng" algn="ctr">
          <a:solidFill>
            <a:schemeClr val="lt1">
              <a:hueOff val="0"/>
              <a:satOff val="0"/>
              <a:lumOff val="0"/>
              <a:alphaOff val="0"/>
            </a:schemeClr>
          </a:solidFill>
          <a:prstDash val="solid"/>
        </a:ln>
        <a:effectLst/>
        <a:scene3d>
          <a:camera prst="orthographicFront"/>
          <a:lightRig rig="flat" dir="t"/>
        </a:scene3d>
        <a:sp3d prstMaterial="dkEdge">
          <a:bevelT w="8200" h="38100"/>
        </a:sp3d>
      </dsp:spPr>
      <dsp:style>
        <a:lnRef idx="1">
          <a:scrgbClr r="0" g="0" b="0"/>
        </a:lnRef>
        <a:fillRef idx="2">
          <a:scrgbClr r="0" g="0" b="0"/>
        </a:fillRef>
        <a:effectRef idx="0">
          <a:scrgbClr r="0" g="0" b="0"/>
        </a:effectRef>
        <a:fontRef idx="minor">
          <a:schemeClr val="dk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zh-TW" altLang="en-US" sz="1600" b="1" kern="1200" dirty="0" smtClean="0"/>
            <a:t>使用的指令：</a:t>
          </a:r>
          <a:r>
            <a:rPr lang="en-US" altLang="en-US" sz="1600" b="1" kern="1200" dirty="0" smtClean="0"/>
            <a:t>rpm</a:t>
          </a:r>
          <a:r>
            <a:rPr lang="zh-TW" altLang="en-US" sz="1600" b="1" kern="1200" dirty="0" smtClean="0"/>
            <a:t>、</a:t>
          </a:r>
          <a:r>
            <a:rPr lang="en-US" altLang="en-US" sz="1600" b="1" kern="1200" dirty="0" smtClean="0"/>
            <a:t>yum</a:t>
          </a:r>
          <a:endParaRPr lang="zh-TW" altLang="en-US" sz="1600" b="1" kern="1200" dirty="0"/>
        </a:p>
      </dsp:txBody>
      <dsp:txXfrm>
        <a:off x="723303" y="4227592"/>
        <a:ext cx="3359686" cy="587758"/>
      </dsp:txXfrm>
    </dsp:sp>
    <dsp:sp modelId="{3F470F8B-9BA4-4ABA-8837-EC48760B6B46}">
      <dsp:nvSpPr>
        <dsp:cNvPr id="0" name=""/>
        <dsp:cNvSpPr/>
      </dsp:nvSpPr>
      <dsp:spPr>
        <a:xfrm>
          <a:off x="4526166" y="625642"/>
          <a:ext cx="4113738" cy="1264317"/>
        </a:xfrm>
        <a:prstGeom prst="roundRect">
          <a:avLst>
            <a:gd name="adj" fmla="val 10000"/>
          </a:avLst>
        </a:prstGeom>
        <a:gradFill rotWithShape="0">
          <a:gsLst>
            <a:gs pos="0">
              <a:schemeClr val="accent4">
                <a:hueOff val="0"/>
                <a:satOff val="0"/>
                <a:lumOff val="0"/>
                <a:alphaOff val="0"/>
                <a:tint val="45000"/>
                <a:satMod val="200000"/>
              </a:schemeClr>
            </a:gs>
            <a:gs pos="30000">
              <a:schemeClr val="accent4">
                <a:hueOff val="0"/>
                <a:satOff val="0"/>
                <a:lumOff val="0"/>
                <a:alphaOff val="0"/>
                <a:tint val="61000"/>
                <a:satMod val="200000"/>
              </a:schemeClr>
            </a:gs>
            <a:gs pos="45000">
              <a:schemeClr val="accent4">
                <a:hueOff val="0"/>
                <a:satOff val="0"/>
                <a:lumOff val="0"/>
                <a:alphaOff val="0"/>
                <a:tint val="66000"/>
                <a:satMod val="200000"/>
              </a:schemeClr>
            </a:gs>
            <a:gs pos="55000">
              <a:schemeClr val="accent4">
                <a:hueOff val="0"/>
                <a:satOff val="0"/>
                <a:lumOff val="0"/>
                <a:alphaOff val="0"/>
                <a:tint val="66000"/>
                <a:satMod val="200000"/>
              </a:schemeClr>
            </a:gs>
            <a:gs pos="73000">
              <a:schemeClr val="accent4">
                <a:hueOff val="0"/>
                <a:satOff val="0"/>
                <a:lumOff val="0"/>
                <a:alphaOff val="0"/>
                <a:tint val="61000"/>
                <a:satMod val="200000"/>
              </a:schemeClr>
            </a:gs>
            <a:gs pos="100000">
              <a:schemeClr val="accent4">
                <a:hueOff val="0"/>
                <a:satOff val="0"/>
                <a:lumOff val="0"/>
                <a:alphaOff val="0"/>
                <a:tint val="45000"/>
                <a:satMod val="200000"/>
              </a:schemeClr>
            </a:gs>
          </a:gsLst>
          <a:lin ang="950000" scaled="1"/>
        </a:gradFill>
        <a:ln>
          <a:noFill/>
        </a:ln>
        <a:effectLst>
          <a:outerShdw blurRad="381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altLang="zh-TW" sz="2400" b="1" kern="1200" dirty="0" smtClean="0"/>
            <a:t>DPKG</a:t>
          </a:r>
          <a:r>
            <a:rPr lang="zh-TW" altLang="en-US" sz="2400" b="1" kern="1200" dirty="0" smtClean="0"/>
            <a:t> </a:t>
          </a:r>
          <a:endParaRPr lang="en-US" altLang="zh-TW" sz="2400" b="1" kern="1200" dirty="0" smtClean="0"/>
        </a:p>
        <a:p>
          <a:pPr lvl="0" algn="ctr" defTabSz="1066800">
            <a:lnSpc>
              <a:spcPct val="90000"/>
            </a:lnSpc>
            <a:spcBef>
              <a:spcPct val="0"/>
            </a:spcBef>
            <a:spcAft>
              <a:spcPct val="35000"/>
            </a:spcAft>
          </a:pPr>
          <a:r>
            <a:rPr lang="en-US" altLang="zh-TW" sz="2400" b="1" kern="1200" dirty="0" smtClean="0"/>
            <a:t>(</a:t>
          </a:r>
          <a:r>
            <a:rPr lang="en-US" altLang="zh-TW" sz="2400" b="1" kern="1200" dirty="0" err="1" smtClean="0"/>
            <a:t>Debian</a:t>
          </a:r>
          <a:r>
            <a:rPr lang="en-US" altLang="zh-TW" sz="2400" b="1" kern="1200" dirty="0" smtClean="0"/>
            <a:t>  package)</a:t>
          </a:r>
          <a:endParaRPr lang="zh-TW" altLang="en-US" sz="2400" b="1" kern="1200" dirty="0"/>
        </a:p>
      </dsp:txBody>
      <dsp:txXfrm>
        <a:off x="4563197" y="662673"/>
        <a:ext cx="4039676" cy="1190255"/>
      </dsp:txXfrm>
    </dsp:sp>
    <dsp:sp modelId="{6D87840A-E86D-415B-8578-0F329B1835D4}">
      <dsp:nvSpPr>
        <dsp:cNvPr id="0" name=""/>
        <dsp:cNvSpPr/>
      </dsp:nvSpPr>
      <dsp:spPr>
        <a:xfrm>
          <a:off x="4526166" y="2007205"/>
          <a:ext cx="651364" cy="651364"/>
        </a:xfrm>
        <a:prstGeom prst="roundRect">
          <a:avLst>
            <a:gd name="adj" fmla="val 1667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a:effectLst>
          <a:outerShdw blurRad="381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56316F4-02DA-49EA-95B1-B3B8CD4B8505}">
      <dsp:nvSpPr>
        <dsp:cNvPr id="0" name=""/>
        <dsp:cNvSpPr/>
      </dsp:nvSpPr>
      <dsp:spPr>
        <a:xfrm>
          <a:off x="5216613" y="2007205"/>
          <a:ext cx="3423292" cy="651364"/>
        </a:xfrm>
        <a:prstGeom prst="roundRect">
          <a:avLst>
            <a:gd name="adj" fmla="val 16670"/>
          </a:avLst>
        </a:prstGeom>
        <a:gradFill rotWithShape="0">
          <a:gsLst>
            <a:gs pos="0">
              <a:schemeClr val="accent5">
                <a:hueOff val="-5676501"/>
                <a:satOff val="22749"/>
                <a:lumOff val="4930"/>
                <a:alphaOff val="0"/>
                <a:tint val="45000"/>
                <a:satMod val="200000"/>
              </a:schemeClr>
            </a:gs>
            <a:gs pos="30000">
              <a:schemeClr val="accent5">
                <a:hueOff val="-5676501"/>
                <a:satOff val="22749"/>
                <a:lumOff val="4930"/>
                <a:alphaOff val="0"/>
                <a:tint val="61000"/>
                <a:satMod val="200000"/>
              </a:schemeClr>
            </a:gs>
            <a:gs pos="45000">
              <a:schemeClr val="accent5">
                <a:hueOff val="-5676501"/>
                <a:satOff val="22749"/>
                <a:lumOff val="4930"/>
                <a:alphaOff val="0"/>
                <a:tint val="66000"/>
                <a:satMod val="200000"/>
              </a:schemeClr>
            </a:gs>
            <a:gs pos="55000">
              <a:schemeClr val="accent5">
                <a:hueOff val="-5676501"/>
                <a:satOff val="22749"/>
                <a:lumOff val="4930"/>
                <a:alphaOff val="0"/>
                <a:tint val="66000"/>
                <a:satMod val="200000"/>
              </a:schemeClr>
            </a:gs>
            <a:gs pos="73000">
              <a:schemeClr val="accent5">
                <a:hueOff val="-5676501"/>
                <a:satOff val="22749"/>
                <a:lumOff val="4930"/>
                <a:alphaOff val="0"/>
                <a:tint val="61000"/>
                <a:satMod val="200000"/>
              </a:schemeClr>
            </a:gs>
            <a:gs pos="100000">
              <a:schemeClr val="accent5">
                <a:hueOff val="-5676501"/>
                <a:satOff val="22749"/>
                <a:lumOff val="4930"/>
                <a:alphaOff val="0"/>
                <a:tint val="45000"/>
                <a:satMod val="200000"/>
              </a:schemeClr>
            </a:gs>
          </a:gsLst>
          <a:lin ang="950000" scaled="1"/>
        </a:gradFill>
        <a:ln w="9525" cap="flat" cmpd="sng" algn="ctr">
          <a:solidFill>
            <a:schemeClr val="lt1">
              <a:hueOff val="0"/>
              <a:satOff val="0"/>
              <a:lumOff val="0"/>
              <a:alphaOff val="0"/>
            </a:schemeClr>
          </a:solidFill>
          <a:prstDash val="solid"/>
        </a:ln>
        <a:effectLst/>
        <a:scene3d>
          <a:camera prst="orthographicFront"/>
          <a:lightRig rig="flat" dir="t"/>
        </a:scene3d>
        <a:sp3d prstMaterial="dkEdge">
          <a:bevelT w="8200" h="38100"/>
        </a:sp3d>
      </dsp:spPr>
      <dsp:style>
        <a:lnRef idx="1">
          <a:scrgbClr r="0" g="0" b="0"/>
        </a:lnRef>
        <a:fillRef idx="2">
          <a:scrgbClr r="0" g="0" b="0"/>
        </a:fillRef>
        <a:effectRef idx="0">
          <a:scrgbClr r="0" g="0" b="0"/>
        </a:effectRef>
        <a:fontRef idx="minor">
          <a:schemeClr val="dk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altLang="zh-TW" sz="1600" b="1" kern="1200" dirty="0" err="1" smtClean="0"/>
            <a:t>Debian</a:t>
          </a:r>
          <a:r>
            <a:rPr lang="en-US" altLang="zh-TW" sz="1600" b="1" kern="1200" dirty="0" smtClean="0"/>
            <a:t> / Ubuntu</a:t>
          </a:r>
          <a:endParaRPr lang="zh-TW" altLang="en-US" sz="1600" b="1" kern="1200" dirty="0"/>
        </a:p>
      </dsp:txBody>
      <dsp:txXfrm>
        <a:off x="5248416" y="2039008"/>
        <a:ext cx="3359686" cy="587758"/>
      </dsp:txXfrm>
    </dsp:sp>
    <dsp:sp modelId="{8D1E0B5C-00D1-4F5A-8A8A-C94ABB19416A}">
      <dsp:nvSpPr>
        <dsp:cNvPr id="0" name=""/>
        <dsp:cNvSpPr/>
      </dsp:nvSpPr>
      <dsp:spPr>
        <a:xfrm>
          <a:off x="4526166" y="2736733"/>
          <a:ext cx="651364" cy="651364"/>
        </a:xfrm>
        <a:prstGeom prst="roundRect">
          <a:avLst>
            <a:gd name="adj" fmla="val 16670"/>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a:stretch>
        </a:blipFill>
        <a:ln>
          <a:noFill/>
        </a:ln>
        <a:effectLst>
          <a:outerShdw blurRad="381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CFC65C0D-42BB-401C-B21D-5D230F1EFA28}">
      <dsp:nvSpPr>
        <dsp:cNvPr id="0" name=""/>
        <dsp:cNvSpPr/>
      </dsp:nvSpPr>
      <dsp:spPr>
        <a:xfrm>
          <a:off x="5216613" y="2736733"/>
          <a:ext cx="3423292" cy="651364"/>
        </a:xfrm>
        <a:prstGeom prst="roundRect">
          <a:avLst>
            <a:gd name="adj" fmla="val 16670"/>
          </a:avLst>
        </a:prstGeom>
        <a:gradFill rotWithShape="0">
          <a:gsLst>
            <a:gs pos="0">
              <a:schemeClr val="accent5">
                <a:hueOff val="-7095626"/>
                <a:satOff val="28436"/>
                <a:lumOff val="6163"/>
                <a:alphaOff val="0"/>
                <a:tint val="45000"/>
                <a:satMod val="200000"/>
              </a:schemeClr>
            </a:gs>
            <a:gs pos="30000">
              <a:schemeClr val="accent5">
                <a:hueOff val="-7095626"/>
                <a:satOff val="28436"/>
                <a:lumOff val="6163"/>
                <a:alphaOff val="0"/>
                <a:tint val="61000"/>
                <a:satMod val="200000"/>
              </a:schemeClr>
            </a:gs>
            <a:gs pos="45000">
              <a:schemeClr val="accent5">
                <a:hueOff val="-7095626"/>
                <a:satOff val="28436"/>
                <a:lumOff val="6163"/>
                <a:alphaOff val="0"/>
                <a:tint val="66000"/>
                <a:satMod val="200000"/>
              </a:schemeClr>
            </a:gs>
            <a:gs pos="55000">
              <a:schemeClr val="accent5">
                <a:hueOff val="-7095626"/>
                <a:satOff val="28436"/>
                <a:lumOff val="6163"/>
                <a:alphaOff val="0"/>
                <a:tint val="66000"/>
                <a:satMod val="200000"/>
              </a:schemeClr>
            </a:gs>
            <a:gs pos="73000">
              <a:schemeClr val="accent5">
                <a:hueOff val="-7095626"/>
                <a:satOff val="28436"/>
                <a:lumOff val="6163"/>
                <a:alphaOff val="0"/>
                <a:tint val="61000"/>
                <a:satMod val="200000"/>
              </a:schemeClr>
            </a:gs>
            <a:gs pos="100000">
              <a:schemeClr val="accent5">
                <a:hueOff val="-7095626"/>
                <a:satOff val="28436"/>
                <a:lumOff val="6163"/>
                <a:alphaOff val="0"/>
                <a:tint val="45000"/>
                <a:satMod val="200000"/>
              </a:schemeClr>
            </a:gs>
          </a:gsLst>
          <a:lin ang="950000" scaled="1"/>
        </a:gradFill>
        <a:ln w="9525" cap="flat" cmpd="sng" algn="ctr">
          <a:solidFill>
            <a:schemeClr val="lt1">
              <a:hueOff val="0"/>
              <a:satOff val="0"/>
              <a:lumOff val="0"/>
              <a:alphaOff val="0"/>
            </a:schemeClr>
          </a:solidFill>
          <a:prstDash val="solid"/>
        </a:ln>
        <a:effectLst/>
        <a:scene3d>
          <a:camera prst="orthographicFront"/>
          <a:lightRig rig="flat" dir="t"/>
        </a:scene3d>
        <a:sp3d prstMaterial="dkEdge">
          <a:bevelT w="8200" h="38100"/>
        </a:sp3d>
      </dsp:spPr>
      <dsp:style>
        <a:lnRef idx="1">
          <a:scrgbClr r="0" g="0" b="0"/>
        </a:lnRef>
        <a:fillRef idx="2">
          <a:scrgbClr r="0" g="0" b="0"/>
        </a:fillRef>
        <a:effectRef idx="0">
          <a:scrgbClr r="0" g="0" b="0"/>
        </a:effectRef>
        <a:fontRef idx="minor">
          <a:schemeClr val="dk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zh-TW" altLang="en-US" sz="1600" b="1" kern="1200" dirty="0" smtClean="0"/>
            <a:t>安裝檔名格式：*</a:t>
          </a:r>
          <a:r>
            <a:rPr lang="en-US" altLang="zh-TW" sz="1600" b="1" kern="1200" dirty="0" smtClean="0"/>
            <a:t>.deb</a:t>
          </a:r>
        </a:p>
      </dsp:txBody>
      <dsp:txXfrm>
        <a:off x="5248416" y="2768536"/>
        <a:ext cx="3359686" cy="587758"/>
      </dsp:txXfrm>
    </dsp:sp>
    <dsp:sp modelId="{1D8519C1-46B3-40F7-808B-AAFC0EC2AF8E}">
      <dsp:nvSpPr>
        <dsp:cNvPr id="0" name=""/>
        <dsp:cNvSpPr/>
      </dsp:nvSpPr>
      <dsp:spPr>
        <a:xfrm>
          <a:off x="4526166" y="3466261"/>
          <a:ext cx="651364" cy="651364"/>
        </a:xfrm>
        <a:prstGeom prst="roundRect">
          <a:avLst>
            <a:gd name="adj" fmla="val 1667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a:effectLst>
          <a:outerShdw blurRad="381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CE036EAB-BE1E-4160-A156-97BFCDD28935}">
      <dsp:nvSpPr>
        <dsp:cNvPr id="0" name=""/>
        <dsp:cNvSpPr/>
      </dsp:nvSpPr>
      <dsp:spPr>
        <a:xfrm>
          <a:off x="5216613" y="3466261"/>
          <a:ext cx="3423292" cy="651364"/>
        </a:xfrm>
        <a:prstGeom prst="roundRect">
          <a:avLst>
            <a:gd name="adj" fmla="val 16670"/>
          </a:avLst>
        </a:prstGeom>
        <a:gradFill rotWithShape="0">
          <a:gsLst>
            <a:gs pos="0">
              <a:schemeClr val="accent5">
                <a:hueOff val="-8514751"/>
                <a:satOff val="34124"/>
                <a:lumOff val="7395"/>
                <a:alphaOff val="0"/>
                <a:tint val="45000"/>
                <a:satMod val="200000"/>
              </a:schemeClr>
            </a:gs>
            <a:gs pos="30000">
              <a:schemeClr val="accent5">
                <a:hueOff val="-8514751"/>
                <a:satOff val="34124"/>
                <a:lumOff val="7395"/>
                <a:alphaOff val="0"/>
                <a:tint val="61000"/>
                <a:satMod val="200000"/>
              </a:schemeClr>
            </a:gs>
            <a:gs pos="45000">
              <a:schemeClr val="accent5">
                <a:hueOff val="-8514751"/>
                <a:satOff val="34124"/>
                <a:lumOff val="7395"/>
                <a:alphaOff val="0"/>
                <a:tint val="66000"/>
                <a:satMod val="200000"/>
              </a:schemeClr>
            </a:gs>
            <a:gs pos="55000">
              <a:schemeClr val="accent5">
                <a:hueOff val="-8514751"/>
                <a:satOff val="34124"/>
                <a:lumOff val="7395"/>
                <a:alphaOff val="0"/>
                <a:tint val="66000"/>
                <a:satMod val="200000"/>
              </a:schemeClr>
            </a:gs>
            <a:gs pos="73000">
              <a:schemeClr val="accent5">
                <a:hueOff val="-8514751"/>
                <a:satOff val="34124"/>
                <a:lumOff val="7395"/>
                <a:alphaOff val="0"/>
                <a:tint val="61000"/>
                <a:satMod val="200000"/>
              </a:schemeClr>
            </a:gs>
            <a:gs pos="100000">
              <a:schemeClr val="accent5">
                <a:hueOff val="-8514751"/>
                <a:satOff val="34124"/>
                <a:lumOff val="7395"/>
                <a:alphaOff val="0"/>
                <a:tint val="45000"/>
                <a:satMod val="200000"/>
              </a:schemeClr>
            </a:gs>
          </a:gsLst>
          <a:lin ang="950000" scaled="1"/>
        </a:gradFill>
        <a:ln w="9525" cap="flat" cmpd="sng" algn="ctr">
          <a:solidFill>
            <a:schemeClr val="lt1">
              <a:hueOff val="0"/>
              <a:satOff val="0"/>
              <a:lumOff val="0"/>
              <a:alphaOff val="0"/>
            </a:schemeClr>
          </a:solidFill>
          <a:prstDash val="solid"/>
        </a:ln>
        <a:effectLst/>
        <a:scene3d>
          <a:camera prst="orthographicFront"/>
          <a:lightRig rig="flat" dir="t"/>
        </a:scene3d>
        <a:sp3d prstMaterial="dkEdge">
          <a:bevelT w="8200" h="38100"/>
        </a:sp3d>
      </dsp:spPr>
      <dsp:style>
        <a:lnRef idx="1">
          <a:scrgbClr r="0" g="0" b="0"/>
        </a:lnRef>
        <a:fillRef idx="2">
          <a:scrgbClr r="0" g="0" b="0"/>
        </a:fillRef>
        <a:effectRef idx="0">
          <a:scrgbClr r="0" g="0" b="0"/>
        </a:effectRef>
        <a:fontRef idx="minor">
          <a:schemeClr val="dk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zh-TW" altLang="en-US" sz="1600" b="1" kern="1200" dirty="0" smtClean="0"/>
            <a:t>線上套件管理機制：</a:t>
          </a:r>
          <a:r>
            <a:rPr lang="en-US" altLang="zh-TW" sz="1600" b="1" kern="1200" dirty="0" smtClean="0"/>
            <a:t>APT</a:t>
          </a:r>
        </a:p>
      </dsp:txBody>
      <dsp:txXfrm>
        <a:off x="5248416" y="3498064"/>
        <a:ext cx="3359686" cy="587758"/>
      </dsp:txXfrm>
    </dsp:sp>
    <dsp:sp modelId="{A5E9C01B-859F-4682-9965-80F7F0875E42}">
      <dsp:nvSpPr>
        <dsp:cNvPr id="0" name=""/>
        <dsp:cNvSpPr/>
      </dsp:nvSpPr>
      <dsp:spPr>
        <a:xfrm>
          <a:off x="4526166" y="4195789"/>
          <a:ext cx="651364" cy="651364"/>
        </a:xfrm>
        <a:prstGeom prst="roundRect">
          <a:avLst>
            <a:gd name="adj" fmla="val 1667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a:effectLst>
          <a:outerShdw blurRad="381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4AF993F-AB4D-474B-A23A-9E49DE0408BC}">
      <dsp:nvSpPr>
        <dsp:cNvPr id="0" name=""/>
        <dsp:cNvSpPr/>
      </dsp:nvSpPr>
      <dsp:spPr>
        <a:xfrm>
          <a:off x="5216613" y="4195789"/>
          <a:ext cx="3423292" cy="651364"/>
        </a:xfrm>
        <a:prstGeom prst="roundRect">
          <a:avLst>
            <a:gd name="adj" fmla="val 16670"/>
          </a:avLst>
        </a:prstGeom>
        <a:gradFill rotWithShape="0">
          <a:gsLst>
            <a:gs pos="0">
              <a:schemeClr val="accent5">
                <a:hueOff val="-9933876"/>
                <a:satOff val="39811"/>
                <a:lumOff val="8628"/>
                <a:alphaOff val="0"/>
                <a:tint val="45000"/>
                <a:satMod val="200000"/>
              </a:schemeClr>
            </a:gs>
            <a:gs pos="30000">
              <a:schemeClr val="accent5">
                <a:hueOff val="-9933876"/>
                <a:satOff val="39811"/>
                <a:lumOff val="8628"/>
                <a:alphaOff val="0"/>
                <a:tint val="61000"/>
                <a:satMod val="200000"/>
              </a:schemeClr>
            </a:gs>
            <a:gs pos="45000">
              <a:schemeClr val="accent5">
                <a:hueOff val="-9933876"/>
                <a:satOff val="39811"/>
                <a:lumOff val="8628"/>
                <a:alphaOff val="0"/>
                <a:tint val="66000"/>
                <a:satMod val="200000"/>
              </a:schemeClr>
            </a:gs>
            <a:gs pos="55000">
              <a:schemeClr val="accent5">
                <a:hueOff val="-9933876"/>
                <a:satOff val="39811"/>
                <a:lumOff val="8628"/>
                <a:alphaOff val="0"/>
                <a:tint val="66000"/>
                <a:satMod val="200000"/>
              </a:schemeClr>
            </a:gs>
            <a:gs pos="73000">
              <a:schemeClr val="accent5">
                <a:hueOff val="-9933876"/>
                <a:satOff val="39811"/>
                <a:lumOff val="8628"/>
                <a:alphaOff val="0"/>
                <a:tint val="61000"/>
                <a:satMod val="200000"/>
              </a:schemeClr>
            </a:gs>
            <a:gs pos="100000">
              <a:schemeClr val="accent5">
                <a:hueOff val="-9933876"/>
                <a:satOff val="39811"/>
                <a:lumOff val="8628"/>
                <a:alphaOff val="0"/>
                <a:tint val="45000"/>
                <a:satMod val="200000"/>
              </a:schemeClr>
            </a:gs>
          </a:gsLst>
          <a:lin ang="950000" scaled="1"/>
        </a:gradFill>
        <a:ln w="9525" cap="flat" cmpd="sng" algn="ctr">
          <a:solidFill>
            <a:schemeClr val="lt1">
              <a:hueOff val="0"/>
              <a:satOff val="0"/>
              <a:lumOff val="0"/>
              <a:alphaOff val="0"/>
            </a:schemeClr>
          </a:solidFill>
          <a:prstDash val="solid"/>
        </a:ln>
        <a:effectLst/>
        <a:scene3d>
          <a:camera prst="orthographicFront"/>
          <a:lightRig rig="flat" dir="t"/>
        </a:scene3d>
        <a:sp3d prstMaterial="dkEdge">
          <a:bevelT w="8200" h="38100"/>
        </a:sp3d>
      </dsp:spPr>
      <dsp:style>
        <a:lnRef idx="1">
          <a:scrgbClr r="0" g="0" b="0"/>
        </a:lnRef>
        <a:fillRef idx="2">
          <a:scrgbClr r="0" g="0" b="0"/>
        </a:fillRef>
        <a:effectRef idx="0">
          <a:scrgbClr r="0" g="0" b="0"/>
        </a:effectRef>
        <a:fontRef idx="minor">
          <a:schemeClr val="dk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zh-TW" altLang="en-US" sz="1600" b="1" kern="1200" dirty="0" smtClean="0"/>
            <a:t>使用的指令：</a:t>
          </a:r>
          <a:r>
            <a:rPr lang="en-US" altLang="zh-TW" sz="1600" b="1" kern="1200" dirty="0" err="1" smtClean="0"/>
            <a:t>dpkg</a:t>
          </a:r>
          <a:r>
            <a:rPr lang="zh-TW" altLang="en-US" sz="1600" b="1" kern="1200" dirty="0" smtClean="0"/>
            <a:t>、</a:t>
          </a:r>
          <a:r>
            <a:rPr lang="en-US" altLang="zh-TW" sz="1600" b="1" kern="1200" dirty="0" smtClean="0"/>
            <a:t>apt</a:t>
          </a:r>
        </a:p>
      </dsp:txBody>
      <dsp:txXfrm>
        <a:off x="5248416" y="4227592"/>
        <a:ext cx="3359686" cy="587758"/>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201692-9DBB-444B-8005-1855FD80DAFC}">
      <dsp:nvSpPr>
        <dsp:cNvPr id="0" name=""/>
        <dsp:cNvSpPr/>
      </dsp:nvSpPr>
      <dsp:spPr>
        <a:xfrm>
          <a:off x="252027" y="0"/>
          <a:ext cx="3384377" cy="1092510"/>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TW" sz="2400" kern="1200" dirty="0" smtClean="0"/>
            <a:t>./ configure</a:t>
          </a:r>
          <a:endParaRPr lang="zh-TW" altLang="en-US" sz="2400" kern="1200" dirty="0"/>
        </a:p>
      </dsp:txBody>
      <dsp:txXfrm>
        <a:off x="284026" y="31999"/>
        <a:ext cx="3320379" cy="1028512"/>
      </dsp:txXfrm>
    </dsp:sp>
    <dsp:sp modelId="{5E7632D1-F0E5-4CD1-A856-7A2FFA091589}">
      <dsp:nvSpPr>
        <dsp:cNvPr id="0" name=""/>
        <dsp:cNvSpPr/>
      </dsp:nvSpPr>
      <dsp:spPr>
        <a:xfrm rot="5400000">
          <a:off x="1739370" y="1119822"/>
          <a:ext cx="409691" cy="49162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zh-TW" altLang="en-US" sz="2000" kern="1200"/>
        </a:p>
      </dsp:txBody>
      <dsp:txXfrm rot="-5400000">
        <a:off x="1796728" y="1160791"/>
        <a:ext cx="294977" cy="286784"/>
      </dsp:txXfrm>
    </dsp:sp>
    <dsp:sp modelId="{56599CF6-A5AA-498B-B06D-B55F67619D50}">
      <dsp:nvSpPr>
        <dsp:cNvPr id="0" name=""/>
        <dsp:cNvSpPr/>
      </dsp:nvSpPr>
      <dsp:spPr>
        <a:xfrm>
          <a:off x="252027" y="1638765"/>
          <a:ext cx="3384377" cy="1092510"/>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TW" sz="2400" kern="1200" dirty="0" smtClean="0"/>
            <a:t>make</a:t>
          </a:r>
          <a:endParaRPr lang="zh-TW" altLang="en-US" sz="2400" kern="1200" dirty="0"/>
        </a:p>
      </dsp:txBody>
      <dsp:txXfrm>
        <a:off x="284026" y="1670764"/>
        <a:ext cx="3320379" cy="1028512"/>
      </dsp:txXfrm>
    </dsp:sp>
    <dsp:sp modelId="{7F81459D-B436-4DA5-AED4-28EF090206E6}">
      <dsp:nvSpPr>
        <dsp:cNvPr id="0" name=""/>
        <dsp:cNvSpPr/>
      </dsp:nvSpPr>
      <dsp:spPr>
        <a:xfrm rot="5400000">
          <a:off x="1739370" y="2758587"/>
          <a:ext cx="409691" cy="49162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zh-TW" altLang="en-US" sz="2000" kern="1200"/>
        </a:p>
      </dsp:txBody>
      <dsp:txXfrm rot="-5400000">
        <a:off x="1796728" y="2799556"/>
        <a:ext cx="294977" cy="286784"/>
      </dsp:txXfrm>
    </dsp:sp>
    <dsp:sp modelId="{4206AE4B-7DC5-4B20-90A8-C26E4ED17723}">
      <dsp:nvSpPr>
        <dsp:cNvPr id="0" name=""/>
        <dsp:cNvSpPr/>
      </dsp:nvSpPr>
      <dsp:spPr>
        <a:xfrm>
          <a:off x="252027" y="3277530"/>
          <a:ext cx="3384377" cy="1092510"/>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TW" sz="2400" kern="1200" dirty="0" smtClean="0"/>
            <a:t>(</a:t>
          </a:r>
          <a:r>
            <a:rPr lang="en-US" altLang="zh-TW" sz="2400" kern="1200" dirty="0" err="1" smtClean="0"/>
            <a:t>sudo</a:t>
          </a:r>
          <a:r>
            <a:rPr lang="en-US" altLang="zh-TW" sz="2400" kern="1200" dirty="0" smtClean="0"/>
            <a:t>) make  install</a:t>
          </a:r>
          <a:endParaRPr lang="zh-TW" altLang="en-US" sz="2400" kern="1200" dirty="0"/>
        </a:p>
      </dsp:txBody>
      <dsp:txXfrm>
        <a:off x="284026" y="3309529"/>
        <a:ext cx="3320379" cy="102851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6AA3DE-2F1F-4CFF-B67D-8480F0B6303D}">
      <dsp:nvSpPr>
        <dsp:cNvPr id="0" name=""/>
        <dsp:cNvSpPr/>
      </dsp:nvSpPr>
      <dsp:spPr>
        <a:xfrm>
          <a:off x="657" y="933979"/>
          <a:ext cx="2887960" cy="2155801"/>
        </a:xfrm>
        <a:prstGeom prst="round2SameRect">
          <a:avLst>
            <a:gd name="adj1" fmla="val 8000"/>
            <a:gd name="adj2" fmla="val 0"/>
          </a:avLst>
        </a:prstGeom>
        <a:solidFill>
          <a:schemeClr val="lt1">
            <a:alpha val="9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zh-TW" altLang="en-US" sz="2000" kern="1200" dirty="0" smtClean="0"/>
            <a:t>使用者在目前的終端機進行操作的程序</a:t>
          </a:r>
          <a:endParaRPr lang="zh-TW" altLang="en-US" sz="2000" kern="1200" dirty="0"/>
        </a:p>
        <a:p>
          <a:pPr marL="228600" lvl="1" indent="-228600" algn="l" defTabSz="889000">
            <a:lnSpc>
              <a:spcPct val="90000"/>
            </a:lnSpc>
            <a:spcBef>
              <a:spcPct val="0"/>
            </a:spcBef>
            <a:spcAft>
              <a:spcPct val="15000"/>
            </a:spcAft>
            <a:buChar char="••"/>
          </a:pPr>
          <a:r>
            <a:rPr lang="zh-TW" altLang="en-US" sz="2000" kern="1200" dirty="0" smtClean="0"/>
            <a:t>可直接讀取使用者的輸入</a:t>
          </a:r>
          <a:endParaRPr lang="zh-TW" altLang="en-US" sz="2000" kern="1200" dirty="0"/>
        </a:p>
      </dsp:txBody>
      <dsp:txXfrm>
        <a:off x="51170" y="984492"/>
        <a:ext cx="2786934" cy="2105288"/>
      </dsp:txXfrm>
    </dsp:sp>
    <dsp:sp modelId="{D13E69CC-0821-4A58-B59E-0E2E3C40A02F}">
      <dsp:nvSpPr>
        <dsp:cNvPr id="0" name=""/>
        <dsp:cNvSpPr/>
      </dsp:nvSpPr>
      <dsp:spPr>
        <a:xfrm>
          <a:off x="657" y="3089780"/>
          <a:ext cx="2887960" cy="926994"/>
        </a:xfrm>
        <a:prstGeom prst="rect">
          <a:avLst/>
        </a:prstGeom>
        <a:gradFill rotWithShape="0">
          <a:gsLst>
            <a:gs pos="0">
              <a:schemeClr val="accent1">
                <a:alpha val="90000"/>
                <a:hueOff val="0"/>
                <a:satOff val="0"/>
                <a:lumOff val="0"/>
                <a:alphaOff val="0"/>
                <a:tint val="45000"/>
                <a:satMod val="200000"/>
              </a:schemeClr>
            </a:gs>
            <a:gs pos="30000">
              <a:schemeClr val="accent1">
                <a:alpha val="90000"/>
                <a:hueOff val="0"/>
                <a:satOff val="0"/>
                <a:lumOff val="0"/>
                <a:alphaOff val="0"/>
                <a:tint val="61000"/>
                <a:satMod val="200000"/>
              </a:schemeClr>
            </a:gs>
            <a:gs pos="45000">
              <a:schemeClr val="accent1">
                <a:alpha val="90000"/>
                <a:hueOff val="0"/>
                <a:satOff val="0"/>
                <a:lumOff val="0"/>
                <a:alphaOff val="0"/>
                <a:tint val="66000"/>
                <a:satMod val="200000"/>
              </a:schemeClr>
            </a:gs>
            <a:gs pos="55000">
              <a:schemeClr val="accent1">
                <a:alpha val="90000"/>
                <a:hueOff val="0"/>
                <a:satOff val="0"/>
                <a:lumOff val="0"/>
                <a:alphaOff val="0"/>
                <a:tint val="66000"/>
                <a:satMod val="200000"/>
              </a:schemeClr>
            </a:gs>
            <a:gs pos="73000">
              <a:schemeClr val="accent1">
                <a:alpha val="90000"/>
                <a:hueOff val="0"/>
                <a:satOff val="0"/>
                <a:lumOff val="0"/>
                <a:alphaOff val="0"/>
                <a:tint val="61000"/>
                <a:satMod val="200000"/>
              </a:schemeClr>
            </a:gs>
            <a:gs pos="100000">
              <a:schemeClr val="accent1">
                <a:alpha val="90000"/>
                <a:hueOff val="0"/>
                <a:satOff val="0"/>
                <a:lumOff val="0"/>
                <a:alphaOff val="0"/>
                <a:tint val="45000"/>
                <a:satMod val="200000"/>
              </a:schemeClr>
            </a:gs>
          </a:gsLst>
          <a:lin ang="950000" scaled="1"/>
        </a:gradFill>
        <a:ln w="9525" cap="flat" cmpd="sng" algn="ctr">
          <a:solidFill>
            <a:schemeClr val="accent1">
              <a:alpha val="90000"/>
              <a:hueOff val="0"/>
              <a:satOff val="0"/>
              <a:lumOff val="0"/>
              <a:alphaOff val="0"/>
            </a:schemeClr>
          </a:solidFill>
          <a:prstDash val="solid"/>
        </a:ln>
        <a:effectLst>
          <a:outerShdw blurRad="38100" dist="25400" dir="5400000" rotWithShape="0">
            <a:srgbClr val="000000">
              <a:alpha val="40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171450" tIns="0" rIns="57150" bIns="0" numCol="1" spcCol="1270" anchor="ctr" anchorCtr="0">
          <a:noAutofit/>
        </a:bodyPr>
        <a:lstStyle/>
        <a:p>
          <a:pPr lvl="0" algn="l" defTabSz="2000250">
            <a:lnSpc>
              <a:spcPct val="90000"/>
            </a:lnSpc>
            <a:spcBef>
              <a:spcPct val="0"/>
            </a:spcBef>
            <a:spcAft>
              <a:spcPct val="35000"/>
            </a:spcAft>
          </a:pPr>
          <a:r>
            <a:rPr lang="zh-TW" altLang="en-US" sz="4500" kern="1200" dirty="0" smtClean="0"/>
            <a:t>前景</a:t>
          </a:r>
          <a:endParaRPr lang="zh-TW" altLang="en-US" sz="4500" kern="1200" dirty="0"/>
        </a:p>
      </dsp:txBody>
      <dsp:txXfrm>
        <a:off x="657" y="3089780"/>
        <a:ext cx="2033774" cy="926994"/>
      </dsp:txXfrm>
    </dsp:sp>
    <dsp:sp modelId="{219BED4C-F38E-467B-BBAE-019F2FBB0DA8}">
      <dsp:nvSpPr>
        <dsp:cNvPr id="0" name=""/>
        <dsp:cNvSpPr/>
      </dsp:nvSpPr>
      <dsp:spPr>
        <a:xfrm>
          <a:off x="2118755" y="3239810"/>
          <a:ext cx="1010786" cy="1010786"/>
        </a:xfrm>
        <a:prstGeom prst="ellipse">
          <a:avLst/>
        </a:prstGeom>
        <a:blipFill>
          <a:blip xmlns:r="http://schemas.openxmlformats.org/officeDocument/2006/relationships" r:embed="rId1" cstate="email">
            <a:extLst>
              <a:ext uri="{28A0092B-C50C-407E-A947-70E740481C1C}">
                <a14:useLocalDpi xmlns:a14="http://schemas.microsoft.com/office/drawing/2010/main"/>
              </a:ext>
            </a:extLst>
          </a:blip>
          <a:srcRect/>
          <a:stretch>
            <a:fillRect/>
          </a:stretch>
        </a:blip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6AA3DE-2F1F-4CFF-B67D-8480F0B6303D}">
      <dsp:nvSpPr>
        <dsp:cNvPr id="0" name=""/>
        <dsp:cNvSpPr/>
      </dsp:nvSpPr>
      <dsp:spPr>
        <a:xfrm>
          <a:off x="619" y="992207"/>
          <a:ext cx="2723854" cy="2033299"/>
        </a:xfrm>
        <a:prstGeom prst="round2SameRect">
          <a:avLst>
            <a:gd name="adj1" fmla="val 8000"/>
            <a:gd name="adj2" fmla="val 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zh-TW" altLang="en-US" sz="2000" kern="1200" dirty="0" smtClean="0"/>
            <a:t>無法於終端機讓使用者進行操作的程序</a:t>
          </a:r>
          <a:endParaRPr lang="zh-TW" altLang="en-US" sz="2000" kern="1200" dirty="0"/>
        </a:p>
        <a:p>
          <a:pPr marL="228600" lvl="1" indent="-228600" algn="l" defTabSz="889000">
            <a:lnSpc>
              <a:spcPct val="90000"/>
            </a:lnSpc>
            <a:spcBef>
              <a:spcPct val="0"/>
            </a:spcBef>
            <a:spcAft>
              <a:spcPct val="15000"/>
            </a:spcAft>
            <a:buChar char="••"/>
          </a:pPr>
          <a:r>
            <a:rPr lang="zh-TW" altLang="en-US" sz="2000" kern="1200" dirty="0" smtClean="0"/>
            <a:t>不能等待使用者輸入，也無法以</a:t>
          </a:r>
          <a:r>
            <a:rPr lang="en-US" altLang="zh-TW" sz="2000" kern="1200" dirty="0" smtClean="0"/>
            <a:t>Ctrl c</a:t>
          </a:r>
          <a:r>
            <a:rPr lang="zh-TW" altLang="en-US" sz="2000" kern="1200" dirty="0" smtClean="0"/>
            <a:t>終止</a:t>
          </a:r>
          <a:endParaRPr lang="zh-TW" altLang="en-US" sz="2000" kern="1200" dirty="0"/>
        </a:p>
      </dsp:txBody>
      <dsp:txXfrm>
        <a:off x="48262" y="1039850"/>
        <a:ext cx="2628568" cy="1985656"/>
      </dsp:txXfrm>
    </dsp:sp>
    <dsp:sp modelId="{D13E69CC-0821-4A58-B59E-0E2E3C40A02F}">
      <dsp:nvSpPr>
        <dsp:cNvPr id="0" name=""/>
        <dsp:cNvSpPr/>
      </dsp:nvSpPr>
      <dsp:spPr>
        <a:xfrm>
          <a:off x="619" y="3025506"/>
          <a:ext cx="2723854" cy="874318"/>
        </a:xfrm>
        <a:prstGeom prst="rect">
          <a:avLst/>
        </a:prstGeom>
        <a:gradFill rotWithShape="0">
          <a:gsLst>
            <a:gs pos="0">
              <a:schemeClr val="accent2">
                <a:hueOff val="0"/>
                <a:satOff val="0"/>
                <a:lumOff val="0"/>
                <a:alphaOff val="0"/>
                <a:tint val="45000"/>
                <a:satMod val="200000"/>
              </a:schemeClr>
            </a:gs>
            <a:gs pos="30000">
              <a:schemeClr val="accent2">
                <a:hueOff val="0"/>
                <a:satOff val="0"/>
                <a:lumOff val="0"/>
                <a:alphaOff val="0"/>
                <a:tint val="61000"/>
                <a:satMod val="200000"/>
              </a:schemeClr>
            </a:gs>
            <a:gs pos="45000">
              <a:schemeClr val="accent2">
                <a:hueOff val="0"/>
                <a:satOff val="0"/>
                <a:lumOff val="0"/>
                <a:alphaOff val="0"/>
                <a:tint val="66000"/>
                <a:satMod val="200000"/>
              </a:schemeClr>
            </a:gs>
            <a:gs pos="55000">
              <a:schemeClr val="accent2">
                <a:hueOff val="0"/>
                <a:satOff val="0"/>
                <a:lumOff val="0"/>
                <a:alphaOff val="0"/>
                <a:tint val="66000"/>
                <a:satMod val="200000"/>
              </a:schemeClr>
            </a:gs>
            <a:gs pos="73000">
              <a:schemeClr val="accent2">
                <a:hueOff val="0"/>
                <a:satOff val="0"/>
                <a:lumOff val="0"/>
                <a:alphaOff val="0"/>
                <a:tint val="61000"/>
                <a:satMod val="200000"/>
              </a:schemeClr>
            </a:gs>
            <a:gs pos="100000">
              <a:schemeClr val="accent2">
                <a:hueOff val="0"/>
                <a:satOff val="0"/>
                <a:lumOff val="0"/>
                <a:alphaOff val="0"/>
                <a:tint val="45000"/>
                <a:satMod val="200000"/>
              </a:schemeClr>
            </a:gs>
          </a:gsLst>
          <a:lin ang="950000" scaled="1"/>
        </a:gradFill>
        <a:ln w="9525" cap="flat" cmpd="sng" algn="ctr">
          <a:solidFill>
            <a:schemeClr val="accent2">
              <a:hueOff val="0"/>
              <a:satOff val="0"/>
              <a:lumOff val="0"/>
              <a:alphaOff val="0"/>
            </a:schemeClr>
          </a:solidFill>
          <a:prstDash val="solid"/>
        </a:ln>
        <a:effectLst>
          <a:outerShdw blurRad="38100" dist="25400" dir="5400000" rotWithShape="0">
            <a:srgbClr val="000000">
              <a:alpha val="40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163830" tIns="0" rIns="54610" bIns="0" numCol="1" spcCol="1270" anchor="ctr" anchorCtr="0">
          <a:noAutofit/>
        </a:bodyPr>
        <a:lstStyle/>
        <a:p>
          <a:pPr lvl="0" algn="l" defTabSz="1911350">
            <a:lnSpc>
              <a:spcPct val="90000"/>
            </a:lnSpc>
            <a:spcBef>
              <a:spcPct val="0"/>
            </a:spcBef>
            <a:spcAft>
              <a:spcPct val="35000"/>
            </a:spcAft>
          </a:pPr>
          <a:r>
            <a:rPr lang="zh-TW" altLang="en-US" sz="4300" kern="1200" dirty="0" smtClean="0"/>
            <a:t>背景</a:t>
          </a:r>
          <a:endParaRPr lang="zh-TW" altLang="en-US" sz="4300" kern="1200" dirty="0"/>
        </a:p>
      </dsp:txBody>
      <dsp:txXfrm>
        <a:off x="619" y="3025506"/>
        <a:ext cx="1918207" cy="874318"/>
      </dsp:txXfrm>
    </dsp:sp>
    <dsp:sp modelId="{219BED4C-F38E-467B-BBAE-019F2FBB0DA8}">
      <dsp:nvSpPr>
        <dsp:cNvPr id="0" name=""/>
        <dsp:cNvSpPr/>
      </dsp:nvSpPr>
      <dsp:spPr>
        <a:xfrm>
          <a:off x="1998359" y="3167011"/>
          <a:ext cx="953348" cy="953348"/>
        </a:xfrm>
        <a:prstGeom prst="ellipse">
          <a:avLst/>
        </a:prstGeom>
        <a:blipFill>
          <a:blip xmlns:r="http://schemas.openxmlformats.org/officeDocument/2006/relationships" r:embed="rId1" cstate="email">
            <a:extLst>
              <a:ext uri="{28A0092B-C50C-407E-A947-70E740481C1C}">
                <a14:useLocalDpi xmlns:a14="http://schemas.microsoft.com/office/drawing/2010/main"/>
              </a:ext>
            </a:extLst>
          </a:blip>
          <a:srcRect/>
          <a:stretch>
            <a:fillRect/>
          </a:stretch>
        </a:blip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257BFC-3D08-4D1E-A4CF-81167246A115}">
      <dsp:nvSpPr>
        <dsp:cNvPr id="0" name=""/>
        <dsp:cNvSpPr/>
      </dsp:nvSpPr>
      <dsp:spPr>
        <a:xfrm rot="5400000">
          <a:off x="5000452" y="-2166976"/>
          <a:ext cx="477699" cy="4931107"/>
        </a:xfrm>
        <a:prstGeom prst="round2SameRect">
          <a:avLst/>
        </a:prstGeom>
        <a:solidFill>
          <a:schemeClr val="lt1"/>
        </a:solidFill>
        <a:ln w="1905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zh-TW" altLang="en-US" sz="1700" kern="1200" dirty="0" smtClean="0"/>
            <a:t>顯示主機名稱</a:t>
          </a:r>
          <a:endParaRPr lang="zh-TW" altLang="en-US" sz="1700" kern="1200" dirty="0"/>
        </a:p>
      </dsp:txBody>
      <dsp:txXfrm rot="-5400000">
        <a:off x="2773749" y="83046"/>
        <a:ext cx="4907788" cy="431061"/>
      </dsp:txXfrm>
    </dsp:sp>
    <dsp:sp modelId="{3270899B-78A7-431D-A1A2-45F4A2BF0E96}">
      <dsp:nvSpPr>
        <dsp:cNvPr id="0" name=""/>
        <dsp:cNvSpPr/>
      </dsp:nvSpPr>
      <dsp:spPr>
        <a:xfrm>
          <a:off x="0" y="14"/>
          <a:ext cx="2773748" cy="597124"/>
        </a:xfrm>
        <a:prstGeom prst="roundRect">
          <a:avLst/>
        </a:prstGeom>
        <a:gradFill rotWithShape="0">
          <a:gsLst>
            <a:gs pos="0">
              <a:schemeClr val="accent5">
                <a:hueOff val="0"/>
                <a:satOff val="0"/>
                <a:lumOff val="0"/>
                <a:alphaOff val="0"/>
                <a:tint val="45000"/>
                <a:satMod val="200000"/>
              </a:schemeClr>
            </a:gs>
            <a:gs pos="30000">
              <a:schemeClr val="accent5">
                <a:hueOff val="0"/>
                <a:satOff val="0"/>
                <a:lumOff val="0"/>
                <a:alphaOff val="0"/>
                <a:tint val="61000"/>
                <a:satMod val="200000"/>
              </a:schemeClr>
            </a:gs>
            <a:gs pos="45000">
              <a:schemeClr val="accent5">
                <a:hueOff val="0"/>
                <a:satOff val="0"/>
                <a:lumOff val="0"/>
                <a:alphaOff val="0"/>
                <a:tint val="66000"/>
                <a:satMod val="200000"/>
              </a:schemeClr>
            </a:gs>
            <a:gs pos="55000">
              <a:schemeClr val="accent5">
                <a:hueOff val="0"/>
                <a:satOff val="0"/>
                <a:lumOff val="0"/>
                <a:alphaOff val="0"/>
                <a:tint val="66000"/>
                <a:satMod val="200000"/>
              </a:schemeClr>
            </a:gs>
            <a:gs pos="73000">
              <a:schemeClr val="accent5">
                <a:hueOff val="0"/>
                <a:satOff val="0"/>
                <a:lumOff val="0"/>
                <a:alphaOff val="0"/>
                <a:tint val="61000"/>
                <a:satMod val="200000"/>
              </a:schemeClr>
            </a:gs>
            <a:gs pos="100000">
              <a:schemeClr val="accent5">
                <a:hueOff val="0"/>
                <a:satOff val="0"/>
                <a:lumOff val="0"/>
                <a:alphaOff val="0"/>
                <a:tint val="45000"/>
                <a:satMod val="200000"/>
              </a:schemeClr>
            </a:gs>
          </a:gsLst>
          <a:lin ang="950000" scaled="1"/>
        </a:gradFill>
        <a:ln>
          <a:noFill/>
        </a:ln>
        <a:effectLst>
          <a:outerShdw blurRad="381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41910" rIns="83820" bIns="41910" numCol="1" spcCol="1270" anchor="ctr" anchorCtr="0">
          <a:noAutofit/>
        </a:bodyPr>
        <a:lstStyle/>
        <a:p>
          <a:pPr lvl="0" algn="ctr" defTabSz="977900">
            <a:lnSpc>
              <a:spcPct val="90000"/>
            </a:lnSpc>
            <a:spcBef>
              <a:spcPct val="0"/>
            </a:spcBef>
            <a:spcAft>
              <a:spcPct val="35000"/>
            </a:spcAft>
          </a:pPr>
          <a:r>
            <a:rPr lang="en-US" altLang="zh-TW" sz="2200" kern="1200" dirty="0" smtClean="0"/>
            <a:t>hostname</a:t>
          </a:r>
          <a:endParaRPr lang="zh-TW" altLang="en-US" sz="2200" kern="1200" dirty="0"/>
        </a:p>
      </dsp:txBody>
      <dsp:txXfrm>
        <a:off x="29149" y="29163"/>
        <a:ext cx="2715450" cy="538826"/>
      </dsp:txXfrm>
    </dsp:sp>
    <dsp:sp modelId="{9B9707C0-0B66-4B65-9E62-F24080C3D4AA}">
      <dsp:nvSpPr>
        <dsp:cNvPr id="0" name=""/>
        <dsp:cNvSpPr/>
      </dsp:nvSpPr>
      <dsp:spPr>
        <a:xfrm rot="5400000">
          <a:off x="5000452" y="-1539995"/>
          <a:ext cx="477699" cy="4931107"/>
        </a:xfrm>
        <a:prstGeom prst="round2SameRect">
          <a:avLst/>
        </a:prstGeom>
        <a:solidFill>
          <a:schemeClr val="lt1"/>
        </a:solidFill>
        <a:ln w="19050" cap="flat" cmpd="sng"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zh-TW" altLang="en-US" sz="1700" kern="1200" dirty="0" smtClean="0"/>
            <a:t>設定新主機名稱</a:t>
          </a:r>
          <a:r>
            <a:rPr lang="en-US" altLang="zh-TW" sz="1700" kern="1200" dirty="0" smtClean="0"/>
            <a:t>(</a:t>
          </a:r>
          <a:r>
            <a:rPr lang="zh-TW" altLang="en-US" sz="1700" kern="1200" dirty="0" smtClean="0"/>
            <a:t>需</a:t>
          </a:r>
          <a:r>
            <a:rPr lang="en-US" altLang="zh-TW" sz="1700" kern="1200" dirty="0" smtClean="0"/>
            <a:t>root)</a:t>
          </a:r>
          <a:endParaRPr lang="zh-TW" altLang="en-US" sz="1700" kern="1200" dirty="0"/>
        </a:p>
      </dsp:txBody>
      <dsp:txXfrm rot="-5400000">
        <a:off x="2773749" y="710027"/>
        <a:ext cx="4907788" cy="431061"/>
      </dsp:txXfrm>
    </dsp:sp>
    <dsp:sp modelId="{80DD006F-52FF-4C8A-A850-9C161A73681F}">
      <dsp:nvSpPr>
        <dsp:cNvPr id="0" name=""/>
        <dsp:cNvSpPr/>
      </dsp:nvSpPr>
      <dsp:spPr>
        <a:xfrm>
          <a:off x="0" y="626996"/>
          <a:ext cx="2773748" cy="597124"/>
        </a:xfrm>
        <a:prstGeom prst="roundRect">
          <a:avLst/>
        </a:prstGeom>
        <a:gradFill rotWithShape="0">
          <a:gsLst>
            <a:gs pos="0">
              <a:schemeClr val="accent5">
                <a:hueOff val="-9933876"/>
                <a:satOff val="39811"/>
                <a:lumOff val="8628"/>
                <a:alphaOff val="0"/>
                <a:tint val="45000"/>
                <a:satMod val="200000"/>
              </a:schemeClr>
            </a:gs>
            <a:gs pos="30000">
              <a:schemeClr val="accent5">
                <a:hueOff val="-9933876"/>
                <a:satOff val="39811"/>
                <a:lumOff val="8628"/>
                <a:alphaOff val="0"/>
                <a:tint val="61000"/>
                <a:satMod val="200000"/>
              </a:schemeClr>
            </a:gs>
            <a:gs pos="45000">
              <a:schemeClr val="accent5">
                <a:hueOff val="-9933876"/>
                <a:satOff val="39811"/>
                <a:lumOff val="8628"/>
                <a:alphaOff val="0"/>
                <a:tint val="66000"/>
                <a:satMod val="200000"/>
              </a:schemeClr>
            </a:gs>
            <a:gs pos="55000">
              <a:schemeClr val="accent5">
                <a:hueOff val="-9933876"/>
                <a:satOff val="39811"/>
                <a:lumOff val="8628"/>
                <a:alphaOff val="0"/>
                <a:tint val="66000"/>
                <a:satMod val="200000"/>
              </a:schemeClr>
            </a:gs>
            <a:gs pos="73000">
              <a:schemeClr val="accent5">
                <a:hueOff val="-9933876"/>
                <a:satOff val="39811"/>
                <a:lumOff val="8628"/>
                <a:alphaOff val="0"/>
                <a:tint val="61000"/>
                <a:satMod val="200000"/>
              </a:schemeClr>
            </a:gs>
            <a:gs pos="100000">
              <a:schemeClr val="accent5">
                <a:hueOff val="-9933876"/>
                <a:satOff val="39811"/>
                <a:lumOff val="8628"/>
                <a:alphaOff val="0"/>
                <a:tint val="45000"/>
                <a:satMod val="200000"/>
              </a:schemeClr>
            </a:gs>
          </a:gsLst>
          <a:lin ang="950000" scaled="1"/>
        </a:gradFill>
        <a:ln>
          <a:noFill/>
        </a:ln>
        <a:effectLst>
          <a:outerShdw blurRad="381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41910" rIns="83820" bIns="41910" numCol="1" spcCol="1270" anchor="ctr" anchorCtr="0">
          <a:noAutofit/>
        </a:bodyPr>
        <a:lstStyle/>
        <a:p>
          <a:pPr lvl="0" algn="ctr" defTabSz="977900">
            <a:lnSpc>
              <a:spcPct val="90000"/>
            </a:lnSpc>
            <a:spcBef>
              <a:spcPct val="0"/>
            </a:spcBef>
            <a:spcAft>
              <a:spcPct val="35000"/>
            </a:spcAft>
          </a:pPr>
          <a:r>
            <a:rPr lang="en-US" altLang="zh-TW" sz="2200" kern="1200" dirty="0" smtClean="0"/>
            <a:t>hostname </a:t>
          </a:r>
          <a:r>
            <a:rPr lang="zh-TW" altLang="en-US" sz="2200" kern="1200" dirty="0" smtClean="0"/>
            <a:t>新名稱</a:t>
          </a:r>
          <a:endParaRPr lang="zh-TW" altLang="en-US" sz="2200" kern="1200" dirty="0"/>
        </a:p>
      </dsp:txBody>
      <dsp:txXfrm>
        <a:off x="29149" y="656145"/>
        <a:ext cx="2715450" cy="538826"/>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17D91D-4BEB-4857-8A13-2B5F33A0CA07}">
      <dsp:nvSpPr>
        <dsp:cNvPr id="0" name=""/>
        <dsp:cNvSpPr/>
      </dsp:nvSpPr>
      <dsp:spPr>
        <a:xfrm>
          <a:off x="2385" y="18469"/>
          <a:ext cx="2325633" cy="930253"/>
        </a:xfrm>
        <a:prstGeom prst="rect">
          <a:avLst/>
        </a:prstGeom>
        <a:gradFill rotWithShape="1">
          <a:gsLst>
            <a:gs pos="0">
              <a:schemeClr val="accent2">
                <a:tint val="45000"/>
                <a:satMod val="200000"/>
              </a:schemeClr>
            </a:gs>
            <a:gs pos="30000">
              <a:schemeClr val="accent2">
                <a:tint val="61000"/>
                <a:satMod val="200000"/>
              </a:schemeClr>
            </a:gs>
            <a:gs pos="45000">
              <a:schemeClr val="accent2">
                <a:tint val="66000"/>
                <a:satMod val="200000"/>
              </a:schemeClr>
            </a:gs>
            <a:gs pos="55000">
              <a:schemeClr val="accent2">
                <a:tint val="66000"/>
                <a:satMod val="200000"/>
              </a:schemeClr>
            </a:gs>
            <a:gs pos="73000">
              <a:schemeClr val="accent2">
                <a:tint val="61000"/>
                <a:satMod val="200000"/>
              </a:schemeClr>
            </a:gs>
            <a:gs pos="100000">
              <a:schemeClr val="accent2">
                <a:tint val="45000"/>
                <a:satMod val="200000"/>
              </a:schemeClr>
            </a:gs>
          </a:gsLst>
          <a:lin ang="950000" scaled="1"/>
        </a:gradFill>
        <a:ln w="9525" cap="flat" cmpd="sng" algn="ctr">
          <a:solidFill>
            <a:schemeClr val="accent2"/>
          </a:solidFill>
          <a:prstDash val="solid"/>
        </a:ln>
        <a:effectLst>
          <a:outerShdw blurRad="38100" dist="25400" dir="5400000" rotWithShape="0">
            <a:srgbClr val="000000">
              <a:alpha val="40000"/>
            </a:srgbClr>
          </a:outerShdw>
        </a:effectLst>
        <a:scene3d>
          <a:camera prst="orthographicFront">
            <a:rot lat="0" lon="0" rev="0"/>
          </a:camera>
          <a:lightRig rig="contrasting" dir="t">
            <a:rot lat="0" lon="0" rev="1200000"/>
          </a:lightRig>
        </a:scene3d>
        <a:sp3d/>
      </dsp:spPr>
      <dsp:style>
        <a:lnRef idx="1">
          <a:schemeClr val="accent2"/>
        </a:lnRef>
        <a:fillRef idx="2">
          <a:schemeClr val="accent2"/>
        </a:fillRef>
        <a:effectRef idx="1">
          <a:schemeClr val="accent2"/>
        </a:effectRef>
        <a:fontRef idx="minor">
          <a:schemeClr val="dk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altLang="zh-TW" sz="2000" kern="1200" dirty="0" smtClean="0"/>
            <a:t>/</a:t>
          </a:r>
          <a:r>
            <a:rPr lang="en-US" altLang="zh-TW" sz="2000" kern="1200" dirty="0" err="1" smtClean="0"/>
            <a:t>etc</a:t>
          </a:r>
          <a:r>
            <a:rPr lang="en-US" altLang="zh-TW" sz="2000" kern="1200" dirty="0" smtClean="0"/>
            <a:t>/hostname </a:t>
          </a:r>
          <a:endParaRPr lang="zh-TW" altLang="en-US" sz="2000" kern="1200" dirty="0"/>
        </a:p>
      </dsp:txBody>
      <dsp:txXfrm>
        <a:off x="2385" y="18469"/>
        <a:ext cx="2325633" cy="930253"/>
      </dsp:txXfrm>
    </dsp:sp>
    <dsp:sp modelId="{94CB3A4C-64CE-4F7E-8BAC-26094E5BF092}">
      <dsp:nvSpPr>
        <dsp:cNvPr id="0" name=""/>
        <dsp:cNvSpPr/>
      </dsp:nvSpPr>
      <dsp:spPr>
        <a:xfrm>
          <a:off x="2385" y="948722"/>
          <a:ext cx="2325633" cy="1712880"/>
        </a:xfrm>
        <a:prstGeom prst="rect">
          <a:avLst/>
        </a:prstGeom>
        <a:solidFill>
          <a:schemeClr val="lt1"/>
        </a:solidFill>
        <a:ln w="19050" cap="flat" cmpd="sng" algn="ctr">
          <a:solidFill>
            <a:schemeClr val="accent2"/>
          </a:solidFill>
          <a:prstDash val="solid"/>
        </a:ln>
        <a:effectLst/>
        <a:scene3d>
          <a:camera prst="orthographicFront">
            <a:rot lat="0" lon="0" rev="0"/>
          </a:camera>
          <a:lightRig rig="contrasting" dir="t">
            <a:rot lat="0" lon="0" rev="1200000"/>
          </a:lightRig>
        </a:scene3d>
        <a:sp3d/>
      </dsp:spPr>
      <dsp:style>
        <a:lnRef idx="2">
          <a:schemeClr val="accent2"/>
        </a:lnRef>
        <a:fillRef idx="1">
          <a:schemeClr val="lt1"/>
        </a:fillRef>
        <a:effectRef idx="0">
          <a:schemeClr val="accent2"/>
        </a:effectRef>
        <a:fontRef idx="minor">
          <a:schemeClr val="dk1"/>
        </a:fontRef>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zh-TW" altLang="en-US" sz="1600" kern="1200" dirty="0" smtClean="0"/>
            <a:t>記錄系統主機名稱</a:t>
          </a:r>
          <a:endParaRPr lang="zh-TW" altLang="en-US" sz="1600" kern="1200" dirty="0"/>
        </a:p>
      </dsp:txBody>
      <dsp:txXfrm>
        <a:off x="2385" y="948722"/>
        <a:ext cx="2325633" cy="1712880"/>
      </dsp:txXfrm>
    </dsp:sp>
    <dsp:sp modelId="{4145570F-4740-45FE-A9EB-1057C31AFC49}">
      <dsp:nvSpPr>
        <dsp:cNvPr id="0" name=""/>
        <dsp:cNvSpPr/>
      </dsp:nvSpPr>
      <dsp:spPr>
        <a:xfrm>
          <a:off x="2653607" y="18469"/>
          <a:ext cx="2325633" cy="930253"/>
        </a:xfrm>
        <a:prstGeom prst="rect">
          <a:avLst/>
        </a:prstGeom>
        <a:gradFill rotWithShape="1">
          <a:gsLst>
            <a:gs pos="0">
              <a:schemeClr val="accent3">
                <a:tint val="45000"/>
                <a:satMod val="200000"/>
              </a:schemeClr>
            </a:gs>
            <a:gs pos="30000">
              <a:schemeClr val="accent3">
                <a:tint val="61000"/>
                <a:satMod val="200000"/>
              </a:schemeClr>
            </a:gs>
            <a:gs pos="45000">
              <a:schemeClr val="accent3">
                <a:tint val="66000"/>
                <a:satMod val="200000"/>
              </a:schemeClr>
            </a:gs>
            <a:gs pos="55000">
              <a:schemeClr val="accent3">
                <a:tint val="66000"/>
                <a:satMod val="200000"/>
              </a:schemeClr>
            </a:gs>
            <a:gs pos="73000">
              <a:schemeClr val="accent3">
                <a:tint val="61000"/>
                <a:satMod val="200000"/>
              </a:schemeClr>
            </a:gs>
            <a:gs pos="100000">
              <a:schemeClr val="accent3">
                <a:tint val="45000"/>
                <a:satMod val="200000"/>
              </a:schemeClr>
            </a:gs>
          </a:gsLst>
          <a:lin ang="950000" scaled="1"/>
        </a:gradFill>
        <a:ln w="9525" cap="flat" cmpd="sng" algn="ctr">
          <a:solidFill>
            <a:schemeClr val="accent3"/>
          </a:solidFill>
          <a:prstDash val="solid"/>
        </a:ln>
        <a:effectLst>
          <a:outerShdw blurRad="38100" dist="25400" dir="5400000" rotWithShape="0">
            <a:srgbClr val="000000">
              <a:alpha val="40000"/>
            </a:srgbClr>
          </a:outerShdw>
        </a:effectLst>
        <a:scene3d>
          <a:camera prst="orthographicFront">
            <a:rot lat="0" lon="0" rev="0"/>
          </a:camera>
          <a:lightRig rig="contrasting" dir="t">
            <a:rot lat="0" lon="0" rev="1200000"/>
          </a:lightRig>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altLang="zh-TW" sz="2000" kern="1200" dirty="0" smtClean="0"/>
            <a:t>/</a:t>
          </a:r>
          <a:r>
            <a:rPr lang="en-US" altLang="zh-TW" sz="2000" kern="1200" dirty="0" err="1" smtClean="0"/>
            <a:t>etc</a:t>
          </a:r>
          <a:r>
            <a:rPr lang="en-US" altLang="zh-TW" sz="2000" kern="1200" dirty="0" smtClean="0"/>
            <a:t>/hosts </a:t>
          </a:r>
          <a:endParaRPr lang="zh-TW" altLang="en-US" sz="2000" kern="1200" dirty="0"/>
        </a:p>
      </dsp:txBody>
      <dsp:txXfrm>
        <a:off x="2653607" y="18469"/>
        <a:ext cx="2325633" cy="930253"/>
      </dsp:txXfrm>
    </dsp:sp>
    <dsp:sp modelId="{B371607F-0FE8-4863-B858-0D42C6F203F0}">
      <dsp:nvSpPr>
        <dsp:cNvPr id="0" name=""/>
        <dsp:cNvSpPr/>
      </dsp:nvSpPr>
      <dsp:spPr>
        <a:xfrm>
          <a:off x="2653607" y="948722"/>
          <a:ext cx="2325633" cy="1712880"/>
        </a:xfrm>
        <a:prstGeom prst="rect">
          <a:avLst/>
        </a:prstGeom>
        <a:solidFill>
          <a:schemeClr val="lt1"/>
        </a:solidFill>
        <a:ln w="19050" cap="flat" cmpd="sng" algn="ctr">
          <a:solidFill>
            <a:schemeClr val="accent3"/>
          </a:solidFill>
          <a:prstDash val="solid"/>
        </a:ln>
        <a:effectLst/>
        <a:scene3d>
          <a:camera prst="orthographicFront">
            <a:rot lat="0" lon="0" rev="0"/>
          </a:camera>
          <a:lightRig rig="contrasting" dir="t">
            <a:rot lat="0" lon="0" rev="1200000"/>
          </a:lightRig>
        </a:scene3d>
        <a:sp3d/>
      </dsp:spPr>
      <dsp:style>
        <a:lnRef idx="2">
          <a:schemeClr val="accent3"/>
        </a:lnRef>
        <a:fillRef idx="1">
          <a:schemeClr val="lt1"/>
        </a:fillRef>
        <a:effectRef idx="0">
          <a:schemeClr val="accent3"/>
        </a:effectRef>
        <a:fontRef idx="minor">
          <a:schemeClr val="dk1"/>
        </a:fontRef>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zh-TW" altLang="en-US" sz="1600" kern="1200" dirty="0" smtClean="0"/>
            <a:t>遠端主機名稱與</a:t>
          </a:r>
          <a:r>
            <a:rPr lang="en-US" altLang="zh-TW" sz="1600" kern="1200" dirty="0" smtClean="0"/>
            <a:t>IP</a:t>
          </a:r>
          <a:r>
            <a:rPr lang="zh-TW" altLang="en-US" sz="1600" kern="1200" dirty="0" smtClean="0"/>
            <a:t>的對應</a:t>
          </a:r>
          <a:endParaRPr lang="zh-TW" altLang="en-US" sz="1600" kern="1200" dirty="0"/>
        </a:p>
        <a:p>
          <a:pPr marL="171450" lvl="1" indent="-171450" algn="l" defTabSz="711200">
            <a:lnSpc>
              <a:spcPct val="90000"/>
            </a:lnSpc>
            <a:spcBef>
              <a:spcPct val="0"/>
            </a:spcBef>
            <a:spcAft>
              <a:spcPct val="15000"/>
            </a:spcAft>
            <a:buChar char="••"/>
          </a:pPr>
          <a:r>
            <a:rPr lang="en-US" altLang="zh-TW" sz="1600" kern="1200" dirty="0" smtClean="0"/>
            <a:t>127.0.0.1  localhost</a:t>
          </a:r>
          <a:endParaRPr lang="zh-TW" altLang="en-US" sz="1600" kern="1200" dirty="0"/>
        </a:p>
      </dsp:txBody>
      <dsp:txXfrm>
        <a:off x="2653607" y="948722"/>
        <a:ext cx="2325633" cy="1712880"/>
      </dsp:txXfrm>
    </dsp:sp>
    <dsp:sp modelId="{05D00050-5C54-491C-A344-A70271783404}">
      <dsp:nvSpPr>
        <dsp:cNvPr id="0" name=""/>
        <dsp:cNvSpPr/>
      </dsp:nvSpPr>
      <dsp:spPr>
        <a:xfrm>
          <a:off x="5304829" y="18469"/>
          <a:ext cx="2325633" cy="930253"/>
        </a:xfrm>
        <a:prstGeom prst="rect">
          <a:avLst/>
        </a:prstGeom>
        <a:gradFill rotWithShape="1">
          <a:gsLst>
            <a:gs pos="0">
              <a:schemeClr val="accent4">
                <a:tint val="45000"/>
                <a:satMod val="200000"/>
              </a:schemeClr>
            </a:gs>
            <a:gs pos="30000">
              <a:schemeClr val="accent4">
                <a:tint val="61000"/>
                <a:satMod val="200000"/>
              </a:schemeClr>
            </a:gs>
            <a:gs pos="45000">
              <a:schemeClr val="accent4">
                <a:tint val="66000"/>
                <a:satMod val="200000"/>
              </a:schemeClr>
            </a:gs>
            <a:gs pos="55000">
              <a:schemeClr val="accent4">
                <a:tint val="66000"/>
                <a:satMod val="200000"/>
              </a:schemeClr>
            </a:gs>
            <a:gs pos="73000">
              <a:schemeClr val="accent4">
                <a:tint val="61000"/>
                <a:satMod val="200000"/>
              </a:schemeClr>
            </a:gs>
            <a:gs pos="100000">
              <a:schemeClr val="accent4">
                <a:tint val="45000"/>
                <a:satMod val="200000"/>
              </a:schemeClr>
            </a:gs>
          </a:gsLst>
          <a:lin ang="950000" scaled="1"/>
        </a:gradFill>
        <a:ln w="9525" cap="flat" cmpd="sng" algn="ctr">
          <a:solidFill>
            <a:schemeClr val="accent4"/>
          </a:solidFill>
          <a:prstDash val="solid"/>
        </a:ln>
        <a:effectLst>
          <a:outerShdw blurRad="38100" dist="25400" dir="5400000" rotWithShape="0">
            <a:srgbClr val="000000">
              <a:alpha val="40000"/>
            </a:srgbClr>
          </a:outerShdw>
        </a:effectLst>
        <a:scene3d>
          <a:camera prst="orthographicFront">
            <a:rot lat="0" lon="0" rev="0"/>
          </a:camera>
          <a:lightRig rig="contrasting" dir="t">
            <a:rot lat="0" lon="0" rev="1200000"/>
          </a:lightRig>
        </a:scene3d>
        <a:sp3d/>
      </dsp:spPr>
      <dsp:style>
        <a:lnRef idx="1">
          <a:schemeClr val="accent4"/>
        </a:lnRef>
        <a:fillRef idx="2">
          <a:schemeClr val="accent4"/>
        </a:fillRef>
        <a:effectRef idx="1">
          <a:schemeClr val="accent4"/>
        </a:effectRef>
        <a:fontRef idx="minor">
          <a:schemeClr val="dk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altLang="zh-TW" sz="2000" kern="1200" dirty="0" smtClean="0"/>
            <a:t>/</a:t>
          </a:r>
          <a:r>
            <a:rPr lang="en-US" altLang="zh-TW" sz="2000" kern="1200" dirty="0" err="1" smtClean="0"/>
            <a:t>etc</a:t>
          </a:r>
          <a:r>
            <a:rPr lang="en-US" altLang="zh-TW" sz="2000" kern="1200" dirty="0" smtClean="0"/>
            <a:t>/</a:t>
          </a:r>
          <a:r>
            <a:rPr lang="en-US" altLang="zh-TW" sz="2000" kern="1200" dirty="0" err="1" smtClean="0"/>
            <a:t>host.allow</a:t>
          </a:r>
          <a:r>
            <a:rPr lang="en-US" altLang="zh-TW" sz="2000" kern="1200" dirty="0" smtClean="0"/>
            <a:t> </a:t>
          </a:r>
        </a:p>
        <a:p>
          <a:pPr lvl="0" algn="ctr" defTabSz="889000">
            <a:lnSpc>
              <a:spcPct val="90000"/>
            </a:lnSpc>
            <a:spcBef>
              <a:spcPct val="0"/>
            </a:spcBef>
            <a:spcAft>
              <a:spcPct val="35000"/>
            </a:spcAft>
          </a:pPr>
          <a:r>
            <a:rPr lang="en-US" altLang="zh-TW" sz="2000" kern="1200" dirty="0" smtClean="0"/>
            <a:t>/</a:t>
          </a:r>
          <a:r>
            <a:rPr lang="en-US" altLang="zh-TW" sz="2000" kern="1200" dirty="0" err="1" smtClean="0"/>
            <a:t>etc</a:t>
          </a:r>
          <a:r>
            <a:rPr lang="en-US" altLang="zh-TW" sz="2000" kern="1200" dirty="0" smtClean="0"/>
            <a:t>/</a:t>
          </a:r>
          <a:r>
            <a:rPr lang="en-US" altLang="zh-TW" sz="2000" kern="1200" dirty="0" err="1" smtClean="0"/>
            <a:t>host.deny</a:t>
          </a:r>
          <a:r>
            <a:rPr lang="zh-TW" altLang="en-US" sz="2000" kern="1200" dirty="0" smtClean="0"/>
            <a:t> </a:t>
          </a:r>
          <a:endParaRPr lang="zh-TW" altLang="en-US" sz="2000" kern="1200" dirty="0"/>
        </a:p>
      </dsp:txBody>
      <dsp:txXfrm>
        <a:off x="5304829" y="18469"/>
        <a:ext cx="2325633" cy="930253"/>
      </dsp:txXfrm>
    </dsp:sp>
    <dsp:sp modelId="{B37AF319-AB64-4D45-AAC2-996E82E3CA2A}">
      <dsp:nvSpPr>
        <dsp:cNvPr id="0" name=""/>
        <dsp:cNvSpPr/>
      </dsp:nvSpPr>
      <dsp:spPr>
        <a:xfrm>
          <a:off x="5304829" y="948722"/>
          <a:ext cx="2325633" cy="1712880"/>
        </a:xfrm>
        <a:prstGeom prst="rect">
          <a:avLst/>
        </a:prstGeom>
        <a:solidFill>
          <a:schemeClr val="lt1"/>
        </a:solidFill>
        <a:ln w="19050" cap="flat" cmpd="sng" algn="ctr">
          <a:solidFill>
            <a:schemeClr val="accent4"/>
          </a:solidFill>
          <a:prstDash val="solid"/>
        </a:ln>
        <a:effectLst/>
        <a:scene3d>
          <a:camera prst="orthographicFront">
            <a:rot lat="0" lon="0" rev="0"/>
          </a:camera>
          <a:lightRig rig="contrasting" dir="t">
            <a:rot lat="0" lon="0" rev="1200000"/>
          </a:lightRig>
        </a:scene3d>
        <a:sp3d/>
      </dsp:spPr>
      <dsp:style>
        <a:lnRef idx="2">
          <a:schemeClr val="accent4"/>
        </a:lnRef>
        <a:fillRef idx="1">
          <a:schemeClr val="lt1"/>
        </a:fillRef>
        <a:effectRef idx="0">
          <a:schemeClr val="accent4"/>
        </a:effectRef>
        <a:fontRef idx="minor">
          <a:schemeClr val="dk1"/>
        </a:fontRef>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zh-TW" altLang="en-US" sz="1600" kern="1200" dirty="0" smtClean="0"/>
            <a:t>可設定哪些</a:t>
          </a:r>
          <a:r>
            <a:rPr lang="en-US" altLang="zh-TW" sz="1600" kern="1200" dirty="0" smtClean="0"/>
            <a:t>IP</a:t>
          </a:r>
          <a:r>
            <a:rPr lang="zh-TW" altLang="en-US" sz="1600" kern="1200" dirty="0" smtClean="0"/>
            <a:t>、主機、使用者帳號可否訪問或使用</a:t>
          </a:r>
          <a:endParaRPr lang="zh-TW" altLang="en-US" sz="1600" kern="1200" dirty="0"/>
        </a:p>
      </dsp:txBody>
      <dsp:txXfrm>
        <a:off x="5304829" y="948722"/>
        <a:ext cx="2325633" cy="171288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257BFC-3D08-4D1E-A4CF-81167246A115}">
      <dsp:nvSpPr>
        <dsp:cNvPr id="0" name=""/>
        <dsp:cNvSpPr/>
      </dsp:nvSpPr>
      <dsp:spPr>
        <a:xfrm rot="5400000">
          <a:off x="5000452" y="-2166976"/>
          <a:ext cx="477699" cy="4931107"/>
        </a:xfrm>
        <a:prstGeom prst="round2SameRect">
          <a:avLst/>
        </a:prstGeom>
        <a:solidFill>
          <a:schemeClr val="lt1"/>
        </a:solidFill>
        <a:ln w="1905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zh-TW" altLang="en-US" sz="1700" kern="1200" dirty="0" smtClean="0"/>
            <a:t>查詢主機名稱與</a:t>
          </a:r>
          <a:r>
            <a:rPr lang="en-US" altLang="zh-TW" sz="1700" kern="1200" dirty="0" smtClean="0"/>
            <a:t>IP</a:t>
          </a:r>
          <a:r>
            <a:rPr lang="zh-TW" altLang="en-US" sz="1700" kern="1200" dirty="0" smtClean="0"/>
            <a:t>位址的對應</a:t>
          </a:r>
          <a:endParaRPr lang="zh-TW" altLang="en-US" sz="1700" kern="1200" dirty="0"/>
        </a:p>
      </dsp:txBody>
      <dsp:txXfrm rot="-5400000">
        <a:off x="2773749" y="83046"/>
        <a:ext cx="4907788" cy="431061"/>
      </dsp:txXfrm>
    </dsp:sp>
    <dsp:sp modelId="{3270899B-78A7-431D-A1A2-45F4A2BF0E96}">
      <dsp:nvSpPr>
        <dsp:cNvPr id="0" name=""/>
        <dsp:cNvSpPr/>
      </dsp:nvSpPr>
      <dsp:spPr>
        <a:xfrm>
          <a:off x="0" y="14"/>
          <a:ext cx="2773748" cy="597124"/>
        </a:xfrm>
        <a:prstGeom prst="roundRect">
          <a:avLst/>
        </a:prstGeom>
        <a:gradFill rotWithShape="0">
          <a:gsLst>
            <a:gs pos="0">
              <a:schemeClr val="accent5">
                <a:hueOff val="0"/>
                <a:satOff val="0"/>
                <a:lumOff val="0"/>
                <a:alphaOff val="0"/>
                <a:tint val="45000"/>
                <a:satMod val="200000"/>
              </a:schemeClr>
            </a:gs>
            <a:gs pos="30000">
              <a:schemeClr val="accent5">
                <a:hueOff val="0"/>
                <a:satOff val="0"/>
                <a:lumOff val="0"/>
                <a:alphaOff val="0"/>
                <a:tint val="61000"/>
                <a:satMod val="200000"/>
              </a:schemeClr>
            </a:gs>
            <a:gs pos="45000">
              <a:schemeClr val="accent5">
                <a:hueOff val="0"/>
                <a:satOff val="0"/>
                <a:lumOff val="0"/>
                <a:alphaOff val="0"/>
                <a:tint val="66000"/>
                <a:satMod val="200000"/>
              </a:schemeClr>
            </a:gs>
            <a:gs pos="55000">
              <a:schemeClr val="accent5">
                <a:hueOff val="0"/>
                <a:satOff val="0"/>
                <a:lumOff val="0"/>
                <a:alphaOff val="0"/>
                <a:tint val="66000"/>
                <a:satMod val="200000"/>
              </a:schemeClr>
            </a:gs>
            <a:gs pos="73000">
              <a:schemeClr val="accent5">
                <a:hueOff val="0"/>
                <a:satOff val="0"/>
                <a:lumOff val="0"/>
                <a:alphaOff val="0"/>
                <a:tint val="61000"/>
                <a:satMod val="200000"/>
              </a:schemeClr>
            </a:gs>
            <a:gs pos="100000">
              <a:schemeClr val="accent5">
                <a:hueOff val="0"/>
                <a:satOff val="0"/>
                <a:lumOff val="0"/>
                <a:alphaOff val="0"/>
                <a:tint val="45000"/>
                <a:satMod val="200000"/>
              </a:schemeClr>
            </a:gs>
          </a:gsLst>
          <a:lin ang="950000" scaled="1"/>
        </a:gradFill>
        <a:ln>
          <a:noFill/>
        </a:ln>
        <a:effectLst>
          <a:outerShdw blurRad="381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41910" rIns="83820" bIns="41910" numCol="1" spcCol="1270" anchor="ctr" anchorCtr="0">
          <a:noAutofit/>
        </a:bodyPr>
        <a:lstStyle/>
        <a:p>
          <a:pPr lvl="0" algn="ctr" defTabSz="977900">
            <a:lnSpc>
              <a:spcPct val="90000"/>
            </a:lnSpc>
            <a:spcBef>
              <a:spcPct val="0"/>
            </a:spcBef>
            <a:spcAft>
              <a:spcPct val="35000"/>
            </a:spcAft>
          </a:pPr>
          <a:r>
            <a:rPr lang="en-US" altLang="zh-TW" sz="2200" kern="1200" dirty="0" smtClean="0"/>
            <a:t>host</a:t>
          </a:r>
          <a:r>
            <a:rPr lang="zh-TW" altLang="en-US" sz="2200" kern="1200" dirty="0" smtClean="0"/>
            <a:t> 查詢目標</a:t>
          </a:r>
          <a:endParaRPr lang="zh-TW" altLang="en-US" sz="2200" kern="1200" dirty="0"/>
        </a:p>
      </dsp:txBody>
      <dsp:txXfrm>
        <a:off x="29149" y="29163"/>
        <a:ext cx="2715450" cy="538826"/>
      </dsp:txXfrm>
    </dsp:sp>
    <dsp:sp modelId="{9B9707C0-0B66-4B65-9E62-F24080C3D4AA}">
      <dsp:nvSpPr>
        <dsp:cNvPr id="0" name=""/>
        <dsp:cNvSpPr/>
      </dsp:nvSpPr>
      <dsp:spPr>
        <a:xfrm rot="5400000">
          <a:off x="5000452" y="-1539995"/>
          <a:ext cx="477699" cy="4931107"/>
        </a:xfrm>
        <a:prstGeom prst="round2SameRect">
          <a:avLst/>
        </a:prstGeom>
        <a:solidFill>
          <a:schemeClr val="lt1"/>
        </a:solidFill>
        <a:ln w="19050" cap="flat" cmpd="sng"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zh-TW" altLang="en-US" sz="1700" kern="1200" dirty="0" smtClean="0"/>
            <a:t>查詢主機名稱與</a:t>
          </a:r>
          <a:r>
            <a:rPr lang="en-US" altLang="zh-TW" sz="1700" kern="1200" dirty="0" smtClean="0"/>
            <a:t>IP</a:t>
          </a:r>
          <a:r>
            <a:rPr lang="zh-TW" altLang="en-US" sz="1700" kern="1200" dirty="0" smtClean="0"/>
            <a:t>位址的對應</a:t>
          </a:r>
          <a:endParaRPr lang="zh-TW" altLang="en-US" sz="1700" kern="1200" dirty="0"/>
        </a:p>
      </dsp:txBody>
      <dsp:txXfrm rot="-5400000">
        <a:off x="2773749" y="710027"/>
        <a:ext cx="4907788" cy="431061"/>
      </dsp:txXfrm>
    </dsp:sp>
    <dsp:sp modelId="{80DD006F-52FF-4C8A-A850-9C161A73681F}">
      <dsp:nvSpPr>
        <dsp:cNvPr id="0" name=""/>
        <dsp:cNvSpPr/>
      </dsp:nvSpPr>
      <dsp:spPr>
        <a:xfrm>
          <a:off x="0" y="627011"/>
          <a:ext cx="2773748" cy="597124"/>
        </a:xfrm>
        <a:prstGeom prst="roundRect">
          <a:avLst/>
        </a:prstGeom>
        <a:gradFill rotWithShape="0">
          <a:gsLst>
            <a:gs pos="0">
              <a:schemeClr val="accent5">
                <a:hueOff val="-9933876"/>
                <a:satOff val="39811"/>
                <a:lumOff val="8628"/>
                <a:alphaOff val="0"/>
                <a:tint val="45000"/>
                <a:satMod val="200000"/>
              </a:schemeClr>
            </a:gs>
            <a:gs pos="30000">
              <a:schemeClr val="accent5">
                <a:hueOff val="-9933876"/>
                <a:satOff val="39811"/>
                <a:lumOff val="8628"/>
                <a:alphaOff val="0"/>
                <a:tint val="61000"/>
                <a:satMod val="200000"/>
              </a:schemeClr>
            </a:gs>
            <a:gs pos="45000">
              <a:schemeClr val="accent5">
                <a:hueOff val="-9933876"/>
                <a:satOff val="39811"/>
                <a:lumOff val="8628"/>
                <a:alphaOff val="0"/>
                <a:tint val="66000"/>
                <a:satMod val="200000"/>
              </a:schemeClr>
            </a:gs>
            <a:gs pos="55000">
              <a:schemeClr val="accent5">
                <a:hueOff val="-9933876"/>
                <a:satOff val="39811"/>
                <a:lumOff val="8628"/>
                <a:alphaOff val="0"/>
                <a:tint val="66000"/>
                <a:satMod val="200000"/>
              </a:schemeClr>
            </a:gs>
            <a:gs pos="73000">
              <a:schemeClr val="accent5">
                <a:hueOff val="-9933876"/>
                <a:satOff val="39811"/>
                <a:lumOff val="8628"/>
                <a:alphaOff val="0"/>
                <a:tint val="61000"/>
                <a:satMod val="200000"/>
              </a:schemeClr>
            </a:gs>
            <a:gs pos="100000">
              <a:schemeClr val="accent5">
                <a:hueOff val="-9933876"/>
                <a:satOff val="39811"/>
                <a:lumOff val="8628"/>
                <a:alphaOff val="0"/>
                <a:tint val="45000"/>
                <a:satMod val="200000"/>
              </a:schemeClr>
            </a:gs>
          </a:gsLst>
          <a:lin ang="950000" scaled="1"/>
        </a:gradFill>
        <a:ln>
          <a:noFill/>
        </a:ln>
        <a:effectLst>
          <a:outerShdw blurRad="381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41910" rIns="83820" bIns="41910" numCol="1" spcCol="1270" anchor="ctr" anchorCtr="0">
          <a:noAutofit/>
        </a:bodyPr>
        <a:lstStyle/>
        <a:p>
          <a:pPr lvl="0" algn="ctr" defTabSz="977900">
            <a:lnSpc>
              <a:spcPct val="90000"/>
            </a:lnSpc>
            <a:spcBef>
              <a:spcPct val="0"/>
            </a:spcBef>
            <a:spcAft>
              <a:spcPct val="35000"/>
            </a:spcAft>
          </a:pPr>
          <a:r>
            <a:rPr lang="en-US" altLang="zh-TW" sz="2200" kern="1200" dirty="0" err="1" smtClean="0"/>
            <a:t>nslookup</a:t>
          </a:r>
          <a:r>
            <a:rPr lang="zh-TW" altLang="en-US" sz="2200" kern="1200" dirty="0" smtClean="0"/>
            <a:t> 查詢目標</a:t>
          </a:r>
          <a:endParaRPr lang="zh-TW" altLang="en-US" sz="2200" kern="1200" dirty="0"/>
        </a:p>
      </dsp:txBody>
      <dsp:txXfrm>
        <a:off x="29149" y="656160"/>
        <a:ext cx="2715450" cy="538826"/>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75D958-06D4-4FDA-BA47-43C65EA42088}">
      <dsp:nvSpPr>
        <dsp:cNvPr id="0" name=""/>
        <dsp:cNvSpPr/>
      </dsp:nvSpPr>
      <dsp:spPr>
        <a:xfrm rot="5400000">
          <a:off x="4315003" y="-2204362"/>
          <a:ext cx="1698191" cy="6110339"/>
        </a:xfrm>
        <a:prstGeom prst="round2SameRect">
          <a:avLst/>
        </a:prstGeom>
        <a:solidFill>
          <a:schemeClr val="lt1"/>
        </a:solidFill>
        <a:ln w="1905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TW" altLang="en-US" sz="1800" kern="1200" dirty="0" smtClean="0"/>
            <a:t>長度為</a:t>
          </a:r>
          <a:r>
            <a:rPr lang="en-US" altLang="zh-TW" sz="1800" kern="1200" dirty="0" smtClean="0"/>
            <a:t>32</a:t>
          </a:r>
          <a:r>
            <a:rPr lang="zh-TW" altLang="en-US" sz="1800" kern="1200" dirty="0" smtClean="0"/>
            <a:t>位元</a:t>
          </a:r>
          <a:endParaRPr lang="zh-TW" altLang="en-US" sz="1800" kern="1200" dirty="0"/>
        </a:p>
        <a:p>
          <a:pPr marL="171450" lvl="1" indent="-171450" algn="l" defTabSz="800100">
            <a:lnSpc>
              <a:spcPct val="90000"/>
            </a:lnSpc>
            <a:spcBef>
              <a:spcPct val="0"/>
            </a:spcBef>
            <a:spcAft>
              <a:spcPct val="15000"/>
            </a:spcAft>
            <a:buChar char="••"/>
          </a:pPr>
          <a:r>
            <a:rPr lang="zh-TW" altLang="en-US" sz="1800" kern="1200" dirty="0" smtClean="0"/>
            <a:t>常以</a:t>
          </a:r>
          <a:r>
            <a:rPr lang="en-US" altLang="zh-TW" sz="1800" kern="1200" dirty="0" smtClean="0"/>
            <a:t>XXX.XXX.XXX.XXX</a:t>
          </a:r>
          <a:r>
            <a:rPr lang="zh-TW" altLang="en-US" sz="1800" kern="1200" dirty="0" smtClean="0"/>
            <a:t>形式表現，每組</a:t>
          </a:r>
          <a:r>
            <a:rPr lang="en-US" altLang="zh-TW" sz="1800" kern="1200" dirty="0" smtClean="0"/>
            <a:t>XXX</a:t>
          </a:r>
          <a:r>
            <a:rPr lang="zh-TW" altLang="en-US" sz="1800" kern="1200" dirty="0" smtClean="0"/>
            <a:t>代表小於或等於</a:t>
          </a:r>
          <a:r>
            <a:rPr lang="en-US" altLang="zh-TW" sz="1800" kern="1200" dirty="0" smtClean="0"/>
            <a:t>255</a:t>
          </a:r>
          <a:r>
            <a:rPr lang="zh-TW" altLang="en-US" sz="1800" kern="1200" dirty="0" smtClean="0"/>
            <a:t>的</a:t>
          </a:r>
          <a:r>
            <a:rPr lang="en-US" altLang="zh-TW" sz="1800" kern="1200" dirty="0" smtClean="0"/>
            <a:t>10</a:t>
          </a:r>
          <a:r>
            <a:rPr lang="zh-TW" altLang="en-US" sz="1800" kern="1200" dirty="0" smtClean="0"/>
            <a:t>進位數</a:t>
          </a:r>
          <a:endParaRPr lang="zh-TW" altLang="en-US" sz="1800" kern="1200" dirty="0"/>
        </a:p>
        <a:p>
          <a:pPr marL="171450" lvl="1" indent="-171450" algn="l" defTabSz="800100">
            <a:lnSpc>
              <a:spcPct val="90000"/>
            </a:lnSpc>
            <a:spcBef>
              <a:spcPct val="0"/>
            </a:spcBef>
            <a:spcAft>
              <a:spcPct val="15000"/>
            </a:spcAft>
            <a:buChar char="••"/>
          </a:pPr>
          <a:r>
            <a:rPr lang="zh-TW" altLang="en-US" sz="1800" kern="1200" dirty="0" smtClean="0"/>
            <a:t>例如：</a:t>
          </a:r>
          <a:r>
            <a:rPr lang="en-US" altLang="zh-TW" sz="1800" kern="1200" dirty="0" smtClean="0"/>
            <a:t>1</a:t>
          </a:r>
          <a:r>
            <a:rPr lang="en-US" altLang="zh-TW" sz="1800" kern="1200" dirty="0" smtClean="0">
              <a:latin typeface="微軟正黑體" panose="020B0604030504040204" pitchFamily="34" charset="-120"/>
            </a:rPr>
            <a:t>40.115.17.151</a:t>
          </a:r>
          <a:endParaRPr lang="zh-TW" altLang="en-US" sz="1800" kern="1200" dirty="0"/>
        </a:p>
      </dsp:txBody>
      <dsp:txXfrm rot="-5400000">
        <a:off x="2108930" y="84610"/>
        <a:ext cx="6027440" cy="1532393"/>
      </dsp:txXfrm>
    </dsp:sp>
    <dsp:sp modelId="{261DA891-EEBC-4C59-B34A-C1FB2D90EA39}">
      <dsp:nvSpPr>
        <dsp:cNvPr id="0" name=""/>
        <dsp:cNvSpPr/>
      </dsp:nvSpPr>
      <dsp:spPr>
        <a:xfrm>
          <a:off x="10331" y="50195"/>
          <a:ext cx="2098597" cy="1601224"/>
        </a:xfrm>
        <a:prstGeom prst="roundRect">
          <a:avLst/>
        </a:prstGeom>
        <a:gradFill rotWithShape="0">
          <a:gsLst>
            <a:gs pos="0">
              <a:schemeClr val="accent5">
                <a:hueOff val="0"/>
                <a:satOff val="0"/>
                <a:lumOff val="0"/>
                <a:alphaOff val="0"/>
                <a:tint val="45000"/>
                <a:satMod val="200000"/>
              </a:schemeClr>
            </a:gs>
            <a:gs pos="30000">
              <a:schemeClr val="accent5">
                <a:hueOff val="0"/>
                <a:satOff val="0"/>
                <a:lumOff val="0"/>
                <a:alphaOff val="0"/>
                <a:tint val="61000"/>
                <a:satMod val="200000"/>
              </a:schemeClr>
            </a:gs>
            <a:gs pos="45000">
              <a:schemeClr val="accent5">
                <a:hueOff val="0"/>
                <a:satOff val="0"/>
                <a:lumOff val="0"/>
                <a:alphaOff val="0"/>
                <a:tint val="66000"/>
                <a:satMod val="200000"/>
              </a:schemeClr>
            </a:gs>
            <a:gs pos="55000">
              <a:schemeClr val="accent5">
                <a:hueOff val="0"/>
                <a:satOff val="0"/>
                <a:lumOff val="0"/>
                <a:alphaOff val="0"/>
                <a:tint val="66000"/>
                <a:satMod val="200000"/>
              </a:schemeClr>
            </a:gs>
            <a:gs pos="73000">
              <a:schemeClr val="accent5">
                <a:hueOff val="0"/>
                <a:satOff val="0"/>
                <a:lumOff val="0"/>
                <a:alphaOff val="0"/>
                <a:tint val="61000"/>
                <a:satMod val="200000"/>
              </a:schemeClr>
            </a:gs>
            <a:gs pos="100000">
              <a:schemeClr val="accent5">
                <a:hueOff val="0"/>
                <a:satOff val="0"/>
                <a:lumOff val="0"/>
                <a:alphaOff val="0"/>
                <a:tint val="45000"/>
                <a:satMod val="200000"/>
              </a:schemeClr>
            </a:gs>
          </a:gsLst>
          <a:lin ang="950000" scaled="1"/>
        </a:gradFill>
        <a:ln>
          <a:noFill/>
        </a:ln>
        <a:effectLst>
          <a:outerShdw blurRad="381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en-US" altLang="zh-TW" sz="3200" kern="1200" dirty="0" smtClean="0"/>
            <a:t>IPv4</a:t>
          </a:r>
          <a:endParaRPr lang="zh-TW" altLang="en-US" sz="3200" kern="1200" dirty="0"/>
        </a:p>
      </dsp:txBody>
      <dsp:txXfrm>
        <a:off x="88496" y="128360"/>
        <a:ext cx="1942267" cy="1444894"/>
      </dsp:txXfrm>
    </dsp:sp>
    <dsp:sp modelId="{AA442842-9669-4998-A517-F13B51A3CEF2}">
      <dsp:nvSpPr>
        <dsp:cNvPr id="0" name=""/>
        <dsp:cNvSpPr/>
      </dsp:nvSpPr>
      <dsp:spPr>
        <a:xfrm rot="5400000">
          <a:off x="4315003" y="-400034"/>
          <a:ext cx="1698191" cy="6110339"/>
        </a:xfrm>
        <a:prstGeom prst="round2SameRect">
          <a:avLst/>
        </a:prstGeom>
        <a:solidFill>
          <a:schemeClr val="lt1"/>
        </a:solidFill>
        <a:ln w="19050" cap="flat" cmpd="sng"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TW" altLang="en-US" sz="1800" kern="1200" dirty="0" smtClean="0"/>
            <a:t>長度為</a:t>
          </a:r>
          <a:r>
            <a:rPr lang="en-US" altLang="zh-TW" sz="1800" kern="1200" dirty="0" smtClean="0"/>
            <a:t>128</a:t>
          </a:r>
          <a:r>
            <a:rPr lang="zh-TW" altLang="en-US" sz="1800" kern="1200" dirty="0" smtClean="0"/>
            <a:t>位元</a:t>
          </a:r>
          <a:endParaRPr lang="zh-TW" altLang="en-US" sz="1800" kern="1200" dirty="0"/>
        </a:p>
        <a:p>
          <a:pPr marL="171450" lvl="1" indent="-171450" algn="l" defTabSz="800100">
            <a:lnSpc>
              <a:spcPct val="90000"/>
            </a:lnSpc>
            <a:spcBef>
              <a:spcPct val="0"/>
            </a:spcBef>
            <a:spcAft>
              <a:spcPct val="15000"/>
            </a:spcAft>
            <a:buChar char="••"/>
          </a:pPr>
          <a:r>
            <a:rPr lang="zh-TW" altLang="en-US" sz="1800" kern="1200" dirty="0" smtClean="0"/>
            <a:t>通常寫作</a:t>
          </a:r>
          <a:r>
            <a:rPr lang="en-US" altLang="zh-TW" sz="1800" kern="1200" dirty="0" smtClean="0"/>
            <a:t>8</a:t>
          </a:r>
          <a:r>
            <a:rPr lang="zh-TW" altLang="en-US" sz="1800" kern="1200" dirty="0" smtClean="0"/>
            <a:t>組每組四個十六進位數的形式</a:t>
          </a:r>
          <a:endParaRPr lang="en-US" altLang="zh-TW" sz="1800" kern="1200" dirty="0" smtClean="0"/>
        </a:p>
        <a:p>
          <a:pPr marL="171450" lvl="1" indent="-171450" algn="l" defTabSz="800100">
            <a:lnSpc>
              <a:spcPct val="90000"/>
            </a:lnSpc>
            <a:spcBef>
              <a:spcPct val="0"/>
            </a:spcBef>
            <a:spcAft>
              <a:spcPct val="15000"/>
            </a:spcAft>
            <a:buChar char="••"/>
          </a:pPr>
          <a:r>
            <a:rPr lang="zh-TW" altLang="en-US" sz="1800" kern="1200" dirty="0" smtClean="0"/>
            <a:t>例如：</a:t>
          </a:r>
          <a:r>
            <a:rPr lang="en-US" altLang="zh-TW" sz="1800" kern="1200" dirty="0" smtClean="0"/>
            <a:t>2001:0db8:85a3:08d3:1319:8a2e:0370:7344</a:t>
          </a:r>
        </a:p>
      </dsp:txBody>
      <dsp:txXfrm rot="-5400000">
        <a:off x="2108930" y="1888938"/>
        <a:ext cx="6027440" cy="1532393"/>
      </dsp:txXfrm>
    </dsp:sp>
    <dsp:sp modelId="{0EB690B1-0709-4D24-91D2-1B73FBDD4EBF}">
      <dsp:nvSpPr>
        <dsp:cNvPr id="0" name=""/>
        <dsp:cNvSpPr/>
      </dsp:nvSpPr>
      <dsp:spPr>
        <a:xfrm>
          <a:off x="10331" y="1824889"/>
          <a:ext cx="2098597" cy="1660491"/>
        </a:xfrm>
        <a:prstGeom prst="roundRect">
          <a:avLst/>
        </a:prstGeom>
        <a:gradFill rotWithShape="0">
          <a:gsLst>
            <a:gs pos="0">
              <a:schemeClr val="accent5">
                <a:hueOff val="-9933876"/>
                <a:satOff val="39811"/>
                <a:lumOff val="8628"/>
                <a:alphaOff val="0"/>
                <a:tint val="45000"/>
                <a:satMod val="200000"/>
              </a:schemeClr>
            </a:gs>
            <a:gs pos="30000">
              <a:schemeClr val="accent5">
                <a:hueOff val="-9933876"/>
                <a:satOff val="39811"/>
                <a:lumOff val="8628"/>
                <a:alphaOff val="0"/>
                <a:tint val="61000"/>
                <a:satMod val="200000"/>
              </a:schemeClr>
            </a:gs>
            <a:gs pos="45000">
              <a:schemeClr val="accent5">
                <a:hueOff val="-9933876"/>
                <a:satOff val="39811"/>
                <a:lumOff val="8628"/>
                <a:alphaOff val="0"/>
                <a:tint val="66000"/>
                <a:satMod val="200000"/>
              </a:schemeClr>
            </a:gs>
            <a:gs pos="55000">
              <a:schemeClr val="accent5">
                <a:hueOff val="-9933876"/>
                <a:satOff val="39811"/>
                <a:lumOff val="8628"/>
                <a:alphaOff val="0"/>
                <a:tint val="66000"/>
                <a:satMod val="200000"/>
              </a:schemeClr>
            </a:gs>
            <a:gs pos="73000">
              <a:schemeClr val="accent5">
                <a:hueOff val="-9933876"/>
                <a:satOff val="39811"/>
                <a:lumOff val="8628"/>
                <a:alphaOff val="0"/>
                <a:tint val="61000"/>
                <a:satMod val="200000"/>
              </a:schemeClr>
            </a:gs>
            <a:gs pos="100000">
              <a:schemeClr val="accent5">
                <a:hueOff val="-9933876"/>
                <a:satOff val="39811"/>
                <a:lumOff val="8628"/>
                <a:alphaOff val="0"/>
                <a:tint val="45000"/>
                <a:satMod val="200000"/>
              </a:schemeClr>
            </a:gs>
          </a:gsLst>
          <a:lin ang="950000" scaled="1"/>
        </a:gradFill>
        <a:ln>
          <a:noFill/>
        </a:ln>
        <a:effectLst>
          <a:outerShdw blurRad="381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en-US" altLang="zh-TW" sz="3200" kern="1200" dirty="0" smtClean="0"/>
            <a:t>IPv6</a:t>
          </a:r>
          <a:endParaRPr lang="zh-TW" altLang="en-US" sz="3200" kern="1200" dirty="0"/>
        </a:p>
      </dsp:txBody>
      <dsp:txXfrm>
        <a:off x="91389" y="1905947"/>
        <a:ext cx="1936481" cy="1498375"/>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AAA2BB-A7C7-4DF4-B0DF-27D4B009919E}">
      <dsp:nvSpPr>
        <dsp:cNvPr id="0" name=""/>
        <dsp:cNvSpPr/>
      </dsp:nvSpPr>
      <dsp:spPr>
        <a:xfrm>
          <a:off x="1037" y="330469"/>
          <a:ext cx="4045175" cy="2003357"/>
        </a:xfrm>
        <a:prstGeom prst="rect">
          <a:avLst/>
        </a:prstGeom>
        <a:solidFill>
          <a:schemeClr val="lt1"/>
        </a:solidFill>
        <a:ln w="19050" cap="flat" cmpd="sng" algn="ctr">
          <a:solidFill>
            <a:schemeClr val="accent1"/>
          </a:solidFill>
          <a:prstDash val="solid"/>
        </a:ln>
        <a:effectLst/>
        <a:scene3d>
          <a:camera prst="orthographicFront"/>
          <a:lightRig rig="flat" dir="t"/>
        </a:scene3d>
        <a:sp3d/>
      </dsp:spPr>
      <dsp:style>
        <a:lnRef idx="2">
          <a:schemeClr val="accent1"/>
        </a:lnRef>
        <a:fillRef idx="1">
          <a:schemeClr val="lt1"/>
        </a:fillRef>
        <a:effectRef idx="0">
          <a:schemeClr val="accent1"/>
        </a:effectRef>
        <a:fontRef idx="minor">
          <a:schemeClr val="dk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zh-TW" altLang="en-US" sz="1800" kern="1200" dirty="0" smtClean="0"/>
            <a:t>網路卡介面</a:t>
          </a:r>
          <a:endParaRPr lang="zh-TW" altLang="en-US" sz="1800" kern="1200" dirty="0"/>
        </a:p>
        <a:p>
          <a:pPr marL="171450" lvl="1" indent="-171450" algn="l" defTabSz="711200">
            <a:lnSpc>
              <a:spcPct val="90000"/>
            </a:lnSpc>
            <a:spcBef>
              <a:spcPct val="0"/>
            </a:spcBef>
            <a:spcAft>
              <a:spcPct val="15000"/>
            </a:spcAft>
            <a:buChar char="••"/>
          </a:pPr>
          <a:r>
            <a:rPr lang="en-US" altLang="zh-TW" sz="1600" kern="1200" dirty="0" smtClean="0"/>
            <a:t>Ethernet</a:t>
          </a:r>
          <a:r>
            <a:rPr lang="zh-TW" altLang="en-US" sz="1600" kern="1200" dirty="0" smtClean="0"/>
            <a:t> </a:t>
          </a:r>
          <a:r>
            <a:rPr lang="en-US" altLang="zh-TW" sz="1600" kern="1200" dirty="0" smtClean="0"/>
            <a:t>: enp0s3</a:t>
          </a:r>
          <a:r>
            <a:rPr lang="zh-TW" altLang="en-US" sz="1600" kern="1200" dirty="0" smtClean="0"/>
            <a:t>或是</a:t>
          </a:r>
          <a:r>
            <a:rPr lang="en-US" altLang="zh-TW" sz="1600" kern="1200" dirty="0" smtClean="0"/>
            <a:t>eth0</a:t>
          </a:r>
          <a:r>
            <a:rPr lang="zh-TW" altLang="en-US" sz="1600" kern="1200" dirty="0" smtClean="0"/>
            <a:t>、</a:t>
          </a:r>
          <a:r>
            <a:rPr lang="en-US" altLang="zh-TW" sz="1600" kern="1200" dirty="0" smtClean="0"/>
            <a:t>eth1</a:t>
          </a:r>
          <a:r>
            <a:rPr lang="zh-TW" altLang="en-US" sz="1600" kern="1200" dirty="0" smtClean="0"/>
            <a:t>等</a:t>
          </a:r>
          <a:endParaRPr lang="zh-TW" altLang="en-US" sz="1600" kern="1200" dirty="0"/>
        </a:p>
        <a:p>
          <a:pPr marL="171450" lvl="1" indent="-171450" algn="l" defTabSz="711200">
            <a:lnSpc>
              <a:spcPct val="90000"/>
            </a:lnSpc>
            <a:spcBef>
              <a:spcPct val="0"/>
            </a:spcBef>
            <a:spcAft>
              <a:spcPct val="15000"/>
            </a:spcAft>
            <a:buChar char="••"/>
          </a:pPr>
          <a:r>
            <a:rPr lang="en-US" altLang="zh-TW" sz="1600" kern="1200" dirty="0" smtClean="0"/>
            <a:t>Loopback</a:t>
          </a:r>
          <a:r>
            <a:rPr lang="zh-TW" altLang="en-US" sz="1600" kern="1200" dirty="0" smtClean="0"/>
            <a:t> </a:t>
          </a:r>
          <a:r>
            <a:rPr lang="en-US" altLang="zh-TW" sz="1600" kern="1200" dirty="0" smtClean="0"/>
            <a:t>: lo</a:t>
          </a:r>
          <a:r>
            <a:rPr lang="zh-TW" altLang="en-US" sz="1600" kern="1200" dirty="0" smtClean="0"/>
            <a:t> </a:t>
          </a:r>
          <a:r>
            <a:rPr lang="en-US" altLang="zh-TW" sz="1600" kern="1200" dirty="0" smtClean="0"/>
            <a:t>(virtual  network interface)</a:t>
          </a:r>
        </a:p>
      </dsp:txBody>
      <dsp:txXfrm>
        <a:off x="1037" y="330469"/>
        <a:ext cx="4045175" cy="2003357"/>
      </dsp:txXfrm>
    </dsp:sp>
    <dsp:sp modelId="{CDAB4216-ADA1-495F-9534-9D1A03DB9771}">
      <dsp:nvSpPr>
        <dsp:cNvPr id="0" name=""/>
        <dsp:cNvSpPr/>
      </dsp:nvSpPr>
      <dsp:spPr>
        <a:xfrm>
          <a:off x="4450730" y="330469"/>
          <a:ext cx="4045175" cy="2003357"/>
        </a:xfrm>
        <a:prstGeom prst="rect">
          <a:avLst/>
        </a:prstGeom>
        <a:solidFill>
          <a:schemeClr val="lt1"/>
        </a:solidFill>
        <a:ln w="19050" cap="flat" cmpd="sng" algn="ctr">
          <a:solidFill>
            <a:schemeClr val="accent6"/>
          </a:solidFill>
          <a:prstDash val="solid"/>
        </a:ln>
        <a:effectLst/>
        <a:scene3d>
          <a:camera prst="orthographicFront"/>
          <a:lightRig rig="flat" dir="t"/>
        </a:scene3d>
        <a:sp3d/>
      </dsp:spPr>
      <dsp:style>
        <a:lnRef idx="2">
          <a:schemeClr val="accent6"/>
        </a:lnRef>
        <a:fillRef idx="1">
          <a:schemeClr val="lt1"/>
        </a:fillRef>
        <a:effectRef idx="0">
          <a:schemeClr val="accent6"/>
        </a:effectRef>
        <a:fontRef idx="minor">
          <a:schemeClr val="dk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zh-TW" altLang="en-US" sz="1800" kern="1200" dirty="0" smtClean="0"/>
            <a:t>參數 </a:t>
          </a:r>
          <a:r>
            <a:rPr lang="en-US" altLang="zh-TW" sz="1800" kern="1200" dirty="0" smtClean="0"/>
            <a:t>|</a:t>
          </a:r>
          <a:r>
            <a:rPr lang="zh-TW" altLang="en-US" sz="1800" kern="1200" dirty="0" smtClean="0"/>
            <a:t> 位址</a:t>
          </a:r>
          <a:endParaRPr lang="zh-TW" altLang="en-US" sz="1800" kern="1200" dirty="0"/>
        </a:p>
        <a:p>
          <a:pPr marL="171450" lvl="1" indent="-171450" algn="l" defTabSz="711200">
            <a:lnSpc>
              <a:spcPct val="90000"/>
            </a:lnSpc>
            <a:spcBef>
              <a:spcPct val="0"/>
            </a:spcBef>
            <a:spcAft>
              <a:spcPct val="15000"/>
            </a:spcAft>
            <a:buChar char="••"/>
          </a:pPr>
          <a:r>
            <a:rPr lang="en-US" altLang="zh-TW" sz="1600" kern="1200" dirty="0" smtClean="0"/>
            <a:t>up</a:t>
          </a:r>
          <a:r>
            <a:rPr lang="zh-TW" altLang="en-US" sz="1600" kern="1200" dirty="0" smtClean="0"/>
            <a:t> </a:t>
          </a:r>
          <a:r>
            <a:rPr lang="en-US" altLang="zh-TW" sz="1600" kern="1200" dirty="0" smtClean="0"/>
            <a:t>/</a:t>
          </a:r>
          <a:r>
            <a:rPr lang="zh-TW" altLang="en-US" sz="1600" kern="1200" dirty="0" smtClean="0"/>
            <a:t> </a:t>
          </a:r>
          <a:r>
            <a:rPr lang="en-US" altLang="zh-TW" sz="1600" kern="1200" dirty="0" smtClean="0"/>
            <a:t>down : </a:t>
          </a:r>
          <a:r>
            <a:rPr lang="zh-TW" altLang="en-US" sz="1600" kern="1200" dirty="0" smtClean="0"/>
            <a:t>啟動或關閉網路介面</a:t>
          </a:r>
          <a:endParaRPr lang="zh-TW" altLang="en-US" sz="1600" kern="1200" dirty="0"/>
        </a:p>
        <a:p>
          <a:pPr marL="171450" lvl="1" indent="-171450" algn="l" defTabSz="711200">
            <a:lnSpc>
              <a:spcPct val="90000"/>
            </a:lnSpc>
            <a:spcBef>
              <a:spcPct val="0"/>
            </a:spcBef>
            <a:spcAft>
              <a:spcPct val="15000"/>
            </a:spcAft>
            <a:buChar char="••"/>
          </a:pPr>
          <a:r>
            <a:rPr lang="en-US" altLang="zh-TW" sz="1600" kern="1200" dirty="0" smtClean="0"/>
            <a:t>netmask : </a:t>
          </a:r>
          <a:r>
            <a:rPr lang="zh-TW" altLang="en-US" sz="1600" kern="1200" dirty="0" smtClean="0"/>
            <a:t>子網路遮罩</a:t>
          </a:r>
        </a:p>
        <a:p>
          <a:pPr marL="171450" lvl="1" indent="-171450" algn="l" defTabSz="711200">
            <a:lnSpc>
              <a:spcPct val="90000"/>
            </a:lnSpc>
            <a:spcBef>
              <a:spcPct val="0"/>
            </a:spcBef>
            <a:spcAft>
              <a:spcPct val="15000"/>
            </a:spcAft>
            <a:buChar char="••"/>
          </a:pPr>
          <a:r>
            <a:rPr lang="en-US" altLang="zh-TW" sz="1600" kern="1200" dirty="0" smtClean="0"/>
            <a:t>broadcast</a:t>
          </a:r>
          <a:r>
            <a:rPr lang="zh-TW" altLang="en-US" sz="1600" kern="1200" dirty="0" smtClean="0"/>
            <a:t> </a:t>
          </a:r>
          <a:r>
            <a:rPr lang="en-US" altLang="zh-TW" sz="1600" kern="1200" dirty="0" smtClean="0"/>
            <a:t>:</a:t>
          </a:r>
          <a:r>
            <a:rPr lang="zh-TW" altLang="en-US" sz="1600" kern="1200" dirty="0" smtClean="0"/>
            <a:t> 廣播位址</a:t>
          </a:r>
        </a:p>
        <a:p>
          <a:pPr marL="171450" lvl="1" indent="-171450" algn="l" defTabSz="711200">
            <a:lnSpc>
              <a:spcPct val="90000"/>
            </a:lnSpc>
            <a:spcBef>
              <a:spcPct val="0"/>
            </a:spcBef>
            <a:spcAft>
              <a:spcPct val="15000"/>
            </a:spcAft>
            <a:buChar char="••"/>
          </a:pPr>
          <a:r>
            <a:rPr lang="zh-TW" altLang="en-US" sz="1600" kern="1200" dirty="0" smtClean="0"/>
            <a:t>位址相關 </a:t>
          </a:r>
          <a:r>
            <a:rPr lang="en-US" altLang="zh-TW" sz="1600" kern="1200" dirty="0" smtClean="0"/>
            <a:t>: </a:t>
          </a:r>
          <a:r>
            <a:rPr lang="en-US" altLang="zh-TW" sz="1600" kern="1200" dirty="0" err="1" smtClean="0"/>
            <a:t>inet</a:t>
          </a:r>
          <a:r>
            <a:rPr lang="zh-TW" altLang="en-US" sz="1600" kern="1200" dirty="0" smtClean="0"/>
            <a:t> </a:t>
          </a:r>
          <a:r>
            <a:rPr lang="en-US" altLang="zh-TW" sz="1600" kern="1200" dirty="0" smtClean="0"/>
            <a:t>(TCP/IP)</a:t>
          </a:r>
          <a:r>
            <a:rPr lang="zh-TW" altLang="en-US" sz="1600" kern="1200" dirty="0" smtClean="0"/>
            <a:t>，</a:t>
          </a:r>
          <a:r>
            <a:rPr lang="en-US" altLang="zh-TW" sz="1600" kern="1200" dirty="0" smtClean="0"/>
            <a:t>inet6</a:t>
          </a:r>
          <a:r>
            <a:rPr lang="zh-TW" altLang="en-US" sz="1600" kern="1200" dirty="0" smtClean="0"/>
            <a:t> </a:t>
          </a:r>
          <a:r>
            <a:rPr lang="en-US" altLang="zh-TW" sz="1600" kern="1200" dirty="0" smtClean="0"/>
            <a:t>(IPv6)</a:t>
          </a:r>
        </a:p>
      </dsp:txBody>
      <dsp:txXfrm>
        <a:off x="4450730" y="330469"/>
        <a:ext cx="4045175" cy="20033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4A3F1E-9EC9-43A8-8377-85588786CC0C}">
      <dsp:nvSpPr>
        <dsp:cNvPr id="0" name=""/>
        <dsp:cNvSpPr/>
      </dsp:nvSpPr>
      <dsp:spPr>
        <a:xfrm>
          <a:off x="1119563" y="346184"/>
          <a:ext cx="5798219" cy="1811943"/>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27290" tIns="68580" rIns="68580" bIns="68580" numCol="1" spcCol="1270" anchor="t" anchorCtr="0">
          <a:noAutofit/>
        </a:bodyPr>
        <a:lstStyle/>
        <a:p>
          <a:pPr lvl="0" algn="l" defTabSz="800100">
            <a:lnSpc>
              <a:spcPct val="90000"/>
            </a:lnSpc>
            <a:spcBef>
              <a:spcPct val="0"/>
            </a:spcBef>
            <a:spcAft>
              <a:spcPct val="35000"/>
            </a:spcAft>
          </a:pPr>
          <a:r>
            <a:rPr lang="zh-TW" altLang="en-US" sz="1800" kern="1200" dirty="0" smtClean="0"/>
            <a:t>圖形化介面</a:t>
          </a:r>
          <a:r>
            <a:rPr lang="en-US" altLang="zh-TW" sz="1800" kern="1200" dirty="0" smtClean="0"/>
            <a:t>(Graphic User Interface, GUI)</a:t>
          </a:r>
          <a:endParaRPr lang="zh-TW" altLang="en-US" sz="1800" kern="1200" dirty="0"/>
        </a:p>
        <a:p>
          <a:pPr marL="171450" lvl="1" indent="-171450" algn="l" defTabSz="711200">
            <a:lnSpc>
              <a:spcPct val="90000"/>
            </a:lnSpc>
            <a:spcBef>
              <a:spcPct val="0"/>
            </a:spcBef>
            <a:spcAft>
              <a:spcPct val="15000"/>
            </a:spcAft>
            <a:buChar char="••"/>
          </a:pPr>
          <a:r>
            <a:rPr lang="zh-TW" altLang="en-US" sz="1600" kern="1200" dirty="0" smtClean="0"/>
            <a:t>操作容易</a:t>
          </a:r>
          <a:endParaRPr lang="zh-TW" altLang="en-US" sz="1600" kern="1200" dirty="0"/>
        </a:p>
        <a:p>
          <a:pPr marL="171450" lvl="1" indent="-171450" algn="l" defTabSz="711200">
            <a:lnSpc>
              <a:spcPct val="90000"/>
            </a:lnSpc>
            <a:spcBef>
              <a:spcPct val="0"/>
            </a:spcBef>
            <a:spcAft>
              <a:spcPct val="15000"/>
            </a:spcAft>
            <a:buChar char="••"/>
          </a:pPr>
          <a:r>
            <a:rPr lang="zh-TW" altLang="en-US" sz="1600" kern="1200" dirty="0" smtClean="0"/>
            <a:t>介面美觀多元</a:t>
          </a:r>
          <a:endParaRPr lang="zh-TW" altLang="en-US" sz="1600" kern="1200" dirty="0"/>
        </a:p>
      </dsp:txBody>
      <dsp:txXfrm>
        <a:off x="1119563" y="346184"/>
        <a:ext cx="5798219" cy="1811943"/>
      </dsp:txXfrm>
    </dsp:sp>
    <dsp:sp modelId="{58E45F22-9A11-46DB-A348-A42339D8239C}">
      <dsp:nvSpPr>
        <dsp:cNvPr id="0" name=""/>
        <dsp:cNvSpPr/>
      </dsp:nvSpPr>
      <dsp:spPr>
        <a:xfrm>
          <a:off x="422058" y="288031"/>
          <a:ext cx="1738186" cy="1902540"/>
        </a:xfrm>
        <a:prstGeom prst="rect">
          <a:avLst/>
        </a:prstGeom>
        <a:blipFill rotWithShape="1">
          <a:blip xmlns:r="http://schemas.openxmlformats.org/officeDocument/2006/relationships" r:embed="rId1"/>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9141ED-B5E0-4419-91AF-0860CF6ED3E4}">
      <dsp:nvSpPr>
        <dsp:cNvPr id="0" name=""/>
        <dsp:cNvSpPr/>
      </dsp:nvSpPr>
      <dsp:spPr>
        <a:xfrm>
          <a:off x="1119563" y="2470324"/>
          <a:ext cx="5798219" cy="2125735"/>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27290" tIns="68580" rIns="68580" bIns="68580" numCol="1" spcCol="1270" anchor="t" anchorCtr="0">
          <a:noAutofit/>
        </a:bodyPr>
        <a:lstStyle/>
        <a:p>
          <a:pPr lvl="0" algn="l" defTabSz="800100">
            <a:lnSpc>
              <a:spcPct val="90000"/>
            </a:lnSpc>
            <a:spcBef>
              <a:spcPct val="0"/>
            </a:spcBef>
            <a:spcAft>
              <a:spcPct val="35000"/>
            </a:spcAft>
          </a:pPr>
          <a:r>
            <a:rPr lang="zh-TW" altLang="en-US" sz="1800" kern="1200" dirty="0" smtClean="0"/>
            <a:t>文字介面</a:t>
          </a:r>
          <a:r>
            <a:rPr lang="en-US" altLang="zh-TW" sz="1800" kern="1200" dirty="0" smtClean="0"/>
            <a:t>(Command Line Interface, CLI)</a:t>
          </a:r>
          <a:endParaRPr lang="zh-TW" altLang="en-US" sz="1800" kern="1200" dirty="0"/>
        </a:p>
        <a:p>
          <a:pPr marL="171450" lvl="1" indent="-171450" algn="l" defTabSz="711200">
            <a:lnSpc>
              <a:spcPct val="90000"/>
            </a:lnSpc>
            <a:spcBef>
              <a:spcPct val="0"/>
            </a:spcBef>
            <a:spcAft>
              <a:spcPct val="15000"/>
            </a:spcAft>
            <a:buChar char="••"/>
          </a:pPr>
          <a:r>
            <a:rPr lang="zh-TW" altLang="en-US" sz="1600" kern="1200" dirty="0" smtClean="0"/>
            <a:t>學習較難，必須熟悉指令</a:t>
          </a:r>
          <a:endParaRPr lang="zh-TW" altLang="en-US" sz="1600" kern="1200" dirty="0"/>
        </a:p>
        <a:p>
          <a:pPr marL="171450" lvl="1" indent="-171450" algn="l" defTabSz="711200">
            <a:lnSpc>
              <a:spcPct val="90000"/>
            </a:lnSpc>
            <a:spcBef>
              <a:spcPct val="0"/>
            </a:spcBef>
            <a:spcAft>
              <a:spcPct val="15000"/>
            </a:spcAft>
            <a:buChar char="••"/>
          </a:pPr>
          <a:r>
            <a:rPr lang="zh-TW" altLang="en-US" sz="1600" kern="1200" dirty="0" smtClean="0"/>
            <a:t>直接快速</a:t>
          </a:r>
          <a:r>
            <a:rPr lang="en-US" altLang="zh-TW" sz="1600" kern="1200" dirty="0" smtClean="0"/>
            <a:t>,</a:t>
          </a:r>
          <a:r>
            <a:rPr lang="zh-TW" altLang="en-US" sz="1600" kern="1200" dirty="0" smtClean="0"/>
            <a:t>，跨平台的一致性操作</a:t>
          </a:r>
          <a:endParaRPr lang="zh-TW" altLang="en-US" sz="1600" kern="1200" dirty="0"/>
        </a:p>
        <a:p>
          <a:pPr marL="171450" lvl="1" indent="-171450" algn="l" defTabSz="711200">
            <a:lnSpc>
              <a:spcPct val="90000"/>
            </a:lnSpc>
            <a:spcBef>
              <a:spcPct val="0"/>
            </a:spcBef>
            <a:spcAft>
              <a:spcPct val="15000"/>
            </a:spcAft>
            <a:buChar char="••"/>
          </a:pPr>
          <a:r>
            <a:rPr lang="zh-TW" altLang="en-US" sz="1600" kern="1200" dirty="0" smtClean="0"/>
            <a:t>自動化 </a:t>
          </a:r>
          <a:r>
            <a:rPr lang="en-US" altLang="zh-TW" sz="1600" kern="1200" dirty="0" smtClean="0"/>
            <a:t>(</a:t>
          </a:r>
          <a:r>
            <a:rPr lang="en-US" sz="1600" kern="1200" dirty="0" smtClean="0"/>
            <a:t>shell </a:t>
          </a:r>
          <a:r>
            <a:rPr lang="zh-TW" altLang="en-US" sz="1600" kern="1200" dirty="0" smtClean="0"/>
            <a:t>腳本編寫</a:t>
          </a:r>
          <a:r>
            <a:rPr lang="en-US" altLang="zh-TW" sz="1600" kern="1200" dirty="0" smtClean="0"/>
            <a:t>)</a:t>
          </a:r>
          <a:endParaRPr lang="zh-TW" altLang="en-US" sz="1600" kern="1200" dirty="0"/>
        </a:p>
        <a:p>
          <a:pPr marL="171450" lvl="1" indent="-171450" algn="l" defTabSz="711200">
            <a:lnSpc>
              <a:spcPct val="90000"/>
            </a:lnSpc>
            <a:spcBef>
              <a:spcPct val="0"/>
            </a:spcBef>
            <a:spcAft>
              <a:spcPct val="15000"/>
            </a:spcAft>
            <a:buChar char="••"/>
          </a:pPr>
          <a:r>
            <a:rPr lang="zh-TW" altLang="en-US" sz="1600" kern="1200" dirty="0" smtClean="0"/>
            <a:t>支援遠端多人多工操作</a:t>
          </a:r>
          <a:endParaRPr lang="zh-TW" altLang="en-US" sz="1600" kern="1200" dirty="0"/>
        </a:p>
      </dsp:txBody>
      <dsp:txXfrm>
        <a:off x="1119563" y="2470324"/>
        <a:ext cx="5798219" cy="2125735"/>
      </dsp:txXfrm>
    </dsp:sp>
    <dsp:sp modelId="{1C6D2A6D-7031-4443-88AF-373B68ADFB20}">
      <dsp:nvSpPr>
        <dsp:cNvPr id="0" name=""/>
        <dsp:cNvSpPr/>
      </dsp:nvSpPr>
      <dsp:spPr>
        <a:xfrm>
          <a:off x="432053" y="2592297"/>
          <a:ext cx="1738186" cy="1902540"/>
        </a:xfrm>
        <a:prstGeom prst="rect">
          <a:avLst/>
        </a:prstGeom>
        <a:blipFill rotWithShape="1">
          <a:blip xmlns:r="http://schemas.openxmlformats.org/officeDocument/2006/relationships" r:embed="rId2"/>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C1954E-7737-407B-BC9D-03833EFB603C}">
      <dsp:nvSpPr>
        <dsp:cNvPr id="0" name=""/>
        <dsp:cNvSpPr/>
      </dsp:nvSpPr>
      <dsp:spPr>
        <a:xfrm>
          <a:off x="3607" y="246905"/>
          <a:ext cx="1577249" cy="946349"/>
        </a:xfrm>
        <a:prstGeom prst="roundRect">
          <a:avLst>
            <a:gd name="adj" fmla="val 10000"/>
          </a:avLst>
        </a:prstGeom>
        <a:solidFill>
          <a:schemeClr val="lt1"/>
        </a:solidFill>
        <a:ln w="1905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TW" altLang="en-US" sz="1600" b="1" kern="1200" dirty="0" smtClean="0"/>
            <a:t>安裝</a:t>
          </a:r>
          <a:r>
            <a:rPr lang="en-US" altLang="zh-TW" sz="1600" b="1" kern="1200" dirty="0" smtClean="0"/>
            <a:t>Sever</a:t>
          </a:r>
          <a:r>
            <a:rPr lang="zh-TW" altLang="en-US" sz="1600" b="1" kern="1200" dirty="0" smtClean="0"/>
            <a:t>套件</a:t>
          </a:r>
          <a:endParaRPr lang="zh-TW" altLang="en-US" sz="1600" b="1" kern="1200" dirty="0"/>
        </a:p>
      </dsp:txBody>
      <dsp:txXfrm>
        <a:off x="31325" y="274623"/>
        <a:ext cx="1521813" cy="890913"/>
      </dsp:txXfrm>
    </dsp:sp>
    <dsp:sp modelId="{D5CDE5E7-6BB3-4421-993F-94F7B2EE1943}">
      <dsp:nvSpPr>
        <dsp:cNvPr id="0" name=""/>
        <dsp:cNvSpPr/>
      </dsp:nvSpPr>
      <dsp:spPr>
        <a:xfrm>
          <a:off x="1738581" y="524501"/>
          <a:ext cx="334376" cy="39115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zh-TW" altLang="en-US" sz="1600" b="1" kern="1200"/>
        </a:p>
      </dsp:txBody>
      <dsp:txXfrm>
        <a:off x="1738581" y="602732"/>
        <a:ext cx="234063" cy="234695"/>
      </dsp:txXfrm>
    </dsp:sp>
    <dsp:sp modelId="{718FCEF9-21D7-4170-8CB4-C5582F251486}">
      <dsp:nvSpPr>
        <dsp:cNvPr id="0" name=""/>
        <dsp:cNvSpPr/>
      </dsp:nvSpPr>
      <dsp:spPr>
        <a:xfrm>
          <a:off x="2211756" y="246905"/>
          <a:ext cx="1577249" cy="946349"/>
        </a:xfrm>
        <a:prstGeom prst="roundRect">
          <a:avLst>
            <a:gd name="adj" fmla="val 10000"/>
          </a:avLst>
        </a:prstGeom>
        <a:solidFill>
          <a:schemeClr val="lt1"/>
        </a:solidFill>
        <a:ln w="1905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TW" altLang="en-US" sz="1600" b="1" kern="1200" dirty="0" smtClean="0"/>
            <a:t>設定虛擬機器</a:t>
          </a:r>
          <a:endParaRPr lang="en-US" altLang="zh-TW" sz="1600" b="1" kern="1200" dirty="0" smtClean="0"/>
        </a:p>
        <a:p>
          <a:pPr lvl="0" algn="ctr" defTabSz="711200">
            <a:lnSpc>
              <a:spcPct val="90000"/>
            </a:lnSpc>
            <a:spcBef>
              <a:spcPct val="0"/>
            </a:spcBef>
            <a:spcAft>
              <a:spcPct val="35000"/>
            </a:spcAft>
          </a:pPr>
          <a:r>
            <a:rPr lang="zh-TW" altLang="en-US" sz="1600" b="1" kern="1200" dirty="0" smtClean="0"/>
            <a:t>網路設定</a:t>
          </a:r>
          <a:endParaRPr lang="zh-TW" altLang="en-US" sz="1600" b="1" kern="1200" dirty="0"/>
        </a:p>
      </dsp:txBody>
      <dsp:txXfrm>
        <a:off x="2239474" y="274623"/>
        <a:ext cx="1521813" cy="890913"/>
      </dsp:txXfrm>
    </dsp:sp>
    <dsp:sp modelId="{1A7DFAF4-3295-4173-A7B7-F6A9977471BE}">
      <dsp:nvSpPr>
        <dsp:cNvPr id="0" name=""/>
        <dsp:cNvSpPr/>
      </dsp:nvSpPr>
      <dsp:spPr>
        <a:xfrm>
          <a:off x="3946731" y="524501"/>
          <a:ext cx="334376" cy="39115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zh-TW" altLang="en-US" sz="1600" b="1" kern="1200"/>
        </a:p>
      </dsp:txBody>
      <dsp:txXfrm>
        <a:off x="3946731" y="602732"/>
        <a:ext cx="234063" cy="234695"/>
      </dsp:txXfrm>
    </dsp:sp>
    <dsp:sp modelId="{AC0272B9-E7AB-43AE-A302-CA127479430A}">
      <dsp:nvSpPr>
        <dsp:cNvPr id="0" name=""/>
        <dsp:cNvSpPr/>
      </dsp:nvSpPr>
      <dsp:spPr>
        <a:xfrm>
          <a:off x="4419905" y="246905"/>
          <a:ext cx="1577249" cy="946349"/>
        </a:xfrm>
        <a:prstGeom prst="roundRect">
          <a:avLst>
            <a:gd name="adj" fmla="val 10000"/>
          </a:avLst>
        </a:prstGeom>
        <a:solidFill>
          <a:schemeClr val="lt1"/>
        </a:solidFill>
        <a:ln w="1905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TW" altLang="en-US" sz="1600" b="1" kern="1200" dirty="0" smtClean="0"/>
            <a:t>設定</a:t>
          </a:r>
          <a:r>
            <a:rPr lang="en-US" altLang="zh-TW" sz="1600" b="1" kern="1200" dirty="0" smtClean="0"/>
            <a:t>Linux</a:t>
          </a:r>
          <a:r>
            <a:rPr lang="zh-TW" altLang="en-US" sz="1600" b="1" kern="1200" dirty="0" smtClean="0"/>
            <a:t>專屬 </a:t>
          </a:r>
          <a:r>
            <a:rPr lang="en-US" altLang="zh-TW" sz="1600" b="1" kern="1200" dirty="0" smtClean="0"/>
            <a:t>IP</a:t>
          </a:r>
          <a:endParaRPr lang="zh-TW" altLang="en-US" sz="1600" b="1" kern="1200" dirty="0"/>
        </a:p>
      </dsp:txBody>
      <dsp:txXfrm>
        <a:off x="4447623" y="274623"/>
        <a:ext cx="1521813" cy="890913"/>
      </dsp:txXfrm>
    </dsp:sp>
    <dsp:sp modelId="{2AB4E1F3-832D-4CD3-9748-88EF61365B19}">
      <dsp:nvSpPr>
        <dsp:cNvPr id="0" name=""/>
        <dsp:cNvSpPr/>
      </dsp:nvSpPr>
      <dsp:spPr>
        <a:xfrm>
          <a:off x="6154880" y="524501"/>
          <a:ext cx="334376" cy="39115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zh-TW" altLang="en-US" sz="1600" b="1" kern="1200"/>
        </a:p>
      </dsp:txBody>
      <dsp:txXfrm>
        <a:off x="6154880" y="602732"/>
        <a:ext cx="234063" cy="234695"/>
      </dsp:txXfrm>
    </dsp:sp>
    <dsp:sp modelId="{6A111C57-5192-44E3-90F6-C4564AE370C5}">
      <dsp:nvSpPr>
        <dsp:cNvPr id="0" name=""/>
        <dsp:cNvSpPr/>
      </dsp:nvSpPr>
      <dsp:spPr>
        <a:xfrm>
          <a:off x="6628055" y="246905"/>
          <a:ext cx="1577249" cy="946349"/>
        </a:xfrm>
        <a:prstGeom prst="roundRect">
          <a:avLst>
            <a:gd name="adj" fmla="val 10000"/>
          </a:avLst>
        </a:prstGeom>
        <a:solidFill>
          <a:schemeClr val="lt1"/>
        </a:solidFill>
        <a:ln w="1905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altLang="zh-TW" sz="1600" b="1" kern="1200" dirty="0" smtClean="0"/>
            <a:t>SSH</a:t>
          </a:r>
          <a:r>
            <a:rPr lang="zh-TW" altLang="en-US" sz="1600" b="1" kern="1200" dirty="0" smtClean="0"/>
            <a:t>遠端登入</a:t>
          </a:r>
          <a:endParaRPr lang="zh-TW" altLang="en-US" sz="1600" b="1" kern="1200" dirty="0"/>
        </a:p>
      </dsp:txBody>
      <dsp:txXfrm>
        <a:off x="6655773" y="274623"/>
        <a:ext cx="1521813" cy="890913"/>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9AD908-63DF-4DC6-A723-245C6D214086}">
      <dsp:nvSpPr>
        <dsp:cNvPr id="0" name=""/>
        <dsp:cNvSpPr/>
      </dsp:nvSpPr>
      <dsp:spPr>
        <a:xfrm>
          <a:off x="127582" y="285"/>
          <a:ext cx="3797349" cy="2278409"/>
        </a:xfrm>
        <a:prstGeom prst="rect">
          <a:avLst/>
        </a:prstGeom>
        <a:solidFill>
          <a:schemeClr val="lt1"/>
        </a:solidFill>
        <a:ln w="19050" cap="flat" cmpd="sng"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altLang="zh-TW" sz="2200" kern="1200" dirty="0" smtClean="0"/>
            <a:t>NAT(</a:t>
          </a:r>
          <a:r>
            <a:rPr lang="zh-TW" altLang="en-US" sz="2200" kern="1200" dirty="0" smtClean="0"/>
            <a:t>預設</a:t>
          </a:r>
          <a:r>
            <a:rPr lang="en-US" altLang="zh-TW" sz="2200" kern="1200" dirty="0" smtClean="0"/>
            <a:t>)</a:t>
          </a:r>
          <a:endParaRPr lang="zh-TW" altLang="en-US" sz="2200" kern="1200" dirty="0"/>
        </a:p>
        <a:p>
          <a:pPr marL="171450" lvl="1" indent="-171450" algn="l" defTabSz="755650">
            <a:lnSpc>
              <a:spcPct val="90000"/>
            </a:lnSpc>
            <a:spcBef>
              <a:spcPct val="0"/>
            </a:spcBef>
            <a:spcAft>
              <a:spcPct val="15000"/>
            </a:spcAft>
            <a:buChar char="••"/>
          </a:pPr>
          <a:r>
            <a:rPr lang="en-US" altLang="zh-TW" sz="1700" kern="1200" dirty="0" smtClean="0"/>
            <a:t>Network Address Translation</a:t>
          </a:r>
          <a:endParaRPr lang="zh-TW" altLang="en-US" sz="1700" kern="1200" dirty="0"/>
        </a:p>
        <a:p>
          <a:pPr marL="171450" lvl="1" indent="-171450" algn="l" defTabSz="755650">
            <a:lnSpc>
              <a:spcPct val="90000"/>
            </a:lnSpc>
            <a:spcBef>
              <a:spcPct val="0"/>
            </a:spcBef>
            <a:spcAft>
              <a:spcPct val="15000"/>
            </a:spcAft>
            <a:buChar char="••"/>
          </a:pPr>
          <a:r>
            <a:rPr lang="zh-TW" altLang="en-US" sz="1700" kern="1200" dirty="0" smtClean="0"/>
            <a:t>依附在</a:t>
          </a:r>
          <a:r>
            <a:rPr lang="en-US" altLang="zh-TW" sz="1700" kern="1200" dirty="0" smtClean="0"/>
            <a:t>Host</a:t>
          </a:r>
          <a:r>
            <a:rPr lang="zh-TW" altLang="en-US" sz="1700" kern="1200" dirty="0" smtClean="0"/>
            <a:t>的網路之下</a:t>
          </a:r>
          <a:endParaRPr lang="zh-TW" altLang="en-US" sz="1700" kern="1200" dirty="0"/>
        </a:p>
      </dsp:txBody>
      <dsp:txXfrm>
        <a:off x="127582" y="285"/>
        <a:ext cx="3797349" cy="2278409"/>
      </dsp:txXfrm>
    </dsp:sp>
    <dsp:sp modelId="{2292409D-823E-47F9-BE90-E3FF594ADD0E}">
      <dsp:nvSpPr>
        <dsp:cNvPr id="0" name=""/>
        <dsp:cNvSpPr/>
      </dsp:nvSpPr>
      <dsp:spPr>
        <a:xfrm>
          <a:off x="4304667" y="285"/>
          <a:ext cx="3797349" cy="2278409"/>
        </a:xfrm>
        <a:prstGeom prst="rect">
          <a:avLst/>
        </a:prstGeom>
        <a:gradFill rotWithShape="1">
          <a:gsLst>
            <a:gs pos="0">
              <a:schemeClr val="accent5">
                <a:tint val="45000"/>
                <a:satMod val="200000"/>
              </a:schemeClr>
            </a:gs>
            <a:gs pos="30000">
              <a:schemeClr val="accent5">
                <a:tint val="61000"/>
                <a:satMod val="200000"/>
              </a:schemeClr>
            </a:gs>
            <a:gs pos="45000">
              <a:schemeClr val="accent5">
                <a:tint val="66000"/>
                <a:satMod val="200000"/>
              </a:schemeClr>
            </a:gs>
            <a:gs pos="55000">
              <a:schemeClr val="accent5">
                <a:tint val="66000"/>
                <a:satMod val="200000"/>
              </a:schemeClr>
            </a:gs>
            <a:gs pos="73000">
              <a:schemeClr val="accent5">
                <a:tint val="61000"/>
                <a:satMod val="200000"/>
              </a:schemeClr>
            </a:gs>
            <a:gs pos="100000">
              <a:schemeClr val="accent5">
                <a:tint val="45000"/>
                <a:satMod val="200000"/>
              </a:schemeClr>
            </a:gs>
          </a:gsLst>
          <a:lin ang="950000" scaled="1"/>
        </a:gradFill>
        <a:ln w="9525" cap="flat" cmpd="sng" algn="ctr">
          <a:solidFill>
            <a:schemeClr val="accent5"/>
          </a:solidFill>
          <a:prstDash val="solid"/>
        </a:ln>
        <a:effectLst>
          <a:outerShdw blurRad="38100" dist="25400" dir="5400000" rotWithShape="0">
            <a:srgbClr val="000000">
              <a:alpha val="40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zh-TW" altLang="en-US" sz="2200" kern="1200" dirty="0" smtClean="0"/>
            <a:t>橋接介面卡 </a:t>
          </a:r>
          <a:endParaRPr lang="zh-TW" altLang="en-US" sz="2200" kern="1200" dirty="0"/>
        </a:p>
        <a:p>
          <a:pPr marL="171450" lvl="1" indent="-171450" algn="l" defTabSz="755650">
            <a:lnSpc>
              <a:spcPct val="90000"/>
            </a:lnSpc>
            <a:spcBef>
              <a:spcPct val="0"/>
            </a:spcBef>
            <a:spcAft>
              <a:spcPct val="15000"/>
            </a:spcAft>
            <a:buChar char="••"/>
          </a:pPr>
          <a:r>
            <a:rPr lang="en-US" altLang="zh-TW" sz="1700" kern="1200" dirty="0" smtClean="0"/>
            <a:t>Guest</a:t>
          </a:r>
          <a:r>
            <a:rPr lang="zh-TW" altLang="en-US" sz="1700" kern="1200" dirty="0" smtClean="0"/>
            <a:t>與</a:t>
          </a:r>
          <a:r>
            <a:rPr lang="en-US" altLang="zh-TW" sz="1700" kern="1200" dirty="0" smtClean="0"/>
            <a:t>Host</a:t>
          </a:r>
          <a:r>
            <a:rPr lang="zh-TW" altLang="en-US" sz="1700" kern="1200" dirty="0" smtClean="0"/>
            <a:t>的同網域，但各自獨立</a:t>
          </a:r>
          <a:endParaRPr lang="zh-TW" altLang="en-US" sz="1700" kern="1200" dirty="0"/>
        </a:p>
        <a:p>
          <a:pPr marL="171450" lvl="1" indent="-171450" algn="l" defTabSz="755650">
            <a:lnSpc>
              <a:spcPct val="90000"/>
            </a:lnSpc>
            <a:spcBef>
              <a:spcPct val="0"/>
            </a:spcBef>
            <a:spcAft>
              <a:spcPct val="15000"/>
            </a:spcAft>
            <a:buChar char="••"/>
          </a:pPr>
          <a:r>
            <a:rPr lang="zh-TW" altLang="en-US" sz="1700" kern="1200" dirty="0" smtClean="0"/>
            <a:t>同網域內的主機可直接跟</a:t>
          </a:r>
          <a:r>
            <a:rPr lang="en-US" altLang="zh-TW" sz="1700" kern="1200" dirty="0" smtClean="0"/>
            <a:t>Guest</a:t>
          </a:r>
          <a:r>
            <a:rPr lang="zh-TW" altLang="en-US" sz="1700" kern="1200" dirty="0" smtClean="0"/>
            <a:t>連線</a:t>
          </a:r>
          <a:endParaRPr lang="zh-TW" altLang="en-US" sz="1700" kern="1200" dirty="0"/>
        </a:p>
      </dsp:txBody>
      <dsp:txXfrm>
        <a:off x="4304667" y="285"/>
        <a:ext cx="3797349" cy="2278409"/>
      </dsp:txXfrm>
    </dsp:sp>
    <dsp:sp modelId="{0C45C717-0A49-42FA-B30F-CA9020C816D9}">
      <dsp:nvSpPr>
        <dsp:cNvPr id="0" name=""/>
        <dsp:cNvSpPr/>
      </dsp:nvSpPr>
      <dsp:spPr>
        <a:xfrm>
          <a:off x="127582" y="2658429"/>
          <a:ext cx="3797349" cy="2278409"/>
        </a:xfrm>
        <a:prstGeom prst="rect">
          <a:avLst/>
        </a:prstGeom>
        <a:solidFill>
          <a:schemeClr val="lt1"/>
        </a:solidFill>
        <a:ln w="1905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zh-TW" altLang="en-US" sz="2200" kern="1200" dirty="0" smtClean="0"/>
            <a:t>內部網路 </a:t>
          </a:r>
          <a:endParaRPr lang="zh-TW" altLang="en-US" sz="2200" kern="1200" dirty="0"/>
        </a:p>
        <a:p>
          <a:pPr marL="171450" lvl="1" indent="-171450" algn="l" defTabSz="755650">
            <a:lnSpc>
              <a:spcPct val="90000"/>
            </a:lnSpc>
            <a:spcBef>
              <a:spcPct val="0"/>
            </a:spcBef>
            <a:spcAft>
              <a:spcPct val="15000"/>
            </a:spcAft>
            <a:buChar char="••"/>
          </a:pPr>
          <a:r>
            <a:rPr lang="zh-TW" altLang="en-US" sz="1700" kern="1200" dirty="0" smtClean="0"/>
            <a:t>只允許</a:t>
          </a:r>
          <a:r>
            <a:rPr lang="en-US" altLang="zh-TW" sz="1700" kern="1200" dirty="0" smtClean="0"/>
            <a:t>Guest</a:t>
          </a:r>
          <a:r>
            <a:rPr lang="zh-TW" altLang="en-US" sz="1700" kern="1200" dirty="0" smtClean="0"/>
            <a:t>之間互相連接</a:t>
          </a:r>
          <a:endParaRPr lang="zh-TW" altLang="en-US" sz="1700" kern="1200" dirty="0"/>
        </a:p>
        <a:p>
          <a:pPr marL="171450" lvl="1" indent="-171450" algn="l" defTabSz="755650">
            <a:lnSpc>
              <a:spcPct val="90000"/>
            </a:lnSpc>
            <a:spcBef>
              <a:spcPct val="0"/>
            </a:spcBef>
            <a:spcAft>
              <a:spcPct val="15000"/>
            </a:spcAft>
            <a:buChar char="••"/>
          </a:pPr>
          <a:r>
            <a:rPr lang="zh-TW" altLang="en-US" sz="1700" kern="1200" dirty="0" smtClean="0"/>
            <a:t>無法連到</a:t>
          </a:r>
          <a:r>
            <a:rPr lang="en-US" altLang="zh-TW" sz="1700" kern="1200" dirty="0" smtClean="0"/>
            <a:t>Host</a:t>
          </a:r>
          <a:r>
            <a:rPr lang="zh-TW" altLang="en-US" sz="1700" kern="1200" dirty="0" smtClean="0"/>
            <a:t>，也沒法連到外部網路</a:t>
          </a:r>
          <a:endParaRPr lang="zh-TW" altLang="en-US" sz="1700" kern="1200" dirty="0"/>
        </a:p>
      </dsp:txBody>
      <dsp:txXfrm>
        <a:off x="127582" y="2658429"/>
        <a:ext cx="3797349" cy="2278409"/>
      </dsp:txXfrm>
    </dsp:sp>
    <dsp:sp modelId="{3025CA78-1EB1-495A-A944-B5F6ED461A81}">
      <dsp:nvSpPr>
        <dsp:cNvPr id="0" name=""/>
        <dsp:cNvSpPr/>
      </dsp:nvSpPr>
      <dsp:spPr>
        <a:xfrm>
          <a:off x="4304667" y="2658429"/>
          <a:ext cx="3797349" cy="2278409"/>
        </a:xfrm>
        <a:prstGeom prst="rect">
          <a:avLst/>
        </a:prstGeom>
        <a:solidFill>
          <a:schemeClr val="lt1"/>
        </a:solidFill>
        <a:ln w="1905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zh-TW" altLang="en-US" sz="2200" kern="1200" dirty="0" smtClean="0"/>
            <a:t>僅限主機</a:t>
          </a:r>
          <a:endParaRPr lang="zh-TW" altLang="en-US" sz="2200" kern="1200" dirty="0"/>
        </a:p>
        <a:p>
          <a:pPr marL="171450" lvl="1" indent="-171450" algn="l" defTabSz="755650">
            <a:lnSpc>
              <a:spcPct val="90000"/>
            </a:lnSpc>
            <a:spcBef>
              <a:spcPct val="0"/>
            </a:spcBef>
            <a:spcAft>
              <a:spcPct val="15000"/>
            </a:spcAft>
            <a:buChar char="••"/>
          </a:pPr>
          <a:r>
            <a:rPr lang="en-US" altLang="zh-TW" sz="1700" kern="1200" dirty="0" smtClean="0"/>
            <a:t>Host</a:t>
          </a:r>
          <a:r>
            <a:rPr lang="zh-TW" altLang="en-US" sz="1700" kern="1200" dirty="0" smtClean="0"/>
            <a:t>可以跟一群</a:t>
          </a:r>
          <a:r>
            <a:rPr lang="en-US" altLang="zh-TW" sz="1700" kern="1200" dirty="0" smtClean="0"/>
            <a:t>Guest</a:t>
          </a:r>
          <a:r>
            <a:rPr lang="zh-TW" altLang="en-US" sz="1700" kern="1200" dirty="0" smtClean="0"/>
            <a:t>形成一個網路</a:t>
          </a:r>
          <a:endParaRPr lang="zh-TW" altLang="en-US" sz="1700" kern="1200" dirty="0"/>
        </a:p>
        <a:p>
          <a:pPr marL="171450" lvl="1" indent="-171450" algn="l" defTabSz="755650">
            <a:lnSpc>
              <a:spcPct val="90000"/>
            </a:lnSpc>
            <a:spcBef>
              <a:spcPct val="0"/>
            </a:spcBef>
            <a:spcAft>
              <a:spcPct val="15000"/>
            </a:spcAft>
            <a:buChar char="••"/>
          </a:pPr>
          <a:r>
            <a:rPr lang="zh-TW" altLang="en-US" sz="1700" kern="1200" dirty="0" smtClean="0"/>
            <a:t>無法直接連到外部網路</a:t>
          </a:r>
          <a:endParaRPr lang="zh-TW" altLang="en-US" sz="1700" kern="1200" dirty="0"/>
        </a:p>
      </dsp:txBody>
      <dsp:txXfrm>
        <a:off x="4304667" y="2658429"/>
        <a:ext cx="3797349" cy="2278409"/>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5DDFDE-A415-4B9C-8FF7-4B15DE520B3A}">
      <dsp:nvSpPr>
        <dsp:cNvPr id="0" name=""/>
        <dsp:cNvSpPr/>
      </dsp:nvSpPr>
      <dsp:spPr>
        <a:xfrm rot="5400000">
          <a:off x="5517300" y="-2674045"/>
          <a:ext cx="1039699" cy="6647780"/>
        </a:xfrm>
        <a:prstGeom prst="round2SameRect">
          <a:avLst/>
        </a:prstGeom>
        <a:solidFill>
          <a:schemeClr val="lt1"/>
        </a:solidFill>
        <a:ln w="1905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TW" altLang="en-US" sz="1600" kern="1200" dirty="0" smtClean="0"/>
            <a:t>適合已經知道遠端主機上的檔案位置</a:t>
          </a:r>
          <a:endParaRPr lang="zh-TW" altLang="en-US" sz="1600" kern="1200" dirty="0"/>
        </a:p>
        <a:p>
          <a:pPr marL="171450" lvl="1" indent="-171450" algn="l" defTabSz="711200">
            <a:lnSpc>
              <a:spcPct val="90000"/>
            </a:lnSpc>
            <a:spcBef>
              <a:spcPct val="0"/>
            </a:spcBef>
            <a:spcAft>
              <a:spcPct val="15000"/>
            </a:spcAft>
            <a:buChar char="••"/>
          </a:pPr>
          <a:r>
            <a:rPr lang="en-US" altLang="zh-TW" sz="1600" kern="1200" dirty="0" err="1" smtClean="0"/>
            <a:t>scp</a:t>
          </a:r>
          <a:r>
            <a:rPr lang="en-US" altLang="zh-TW" sz="1600" kern="1200" dirty="0" smtClean="0"/>
            <a:t> </a:t>
          </a:r>
          <a:r>
            <a:rPr lang="zh-TW" altLang="en-US" sz="1600" kern="1200" dirty="0" smtClean="0"/>
            <a:t> </a:t>
          </a:r>
          <a:r>
            <a:rPr lang="en-US" altLang="zh-TW" sz="1600" kern="1200" dirty="0" smtClean="0"/>
            <a:t>iiiedu@10.3.111.2:/home/</a:t>
          </a:r>
          <a:r>
            <a:rPr lang="en-US" altLang="zh-TW" sz="1600" kern="1200" dirty="0" err="1" smtClean="0"/>
            <a:t>iiiedu</a:t>
          </a:r>
          <a:r>
            <a:rPr lang="en-US" altLang="zh-TW" sz="1600" kern="1200" dirty="0" smtClean="0"/>
            <a:t>/test2.txt  /</a:t>
          </a:r>
          <a:r>
            <a:rPr lang="en-US" altLang="zh-TW" sz="1600" kern="1200" dirty="0" err="1" smtClean="0"/>
            <a:t>tmp</a:t>
          </a:r>
          <a:r>
            <a:rPr lang="en-US" altLang="zh-TW" sz="1600" kern="1200" dirty="0" smtClean="0"/>
            <a:t>  </a:t>
          </a:r>
          <a:r>
            <a:rPr lang="en-US" altLang="zh-TW" sz="1600" kern="1200" dirty="0" smtClean="0">
              <a:solidFill>
                <a:srgbClr val="00B050"/>
              </a:solidFill>
            </a:rPr>
            <a:t>#</a:t>
          </a:r>
          <a:r>
            <a:rPr lang="zh-TW" altLang="en-US" sz="1600" kern="1200" dirty="0" smtClean="0">
              <a:solidFill>
                <a:srgbClr val="00B050"/>
              </a:solidFill>
            </a:rPr>
            <a:t>下載至</a:t>
          </a:r>
          <a:r>
            <a:rPr lang="en-US" altLang="zh-TW" sz="1600" kern="1200" dirty="0" smtClean="0">
              <a:solidFill>
                <a:srgbClr val="00B050"/>
              </a:solidFill>
            </a:rPr>
            <a:t>/</a:t>
          </a:r>
          <a:r>
            <a:rPr lang="en-US" altLang="zh-TW" sz="1600" kern="1200" dirty="0" err="1" smtClean="0">
              <a:solidFill>
                <a:srgbClr val="00B050"/>
              </a:solidFill>
            </a:rPr>
            <a:t>tmp</a:t>
          </a:r>
          <a:endParaRPr lang="zh-TW" altLang="en-US" sz="1600" kern="1200" dirty="0">
            <a:solidFill>
              <a:srgbClr val="00B050"/>
            </a:solidFill>
          </a:endParaRPr>
        </a:p>
        <a:p>
          <a:pPr marL="171450" lvl="1" indent="-171450" algn="l" defTabSz="711200">
            <a:lnSpc>
              <a:spcPct val="90000"/>
            </a:lnSpc>
            <a:spcBef>
              <a:spcPct val="0"/>
            </a:spcBef>
            <a:spcAft>
              <a:spcPct val="15000"/>
            </a:spcAft>
            <a:buChar char="••"/>
          </a:pPr>
          <a:r>
            <a:rPr lang="en-US" altLang="zh-TW" sz="1600" kern="1200" dirty="0" err="1" smtClean="0"/>
            <a:t>scp</a:t>
          </a:r>
          <a:r>
            <a:rPr lang="en-US" altLang="zh-TW" sz="1600" kern="1200" dirty="0" smtClean="0"/>
            <a:t> </a:t>
          </a:r>
          <a:r>
            <a:rPr lang="zh-TW" altLang="en-US" sz="1600" kern="1200" dirty="0" smtClean="0"/>
            <a:t> </a:t>
          </a:r>
          <a:r>
            <a:rPr lang="en-US" altLang="zh-TW" sz="1600" kern="1200" dirty="0" smtClean="0"/>
            <a:t>test2.txt  </a:t>
          </a:r>
          <a:r>
            <a:rPr lang="en-US" altLang="zh-TW" sz="1600" kern="1200" dirty="0" smtClean="0">
              <a:hlinkClick xmlns:r="http://schemas.openxmlformats.org/officeDocument/2006/relationships" r:id="rId1"/>
            </a:rPr>
            <a:t>iiiedu@10.3.111.2:/home/</a:t>
          </a:r>
          <a:r>
            <a:rPr lang="en-US" altLang="zh-TW" sz="1600" kern="1200" dirty="0" err="1" smtClean="0">
              <a:hlinkClick xmlns:r="http://schemas.openxmlformats.org/officeDocument/2006/relationships" r:id="rId1"/>
            </a:rPr>
            <a:t>iiiedu</a:t>
          </a:r>
          <a:r>
            <a:rPr lang="en-US" altLang="zh-TW" sz="1600" kern="1200" dirty="0" smtClean="0">
              <a:hlinkClick xmlns:r="http://schemas.openxmlformats.org/officeDocument/2006/relationships" r:id="rId1"/>
            </a:rPr>
            <a:t>/</a:t>
          </a:r>
          <a:r>
            <a:rPr lang="zh-TW" altLang="en-US" sz="1600" kern="1200" dirty="0" smtClean="0"/>
            <a:t>     </a:t>
          </a:r>
          <a:r>
            <a:rPr lang="en-US" altLang="zh-TW" sz="1600" kern="1200" dirty="0" smtClean="0">
              <a:solidFill>
                <a:srgbClr val="00B050"/>
              </a:solidFill>
            </a:rPr>
            <a:t>#</a:t>
          </a:r>
          <a:r>
            <a:rPr lang="zh-TW" altLang="en-US" sz="1600" kern="1200" dirty="0" smtClean="0">
              <a:solidFill>
                <a:srgbClr val="00B050"/>
              </a:solidFill>
            </a:rPr>
            <a:t>上傳</a:t>
          </a:r>
          <a:r>
            <a:rPr lang="en-US" altLang="zh-TW" sz="1600" kern="1200" dirty="0" smtClean="0">
              <a:solidFill>
                <a:srgbClr val="00B050"/>
              </a:solidFill>
            </a:rPr>
            <a:t>test2.txt</a:t>
          </a:r>
        </a:p>
      </dsp:txBody>
      <dsp:txXfrm rot="-5400000">
        <a:off x="2713260" y="180749"/>
        <a:ext cx="6597026" cy="938191"/>
      </dsp:txXfrm>
    </dsp:sp>
    <dsp:sp modelId="{8639DBEA-4BBC-4E14-9ED1-55947C49FF85}">
      <dsp:nvSpPr>
        <dsp:cNvPr id="0" name=""/>
        <dsp:cNvSpPr/>
      </dsp:nvSpPr>
      <dsp:spPr>
        <a:xfrm>
          <a:off x="504055" y="32"/>
          <a:ext cx="2209205" cy="1299624"/>
        </a:xfrm>
        <a:prstGeom prst="roundRect">
          <a:avLst/>
        </a:prstGeom>
        <a:gradFill rotWithShape="0">
          <a:gsLst>
            <a:gs pos="0">
              <a:schemeClr val="accent5">
                <a:hueOff val="0"/>
                <a:satOff val="0"/>
                <a:lumOff val="0"/>
                <a:alphaOff val="0"/>
                <a:tint val="45000"/>
                <a:satMod val="200000"/>
              </a:schemeClr>
            </a:gs>
            <a:gs pos="30000">
              <a:schemeClr val="accent5">
                <a:hueOff val="0"/>
                <a:satOff val="0"/>
                <a:lumOff val="0"/>
                <a:alphaOff val="0"/>
                <a:tint val="61000"/>
                <a:satMod val="200000"/>
              </a:schemeClr>
            </a:gs>
            <a:gs pos="45000">
              <a:schemeClr val="accent5">
                <a:hueOff val="0"/>
                <a:satOff val="0"/>
                <a:lumOff val="0"/>
                <a:alphaOff val="0"/>
                <a:tint val="66000"/>
                <a:satMod val="200000"/>
              </a:schemeClr>
            </a:gs>
            <a:gs pos="55000">
              <a:schemeClr val="accent5">
                <a:hueOff val="0"/>
                <a:satOff val="0"/>
                <a:lumOff val="0"/>
                <a:alphaOff val="0"/>
                <a:tint val="66000"/>
                <a:satMod val="200000"/>
              </a:schemeClr>
            </a:gs>
            <a:gs pos="73000">
              <a:schemeClr val="accent5">
                <a:hueOff val="0"/>
                <a:satOff val="0"/>
                <a:lumOff val="0"/>
                <a:alphaOff val="0"/>
                <a:tint val="61000"/>
                <a:satMod val="200000"/>
              </a:schemeClr>
            </a:gs>
            <a:gs pos="100000">
              <a:schemeClr val="accent5">
                <a:hueOff val="0"/>
                <a:satOff val="0"/>
                <a:lumOff val="0"/>
                <a:alphaOff val="0"/>
                <a:tint val="45000"/>
                <a:satMod val="200000"/>
              </a:schemeClr>
            </a:gs>
          </a:gsLst>
          <a:lin ang="950000" scaled="1"/>
        </a:gradFill>
        <a:ln>
          <a:noFill/>
        </a:ln>
        <a:effectLst>
          <a:outerShdw blurRad="381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altLang="zh-TW" sz="2000" kern="1200" dirty="0" err="1" smtClean="0"/>
            <a:t>scp</a:t>
          </a:r>
          <a:endParaRPr lang="zh-TW" altLang="en-US" sz="2000" kern="1200" dirty="0"/>
        </a:p>
      </dsp:txBody>
      <dsp:txXfrm>
        <a:off x="567497" y="63474"/>
        <a:ext cx="2082321" cy="1172740"/>
      </dsp:txXfrm>
    </dsp:sp>
    <dsp:sp modelId="{23A13550-A857-4954-9A77-56EE4E879167}">
      <dsp:nvSpPr>
        <dsp:cNvPr id="0" name=""/>
        <dsp:cNvSpPr/>
      </dsp:nvSpPr>
      <dsp:spPr>
        <a:xfrm rot="5400000">
          <a:off x="5517300" y="-1309439"/>
          <a:ext cx="1039699" cy="6647780"/>
        </a:xfrm>
        <a:prstGeom prst="round2SameRect">
          <a:avLst/>
        </a:prstGeom>
        <a:solidFill>
          <a:schemeClr val="lt1"/>
        </a:solidFill>
        <a:ln w="19050" cap="flat" cmpd="sng"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altLang="zh-TW" sz="1600" kern="1200" dirty="0" smtClean="0"/>
            <a:t>get</a:t>
          </a:r>
          <a:r>
            <a:rPr lang="zh-TW" altLang="en-US" sz="1600" kern="1200" dirty="0" smtClean="0"/>
            <a:t>、</a:t>
          </a:r>
          <a:r>
            <a:rPr lang="en-US" altLang="zh-TW" sz="1600" kern="1200" dirty="0" smtClean="0"/>
            <a:t>put</a:t>
          </a:r>
          <a:r>
            <a:rPr lang="zh-TW" altLang="en-US" sz="1600" kern="1200" dirty="0" smtClean="0"/>
            <a:t>、</a:t>
          </a:r>
          <a:r>
            <a:rPr lang="en-US" altLang="zh-TW" sz="1600" kern="1200" dirty="0" smtClean="0"/>
            <a:t>exit</a:t>
          </a:r>
          <a:endParaRPr lang="zh-TW" altLang="en-US" sz="1600" kern="1200" dirty="0"/>
        </a:p>
        <a:p>
          <a:pPr marL="171450" lvl="1" indent="-171450" algn="l" defTabSz="711200">
            <a:lnSpc>
              <a:spcPct val="90000"/>
            </a:lnSpc>
            <a:spcBef>
              <a:spcPct val="0"/>
            </a:spcBef>
            <a:spcAft>
              <a:spcPct val="15000"/>
            </a:spcAft>
            <a:buChar char="••"/>
          </a:pPr>
          <a:r>
            <a:rPr lang="zh-TW" altLang="en-US" sz="1600" kern="1200" dirty="0" smtClean="0"/>
            <a:t>檔案會下載至本機的當前目錄</a:t>
          </a:r>
          <a:endParaRPr lang="zh-TW" altLang="en-US" sz="1600" kern="1200" dirty="0"/>
        </a:p>
      </dsp:txBody>
      <dsp:txXfrm rot="-5400000">
        <a:off x="2713260" y="1545355"/>
        <a:ext cx="6597026" cy="938191"/>
      </dsp:txXfrm>
    </dsp:sp>
    <dsp:sp modelId="{B0FE59A6-4CFA-4BAE-8CEF-7563DD6CFF97}">
      <dsp:nvSpPr>
        <dsp:cNvPr id="0" name=""/>
        <dsp:cNvSpPr/>
      </dsp:nvSpPr>
      <dsp:spPr>
        <a:xfrm>
          <a:off x="504055" y="1364638"/>
          <a:ext cx="2209205" cy="1299624"/>
        </a:xfrm>
        <a:prstGeom prst="roundRect">
          <a:avLst/>
        </a:prstGeom>
        <a:gradFill rotWithShape="0">
          <a:gsLst>
            <a:gs pos="0">
              <a:schemeClr val="accent5">
                <a:hueOff val="-9933876"/>
                <a:satOff val="39811"/>
                <a:lumOff val="8628"/>
                <a:alphaOff val="0"/>
                <a:tint val="45000"/>
                <a:satMod val="200000"/>
              </a:schemeClr>
            </a:gs>
            <a:gs pos="30000">
              <a:schemeClr val="accent5">
                <a:hueOff val="-9933876"/>
                <a:satOff val="39811"/>
                <a:lumOff val="8628"/>
                <a:alphaOff val="0"/>
                <a:tint val="61000"/>
                <a:satMod val="200000"/>
              </a:schemeClr>
            </a:gs>
            <a:gs pos="45000">
              <a:schemeClr val="accent5">
                <a:hueOff val="-9933876"/>
                <a:satOff val="39811"/>
                <a:lumOff val="8628"/>
                <a:alphaOff val="0"/>
                <a:tint val="66000"/>
                <a:satMod val="200000"/>
              </a:schemeClr>
            </a:gs>
            <a:gs pos="55000">
              <a:schemeClr val="accent5">
                <a:hueOff val="-9933876"/>
                <a:satOff val="39811"/>
                <a:lumOff val="8628"/>
                <a:alphaOff val="0"/>
                <a:tint val="66000"/>
                <a:satMod val="200000"/>
              </a:schemeClr>
            </a:gs>
            <a:gs pos="73000">
              <a:schemeClr val="accent5">
                <a:hueOff val="-9933876"/>
                <a:satOff val="39811"/>
                <a:lumOff val="8628"/>
                <a:alphaOff val="0"/>
                <a:tint val="61000"/>
                <a:satMod val="200000"/>
              </a:schemeClr>
            </a:gs>
            <a:gs pos="100000">
              <a:schemeClr val="accent5">
                <a:hueOff val="-9933876"/>
                <a:satOff val="39811"/>
                <a:lumOff val="8628"/>
                <a:alphaOff val="0"/>
                <a:tint val="45000"/>
                <a:satMod val="200000"/>
              </a:schemeClr>
            </a:gs>
          </a:gsLst>
          <a:lin ang="950000" scaled="1"/>
        </a:gradFill>
        <a:ln>
          <a:noFill/>
        </a:ln>
        <a:effectLst>
          <a:outerShdw blurRad="381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altLang="zh-TW" sz="2000" kern="1200" dirty="0" err="1" smtClean="0"/>
            <a:t>sftp</a:t>
          </a:r>
          <a:r>
            <a:rPr lang="en-US" altLang="zh-TW" sz="2000" kern="1200" dirty="0" smtClean="0"/>
            <a:t> </a:t>
          </a:r>
          <a:r>
            <a:rPr lang="zh-TW" altLang="en-US" sz="2000" kern="1200" dirty="0" smtClean="0"/>
            <a:t>帳號</a:t>
          </a:r>
          <a:r>
            <a:rPr lang="en-US" altLang="zh-TW" sz="2000" kern="1200" dirty="0" smtClean="0"/>
            <a:t>@</a:t>
          </a:r>
          <a:r>
            <a:rPr lang="zh-TW" altLang="en-US" sz="2000" kern="1200" dirty="0" smtClean="0"/>
            <a:t>位址</a:t>
          </a:r>
          <a:endParaRPr lang="zh-TW" altLang="en-US" sz="2000" kern="1200" dirty="0"/>
        </a:p>
      </dsp:txBody>
      <dsp:txXfrm>
        <a:off x="567497" y="1428080"/>
        <a:ext cx="2082321" cy="117274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257BFC-3D08-4D1E-A4CF-81167246A115}">
      <dsp:nvSpPr>
        <dsp:cNvPr id="0" name=""/>
        <dsp:cNvSpPr/>
      </dsp:nvSpPr>
      <dsp:spPr>
        <a:xfrm rot="5400000">
          <a:off x="3727350" y="-1567869"/>
          <a:ext cx="477699" cy="3732894"/>
        </a:xfrm>
        <a:prstGeom prst="round2SameRect">
          <a:avLst/>
        </a:prstGeom>
        <a:solidFill>
          <a:schemeClr val="lt1"/>
        </a:solidFill>
        <a:ln w="1905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TW" altLang="en-US" sz="1600" kern="1200" dirty="0" smtClean="0"/>
            <a:t>設定變數</a:t>
          </a:r>
          <a:r>
            <a:rPr lang="en-US" altLang="zh-TW" sz="1600" kern="1200" dirty="0" smtClean="0"/>
            <a:t>=</a:t>
          </a:r>
          <a:r>
            <a:rPr lang="zh-TW" altLang="en-US" sz="1600" kern="1200" dirty="0" smtClean="0"/>
            <a:t>變數值</a:t>
          </a:r>
          <a:endParaRPr lang="zh-TW" altLang="en-US" sz="1600" kern="1200" dirty="0"/>
        </a:p>
      </dsp:txBody>
      <dsp:txXfrm rot="-5400000">
        <a:off x="2099753" y="83047"/>
        <a:ext cx="3709575" cy="431061"/>
      </dsp:txXfrm>
    </dsp:sp>
    <dsp:sp modelId="{3270899B-78A7-431D-A1A2-45F4A2BF0E96}">
      <dsp:nvSpPr>
        <dsp:cNvPr id="0" name=""/>
        <dsp:cNvSpPr/>
      </dsp:nvSpPr>
      <dsp:spPr>
        <a:xfrm>
          <a:off x="0" y="14"/>
          <a:ext cx="2099753" cy="597124"/>
        </a:xfrm>
        <a:prstGeom prst="roundRect">
          <a:avLst/>
        </a:prstGeom>
        <a:gradFill rotWithShape="0">
          <a:gsLst>
            <a:gs pos="0">
              <a:schemeClr val="accent5">
                <a:hueOff val="0"/>
                <a:satOff val="0"/>
                <a:lumOff val="0"/>
                <a:alphaOff val="0"/>
                <a:tint val="45000"/>
                <a:satMod val="200000"/>
              </a:schemeClr>
            </a:gs>
            <a:gs pos="30000">
              <a:schemeClr val="accent5">
                <a:hueOff val="0"/>
                <a:satOff val="0"/>
                <a:lumOff val="0"/>
                <a:alphaOff val="0"/>
                <a:tint val="61000"/>
                <a:satMod val="200000"/>
              </a:schemeClr>
            </a:gs>
            <a:gs pos="45000">
              <a:schemeClr val="accent5">
                <a:hueOff val="0"/>
                <a:satOff val="0"/>
                <a:lumOff val="0"/>
                <a:alphaOff val="0"/>
                <a:tint val="66000"/>
                <a:satMod val="200000"/>
              </a:schemeClr>
            </a:gs>
            <a:gs pos="55000">
              <a:schemeClr val="accent5">
                <a:hueOff val="0"/>
                <a:satOff val="0"/>
                <a:lumOff val="0"/>
                <a:alphaOff val="0"/>
                <a:tint val="66000"/>
                <a:satMod val="200000"/>
              </a:schemeClr>
            </a:gs>
            <a:gs pos="73000">
              <a:schemeClr val="accent5">
                <a:hueOff val="0"/>
                <a:satOff val="0"/>
                <a:lumOff val="0"/>
                <a:alphaOff val="0"/>
                <a:tint val="61000"/>
                <a:satMod val="200000"/>
              </a:schemeClr>
            </a:gs>
            <a:gs pos="100000">
              <a:schemeClr val="accent5">
                <a:hueOff val="0"/>
                <a:satOff val="0"/>
                <a:lumOff val="0"/>
                <a:alphaOff val="0"/>
                <a:tint val="45000"/>
                <a:satMod val="200000"/>
              </a:schemeClr>
            </a:gs>
          </a:gsLst>
          <a:lin ang="950000" scaled="1"/>
        </a:gradFill>
        <a:ln>
          <a:noFill/>
        </a:ln>
        <a:effectLst>
          <a:outerShdw blurRad="381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altLang="zh-TW" sz="2400" kern="1200" dirty="0" err="1" smtClean="0"/>
            <a:t>var</a:t>
          </a:r>
          <a:r>
            <a:rPr lang="en-US" altLang="zh-TW" sz="2400" kern="1200" dirty="0" smtClean="0"/>
            <a:t>=value</a:t>
          </a:r>
          <a:endParaRPr lang="zh-TW" altLang="en-US" sz="2400" kern="1200" dirty="0"/>
        </a:p>
      </dsp:txBody>
      <dsp:txXfrm>
        <a:off x="29149" y="29163"/>
        <a:ext cx="2041455" cy="538826"/>
      </dsp:txXfrm>
    </dsp:sp>
    <dsp:sp modelId="{9B9707C0-0B66-4B65-9E62-F24080C3D4AA}">
      <dsp:nvSpPr>
        <dsp:cNvPr id="0" name=""/>
        <dsp:cNvSpPr/>
      </dsp:nvSpPr>
      <dsp:spPr>
        <a:xfrm rot="5400000">
          <a:off x="3727350" y="-940888"/>
          <a:ext cx="477699" cy="3732894"/>
        </a:xfrm>
        <a:prstGeom prst="round2SameRect">
          <a:avLst/>
        </a:prstGeom>
        <a:solidFill>
          <a:schemeClr val="lt1"/>
        </a:solidFill>
        <a:ln w="19050" cap="flat" cmpd="sng"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TW" altLang="en-US" sz="1600" kern="1200" dirty="0" smtClean="0"/>
            <a:t>移除變數</a:t>
          </a:r>
          <a:endParaRPr lang="zh-TW" altLang="en-US" sz="1600" kern="1200" dirty="0"/>
        </a:p>
      </dsp:txBody>
      <dsp:txXfrm rot="-5400000">
        <a:off x="2099753" y="710028"/>
        <a:ext cx="3709575" cy="431061"/>
      </dsp:txXfrm>
    </dsp:sp>
    <dsp:sp modelId="{80DD006F-52FF-4C8A-A850-9C161A73681F}">
      <dsp:nvSpPr>
        <dsp:cNvPr id="0" name=""/>
        <dsp:cNvSpPr/>
      </dsp:nvSpPr>
      <dsp:spPr>
        <a:xfrm>
          <a:off x="0" y="626996"/>
          <a:ext cx="2099753" cy="597124"/>
        </a:xfrm>
        <a:prstGeom prst="roundRect">
          <a:avLst/>
        </a:prstGeom>
        <a:gradFill rotWithShape="0">
          <a:gsLst>
            <a:gs pos="0">
              <a:schemeClr val="accent5">
                <a:hueOff val="-9933876"/>
                <a:satOff val="39811"/>
                <a:lumOff val="8628"/>
                <a:alphaOff val="0"/>
                <a:tint val="45000"/>
                <a:satMod val="200000"/>
              </a:schemeClr>
            </a:gs>
            <a:gs pos="30000">
              <a:schemeClr val="accent5">
                <a:hueOff val="-9933876"/>
                <a:satOff val="39811"/>
                <a:lumOff val="8628"/>
                <a:alphaOff val="0"/>
                <a:tint val="61000"/>
                <a:satMod val="200000"/>
              </a:schemeClr>
            </a:gs>
            <a:gs pos="45000">
              <a:schemeClr val="accent5">
                <a:hueOff val="-9933876"/>
                <a:satOff val="39811"/>
                <a:lumOff val="8628"/>
                <a:alphaOff val="0"/>
                <a:tint val="66000"/>
                <a:satMod val="200000"/>
              </a:schemeClr>
            </a:gs>
            <a:gs pos="55000">
              <a:schemeClr val="accent5">
                <a:hueOff val="-9933876"/>
                <a:satOff val="39811"/>
                <a:lumOff val="8628"/>
                <a:alphaOff val="0"/>
                <a:tint val="66000"/>
                <a:satMod val="200000"/>
              </a:schemeClr>
            </a:gs>
            <a:gs pos="73000">
              <a:schemeClr val="accent5">
                <a:hueOff val="-9933876"/>
                <a:satOff val="39811"/>
                <a:lumOff val="8628"/>
                <a:alphaOff val="0"/>
                <a:tint val="61000"/>
                <a:satMod val="200000"/>
              </a:schemeClr>
            </a:gs>
            <a:gs pos="100000">
              <a:schemeClr val="accent5">
                <a:hueOff val="-9933876"/>
                <a:satOff val="39811"/>
                <a:lumOff val="8628"/>
                <a:alphaOff val="0"/>
                <a:tint val="45000"/>
                <a:satMod val="200000"/>
              </a:schemeClr>
            </a:gs>
          </a:gsLst>
          <a:lin ang="950000" scaled="1"/>
        </a:gradFill>
        <a:ln>
          <a:noFill/>
        </a:ln>
        <a:effectLst>
          <a:outerShdw blurRad="381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altLang="zh-TW" sz="2400" kern="1200" dirty="0" smtClean="0"/>
            <a:t>unset </a:t>
          </a:r>
          <a:r>
            <a:rPr lang="en-US" altLang="zh-TW" sz="2400" kern="1200" dirty="0" err="1" smtClean="0"/>
            <a:t>var</a:t>
          </a:r>
          <a:endParaRPr lang="zh-TW" altLang="en-US" sz="2400" kern="1200" dirty="0"/>
        </a:p>
      </dsp:txBody>
      <dsp:txXfrm>
        <a:off x="29149" y="656145"/>
        <a:ext cx="2041455" cy="538826"/>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FE7953-15E7-4406-B49B-436496CB8FFC}">
      <dsp:nvSpPr>
        <dsp:cNvPr id="0" name=""/>
        <dsp:cNvSpPr/>
      </dsp:nvSpPr>
      <dsp:spPr>
        <a:xfrm>
          <a:off x="3274" y="341081"/>
          <a:ext cx="1898863" cy="1250829"/>
        </a:xfrm>
        <a:prstGeom prst="rect">
          <a:avLst/>
        </a:prstGeom>
        <a:solidFill>
          <a:schemeClr val="lt1"/>
        </a:solidFill>
        <a:ln w="19050" cap="flat" cmpd="sng" algn="ctr">
          <a:solidFill>
            <a:schemeClr val="accent1"/>
          </a:solidFill>
          <a:prstDash val="solid"/>
        </a:ln>
        <a:effectLst/>
        <a:scene3d>
          <a:camera prst="orthographicFront"/>
          <a:lightRig rig="flat" dir="t"/>
        </a:scene3d>
        <a:sp3d/>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altLang="zh-TW" sz="1600" kern="1200" dirty="0" smtClean="0"/>
            <a:t>1.</a:t>
          </a:r>
          <a:r>
            <a:rPr lang="zh-TW" altLang="en-US" sz="1600" kern="1200" dirty="0" smtClean="0"/>
            <a:t>使用</a:t>
          </a:r>
          <a:r>
            <a:rPr lang="en-US" altLang="zh-TW" sz="1600" kern="1200" dirty="0" smtClean="0"/>
            <a:t>source</a:t>
          </a:r>
          <a:r>
            <a:rPr lang="zh-TW" altLang="en-US" sz="1600" kern="1200" dirty="0" smtClean="0"/>
            <a:t>指令</a:t>
          </a:r>
          <a:endParaRPr lang="en-US" altLang="zh-TW" sz="1600" kern="1200" dirty="0" smtClean="0"/>
        </a:p>
        <a:p>
          <a:pPr lvl="0" algn="l" defTabSz="711200">
            <a:lnSpc>
              <a:spcPct val="90000"/>
            </a:lnSpc>
            <a:spcBef>
              <a:spcPct val="0"/>
            </a:spcBef>
            <a:spcAft>
              <a:spcPct val="35000"/>
            </a:spcAft>
          </a:pPr>
          <a:r>
            <a:rPr lang="en-US" altLang="zh-TW" sz="1600" kern="1200" dirty="0" smtClean="0"/>
            <a:t>source  test.sh</a:t>
          </a:r>
          <a:endParaRPr lang="zh-TW" altLang="en-US" sz="1600" kern="1200" dirty="0"/>
        </a:p>
      </dsp:txBody>
      <dsp:txXfrm>
        <a:off x="3274" y="341081"/>
        <a:ext cx="1898863" cy="1250829"/>
      </dsp:txXfrm>
    </dsp:sp>
    <dsp:sp modelId="{DF90A13A-FD59-4A53-893C-F02557E9E2C3}">
      <dsp:nvSpPr>
        <dsp:cNvPr id="0" name=""/>
        <dsp:cNvSpPr/>
      </dsp:nvSpPr>
      <dsp:spPr>
        <a:xfrm>
          <a:off x="2110609" y="341081"/>
          <a:ext cx="2084715" cy="1250829"/>
        </a:xfrm>
        <a:prstGeom prst="rect">
          <a:avLst/>
        </a:prstGeom>
        <a:solidFill>
          <a:schemeClr val="lt1"/>
        </a:solidFill>
        <a:ln w="19050" cap="flat" cmpd="sng" algn="ctr">
          <a:solidFill>
            <a:schemeClr val="accent3"/>
          </a:solidFill>
          <a:prstDash val="solid"/>
        </a:ln>
        <a:effectLst/>
        <a:scene3d>
          <a:camera prst="orthographicFront"/>
          <a:lightRig rig="flat" dir="t"/>
        </a:scene3d>
        <a:sp3d/>
      </dsp:spPr>
      <dsp:style>
        <a:lnRef idx="2">
          <a:schemeClr val="accent3"/>
        </a:lnRef>
        <a:fillRef idx="1">
          <a:schemeClr val="lt1"/>
        </a:fillRef>
        <a:effectRef idx="0">
          <a:schemeClr val="accent3"/>
        </a:effectRef>
        <a:fontRef idx="minor">
          <a:schemeClr val="dk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altLang="zh-TW" sz="1600" kern="1200" dirty="0" smtClean="0"/>
            <a:t>2.</a:t>
          </a:r>
          <a:r>
            <a:rPr lang="zh-TW" altLang="en-US" sz="1600" kern="1200" dirty="0" smtClean="0"/>
            <a:t>使用 </a:t>
          </a:r>
          <a:r>
            <a:rPr lang="en-US" altLang="zh-TW" sz="1600" kern="1200" dirty="0" smtClean="0"/>
            <a:t>.</a:t>
          </a:r>
          <a:r>
            <a:rPr lang="zh-TW" altLang="en-US" sz="1600" kern="1200" dirty="0" smtClean="0"/>
            <a:t>  符號</a:t>
          </a:r>
          <a:endParaRPr lang="en-US" altLang="zh-TW" sz="1600" kern="1200" dirty="0" smtClean="0"/>
        </a:p>
        <a:p>
          <a:pPr lvl="0" algn="l" defTabSz="711200">
            <a:lnSpc>
              <a:spcPct val="90000"/>
            </a:lnSpc>
            <a:spcBef>
              <a:spcPct val="0"/>
            </a:spcBef>
            <a:spcAft>
              <a:spcPct val="35000"/>
            </a:spcAft>
          </a:pPr>
          <a:r>
            <a:rPr lang="en-US" altLang="zh-TW" sz="1600" b="1" kern="1200" dirty="0" smtClean="0"/>
            <a:t>.</a:t>
          </a:r>
          <a:r>
            <a:rPr lang="zh-TW" altLang="en-US" sz="1600" b="1" kern="1200" dirty="0" smtClean="0"/>
            <a:t>  </a:t>
          </a:r>
          <a:r>
            <a:rPr lang="en-US" altLang="zh-TW" sz="1600" kern="1200" dirty="0" smtClean="0"/>
            <a:t>test.sh</a:t>
          </a:r>
          <a:endParaRPr lang="zh-TW" altLang="en-US" sz="1600" kern="1200" dirty="0"/>
        </a:p>
      </dsp:txBody>
      <dsp:txXfrm>
        <a:off x="2110609" y="341081"/>
        <a:ext cx="2084715" cy="1250829"/>
      </dsp:txXfrm>
    </dsp:sp>
    <dsp:sp modelId="{CB57E476-4AA5-481E-A94F-C5417E38F4B4}">
      <dsp:nvSpPr>
        <dsp:cNvPr id="0" name=""/>
        <dsp:cNvSpPr/>
      </dsp:nvSpPr>
      <dsp:spPr>
        <a:xfrm>
          <a:off x="4441905" y="341081"/>
          <a:ext cx="2084715" cy="1250829"/>
        </a:xfrm>
        <a:prstGeom prst="rect">
          <a:avLst/>
        </a:prstGeom>
        <a:solidFill>
          <a:schemeClr val="lt1"/>
        </a:solidFill>
        <a:ln w="19050" cap="flat" cmpd="sng" algn="ctr">
          <a:solidFill>
            <a:schemeClr val="accent4"/>
          </a:solidFill>
          <a:prstDash val="solid"/>
        </a:ln>
        <a:effectLst/>
        <a:scene3d>
          <a:camera prst="orthographicFront"/>
          <a:lightRig rig="flat" dir="t"/>
        </a:scene3d>
        <a:sp3d/>
      </dsp:spPr>
      <dsp:style>
        <a:lnRef idx="2">
          <a:schemeClr val="accent4"/>
        </a:lnRef>
        <a:fillRef idx="1">
          <a:schemeClr val="lt1"/>
        </a:fillRef>
        <a:effectRef idx="0">
          <a:schemeClr val="accent4"/>
        </a:effectRef>
        <a:fontRef idx="minor">
          <a:schemeClr val="dk1"/>
        </a:fontRef>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altLang="zh-TW" sz="1600" kern="1200" dirty="0" smtClean="0"/>
            <a:t>3.</a:t>
          </a:r>
          <a:r>
            <a:rPr lang="zh-TW" altLang="en-US" sz="1600" kern="1200" dirty="0" smtClean="0"/>
            <a:t>視為執行檔案</a:t>
          </a:r>
          <a:endParaRPr lang="en-US" altLang="zh-TW" sz="1600" kern="1200" dirty="0" smtClean="0"/>
        </a:p>
        <a:p>
          <a:pPr lvl="0" algn="l" defTabSz="711200">
            <a:lnSpc>
              <a:spcPct val="90000"/>
            </a:lnSpc>
            <a:spcBef>
              <a:spcPct val="0"/>
            </a:spcBef>
            <a:spcAft>
              <a:spcPct val="35000"/>
            </a:spcAft>
          </a:pPr>
          <a:r>
            <a:rPr lang="en-US" altLang="zh-TW" sz="1600" kern="1200" dirty="0" err="1" smtClean="0"/>
            <a:t>chmod</a:t>
          </a:r>
          <a:r>
            <a:rPr lang="en-US" altLang="zh-TW" sz="1600" kern="1200" dirty="0" smtClean="0"/>
            <a:t>  +x  test.sh</a:t>
          </a:r>
          <a:endParaRPr lang="zh-TW" altLang="en-US" sz="1600" kern="1200" dirty="0" smtClean="0"/>
        </a:p>
        <a:p>
          <a:pPr lvl="0" algn="l" defTabSz="711200">
            <a:lnSpc>
              <a:spcPct val="90000"/>
            </a:lnSpc>
            <a:spcBef>
              <a:spcPct val="0"/>
            </a:spcBef>
            <a:spcAft>
              <a:spcPct val="35000"/>
            </a:spcAft>
          </a:pPr>
          <a:r>
            <a:rPr lang="en-US" altLang="zh-TW" sz="1600" kern="1200" dirty="0" smtClean="0"/>
            <a:t>./test.sh</a:t>
          </a:r>
          <a:endParaRPr lang="zh-TW" altLang="en-US" sz="1600" kern="1200" dirty="0"/>
        </a:p>
        <a:p>
          <a:pPr marL="171450" lvl="1" indent="-171450" algn="l" defTabSz="711200">
            <a:lnSpc>
              <a:spcPct val="90000"/>
            </a:lnSpc>
            <a:spcBef>
              <a:spcPct val="0"/>
            </a:spcBef>
            <a:spcAft>
              <a:spcPct val="15000"/>
            </a:spcAft>
            <a:buChar char="••"/>
          </a:pPr>
          <a:endParaRPr lang="zh-TW" altLang="en-US" sz="1600" kern="1200" dirty="0"/>
        </a:p>
      </dsp:txBody>
      <dsp:txXfrm>
        <a:off x="4441905" y="341081"/>
        <a:ext cx="2084715" cy="1250829"/>
      </dsp:txXfrm>
    </dsp:sp>
    <dsp:sp modelId="{FCF6112D-556B-482C-A08C-FB1011F19128}">
      <dsp:nvSpPr>
        <dsp:cNvPr id="0" name=""/>
        <dsp:cNvSpPr/>
      </dsp:nvSpPr>
      <dsp:spPr>
        <a:xfrm>
          <a:off x="6696984" y="341081"/>
          <a:ext cx="2084715" cy="1250829"/>
        </a:xfrm>
        <a:prstGeom prst="rect">
          <a:avLst/>
        </a:prstGeom>
        <a:solidFill>
          <a:schemeClr val="lt1"/>
        </a:solidFill>
        <a:ln w="19050" cap="flat" cmpd="sng" algn="ctr">
          <a:solidFill>
            <a:schemeClr val="accent6"/>
          </a:solidFill>
          <a:prstDash val="solid"/>
        </a:ln>
        <a:effectLst/>
        <a:scene3d>
          <a:camera prst="orthographicFront"/>
          <a:lightRig rig="flat" dir="t"/>
        </a:scene3d>
        <a:sp3d/>
      </dsp:spPr>
      <dsp:style>
        <a:lnRef idx="2">
          <a:schemeClr val="accent6"/>
        </a:lnRef>
        <a:fillRef idx="1">
          <a:schemeClr val="lt1"/>
        </a:fillRef>
        <a:effectRef idx="0">
          <a:schemeClr val="accent6"/>
        </a:effectRef>
        <a:fontRef idx="minor">
          <a:schemeClr val="dk1"/>
        </a:fontRef>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altLang="zh-TW" sz="1600" kern="1200" dirty="0" smtClean="0"/>
            <a:t>4.</a:t>
          </a:r>
          <a:r>
            <a:rPr lang="zh-TW" altLang="en-US" sz="1600" kern="1200" dirty="0" smtClean="0"/>
            <a:t>使用</a:t>
          </a:r>
          <a:r>
            <a:rPr lang="en-US" altLang="zh-TW" sz="1600" kern="1200" dirty="0" smtClean="0"/>
            <a:t>bash</a:t>
          </a:r>
          <a:r>
            <a:rPr lang="zh-TW" altLang="en-US" sz="1600" kern="1200" dirty="0" smtClean="0"/>
            <a:t>指令</a:t>
          </a:r>
          <a:endParaRPr lang="en-US" altLang="zh-TW" sz="1600" kern="1200" dirty="0" smtClean="0"/>
        </a:p>
        <a:p>
          <a:pPr lvl="0" algn="l" defTabSz="711200">
            <a:lnSpc>
              <a:spcPct val="90000"/>
            </a:lnSpc>
            <a:spcBef>
              <a:spcPct val="0"/>
            </a:spcBef>
            <a:spcAft>
              <a:spcPct val="35000"/>
            </a:spcAft>
          </a:pPr>
          <a:r>
            <a:rPr lang="en-US" altLang="zh-TW" sz="1600" kern="1200" dirty="0" smtClean="0"/>
            <a:t>bash test.sh  </a:t>
          </a:r>
          <a:endParaRPr lang="zh-TW" altLang="en-US" sz="1600" kern="1200" dirty="0"/>
        </a:p>
        <a:p>
          <a:pPr marL="171450" lvl="1" indent="-171450" algn="l" defTabSz="711200">
            <a:lnSpc>
              <a:spcPct val="90000"/>
            </a:lnSpc>
            <a:spcBef>
              <a:spcPct val="0"/>
            </a:spcBef>
            <a:spcAft>
              <a:spcPct val="15000"/>
            </a:spcAft>
            <a:buChar char="••"/>
          </a:pPr>
          <a:endParaRPr lang="zh-TW" altLang="en-US" sz="1600" kern="1200" dirty="0"/>
        </a:p>
      </dsp:txBody>
      <dsp:txXfrm>
        <a:off x="6696984" y="341081"/>
        <a:ext cx="2084715" cy="1250829"/>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72DC51-198C-4FA2-A4AE-59255B3588F8}">
      <dsp:nvSpPr>
        <dsp:cNvPr id="0" name=""/>
        <dsp:cNvSpPr/>
      </dsp:nvSpPr>
      <dsp:spPr>
        <a:xfrm>
          <a:off x="36" y="286449"/>
          <a:ext cx="3499420" cy="691200"/>
        </a:xfrm>
        <a:prstGeom prst="rect">
          <a:avLst/>
        </a:prstGeom>
        <a:gradFill rotWithShape="1">
          <a:gsLst>
            <a:gs pos="0">
              <a:schemeClr val="accent3">
                <a:tint val="45000"/>
                <a:satMod val="200000"/>
              </a:schemeClr>
            </a:gs>
            <a:gs pos="30000">
              <a:schemeClr val="accent3">
                <a:tint val="61000"/>
                <a:satMod val="200000"/>
              </a:schemeClr>
            </a:gs>
            <a:gs pos="45000">
              <a:schemeClr val="accent3">
                <a:tint val="66000"/>
                <a:satMod val="200000"/>
              </a:schemeClr>
            </a:gs>
            <a:gs pos="55000">
              <a:schemeClr val="accent3">
                <a:tint val="66000"/>
                <a:satMod val="200000"/>
              </a:schemeClr>
            </a:gs>
            <a:gs pos="73000">
              <a:schemeClr val="accent3">
                <a:tint val="61000"/>
                <a:satMod val="200000"/>
              </a:schemeClr>
            </a:gs>
            <a:gs pos="100000">
              <a:schemeClr val="accent3">
                <a:tint val="45000"/>
                <a:satMod val="200000"/>
              </a:schemeClr>
            </a:gs>
          </a:gsLst>
          <a:lin ang="950000" scaled="1"/>
        </a:gradFill>
        <a:ln w="9525" cap="flat" cmpd="sng" algn="ctr">
          <a:solidFill>
            <a:schemeClr val="accent3"/>
          </a:solidFill>
          <a:prstDash val="solid"/>
        </a:ln>
        <a:effectLst>
          <a:outerShdw blurRad="38100" dist="25400" dir="5400000" rotWithShape="0">
            <a:srgbClr val="000000">
              <a:alpha val="40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en-US" altLang="zh-TW" sz="2400" kern="1200" dirty="0" smtClean="0"/>
            <a:t>/</a:t>
          </a:r>
          <a:r>
            <a:rPr lang="en-US" altLang="zh-TW" sz="2400" kern="1200" dirty="0" err="1" smtClean="0"/>
            <a:t>etc</a:t>
          </a:r>
          <a:r>
            <a:rPr lang="en-US" altLang="zh-TW" sz="2400" kern="1200" dirty="0" smtClean="0"/>
            <a:t>/</a:t>
          </a:r>
          <a:r>
            <a:rPr lang="en-US" altLang="zh-TW" sz="2400" kern="1200" dirty="0" err="1" smtClean="0"/>
            <a:t>cron.allow</a:t>
          </a:r>
          <a:r>
            <a:rPr lang="zh-TW" altLang="en-US" sz="2400" kern="1200" dirty="0" smtClean="0"/>
            <a:t> </a:t>
          </a:r>
          <a:r>
            <a:rPr lang="en-US" altLang="zh-TW" sz="2400" kern="1200" dirty="0" smtClean="0"/>
            <a:t>(</a:t>
          </a:r>
          <a:r>
            <a:rPr lang="zh-TW" altLang="en-US" sz="2400" kern="1200" dirty="0" smtClean="0"/>
            <a:t>白名單</a:t>
          </a:r>
          <a:r>
            <a:rPr lang="en-US" altLang="zh-TW" sz="2400" kern="1200" dirty="0" smtClean="0"/>
            <a:t>)</a:t>
          </a:r>
          <a:endParaRPr lang="zh-TW" altLang="en-US" sz="2400" kern="1200" dirty="0"/>
        </a:p>
      </dsp:txBody>
      <dsp:txXfrm>
        <a:off x="36" y="286449"/>
        <a:ext cx="3499420" cy="691200"/>
      </dsp:txXfrm>
    </dsp:sp>
    <dsp:sp modelId="{22003D9A-844B-427B-AC4C-A10F59386EA2}">
      <dsp:nvSpPr>
        <dsp:cNvPr id="0" name=""/>
        <dsp:cNvSpPr/>
      </dsp:nvSpPr>
      <dsp:spPr>
        <a:xfrm>
          <a:off x="36" y="977649"/>
          <a:ext cx="3499420" cy="2799900"/>
        </a:xfrm>
        <a:prstGeom prst="rect">
          <a:avLst/>
        </a:prstGeom>
        <a:solidFill>
          <a:schemeClr val="lt1">
            <a:alpha val="90000"/>
            <a:tint val="40000"/>
            <a:hueOff val="0"/>
            <a:satOff val="0"/>
            <a:lumOff val="0"/>
            <a:alphaOff val="0"/>
          </a:schemeClr>
        </a:solidFill>
        <a:ln w="1905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zh-TW" altLang="en-US" sz="2400" kern="1200" smtClean="0"/>
            <a:t>將可以使用 </a:t>
          </a:r>
          <a:r>
            <a:rPr lang="en-US" altLang="zh-TW" sz="2400" kern="1200" smtClean="0"/>
            <a:t>crontab </a:t>
          </a:r>
          <a:r>
            <a:rPr lang="zh-TW" altLang="en-US" sz="2400" kern="1200" smtClean="0"/>
            <a:t>的帳號寫入其中</a:t>
          </a:r>
          <a:endParaRPr lang="en-US" altLang="zh-TW" sz="2400" kern="1200" dirty="0" smtClean="0"/>
        </a:p>
        <a:p>
          <a:pPr marL="228600" lvl="1" indent="-228600" algn="l" defTabSz="1066800">
            <a:lnSpc>
              <a:spcPct val="90000"/>
            </a:lnSpc>
            <a:spcBef>
              <a:spcPct val="0"/>
            </a:spcBef>
            <a:spcAft>
              <a:spcPct val="15000"/>
            </a:spcAft>
            <a:buChar char="••"/>
          </a:pPr>
          <a:r>
            <a:rPr lang="zh-TW" altLang="en-US" sz="2400" kern="1200" dirty="0" smtClean="0"/>
            <a:t>若不在這個檔案內的使用者則不可使用 </a:t>
          </a:r>
          <a:r>
            <a:rPr lang="en-US" altLang="zh-TW" sz="2400" kern="1200" dirty="0" err="1" smtClean="0"/>
            <a:t>crontab</a:t>
          </a:r>
          <a:endParaRPr lang="en-US" altLang="zh-TW" sz="2400" kern="1200" dirty="0" smtClean="0"/>
        </a:p>
      </dsp:txBody>
      <dsp:txXfrm>
        <a:off x="36" y="977649"/>
        <a:ext cx="3499420" cy="2799900"/>
      </dsp:txXfrm>
    </dsp:sp>
    <dsp:sp modelId="{C600D12A-D37B-405B-99C2-BD8E71185FF7}">
      <dsp:nvSpPr>
        <dsp:cNvPr id="0" name=""/>
        <dsp:cNvSpPr/>
      </dsp:nvSpPr>
      <dsp:spPr>
        <a:xfrm>
          <a:off x="3989375" y="286449"/>
          <a:ext cx="3499420" cy="691200"/>
        </a:xfrm>
        <a:prstGeom prst="rect">
          <a:avLst/>
        </a:prstGeom>
        <a:gradFill rotWithShape="1">
          <a:gsLst>
            <a:gs pos="0">
              <a:schemeClr val="accent2">
                <a:tint val="45000"/>
                <a:satMod val="200000"/>
              </a:schemeClr>
            </a:gs>
            <a:gs pos="30000">
              <a:schemeClr val="accent2">
                <a:tint val="61000"/>
                <a:satMod val="200000"/>
              </a:schemeClr>
            </a:gs>
            <a:gs pos="45000">
              <a:schemeClr val="accent2">
                <a:tint val="66000"/>
                <a:satMod val="200000"/>
              </a:schemeClr>
            </a:gs>
            <a:gs pos="55000">
              <a:schemeClr val="accent2">
                <a:tint val="66000"/>
                <a:satMod val="200000"/>
              </a:schemeClr>
            </a:gs>
            <a:gs pos="73000">
              <a:schemeClr val="accent2">
                <a:tint val="61000"/>
                <a:satMod val="200000"/>
              </a:schemeClr>
            </a:gs>
            <a:gs pos="100000">
              <a:schemeClr val="accent2">
                <a:tint val="45000"/>
                <a:satMod val="200000"/>
              </a:schemeClr>
            </a:gs>
          </a:gsLst>
          <a:lin ang="950000" scaled="1"/>
        </a:gradFill>
        <a:ln w="9525" cap="flat" cmpd="sng" algn="ctr">
          <a:solidFill>
            <a:schemeClr val="accent2"/>
          </a:solidFill>
          <a:prstDash val="solid"/>
        </a:ln>
        <a:effectLst>
          <a:outerShdw blurRad="38100" dist="25400" dir="5400000" rotWithShape="0">
            <a:srgbClr val="000000">
              <a:alpha val="40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en-US" altLang="zh-TW" sz="2400" kern="1200" smtClean="0"/>
            <a:t>/etc/cron.deny</a:t>
          </a:r>
          <a:r>
            <a:rPr lang="zh-TW" altLang="en-US" sz="2400" kern="1200" smtClean="0"/>
            <a:t>  </a:t>
          </a:r>
          <a:r>
            <a:rPr lang="en-US" altLang="zh-TW" sz="2400" kern="1200" smtClean="0"/>
            <a:t>(</a:t>
          </a:r>
          <a:r>
            <a:rPr lang="zh-TW" altLang="en-US" sz="2400" kern="1200" smtClean="0"/>
            <a:t>黑名單</a:t>
          </a:r>
          <a:r>
            <a:rPr lang="en-US" altLang="zh-TW" sz="2400" kern="1200" smtClean="0"/>
            <a:t>)</a:t>
          </a:r>
          <a:endParaRPr lang="en-US" altLang="zh-TW" sz="2400" kern="1200" dirty="0" smtClean="0"/>
        </a:p>
      </dsp:txBody>
      <dsp:txXfrm>
        <a:off x="3989375" y="286449"/>
        <a:ext cx="3499420" cy="691200"/>
      </dsp:txXfrm>
    </dsp:sp>
    <dsp:sp modelId="{316F40B7-6EC5-4CA2-B97B-1528922743D6}">
      <dsp:nvSpPr>
        <dsp:cNvPr id="0" name=""/>
        <dsp:cNvSpPr/>
      </dsp:nvSpPr>
      <dsp:spPr>
        <a:xfrm>
          <a:off x="3989375" y="977649"/>
          <a:ext cx="3499420" cy="2799900"/>
        </a:xfrm>
        <a:prstGeom prst="rect">
          <a:avLst/>
        </a:prstGeom>
        <a:solidFill>
          <a:schemeClr val="lt1">
            <a:alpha val="90000"/>
            <a:tint val="40000"/>
            <a:hueOff val="0"/>
            <a:satOff val="0"/>
            <a:lumOff val="0"/>
            <a:alphaOff val="0"/>
          </a:schemeClr>
        </a:solidFill>
        <a:ln w="1905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zh-TW" altLang="en-US" sz="2400" kern="1200" smtClean="0"/>
            <a:t>將不可以使用 </a:t>
          </a:r>
          <a:r>
            <a:rPr lang="en-US" altLang="zh-TW" sz="2400" kern="1200" smtClean="0"/>
            <a:t>crontab </a:t>
          </a:r>
          <a:r>
            <a:rPr lang="zh-TW" altLang="en-US" sz="2400" kern="1200" smtClean="0"/>
            <a:t>的帳號寫入其中</a:t>
          </a:r>
          <a:endParaRPr lang="en-US" altLang="zh-TW" sz="2400" kern="1200" dirty="0" smtClean="0"/>
        </a:p>
        <a:p>
          <a:pPr marL="228600" lvl="1" indent="-228600" algn="l" defTabSz="1066800">
            <a:lnSpc>
              <a:spcPct val="90000"/>
            </a:lnSpc>
            <a:spcBef>
              <a:spcPct val="0"/>
            </a:spcBef>
            <a:spcAft>
              <a:spcPct val="15000"/>
            </a:spcAft>
            <a:buChar char="••"/>
          </a:pPr>
          <a:r>
            <a:rPr lang="zh-TW" altLang="en-US" sz="2400" kern="1200" dirty="0" smtClean="0"/>
            <a:t>若未記錄到這個檔案當中的使用者，就可以使用 </a:t>
          </a:r>
          <a:r>
            <a:rPr lang="en-US" altLang="zh-TW" sz="2400" kern="1200" dirty="0" err="1" smtClean="0"/>
            <a:t>crontab</a:t>
          </a:r>
          <a:endParaRPr lang="zh-TW" altLang="en-US" sz="2400" kern="1200" dirty="0"/>
        </a:p>
      </dsp:txBody>
      <dsp:txXfrm>
        <a:off x="3989375" y="977649"/>
        <a:ext cx="3499420" cy="27999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5E18E-3988-4A9D-8ADE-618D4296C7D1}">
      <dsp:nvSpPr>
        <dsp:cNvPr id="0" name=""/>
        <dsp:cNvSpPr/>
      </dsp:nvSpPr>
      <dsp:spPr>
        <a:xfrm>
          <a:off x="40" y="98148"/>
          <a:ext cx="3845569" cy="604800"/>
        </a:xfrm>
        <a:prstGeom prst="rect">
          <a:avLst/>
        </a:prstGeom>
        <a:gradFill rotWithShape="0">
          <a:gsLst>
            <a:gs pos="0">
              <a:schemeClr val="lt1">
                <a:hueOff val="0"/>
                <a:satOff val="0"/>
                <a:lumOff val="0"/>
                <a:alphaOff val="0"/>
                <a:shade val="63000"/>
              </a:schemeClr>
            </a:gs>
            <a:gs pos="30000">
              <a:schemeClr val="lt1">
                <a:hueOff val="0"/>
                <a:satOff val="0"/>
                <a:lumOff val="0"/>
                <a:alphaOff val="0"/>
                <a:shade val="90000"/>
                <a:satMod val="110000"/>
              </a:schemeClr>
            </a:gs>
            <a:gs pos="45000">
              <a:schemeClr val="lt1">
                <a:hueOff val="0"/>
                <a:satOff val="0"/>
                <a:lumOff val="0"/>
                <a:alphaOff val="0"/>
                <a:shade val="100000"/>
                <a:satMod val="118000"/>
              </a:schemeClr>
            </a:gs>
            <a:gs pos="55000">
              <a:schemeClr val="lt1">
                <a:hueOff val="0"/>
                <a:satOff val="0"/>
                <a:lumOff val="0"/>
                <a:alphaOff val="0"/>
                <a:shade val="100000"/>
                <a:satMod val="118000"/>
              </a:schemeClr>
            </a:gs>
            <a:gs pos="73000">
              <a:schemeClr val="lt1">
                <a:hueOff val="0"/>
                <a:satOff val="0"/>
                <a:lumOff val="0"/>
                <a:alphaOff val="0"/>
                <a:shade val="90000"/>
                <a:satMod val="110000"/>
              </a:schemeClr>
            </a:gs>
            <a:gs pos="100000">
              <a:schemeClr val="lt1">
                <a:hueOff val="0"/>
                <a:satOff val="0"/>
                <a:lumOff val="0"/>
                <a:alphaOff val="0"/>
                <a:shade val="63000"/>
              </a:schemeClr>
            </a:gs>
          </a:gsLst>
          <a:lin ang="950000" scaled="1"/>
        </a:gradFill>
        <a:ln w="9525" cap="flat" cmpd="sng" algn="ctr">
          <a:solidFill>
            <a:schemeClr val="dk1">
              <a:shade val="80000"/>
              <a:hueOff val="0"/>
              <a:satOff val="0"/>
              <a:lumOff val="0"/>
              <a:alphaOff val="0"/>
            </a:schemeClr>
          </a:solidFill>
          <a:prstDash val="solid"/>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lt1">
              <a:hueOff val="0"/>
              <a:satOff val="0"/>
              <a:lumOff val="0"/>
              <a:alphaOff val="0"/>
              <a:tint val="100000"/>
              <a:shade val="100000"/>
              <a:hueMod val="100000"/>
              <a:satMod val="100000"/>
            </a:schemeClr>
          </a:contourClr>
        </a:sp3d>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rtl="0">
            <a:lnSpc>
              <a:spcPct val="90000"/>
            </a:lnSpc>
            <a:spcBef>
              <a:spcPct val="0"/>
            </a:spcBef>
            <a:spcAft>
              <a:spcPct val="35000"/>
            </a:spcAft>
          </a:pPr>
          <a:r>
            <a:rPr lang="zh-TW" altLang="en-US" sz="2000" kern="1200" dirty="0" smtClean="0"/>
            <a:t>絕對路徑</a:t>
          </a:r>
          <a:endParaRPr lang="zh-TW" altLang="en-US" sz="2000" kern="1200" dirty="0"/>
        </a:p>
      </dsp:txBody>
      <dsp:txXfrm>
        <a:off x="40" y="98148"/>
        <a:ext cx="3845569" cy="604800"/>
      </dsp:txXfrm>
    </dsp:sp>
    <dsp:sp modelId="{CC254BD1-6467-4BF4-A031-ABECF2477B83}">
      <dsp:nvSpPr>
        <dsp:cNvPr id="0" name=""/>
        <dsp:cNvSpPr/>
      </dsp:nvSpPr>
      <dsp:spPr>
        <a:xfrm>
          <a:off x="40" y="702948"/>
          <a:ext cx="3845569" cy="4136028"/>
        </a:xfrm>
        <a:prstGeom prst="rect">
          <a:avLst/>
        </a:prstGeom>
        <a:solidFill>
          <a:schemeClr val="lt1">
            <a:alpha val="90000"/>
            <a:tint val="40000"/>
            <a:hueOff val="0"/>
            <a:satOff val="0"/>
            <a:lumOff val="0"/>
            <a:alphaOff val="0"/>
          </a:schemeClr>
        </a:solidFill>
        <a:ln w="9525" cap="flat" cmpd="sng" algn="ctr">
          <a:solidFill>
            <a:schemeClr val="dk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rtl="0">
            <a:lnSpc>
              <a:spcPct val="90000"/>
            </a:lnSpc>
            <a:spcBef>
              <a:spcPct val="0"/>
            </a:spcBef>
            <a:spcAft>
              <a:spcPct val="15000"/>
            </a:spcAft>
            <a:buChar char="••"/>
          </a:pPr>
          <a:r>
            <a:rPr lang="zh-TW" sz="2100" kern="1200" smtClean="0"/>
            <a:t>由根目錄 </a:t>
          </a:r>
          <a:r>
            <a:rPr lang="en-US" sz="2100" kern="1200" smtClean="0"/>
            <a:t>/</a:t>
          </a:r>
          <a:r>
            <a:rPr lang="zh-TW" sz="2100" kern="1200" smtClean="0"/>
            <a:t> 為起點，一直寫到目的地</a:t>
          </a:r>
          <a:endParaRPr lang="zh-TW" sz="2100" kern="1200"/>
        </a:p>
        <a:p>
          <a:pPr marL="228600" lvl="1" indent="-228600" algn="l" defTabSz="933450" rtl="0">
            <a:lnSpc>
              <a:spcPct val="90000"/>
            </a:lnSpc>
            <a:spcBef>
              <a:spcPct val="0"/>
            </a:spcBef>
            <a:spcAft>
              <a:spcPct val="15000"/>
            </a:spcAft>
            <a:buChar char="••"/>
          </a:pPr>
          <a:r>
            <a:rPr lang="zh-TW" altLang="en-US" sz="2100" kern="1200" smtClean="0"/>
            <a:t>範例：</a:t>
          </a:r>
          <a:endParaRPr lang="zh-TW" altLang="en-US" sz="2100" kern="1200"/>
        </a:p>
        <a:p>
          <a:pPr marL="457200" lvl="2" indent="-228600" algn="l" defTabSz="933450" rtl="0">
            <a:lnSpc>
              <a:spcPct val="90000"/>
            </a:lnSpc>
            <a:spcBef>
              <a:spcPct val="0"/>
            </a:spcBef>
            <a:spcAft>
              <a:spcPct val="15000"/>
            </a:spcAft>
            <a:buChar char="••"/>
          </a:pPr>
          <a:r>
            <a:rPr lang="en-US" sz="2100" kern="1200" smtClean="0"/>
            <a:t>/</a:t>
          </a:r>
          <a:endParaRPr lang="zh-TW" sz="2100" kern="1200"/>
        </a:p>
        <a:p>
          <a:pPr marL="457200" lvl="2" indent="-228600" algn="l" defTabSz="933450" rtl="0">
            <a:lnSpc>
              <a:spcPct val="90000"/>
            </a:lnSpc>
            <a:spcBef>
              <a:spcPct val="0"/>
            </a:spcBef>
            <a:spcAft>
              <a:spcPct val="15000"/>
            </a:spcAft>
            <a:buChar char="••"/>
          </a:pPr>
          <a:r>
            <a:rPr lang="en-US" sz="2100" kern="1200" smtClean="0"/>
            <a:t>/tmp/</a:t>
          </a:r>
          <a:endParaRPr lang="zh-TW" sz="2100" kern="1200"/>
        </a:p>
        <a:p>
          <a:pPr marL="457200" lvl="2" indent="-228600" algn="l" defTabSz="933450" rtl="0">
            <a:lnSpc>
              <a:spcPct val="90000"/>
            </a:lnSpc>
            <a:spcBef>
              <a:spcPct val="0"/>
            </a:spcBef>
            <a:spcAft>
              <a:spcPct val="15000"/>
            </a:spcAft>
            <a:buChar char="••"/>
          </a:pPr>
          <a:r>
            <a:rPr lang="en-US" sz="2100" kern="1200" smtClean="0"/>
            <a:t>/home/iiiedu/</a:t>
          </a:r>
          <a:endParaRPr lang="zh-TW" sz="2100" kern="1200"/>
        </a:p>
        <a:p>
          <a:pPr marL="457200" lvl="2" indent="-228600" algn="l" defTabSz="933450" rtl="0">
            <a:lnSpc>
              <a:spcPct val="90000"/>
            </a:lnSpc>
            <a:spcBef>
              <a:spcPct val="0"/>
            </a:spcBef>
            <a:spcAft>
              <a:spcPct val="15000"/>
            </a:spcAft>
            <a:buChar char="••"/>
          </a:pPr>
          <a:r>
            <a:rPr lang="en-US" sz="2100" kern="1200" smtClean="0"/>
            <a:t>/home/iiiedu/f1.txt</a:t>
          </a:r>
          <a:endParaRPr lang="zh-TW" sz="2100" kern="1200"/>
        </a:p>
        <a:p>
          <a:pPr marL="457200" lvl="2" indent="-228600" algn="l" defTabSz="933450" rtl="0">
            <a:lnSpc>
              <a:spcPct val="90000"/>
            </a:lnSpc>
            <a:spcBef>
              <a:spcPct val="0"/>
            </a:spcBef>
            <a:spcAft>
              <a:spcPct val="15000"/>
            </a:spcAft>
            <a:buChar char="••"/>
          </a:pPr>
          <a:r>
            <a:rPr lang="en-US" sz="2100" kern="1200" smtClean="0"/>
            <a:t>~/f1.txt</a:t>
          </a:r>
          <a:endParaRPr lang="zh-TW" sz="2100" kern="1200"/>
        </a:p>
      </dsp:txBody>
      <dsp:txXfrm>
        <a:off x="40" y="702948"/>
        <a:ext cx="3845569" cy="4136028"/>
      </dsp:txXfrm>
    </dsp:sp>
    <dsp:sp modelId="{0FBCE2EA-BE21-4796-8524-78664E69797A}">
      <dsp:nvSpPr>
        <dsp:cNvPr id="0" name=""/>
        <dsp:cNvSpPr/>
      </dsp:nvSpPr>
      <dsp:spPr>
        <a:xfrm>
          <a:off x="4383989" y="98148"/>
          <a:ext cx="3845569" cy="604800"/>
        </a:xfrm>
        <a:prstGeom prst="rect">
          <a:avLst/>
        </a:prstGeom>
        <a:gradFill rotWithShape="0">
          <a:gsLst>
            <a:gs pos="0">
              <a:schemeClr val="lt1">
                <a:hueOff val="0"/>
                <a:satOff val="0"/>
                <a:lumOff val="0"/>
                <a:alphaOff val="0"/>
                <a:shade val="63000"/>
              </a:schemeClr>
            </a:gs>
            <a:gs pos="30000">
              <a:schemeClr val="lt1">
                <a:hueOff val="0"/>
                <a:satOff val="0"/>
                <a:lumOff val="0"/>
                <a:alphaOff val="0"/>
                <a:shade val="90000"/>
                <a:satMod val="110000"/>
              </a:schemeClr>
            </a:gs>
            <a:gs pos="45000">
              <a:schemeClr val="lt1">
                <a:hueOff val="0"/>
                <a:satOff val="0"/>
                <a:lumOff val="0"/>
                <a:alphaOff val="0"/>
                <a:shade val="100000"/>
                <a:satMod val="118000"/>
              </a:schemeClr>
            </a:gs>
            <a:gs pos="55000">
              <a:schemeClr val="lt1">
                <a:hueOff val="0"/>
                <a:satOff val="0"/>
                <a:lumOff val="0"/>
                <a:alphaOff val="0"/>
                <a:shade val="100000"/>
                <a:satMod val="118000"/>
              </a:schemeClr>
            </a:gs>
            <a:gs pos="73000">
              <a:schemeClr val="lt1">
                <a:hueOff val="0"/>
                <a:satOff val="0"/>
                <a:lumOff val="0"/>
                <a:alphaOff val="0"/>
                <a:shade val="90000"/>
                <a:satMod val="110000"/>
              </a:schemeClr>
            </a:gs>
            <a:gs pos="100000">
              <a:schemeClr val="lt1">
                <a:hueOff val="0"/>
                <a:satOff val="0"/>
                <a:lumOff val="0"/>
                <a:alphaOff val="0"/>
                <a:shade val="63000"/>
              </a:schemeClr>
            </a:gs>
          </a:gsLst>
          <a:lin ang="950000" scaled="1"/>
        </a:gradFill>
        <a:ln w="9525" cap="flat" cmpd="sng" algn="ctr">
          <a:solidFill>
            <a:schemeClr val="dk1">
              <a:shade val="80000"/>
              <a:hueOff val="0"/>
              <a:satOff val="0"/>
              <a:lumOff val="0"/>
              <a:alphaOff val="0"/>
            </a:schemeClr>
          </a:solidFill>
          <a:prstDash val="solid"/>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lt1">
              <a:hueOff val="0"/>
              <a:satOff val="0"/>
              <a:lumOff val="0"/>
              <a:alphaOff val="0"/>
              <a:tint val="100000"/>
              <a:shade val="100000"/>
              <a:hueMod val="100000"/>
              <a:satMod val="100000"/>
            </a:schemeClr>
          </a:contourClr>
        </a:sp3d>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rtl="0">
            <a:lnSpc>
              <a:spcPct val="90000"/>
            </a:lnSpc>
            <a:spcBef>
              <a:spcPct val="0"/>
            </a:spcBef>
            <a:spcAft>
              <a:spcPct val="35000"/>
            </a:spcAft>
          </a:pPr>
          <a:r>
            <a:rPr lang="zh-TW" altLang="en-US" sz="2000" kern="1200" dirty="0" smtClean="0"/>
            <a:t>相對路徑</a:t>
          </a:r>
          <a:endParaRPr lang="zh-TW" altLang="en-US" sz="2000" kern="1200" dirty="0"/>
        </a:p>
      </dsp:txBody>
      <dsp:txXfrm>
        <a:off x="4383989" y="98148"/>
        <a:ext cx="3845569" cy="604800"/>
      </dsp:txXfrm>
    </dsp:sp>
    <dsp:sp modelId="{5087915C-11AB-4F08-915B-4468B9F0DDAE}">
      <dsp:nvSpPr>
        <dsp:cNvPr id="0" name=""/>
        <dsp:cNvSpPr/>
      </dsp:nvSpPr>
      <dsp:spPr>
        <a:xfrm>
          <a:off x="4383989" y="702948"/>
          <a:ext cx="3845569" cy="4136028"/>
        </a:xfrm>
        <a:prstGeom prst="rect">
          <a:avLst/>
        </a:prstGeom>
        <a:solidFill>
          <a:schemeClr val="lt1">
            <a:alpha val="90000"/>
            <a:tint val="40000"/>
            <a:hueOff val="0"/>
            <a:satOff val="0"/>
            <a:lumOff val="0"/>
            <a:alphaOff val="0"/>
          </a:schemeClr>
        </a:solidFill>
        <a:ln w="9525" cap="flat" cmpd="sng" algn="ctr">
          <a:solidFill>
            <a:schemeClr val="dk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rtl="0">
            <a:lnSpc>
              <a:spcPct val="90000"/>
            </a:lnSpc>
            <a:spcBef>
              <a:spcPct val="0"/>
            </a:spcBef>
            <a:spcAft>
              <a:spcPct val="15000"/>
            </a:spcAft>
            <a:buChar char="••"/>
          </a:pPr>
          <a:r>
            <a:rPr lang="zh-TW" altLang="en-US" sz="2100" kern="1200" dirty="0" smtClean="0"/>
            <a:t>以當前目錄為起點，一直寫到目的地 </a:t>
          </a:r>
          <a:r>
            <a:rPr lang="en-US" altLang="zh-TW" sz="2100" kern="1200" dirty="0" smtClean="0"/>
            <a:t>(</a:t>
          </a:r>
          <a:r>
            <a:rPr lang="zh-TW" sz="2100" kern="1200" dirty="0" smtClean="0"/>
            <a:t>一定不是由 </a:t>
          </a:r>
          <a:r>
            <a:rPr lang="en-US" sz="2100" kern="1200" dirty="0" smtClean="0"/>
            <a:t>/</a:t>
          </a:r>
          <a:r>
            <a:rPr lang="zh-TW" sz="2100" kern="1200" dirty="0" smtClean="0"/>
            <a:t> 寫起</a:t>
          </a:r>
          <a:r>
            <a:rPr lang="en-US" altLang="zh-TW" sz="2100" kern="1200" dirty="0" smtClean="0"/>
            <a:t>)</a:t>
          </a:r>
          <a:endParaRPr lang="zh-TW" altLang="en-US" sz="2100" kern="1200" dirty="0"/>
        </a:p>
        <a:p>
          <a:pPr marL="228600" lvl="1" indent="-228600" algn="l" defTabSz="933450" rtl="0">
            <a:lnSpc>
              <a:spcPct val="90000"/>
            </a:lnSpc>
            <a:spcBef>
              <a:spcPct val="0"/>
            </a:spcBef>
            <a:spcAft>
              <a:spcPct val="15000"/>
            </a:spcAft>
            <a:buChar char="••"/>
          </a:pPr>
          <a:r>
            <a:rPr lang="zh-TW" altLang="en-US" sz="2100" kern="1200" dirty="0" smtClean="0"/>
            <a:t>以</a:t>
          </a:r>
          <a:r>
            <a:rPr lang="zh-TW" sz="2100" kern="1200" dirty="0" smtClean="0"/>
            <a:t> </a:t>
          </a:r>
          <a:r>
            <a:rPr lang="en-US" sz="2100" kern="1200" dirty="0" smtClean="0"/>
            <a:t>.</a:t>
          </a:r>
          <a:r>
            <a:rPr lang="zh-TW" sz="2100" kern="1200" dirty="0" smtClean="0"/>
            <a:t> 表示當前</a:t>
          </a:r>
          <a:r>
            <a:rPr lang="zh-TW" sz="2100" kern="1200" dirty="0" smtClean="0"/>
            <a:t>目錄</a:t>
          </a:r>
          <a:endParaRPr lang="zh-TW" sz="2100" kern="1200" dirty="0"/>
        </a:p>
        <a:p>
          <a:pPr marL="228600" lvl="1" indent="-228600" algn="l" defTabSz="933450" rtl="0">
            <a:lnSpc>
              <a:spcPct val="90000"/>
            </a:lnSpc>
            <a:spcBef>
              <a:spcPct val="0"/>
            </a:spcBef>
            <a:spcAft>
              <a:spcPct val="15000"/>
            </a:spcAft>
            <a:buChar char="••"/>
          </a:pPr>
          <a:r>
            <a:rPr lang="zh-TW" altLang="en-US" sz="2100" kern="1200" dirty="0" smtClean="0"/>
            <a:t>以</a:t>
          </a:r>
          <a:r>
            <a:rPr lang="zh-TW" sz="2100" kern="1200" dirty="0" smtClean="0"/>
            <a:t> </a:t>
          </a:r>
          <a:r>
            <a:rPr lang="en-US" sz="2100" kern="1200" dirty="0" smtClean="0"/>
            <a:t>..</a:t>
          </a:r>
          <a:r>
            <a:rPr lang="zh-TW" sz="2100" kern="1200" dirty="0" smtClean="0"/>
            <a:t> 表示上一層目錄</a:t>
          </a:r>
          <a:endParaRPr lang="zh-TW" sz="2100" kern="1200" dirty="0"/>
        </a:p>
        <a:p>
          <a:pPr marL="228600" lvl="1" indent="-228600" algn="l" defTabSz="933450" rtl="0">
            <a:lnSpc>
              <a:spcPct val="90000"/>
            </a:lnSpc>
            <a:spcBef>
              <a:spcPct val="0"/>
            </a:spcBef>
            <a:spcAft>
              <a:spcPct val="15000"/>
            </a:spcAft>
            <a:buChar char="••"/>
          </a:pPr>
          <a:r>
            <a:rPr lang="zh-TW" altLang="en-US" sz="2100" kern="1200" dirty="0" smtClean="0"/>
            <a:t>範例：</a:t>
          </a:r>
          <a:endParaRPr lang="zh-TW" altLang="en-US" sz="2100" kern="1200" dirty="0"/>
        </a:p>
        <a:p>
          <a:pPr marL="457200" lvl="2" indent="-228600" algn="l" defTabSz="933450" rtl="0">
            <a:lnSpc>
              <a:spcPct val="90000"/>
            </a:lnSpc>
            <a:spcBef>
              <a:spcPct val="0"/>
            </a:spcBef>
            <a:spcAft>
              <a:spcPct val="15000"/>
            </a:spcAft>
            <a:buChar char="••"/>
          </a:pPr>
          <a:r>
            <a:rPr lang="en-US" sz="2100" kern="1200" smtClean="0"/>
            <a:t>test/</a:t>
          </a:r>
          <a:endParaRPr lang="zh-TW" sz="2100" kern="1200"/>
        </a:p>
        <a:p>
          <a:pPr marL="457200" lvl="2" indent="-228600" algn="l" defTabSz="933450" rtl="0">
            <a:lnSpc>
              <a:spcPct val="90000"/>
            </a:lnSpc>
            <a:spcBef>
              <a:spcPct val="0"/>
            </a:spcBef>
            <a:spcAft>
              <a:spcPct val="15000"/>
            </a:spcAft>
            <a:buChar char="••"/>
          </a:pPr>
          <a:r>
            <a:rPr lang="en-US" sz="2100" kern="1200" smtClean="0"/>
            <a:t>file1.txt </a:t>
          </a:r>
          <a:r>
            <a:rPr lang="zh-TW" sz="2100" kern="1200" smtClean="0"/>
            <a:t>或 </a:t>
          </a:r>
          <a:r>
            <a:rPr lang="en-US" sz="2100" kern="1200" smtClean="0"/>
            <a:t>./file1.txt</a:t>
          </a:r>
          <a:endParaRPr lang="zh-TW" sz="2100" kern="1200"/>
        </a:p>
        <a:p>
          <a:pPr marL="457200" lvl="2" indent="-228600" algn="l" defTabSz="933450" rtl="0">
            <a:lnSpc>
              <a:spcPct val="90000"/>
            </a:lnSpc>
            <a:spcBef>
              <a:spcPct val="0"/>
            </a:spcBef>
            <a:spcAft>
              <a:spcPct val="15000"/>
            </a:spcAft>
            <a:buChar char="••"/>
          </a:pPr>
          <a:r>
            <a:rPr lang="en-US" sz="2100" kern="1200" smtClean="0"/>
            <a:t>../ </a:t>
          </a:r>
          <a:endParaRPr lang="zh-TW" sz="2100" kern="1200"/>
        </a:p>
        <a:p>
          <a:pPr marL="457200" lvl="2" indent="-228600" algn="l" defTabSz="933450" rtl="0">
            <a:lnSpc>
              <a:spcPct val="90000"/>
            </a:lnSpc>
            <a:spcBef>
              <a:spcPct val="0"/>
            </a:spcBef>
            <a:spcAft>
              <a:spcPct val="15000"/>
            </a:spcAft>
            <a:buChar char="••"/>
          </a:pPr>
          <a:r>
            <a:rPr lang="en-US" sz="2100" kern="1200" dirty="0" smtClean="0"/>
            <a:t>../../</a:t>
          </a:r>
          <a:r>
            <a:rPr lang="en-US" sz="2100" kern="1200" dirty="0" err="1" smtClean="0"/>
            <a:t>tmp</a:t>
          </a:r>
          <a:r>
            <a:rPr lang="en-US" sz="2100" kern="1200" dirty="0" smtClean="0"/>
            <a:t>/file2.txt</a:t>
          </a:r>
          <a:endParaRPr lang="zh-TW" sz="2100" kern="1200" dirty="0"/>
        </a:p>
      </dsp:txBody>
      <dsp:txXfrm>
        <a:off x="4383989" y="702948"/>
        <a:ext cx="3845569" cy="413602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A64D47-B761-4437-B1F4-6E5C81B9F6FA}">
      <dsp:nvSpPr>
        <dsp:cNvPr id="0" name=""/>
        <dsp:cNvSpPr/>
      </dsp:nvSpPr>
      <dsp:spPr>
        <a:xfrm>
          <a:off x="2700" y="37091"/>
          <a:ext cx="2632792" cy="518400"/>
        </a:xfrm>
        <a:prstGeom prst="rect">
          <a:avLst/>
        </a:prstGeom>
        <a:gradFill rotWithShape="0">
          <a:gsLst>
            <a:gs pos="0">
              <a:schemeClr val="lt1">
                <a:hueOff val="0"/>
                <a:satOff val="0"/>
                <a:lumOff val="0"/>
                <a:alphaOff val="0"/>
                <a:shade val="63000"/>
              </a:schemeClr>
            </a:gs>
            <a:gs pos="30000">
              <a:schemeClr val="lt1">
                <a:hueOff val="0"/>
                <a:satOff val="0"/>
                <a:lumOff val="0"/>
                <a:alphaOff val="0"/>
                <a:shade val="90000"/>
                <a:satMod val="110000"/>
              </a:schemeClr>
            </a:gs>
            <a:gs pos="45000">
              <a:schemeClr val="lt1">
                <a:hueOff val="0"/>
                <a:satOff val="0"/>
                <a:lumOff val="0"/>
                <a:alphaOff val="0"/>
                <a:shade val="100000"/>
                <a:satMod val="118000"/>
              </a:schemeClr>
            </a:gs>
            <a:gs pos="55000">
              <a:schemeClr val="lt1">
                <a:hueOff val="0"/>
                <a:satOff val="0"/>
                <a:lumOff val="0"/>
                <a:alphaOff val="0"/>
                <a:shade val="100000"/>
                <a:satMod val="118000"/>
              </a:schemeClr>
            </a:gs>
            <a:gs pos="73000">
              <a:schemeClr val="lt1">
                <a:hueOff val="0"/>
                <a:satOff val="0"/>
                <a:lumOff val="0"/>
                <a:alphaOff val="0"/>
                <a:shade val="90000"/>
                <a:satMod val="110000"/>
              </a:schemeClr>
            </a:gs>
            <a:gs pos="100000">
              <a:schemeClr val="lt1">
                <a:hueOff val="0"/>
                <a:satOff val="0"/>
                <a:lumOff val="0"/>
                <a:alphaOff val="0"/>
                <a:shade val="63000"/>
              </a:schemeClr>
            </a:gs>
          </a:gsLst>
          <a:lin ang="950000" scaled="1"/>
        </a:gradFill>
        <a:ln w="9525" cap="flat" cmpd="sng" algn="ctr">
          <a:solidFill>
            <a:schemeClr val="dk1">
              <a:shade val="80000"/>
              <a:hueOff val="0"/>
              <a:satOff val="0"/>
              <a:lumOff val="0"/>
              <a:alphaOff val="0"/>
            </a:schemeClr>
          </a:solidFill>
          <a:prstDash val="solid"/>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lt1">
              <a:hueOff val="0"/>
              <a:satOff val="0"/>
              <a:lumOff val="0"/>
              <a:alphaOff val="0"/>
              <a:tint val="100000"/>
              <a:shade val="100000"/>
              <a:hueMod val="100000"/>
              <a:satMod val="100000"/>
            </a:schemeClr>
          </a:contourClr>
        </a:sp3d>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zh-TW" altLang="en-US" sz="1800" kern="1200" dirty="0" smtClean="0"/>
            <a:t>指令</a:t>
          </a:r>
          <a:endParaRPr lang="zh-TW" altLang="en-US" sz="1800" kern="1200" dirty="0"/>
        </a:p>
      </dsp:txBody>
      <dsp:txXfrm>
        <a:off x="2700" y="37091"/>
        <a:ext cx="2632792" cy="518400"/>
      </dsp:txXfrm>
    </dsp:sp>
    <dsp:sp modelId="{6924E9E3-7880-4D7A-B537-BC422AF5DA0E}">
      <dsp:nvSpPr>
        <dsp:cNvPr id="0" name=""/>
        <dsp:cNvSpPr/>
      </dsp:nvSpPr>
      <dsp:spPr>
        <a:xfrm>
          <a:off x="2700" y="555491"/>
          <a:ext cx="2632792" cy="2215729"/>
        </a:xfrm>
        <a:prstGeom prst="rect">
          <a:avLst/>
        </a:prstGeom>
        <a:solidFill>
          <a:schemeClr val="lt1">
            <a:alpha val="90000"/>
            <a:tint val="40000"/>
            <a:hueOff val="0"/>
            <a:satOff val="0"/>
            <a:lumOff val="0"/>
            <a:alphaOff val="0"/>
          </a:schemeClr>
        </a:solidFill>
        <a:ln w="9525" cap="flat" cmpd="sng" algn="ctr">
          <a:solidFill>
            <a:schemeClr val="dk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altLang="zh-TW" sz="1800" kern="1200" dirty="0" smtClean="0"/>
            <a:t>shell</a:t>
          </a:r>
          <a:r>
            <a:rPr lang="zh-TW" altLang="en-US" sz="1800" kern="1200" dirty="0" smtClean="0"/>
            <a:t>指令或可執行檔</a:t>
          </a:r>
          <a:endParaRPr lang="zh-TW" altLang="en-US" sz="1800" kern="1200" dirty="0"/>
        </a:p>
        <a:p>
          <a:pPr marL="171450" lvl="1" indent="-171450" algn="l" defTabSz="800100">
            <a:lnSpc>
              <a:spcPct val="90000"/>
            </a:lnSpc>
            <a:spcBef>
              <a:spcPct val="0"/>
            </a:spcBef>
            <a:spcAft>
              <a:spcPct val="15000"/>
            </a:spcAft>
            <a:buChar char="••"/>
          </a:pPr>
          <a:r>
            <a:rPr lang="zh-TW" altLang="en-US" sz="1800" kern="1200" dirty="0" smtClean="0"/>
            <a:t>內建指令名稱皆小寫</a:t>
          </a:r>
          <a:endParaRPr lang="en-US" altLang="zh-TW" sz="1800" kern="1200" dirty="0" smtClean="0"/>
        </a:p>
      </dsp:txBody>
      <dsp:txXfrm>
        <a:off x="2700" y="555491"/>
        <a:ext cx="2632792" cy="2215729"/>
      </dsp:txXfrm>
    </dsp:sp>
    <dsp:sp modelId="{0BAE9210-5289-4558-B05C-871510A02813}">
      <dsp:nvSpPr>
        <dsp:cNvPr id="0" name=""/>
        <dsp:cNvSpPr/>
      </dsp:nvSpPr>
      <dsp:spPr>
        <a:xfrm>
          <a:off x="3004083" y="37091"/>
          <a:ext cx="2632792" cy="518400"/>
        </a:xfrm>
        <a:prstGeom prst="rect">
          <a:avLst/>
        </a:prstGeom>
        <a:gradFill rotWithShape="0">
          <a:gsLst>
            <a:gs pos="0">
              <a:schemeClr val="lt1">
                <a:hueOff val="0"/>
                <a:satOff val="0"/>
                <a:lumOff val="0"/>
                <a:alphaOff val="0"/>
                <a:shade val="63000"/>
              </a:schemeClr>
            </a:gs>
            <a:gs pos="30000">
              <a:schemeClr val="lt1">
                <a:hueOff val="0"/>
                <a:satOff val="0"/>
                <a:lumOff val="0"/>
                <a:alphaOff val="0"/>
                <a:shade val="90000"/>
                <a:satMod val="110000"/>
              </a:schemeClr>
            </a:gs>
            <a:gs pos="45000">
              <a:schemeClr val="lt1">
                <a:hueOff val="0"/>
                <a:satOff val="0"/>
                <a:lumOff val="0"/>
                <a:alphaOff val="0"/>
                <a:shade val="100000"/>
                <a:satMod val="118000"/>
              </a:schemeClr>
            </a:gs>
            <a:gs pos="55000">
              <a:schemeClr val="lt1">
                <a:hueOff val="0"/>
                <a:satOff val="0"/>
                <a:lumOff val="0"/>
                <a:alphaOff val="0"/>
                <a:shade val="100000"/>
                <a:satMod val="118000"/>
              </a:schemeClr>
            </a:gs>
            <a:gs pos="73000">
              <a:schemeClr val="lt1">
                <a:hueOff val="0"/>
                <a:satOff val="0"/>
                <a:lumOff val="0"/>
                <a:alphaOff val="0"/>
                <a:shade val="90000"/>
                <a:satMod val="110000"/>
              </a:schemeClr>
            </a:gs>
            <a:gs pos="100000">
              <a:schemeClr val="lt1">
                <a:hueOff val="0"/>
                <a:satOff val="0"/>
                <a:lumOff val="0"/>
                <a:alphaOff val="0"/>
                <a:shade val="63000"/>
              </a:schemeClr>
            </a:gs>
          </a:gsLst>
          <a:lin ang="950000" scaled="1"/>
        </a:gradFill>
        <a:ln w="9525" cap="flat" cmpd="sng" algn="ctr">
          <a:solidFill>
            <a:schemeClr val="dk1">
              <a:shade val="80000"/>
              <a:hueOff val="0"/>
              <a:satOff val="0"/>
              <a:lumOff val="0"/>
              <a:alphaOff val="0"/>
            </a:schemeClr>
          </a:solidFill>
          <a:prstDash val="solid"/>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lt1">
              <a:hueOff val="0"/>
              <a:satOff val="0"/>
              <a:lumOff val="0"/>
              <a:alphaOff val="0"/>
              <a:tint val="100000"/>
              <a:shade val="100000"/>
              <a:hueMod val="100000"/>
              <a:satMod val="100000"/>
            </a:schemeClr>
          </a:contourClr>
        </a:sp3d>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zh-TW" altLang="en-US" sz="1800" kern="1200" dirty="0" smtClean="0"/>
            <a:t>選項</a:t>
          </a:r>
          <a:endParaRPr lang="zh-TW" altLang="en-US" sz="1800" kern="1200" dirty="0"/>
        </a:p>
      </dsp:txBody>
      <dsp:txXfrm>
        <a:off x="3004083" y="37091"/>
        <a:ext cx="2632792" cy="518400"/>
      </dsp:txXfrm>
    </dsp:sp>
    <dsp:sp modelId="{FFA08924-F0CE-42F9-95F3-B662C99638F2}">
      <dsp:nvSpPr>
        <dsp:cNvPr id="0" name=""/>
        <dsp:cNvSpPr/>
      </dsp:nvSpPr>
      <dsp:spPr>
        <a:xfrm>
          <a:off x="3004083" y="555491"/>
          <a:ext cx="2632792" cy="2215729"/>
        </a:xfrm>
        <a:prstGeom prst="rect">
          <a:avLst/>
        </a:prstGeom>
        <a:solidFill>
          <a:schemeClr val="lt1">
            <a:alpha val="90000"/>
            <a:tint val="40000"/>
            <a:hueOff val="0"/>
            <a:satOff val="0"/>
            <a:lumOff val="0"/>
            <a:alphaOff val="0"/>
          </a:schemeClr>
        </a:solidFill>
        <a:ln w="9525" cap="flat" cmpd="sng" algn="ctr">
          <a:solidFill>
            <a:schemeClr val="dk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TW" altLang="en-US" sz="1800" kern="1200" dirty="0" smtClean="0"/>
            <a:t>控制指令的功能變化</a:t>
          </a:r>
          <a:endParaRPr lang="zh-TW" altLang="en-US" sz="1800" kern="1200" dirty="0"/>
        </a:p>
        <a:p>
          <a:pPr marL="171450" lvl="1" indent="-171450" algn="l" defTabSz="800100">
            <a:lnSpc>
              <a:spcPct val="90000"/>
            </a:lnSpc>
            <a:spcBef>
              <a:spcPct val="0"/>
            </a:spcBef>
            <a:spcAft>
              <a:spcPct val="15000"/>
            </a:spcAft>
            <a:buChar char="••"/>
          </a:pPr>
          <a:r>
            <a:rPr lang="zh-TW" altLang="en-US" sz="1800" kern="1200" dirty="0" smtClean="0"/>
            <a:t>由各個指令賦予意義</a:t>
          </a:r>
          <a:endParaRPr lang="zh-TW" altLang="en-US" sz="1800" kern="1200" dirty="0"/>
        </a:p>
        <a:p>
          <a:pPr marL="171450" lvl="1" indent="-171450" algn="l" defTabSz="800100">
            <a:lnSpc>
              <a:spcPct val="90000"/>
            </a:lnSpc>
            <a:spcBef>
              <a:spcPct val="0"/>
            </a:spcBef>
            <a:spcAft>
              <a:spcPct val="15000"/>
            </a:spcAft>
            <a:buChar char="••"/>
          </a:pPr>
          <a:r>
            <a:rPr lang="zh-TW" altLang="en-US" sz="1800" kern="1200" dirty="0" smtClean="0"/>
            <a:t>分成短選項及長選項，通常以</a:t>
          </a:r>
          <a:r>
            <a:rPr lang="en-US" altLang="zh-TW" sz="1800" kern="1200" dirty="0" smtClean="0"/>
            <a:t>-</a:t>
          </a:r>
          <a:r>
            <a:rPr lang="zh-TW" altLang="en-US" sz="1800" kern="1200" dirty="0" smtClean="0"/>
            <a:t>或</a:t>
          </a:r>
          <a:r>
            <a:rPr lang="en-US" altLang="zh-TW" sz="1800" kern="1200" dirty="0" smtClean="0"/>
            <a:t>--</a:t>
          </a:r>
          <a:r>
            <a:rPr lang="zh-TW" altLang="en-US" sz="1800" kern="1200" dirty="0" smtClean="0"/>
            <a:t>開頭</a:t>
          </a:r>
          <a:endParaRPr lang="en-US" altLang="zh-TW" sz="1800" kern="1200" dirty="0" smtClean="0"/>
        </a:p>
        <a:p>
          <a:pPr marL="171450" lvl="1" indent="-171450" algn="l" defTabSz="800100">
            <a:lnSpc>
              <a:spcPct val="90000"/>
            </a:lnSpc>
            <a:spcBef>
              <a:spcPct val="0"/>
            </a:spcBef>
            <a:spcAft>
              <a:spcPct val="15000"/>
            </a:spcAft>
            <a:buChar char="••"/>
          </a:pPr>
          <a:r>
            <a:rPr lang="zh-TW" altLang="en-US" sz="1800" kern="1200" dirty="0" smtClean="0"/>
            <a:t>例如 </a:t>
          </a:r>
          <a:r>
            <a:rPr lang="en-US" altLang="zh-TW" sz="1800" kern="1200" dirty="0" smtClean="0"/>
            <a:t>-h</a:t>
          </a:r>
          <a:r>
            <a:rPr lang="zh-TW" altLang="en-US" sz="1800" kern="1200" dirty="0" smtClean="0"/>
            <a:t> 或 </a:t>
          </a:r>
          <a:r>
            <a:rPr lang="en-US" altLang="zh-TW" sz="1800" kern="1200" dirty="0" smtClean="0"/>
            <a:t>--help</a:t>
          </a:r>
        </a:p>
      </dsp:txBody>
      <dsp:txXfrm>
        <a:off x="3004083" y="555491"/>
        <a:ext cx="2632792" cy="2215729"/>
      </dsp:txXfrm>
    </dsp:sp>
    <dsp:sp modelId="{09556652-C3E7-47CC-99EB-1691730D6C1D}">
      <dsp:nvSpPr>
        <dsp:cNvPr id="0" name=""/>
        <dsp:cNvSpPr/>
      </dsp:nvSpPr>
      <dsp:spPr>
        <a:xfrm>
          <a:off x="6005467" y="37091"/>
          <a:ext cx="2632792" cy="518400"/>
        </a:xfrm>
        <a:prstGeom prst="rect">
          <a:avLst/>
        </a:prstGeom>
        <a:gradFill rotWithShape="0">
          <a:gsLst>
            <a:gs pos="0">
              <a:schemeClr val="lt1">
                <a:hueOff val="0"/>
                <a:satOff val="0"/>
                <a:lumOff val="0"/>
                <a:alphaOff val="0"/>
                <a:shade val="63000"/>
              </a:schemeClr>
            </a:gs>
            <a:gs pos="30000">
              <a:schemeClr val="lt1">
                <a:hueOff val="0"/>
                <a:satOff val="0"/>
                <a:lumOff val="0"/>
                <a:alphaOff val="0"/>
                <a:shade val="90000"/>
                <a:satMod val="110000"/>
              </a:schemeClr>
            </a:gs>
            <a:gs pos="45000">
              <a:schemeClr val="lt1">
                <a:hueOff val="0"/>
                <a:satOff val="0"/>
                <a:lumOff val="0"/>
                <a:alphaOff val="0"/>
                <a:shade val="100000"/>
                <a:satMod val="118000"/>
              </a:schemeClr>
            </a:gs>
            <a:gs pos="55000">
              <a:schemeClr val="lt1">
                <a:hueOff val="0"/>
                <a:satOff val="0"/>
                <a:lumOff val="0"/>
                <a:alphaOff val="0"/>
                <a:shade val="100000"/>
                <a:satMod val="118000"/>
              </a:schemeClr>
            </a:gs>
            <a:gs pos="73000">
              <a:schemeClr val="lt1">
                <a:hueOff val="0"/>
                <a:satOff val="0"/>
                <a:lumOff val="0"/>
                <a:alphaOff val="0"/>
                <a:shade val="90000"/>
                <a:satMod val="110000"/>
              </a:schemeClr>
            </a:gs>
            <a:gs pos="100000">
              <a:schemeClr val="lt1">
                <a:hueOff val="0"/>
                <a:satOff val="0"/>
                <a:lumOff val="0"/>
                <a:alphaOff val="0"/>
                <a:shade val="63000"/>
              </a:schemeClr>
            </a:gs>
          </a:gsLst>
          <a:lin ang="950000" scaled="1"/>
        </a:gradFill>
        <a:ln w="9525" cap="flat" cmpd="sng" algn="ctr">
          <a:solidFill>
            <a:schemeClr val="dk1">
              <a:shade val="80000"/>
              <a:hueOff val="0"/>
              <a:satOff val="0"/>
              <a:lumOff val="0"/>
              <a:alphaOff val="0"/>
            </a:schemeClr>
          </a:solidFill>
          <a:prstDash val="solid"/>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lt1">
              <a:hueOff val="0"/>
              <a:satOff val="0"/>
              <a:lumOff val="0"/>
              <a:alphaOff val="0"/>
              <a:tint val="100000"/>
              <a:shade val="100000"/>
              <a:hueMod val="100000"/>
              <a:satMod val="100000"/>
            </a:schemeClr>
          </a:contourClr>
        </a:sp3d>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zh-TW" altLang="en-US" sz="1800" kern="1200" dirty="0" smtClean="0"/>
            <a:t>參數</a:t>
          </a:r>
          <a:endParaRPr lang="zh-TW" altLang="en-US" sz="1800" kern="1200" dirty="0"/>
        </a:p>
      </dsp:txBody>
      <dsp:txXfrm>
        <a:off x="6005467" y="37091"/>
        <a:ext cx="2632792" cy="518400"/>
      </dsp:txXfrm>
    </dsp:sp>
    <dsp:sp modelId="{B1BB03D9-3ECC-4E1B-A4C4-28CA0ABDDB45}">
      <dsp:nvSpPr>
        <dsp:cNvPr id="0" name=""/>
        <dsp:cNvSpPr/>
      </dsp:nvSpPr>
      <dsp:spPr>
        <a:xfrm>
          <a:off x="6005467" y="555491"/>
          <a:ext cx="2632792" cy="2215729"/>
        </a:xfrm>
        <a:prstGeom prst="rect">
          <a:avLst/>
        </a:prstGeom>
        <a:solidFill>
          <a:schemeClr val="lt1">
            <a:alpha val="90000"/>
            <a:tint val="40000"/>
            <a:hueOff val="0"/>
            <a:satOff val="0"/>
            <a:lumOff val="0"/>
            <a:alphaOff val="0"/>
          </a:schemeClr>
        </a:solidFill>
        <a:ln w="9525" cap="flat" cmpd="sng" algn="ctr">
          <a:solidFill>
            <a:schemeClr val="dk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TW" altLang="en-US" sz="1800" kern="1200" dirty="0" smtClean="0"/>
            <a:t>指令操作的對象</a:t>
          </a:r>
          <a:endParaRPr lang="zh-TW" altLang="en-US" sz="1800" kern="1200" dirty="0"/>
        </a:p>
        <a:p>
          <a:pPr marL="171450" lvl="1" indent="-171450" algn="l" defTabSz="800100">
            <a:lnSpc>
              <a:spcPct val="90000"/>
            </a:lnSpc>
            <a:spcBef>
              <a:spcPct val="0"/>
            </a:spcBef>
            <a:spcAft>
              <a:spcPct val="15000"/>
            </a:spcAft>
            <a:buChar char="••"/>
          </a:pPr>
          <a:r>
            <a:rPr lang="zh-TW" altLang="en-US" sz="1800" kern="1200" dirty="0" smtClean="0"/>
            <a:t>可能是檔案、目錄、帳號等字串</a:t>
          </a:r>
          <a:endParaRPr lang="zh-TW" altLang="en-US" sz="1800" kern="1200" dirty="0"/>
        </a:p>
      </dsp:txBody>
      <dsp:txXfrm>
        <a:off x="6005467" y="555491"/>
        <a:ext cx="2632792" cy="221572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C2CD8F-BA96-4699-A457-4E4996C74D23}">
      <dsp:nvSpPr>
        <dsp:cNvPr id="0" name=""/>
        <dsp:cNvSpPr/>
      </dsp:nvSpPr>
      <dsp:spPr>
        <a:xfrm rot="5400000">
          <a:off x="5120675" y="-2036685"/>
          <a:ext cx="950904" cy="5266944"/>
        </a:xfrm>
        <a:prstGeom prst="round2Same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0" tIns="66675" rIns="133350" bIns="66675" numCol="1" spcCol="1270" anchor="ctr" anchorCtr="0">
          <a:noAutofit/>
        </a:bodyPr>
        <a:lstStyle/>
        <a:p>
          <a:pPr marL="285750" lvl="1" indent="-285750" algn="l" defTabSz="1555750" rtl="0">
            <a:lnSpc>
              <a:spcPct val="90000"/>
            </a:lnSpc>
            <a:spcBef>
              <a:spcPct val="0"/>
            </a:spcBef>
            <a:spcAft>
              <a:spcPct val="15000"/>
            </a:spcAft>
            <a:buChar char="••"/>
          </a:pPr>
          <a:r>
            <a:rPr lang="en-US" sz="3500" kern="1200" dirty="0" smtClean="0"/>
            <a:t>Linux</a:t>
          </a:r>
          <a:r>
            <a:rPr lang="zh-TW" sz="3500" kern="1200" dirty="0" smtClean="0"/>
            <a:t>內建的操作手冊</a:t>
          </a:r>
          <a:endParaRPr lang="zh-TW" sz="3500" kern="1200" dirty="0"/>
        </a:p>
      </dsp:txBody>
      <dsp:txXfrm rot="-5400000">
        <a:off x="2962656" y="167753"/>
        <a:ext cx="5220525" cy="858066"/>
      </dsp:txXfrm>
    </dsp:sp>
    <dsp:sp modelId="{51A92309-04CD-465C-A6B0-B4DD210CCE07}">
      <dsp:nvSpPr>
        <dsp:cNvPr id="0" name=""/>
        <dsp:cNvSpPr/>
      </dsp:nvSpPr>
      <dsp:spPr>
        <a:xfrm>
          <a:off x="0" y="2471"/>
          <a:ext cx="2962656" cy="1188630"/>
        </a:xfrm>
        <a:prstGeom prst="roundRect">
          <a:avLst/>
        </a:prstGeom>
        <a:gradFill rotWithShape="0">
          <a:gsLst>
            <a:gs pos="0">
              <a:schemeClr val="lt1">
                <a:hueOff val="0"/>
                <a:satOff val="0"/>
                <a:lumOff val="0"/>
                <a:alphaOff val="0"/>
                <a:shade val="63000"/>
              </a:schemeClr>
            </a:gs>
            <a:gs pos="30000">
              <a:schemeClr val="lt1">
                <a:hueOff val="0"/>
                <a:satOff val="0"/>
                <a:lumOff val="0"/>
                <a:alphaOff val="0"/>
                <a:shade val="90000"/>
                <a:satMod val="110000"/>
              </a:schemeClr>
            </a:gs>
            <a:gs pos="45000">
              <a:schemeClr val="lt1">
                <a:hueOff val="0"/>
                <a:satOff val="0"/>
                <a:lumOff val="0"/>
                <a:alphaOff val="0"/>
                <a:shade val="100000"/>
                <a:satMod val="118000"/>
              </a:schemeClr>
            </a:gs>
            <a:gs pos="55000">
              <a:schemeClr val="lt1">
                <a:hueOff val="0"/>
                <a:satOff val="0"/>
                <a:lumOff val="0"/>
                <a:alphaOff val="0"/>
                <a:shade val="100000"/>
                <a:satMod val="118000"/>
              </a:schemeClr>
            </a:gs>
            <a:gs pos="73000">
              <a:schemeClr val="lt1">
                <a:hueOff val="0"/>
                <a:satOff val="0"/>
                <a:lumOff val="0"/>
                <a:alphaOff val="0"/>
                <a:shade val="90000"/>
                <a:satMod val="110000"/>
              </a:schemeClr>
            </a:gs>
            <a:gs pos="100000">
              <a:schemeClr val="lt1">
                <a:hueOff val="0"/>
                <a:satOff val="0"/>
                <a:lumOff val="0"/>
                <a:alphaOff val="0"/>
                <a:shade val="63000"/>
              </a:schemeClr>
            </a:gs>
          </a:gsLst>
          <a:lin ang="950000" scaled="1"/>
        </a:gradFill>
        <a:ln>
          <a:noFill/>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lt1">
              <a:hueOff val="0"/>
              <a:satOff val="0"/>
              <a:lumOff val="0"/>
              <a:alphaOff val="0"/>
              <a:tint val="100000"/>
              <a:shade val="100000"/>
              <a:hueMod val="100000"/>
              <a:satMod val="10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14300" tIns="57150" rIns="114300" bIns="57150" numCol="1" spcCol="1270" anchor="ctr" anchorCtr="0">
          <a:noAutofit/>
        </a:bodyPr>
        <a:lstStyle/>
        <a:p>
          <a:pPr lvl="0" algn="ctr" defTabSz="1333500" rtl="0">
            <a:lnSpc>
              <a:spcPct val="90000"/>
            </a:lnSpc>
            <a:spcBef>
              <a:spcPct val="0"/>
            </a:spcBef>
            <a:spcAft>
              <a:spcPct val="35000"/>
            </a:spcAft>
          </a:pPr>
          <a:r>
            <a:rPr lang="en-US" sz="3000" kern="1200" dirty="0" smtClean="0"/>
            <a:t>man</a:t>
          </a:r>
          <a:r>
            <a:rPr lang="zh-TW" sz="3000" kern="1200" dirty="0" smtClean="0"/>
            <a:t>  </a:t>
          </a:r>
          <a:r>
            <a:rPr lang="en-US" sz="3000" kern="1200" dirty="0" smtClean="0"/>
            <a:t>“</a:t>
          </a:r>
          <a:r>
            <a:rPr lang="zh-TW" sz="3000" kern="1200" dirty="0" smtClean="0"/>
            <a:t>指令名</a:t>
          </a:r>
          <a:r>
            <a:rPr lang="en-US" sz="3000" kern="1200" dirty="0" smtClean="0"/>
            <a:t>”</a:t>
          </a:r>
          <a:r>
            <a:rPr lang="zh-TW" sz="3000" kern="1200" dirty="0" smtClean="0"/>
            <a:t>  </a:t>
          </a:r>
          <a:endParaRPr lang="zh-TW" sz="3000" kern="1200" dirty="0"/>
        </a:p>
      </dsp:txBody>
      <dsp:txXfrm>
        <a:off x="58024" y="60495"/>
        <a:ext cx="2846608" cy="1072582"/>
      </dsp:txXfrm>
    </dsp:sp>
    <dsp:sp modelId="{201E592F-D2E5-497F-BF89-03393C3E3789}">
      <dsp:nvSpPr>
        <dsp:cNvPr id="0" name=""/>
        <dsp:cNvSpPr/>
      </dsp:nvSpPr>
      <dsp:spPr>
        <a:xfrm rot="5400000">
          <a:off x="5120675" y="-788623"/>
          <a:ext cx="950904" cy="5266944"/>
        </a:xfrm>
        <a:prstGeom prst="round2Same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0" tIns="66675" rIns="133350" bIns="66675" numCol="1" spcCol="1270" anchor="ctr" anchorCtr="0">
          <a:noAutofit/>
        </a:bodyPr>
        <a:lstStyle/>
        <a:p>
          <a:pPr marL="285750" lvl="1" indent="-285750" algn="l" defTabSz="1555750" rtl="0">
            <a:lnSpc>
              <a:spcPct val="90000"/>
            </a:lnSpc>
            <a:spcBef>
              <a:spcPct val="0"/>
            </a:spcBef>
            <a:spcAft>
              <a:spcPct val="15000"/>
            </a:spcAft>
            <a:buChar char="••"/>
          </a:pPr>
          <a:r>
            <a:rPr lang="zh-TW" sz="3500" kern="1200" smtClean="0"/>
            <a:t>顯示指令說明</a:t>
          </a:r>
          <a:endParaRPr lang="zh-TW" sz="3500" kern="1200"/>
        </a:p>
      </dsp:txBody>
      <dsp:txXfrm rot="-5400000">
        <a:off x="2962656" y="1415815"/>
        <a:ext cx="5220525" cy="858066"/>
      </dsp:txXfrm>
    </dsp:sp>
    <dsp:sp modelId="{2979AA35-0CDB-407E-A009-B769293B7171}">
      <dsp:nvSpPr>
        <dsp:cNvPr id="0" name=""/>
        <dsp:cNvSpPr/>
      </dsp:nvSpPr>
      <dsp:spPr>
        <a:xfrm>
          <a:off x="0" y="1250533"/>
          <a:ext cx="2962656" cy="1188630"/>
        </a:xfrm>
        <a:prstGeom prst="roundRect">
          <a:avLst/>
        </a:prstGeom>
        <a:gradFill rotWithShape="0">
          <a:gsLst>
            <a:gs pos="0">
              <a:schemeClr val="lt1">
                <a:hueOff val="0"/>
                <a:satOff val="0"/>
                <a:lumOff val="0"/>
                <a:alphaOff val="0"/>
                <a:shade val="63000"/>
              </a:schemeClr>
            </a:gs>
            <a:gs pos="30000">
              <a:schemeClr val="lt1">
                <a:hueOff val="0"/>
                <a:satOff val="0"/>
                <a:lumOff val="0"/>
                <a:alphaOff val="0"/>
                <a:shade val="90000"/>
                <a:satMod val="110000"/>
              </a:schemeClr>
            </a:gs>
            <a:gs pos="45000">
              <a:schemeClr val="lt1">
                <a:hueOff val="0"/>
                <a:satOff val="0"/>
                <a:lumOff val="0"/>
                <a:alphaOff val="0"/>
                <a:shade val="100000"/>
                <a:satMod val="118000"/>
              </a:schemeClr>
            </a:gs>
            <a:gs pos="55000">
              <a:schemeClr val="lt1">
                <a:hueOff val="0"/>
                <a:satOff val="0"/>
                <a:lumOff val="0"/>
                <a:alphaOff val="0"/>
                <a:shade val="100000"/>
                <a:satMod val="118000"/>
              </a:schemeClr>
            </a:gs>
            <a:gs pos="73000">
              <a:schemeClr val="lt1">
                <a:hueOff val="0"/>
                <a:satOff val="0"/>
                <a:lumOff val="0"/>
                <a:alphaOff val="0"/>
                <a:shade val="90000"/>
                <a:satMod val="110000"/>
              </a:schemeClr>
            </a:gs>
            <a:gs pos="100000">
              <a:schemeClr val="lt1">
                <a:hueOff val="0"/>
                <a:satOff val="0"/>
                <a:lumOff val="0"/>
                <a:alphaOff val="0"/>
                <a:shade val="63000"/>
              </a:schemeClr>
            </a:gs>
          </a:gsLst>
          <a:lin ang="950000" scaled="1"/>
        </a:gradFill>
        <a:ln>
          <a:noFill/>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lt1">
              <a:hueOff val="0"/>
              <a:satOff val="0"/>
              <a:lumOff val="0"/>
              <a:alphaOff val="0"/>
              <a:tint val="100000"/>
              <a:shade val="100000"/>
              <a:hueMod val="100000"/>
              <a:satMod val="10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14300" tIns="57150" rIns="114300" bIns="57150" numCol="1" spcCol="1270" anchor="ctr" anchorCtr="0">
          <a:noAutofit/>
        </a:bodyPr>
        <a:lstStyle/>
        <a:p>
          <a:pPr lvl="0" algn="ctr" defTabSz="1333500" rtl="0">
            <a:lnSpc>
              <a:spcPct val="90000"/>
            </a:lnSpc>
            <a:spcBef>
              <a:spcPct val="0"/>
            </a:spcBef>
            <a:spcAft>
              <a:spcPct val="35000"/>
            </a:spcAft>
          </a:pPr>
          <a:r>
            <a:rPr lang="en-US" sz="3000" kern="1200" dirty="0" smtClean="0"/>
            <a:t>info</a:t>
          </a:r>
          <a:r>
            <a:rPr lang="zh-TW" sz="3000" kern="1200" dirty="0" smtClean="0"/>
            <a:t>  </a:t>
          </a:r>
          <a:r>
            <a:rPr lang="en-US" sz="3000" kern="1200" dirty="0" smtClean="0"/>
            <a:t>“</a:t>
          </a:r>
          <a:r>
            <a:rPr lang="zh-TW" sz="3000" kern="1200" dirty="0" smtClean="0"/>
            <a:t>指令名</a:t>
          </a:r>
          <a:r>
            <a:rPr lang="en-US" sz="3000" kern="1200" dirty="0" smtClean="0"/>
            <a:t>”</a:t>
          </a:r>
          <a:endParaRPr lang="zh-TW" sz="3000" kern="1200" dirty="0"/>
        </a:p>
      </dsp:txBody>
      <dsp:txXfrm>
        <a:off x="58024" y="1308557"/>
        <a:ext cx="2846608" cy="1072582"/>
      </dsp:txXfrm>
    </dsp:sp>
    <dsp:sp modelId="{0F7A96DB-9850-4D57-BDCF-A355B0901085}">
      <dsp:nvSpPr>
        <dsp:cNvPr id="0" name=""/>
        <dsp:cNvSpPr/>
      </dsp:nvSpPr>
      <dsp:spPr>
        <a:xfrm rot="5400000">
          <a:off x="5120675" y="459439"/>
          <a:ext cx="950904" cy="5266944"/>
        </a:xfrm>
        <a:prstGeom prst="round2Same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0" tIns="66675" rIns="133350" bIns="66675" numCol="1" spcCol="1270" anchor="ctr" anchorCtr="0">
          <a:noAutofit/>
        </a:bodyPr>
        <a:lstStyle/>
        <a:p>
          <a:pPr marL="285750" lvl="1" indent="-285750" algn="l" defTabSz="1555750" rtl="0">
            <a:lnSpc>
              <a:spcPct val="90000"/>
            </a:lnSpc>
            <a:spcBef>
              <a:spcPct val="0"/>
            </a:spcBef>
            <a:spcAft>
              <a:spcPct val="15000"/>
            </a:spcAft>
            <a:buChar char="••"/>
          </a:pPr>
          <a:r>
            <a:rPr lang="zh-TW" sz="3500" kern="1200" smtClean="0"/>
            <a:t>簡潔說明</a:t>
          </a:r>
          <a:endParaRPr lang="zh-TW" sz="3500" kern="1200"/>
        </a:p>
      </dsp:txBody>
      <dsp:txXfrm rot="-5400000">
        <a:off x="2962656" y="2663878"/>
        <a:ext cx="5220525" cy="858066"/>
      </dsp:txXfrm>
    </dsp:sp>
    <dsp:sp modelId="{A9A54EA4-2AF8-4667-B984-B55D8AB429D8}">
      <dsp:nvSpPr>
        <dsp:cNvPr id="0" name=""/>
        <dsp:cNvSpPr/>
      </dsp:nvSpPr>
      <dsp:spPr>
        <a:xfrm>
          <a:off x="0" y="2498595"/>
          <a:ext cx="2962656" cy="1188630"/>
        </a:xfrm>
        <a:prstGeom prst="roundRect">
          <a:avLst/>
        </a:prstGeom>
        <a:gradFill rotWithShape="0">
          <a:gsLst>
            <a:gs pos="0">
              <a:schemeClr val="lt1">
                <a:hueOff val="0"/>
                <a:satOff val="0"/>
                <a:lumOff val="0"/>
                <a:alphaOff val="0"/>
                <a:shade val="63000"/>
              </a:schemeClr>
            </a:gs>
            <a:gs pos="30000">
              <a:schemeClr val="lt1">
                <a:hueOff val="0"/>
                <a:satOff val="0"/>
                <a:lumOff val="0"/>
                <a:alphaOff val="0"/>
                <a:shade val="90000"/>
                <a:satMod val="110000"/>
              </a:schemeClr>
            </a:gs>
            <a:gs pos="45000">
              <a:schemeClr val="lt1">
                <a:hueOff val="0"/>
                <a:satOff val="0"/>
                <a:lumOff val="0"/>
                <a:alphaOff val="0"/>
                <a:shade val="100000"/>
                <a:satMod val="118000"/>
              </a:schemeClr>
            </a:gs>
            <a:gs pos="55000">
              <a:schemeClr val="lt1">
                <a:hueOff val="0"/>
                <a:satOff val="0"/>
                <a:lumOff val="0"/>
                <a:alphaOff val="0"/>
                <a:shade val="100000"/>
                <a:satMod val="118000"/>
              </a:schemeClr>
            </a:gs>
            <a:gs pos="73000">
              <a:schemeClr val="lt1">
                <a:hueOff val="0"/>
                <a:satOff val="0"/>
                <a:lumOff val="0"/>
                <a:alphaOff val="0"/>
                <a:shade val="90000"/>
                <a:satMod val="110000"/>
              </a:schemeClr>
            </a:gs>
            <a:gs pos="100000">
              <a:schemeClr val="lt1">
                <a:hueOff val="0"/>
                <a:satOff val="0"/>
                <a:lumOff val="0"/>
                <a:alphaOff val="0"/>
                <a:shade val="63000"/>
              </a:schemeClr>
            </a:gs>
          </a:gsLst>
          <a:lin ang="950000" scaled="1"/>
        </a:gradFill>
        <a:ln>
          <a:noFill/>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lt1">
              <a:hueOff val="0"/>
              <a:satOff val="0"/>
              <a:lumOff val="0"/>
              <a:alphaOff val="0"/>
              <a:tint val="100000"/>
              <a:shade val="100000"/>
              <a:hueMod val="100000"/>
              <a:satMod val="10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14300" tIns="57150" rIns="114300" bIns="57150" numCol="1" spcCol="1270" anchor="ctr" anchorCtr="0">
          <a:noAutofit/>
        </a:bodyPr>
        <a:lstStyle/>
        <a:p>
          <a:pPr lvl="0" algn="ctr" defTabSz="1333500" rtl="0">
            <a:lnSpc>
              <a:spcPct val="90000"/>
            </a:lnSpc>
            <a:spcBef>
              <a:spcPct val="0"/>
            </a:spcBef>
            <a:spcAft>
              <a:spcPct val="35000"/>
            </a:spcAft>
          </a:pPr>
          <a:r>
            <a:rPr lang="en-US" sz="3000" kern="1200" dirty="0" err="1" smtClean="0"/>
            <a:t>whatis</a:t>
          </a:r>
          <a:r>
            <a:rPr lang="zh-TW" sz="3000" kern="1200" dirty="0" smtClean="0"/>
            <a:t> </a:t>
          </a:r>
          <a:r>
            <a:rPr lang="en-US" sz="3000" kern="1200" dirty="0" smtClean="0"/>
            <a:t>“</a:t>
          </a:r>
          <a:r>
            <a:rPr lang="zh-TW" sz="3000" kern="1200" dirty="0" smtClean="0"/>
            <a:t>指令名</a:t>
          </a:r>
          <a:r>
            <a:rPr lang="en-US" sz="3000" kern="1200" dirty="0" smtClean="0"/>
            <a:t>”</a:t>
          </a:r>
          <a:endParaRPr lang="zh-TW" sz="3000" kern="1200" dirty="0"/>
        </a:p>
      </dsp:txBody>
      <dsp:txXfrm>
        <a:off x="58024" y="2556619"/>
        <a:ext cx="2846608" cy="1072582"/>
      </dsp:txXfrm>
    </dsp:sp>
    <dsp:sp modelId="{B1534223-77BC-4218-8702-B04D40E37B98}">
      <dsp:nvSpPr>
        <dsp:cNvPr id="0" name=""/>
        <dsp:cNvSpPr/>
      </dsp:nvSpPr>
      <dsp:spPr>
        <a:xfrm rot="5400000">
          <a:off x="5120675" y="1707501"/>
          <a:ext cx="950904" cy="5266944"/>
        </a:xfrm>
        <a:prstGeom prst="round2Same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0" tIns="66675" rIns="133350" bIns="66675" numCol="1" spcCol="1270" anchor="ctr" anchorCtr="0">
          <a:noAutofit/>
        </a:bodyPr>
        <a:lstStyle/>
        <a:p>
          <a:pPr marL="285750" lvl="1" indent="-285750" algn="l" defTabSz="1555750" rtl="0">
            <a:lnSpc>
              <a:spcPct val="90000"/>
            </a:lnSpc>
            <a:spcBef>
              <a:spcPct val="0"/>
            </a:spcBef>
            <a:spcAft>
              <a:spcPct val="15000"/>
            </a:spcAft>
            <a:buChar char="••"/>
          </a:pPr>
          <a:r>
            <a:rPr lang="zh-TW" sz="3500" kern="1200" smtClean="0"/>
            <a:t>指令自帶的</a:t>
          </a:r>
          <a:r>
            <a:rPr lang="en-US" sz="3500" kern="1200" smtClean="0"/>
            <a:t>help</a:t>
          </a:r>
          <a:r>
            <a:rPr lang="zh-TW" sz="3500" kern="1200" smtClean="0"/>
            <a:t>選項</a:t>
          </a:r>
          <a:endParaRPr lang="zh-TW" sz="3500" kern="1200"/>
        </a:p>
      </dsp:txBody>
      <dsp:txXfrm rot="-5400000">
        <a:off x="2962656" y="3911940"/>
        <a:ext cx="5220525" cy="858066"/>
      </dsp:txXfrm>
    </dsp:sp>
    <dsp:sp modelId="{2A68D311-0A22-47CF-B52D-023E5A49A015}">
      <dsp:nvSpPr>
        <dsp:cNvPr id="0" name=""/>
        <dsp:cNvSpPr/>
      </dsp:nvSpPr>
      <dsp:spPr>
        <a:xfrm>
          <a:off x="0" y="3746658"/>
          <a:ext cx="2962656" cy="1188630"/>
        </a:xfrm>
        <a:prstGeom prst="roundRect">
          <a:avLst/>
        </a:prstGeom>
        <a:gradFill rotWithShape="0">
          <a:gsLst>
            <a:gs pos="0">
              <a:schemeClr val="lt1">
                <a:hueOff val="0"/>
                <a:satOff val="0"/>
                <a:lumOff val="0"/>
                <a:alphaOff val="0"/>
                <a:shade val="63000"/>
              </a:schemeClr>
            </a:gs>
            <a:gs pos="30000">
              <a:schemeClr val="lt1">
                <a:hueOff val="0"/>
                <a:satOff val="0"/>
                <a:lumOff val="0"/>
                <a:alphaOff val="0"/>
                <a:shade val="90000"/>
                <a:satMod val="110000"/>
              </a:schemeClr>
            </a:gs>
            <a:gs pos="45000">
              <a:schemeClr val="lt1">
                <a:hueOff val="0"/>
                <a:satOff val="0"/>
                <a:lumOff val="0"/>
                <a:alphaOff val="0"/>
                <a:shade val="100000"/>
                <a:satMod val="118000"/>
              </a:schemeClr>
            </a:gs>
            <a:gs pos="55000">
              <a:schemeClr val="lt1">
                <a:hueOff val="0"/>
                <a:satOff val="0"/>
                <a:lumOff val="0"/>
                <a:alphaOff val="0"/>
                <a:shade val="100000"/>
                <a:satMod val="118000"/>
              </a:schemeClr>
            </a:gs>
            <a:gs pos="73000">
              <a:schemeClr val="lt1">
                <a:hueOff val="0"/>
                <a:satOff val="0"/>
                <a:lumOff val="0"/>
                <a:alphaOff val="0"/>
                <a:shade val="90000"/>
                <a:satMod val="110000"/>
              </a:schemeClr>
            </a:gs>
            <a:gs pos="100000">
              <a:schemeClr val="lt1">
                <a:hueOff val="0"/>
                <a:satOff val="0"/>
                <a:lumOff val="0"/>
                <a:alphaOff val="0"/>
                <a:shade val="63000"/>
              </a:schemeClr>
            </a:gs>
          </a:gsLst>
          <a:lin ang="950000" scaled="1"/>
        </a:gradFill>
        <a:ln>
          <a:noFill/>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lt1">
              <a:hueOff val="0"/>
              <a:satOff val="0"/>
              <a:lumOff val="0"/>
              <a:alphaOff val="0"/>
              <a:tint val="100000"/>
              <a:shade val="100000"/>
              <a:hueMod val="100000"/>
              <a:satMod val="10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14300" tIns="57150" rIns="114300" bIns="57150" numCol="1" spcCol="1270" anchor="ctr" anchorCtr="0">
          <a:noAutofit/>
        </a:bodyPr>
        <a:lstStyle/>
        <a:p>
          <a:pPr lvl="0" algn="ctr" defTabSz="1333500" rtl="0">
            <a:lnSpc>
              <a:spcPct val="90000"/>
            </a:lnSpc>
            <a:spcBef>
              <a:spcPct val="0"/>
            </a:spcBef>
            <a:spcAft>
              <a:spcPct val="35000"/>
            </a:spcAft>
          </a:pPr>
          <a:r>
            <a:rPr lang="en-US" sz="3000" kern="1200" dirty="0" smtClean="0"/>
            <a:t>“</a:t>
          </a:r>
          <a:r>
            <a:rPr lang="zh-TW" sz="3000" kern="1200" dirty="0" smtClean="0"/>
            <a:t>指令名</a:t>
          </a:r>
          <a:r>
            <a:rPr lang="en-US" sz="3000" kern="1200" dirty="0" smtClean="0"/>
            <a:t>”</a:t>
          </a:r>
          <a:r>
            <a:rPr lang="zh-TW" sz="3000" kern="1200" dirty="0" smtClean="0"/>
            <a:t> </a:t>
          </a:r>
          <a:r>
            <a:rPr lang="en-US" sz="3000" kern="1200" dirty="0" smtClean="0"/>
            <a:t>--help</a:t>
          </a:r>
          <a:endParaRPr lang="zh-TW" sz="3000" kern="1200" dirty="0"/>
        </a:p>
      </dsp:txBody>
      <dsp:txXfrm>
        <a:off x="58024" y="3804682"/>
        <a:ext cx="2846608" cy="107258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257BFC-3D08-4D1E-A4CF-81167246A115}">
      <dsp:nvSpPr>
        <dsp:cNvPr id="0" name=""/>
        <dsp:cNvSpPr/>
      </dsp:nvSpPr>
      <dsp:spPr>
        <a:xfrm rot="5400000">
          <a:off x="3727350" y="-1567869"/>
          <a:ext cx="477699" cy="3732894"/>
        </a:xfrm>
        <a:prstGeom prst="round2SameRect">
          <a:avLst/>
        </a:prstGeom>
        <a:solidFill>
          <a:schemeClr val="lt1"/>
        </a:solidFill>
        <a:ln w="1905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TW" altLang="en-US" sz="1600" kern="1200" dirty="0" smtClean="0"/>
            <a:t>設定別名</a:t>
          </a:r>
          <a:endParaRPr lang="zh-TW" altLang="en-US" sz="1600" kern="1200" dirty="0"/>
        </a:p>
      </dsp:txBody>
      <dsp:txXfrm rot="-5400000">
        <a:off x="2099753" y="83047"/>
        <a:ext cx="3709575" cy="431061"/>
      </dsp:txXfrm>
    </dsp:sp>
    <dsp:sp modelId="{3270899B-78A7-431D-A1A2-45F4A2BF0E96}">
      <dsp:nvSpPr>
        <dsp:cNvPr id="0" name=""/>
        <dsp:cNvSpPr/>
      </dsp:nvSpPr>
      <dsp:spPr>
        <a:xfrm>
          <a:off x="0" y="14"/>
          <a:ext cx="2099753" cy="597124"/>
        </a:xfrm>
        <a:prstGeom prst="roundRect">
          <a:avLst/>
        </a:prstGeom>
        <a:gradFill rotWithShape="0">
          <a:gsLst>
            <a:gs pos="0">
              <a:schemeClr val="accent5">
                <a:hueOff val="0"/>
                <a:satOff val="0"/>
                <a:lumOff val="0"/>
                <a:alphaOff val="0"/>
                <a:tint val="45000"/>
                <a:satMod val="200000"/>
              </a:schemeClr>
            </a:gs>
            <a:gs pos="30000">
              <a:schemeClr val="accent5">
                <a:hueOff val="0"/>
                <a:satOff val="0"/>
                <a:lumOff val="0"/>
                <a:alphaOff val="0"/>
                <a:tint val="61000"/>
                <a:satMod val="200000"/>
              </a:schemeClr>
            </a:gs>
            <a:gs pos="45000">
              <a:schemeClr val="accent5">
                <a:hueOff val="0"/>
                <a:satOff val="0"/>
                <a:lumOff val="0"/>
                <a:alphaOff val="0"/>
                <a:tint val="66000"/>
                <a:satMod val="200000"/>
              </a:schemeClr>
            </a:gs>
            <a:gs pos="55000">
              <a:schemeClr val="accent5">
                <a:hueOff val="0"/>
                <a:satOff val="0"/>
                <a:lumOff val="0"/>
                <a:alphaOff val="0"/>
                <a:tint val="66000"/>
                <a:satMod val="200000"/>
              </a:schemeClr>
            </a:gs>
            <a:gs pos="73000">
              <a:schemeClr val="accent5">
                <a:hueOff val="0"/>
                <a:satOff val="0"/>
                <a:lumOff val="0"/>
                <a:alphaOff val="0"/>
                <a:tint val="61000"/>
                <a:satMod val="200000"/>
              </a:schemeClr>
            </a:gs>
            <a:gs pos="100000">
              <a:schemeClr val="accent5">
                <a:hueOff val="0"/>
                <a:satOff val="0"/>
                <a:lumOff val="0"/>
                <a:alphaOff val="0"/>
                <a:tint val="45000"/>
                <a:satMod val="200000"/>
              </a:schemeClr>
            </a:gs>
          </a:gsLst>
          <a:lin ang="950000" scaled="1"/>
        </a:gradFill>
        <a:ln>
          <a:noFill/>
        </a:ln>
        <a:effectLst>
          <a:outerShdw blurRad="381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altLang="zh-TW" sz="2400" kern="1200" dirty="0" smtClean="0"/>
            <a:t>alias </a:t>
          </a:r>
          <a:r>
            <a:rPr lang="zh-TW" altLang="en-US" sz="2400" kern="1200" dirty="0" smtClean="0"/>
            <a:t>別名</a:t>
          </a:r>
          <a:endParaRPr lang="zh-TW" altLang="en-US" sz="2400" kern="1200" dirty="0"/>
        </a:p>
      </dsp:txBody>
      <dsp:txXfrm>
        <a:off x="29149" y="29163"/>
        <a:ext cx="2041455" cy="538826"/>
      </dsp:txXfrm>
    </dsp:sp>
    <dsp:sp modelId="{9B9707C0-0B66-4B65-9E62-F24080C3D4AA}">
      <dsp:nvSpPr>
        <dsp:cNvPr id="0" name=""/>
        <dsp:cNvSpPr/>
      </dsp:nvSpPr>
      <dsp:spPr>
        <a:xfrm rot="5400000">
          <a:off x="3727350" y="-940888"/>
          <a:ext cx="477699" cy="3732894"/>
        </a:xfrm>
        <a:prstGeom prst="round2SameRect">
          <a:avLst/>
        </a:prstGeom>
        <a:solidFill>
          <a:schemeClr val="lt1"/>
        </a:solidFill>
        <a:ln w="19050" cap="flat" cmpd="sng"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TW" altLang="en-US" sz="1600" kern="1200" dirty="0" smtClean="0"/>
            <a:t>移除別名</a:t>
          </a:r>
          <a:endParaRPr lang="zh-TW" altLang="en-US" sz="1600" kern="1200" dirty="0"/>
        </a:p>
      </dsp:txBody>
      <dsp:txXfrm rot="-5400000">
        <a:off x="2099753" y="710028"/>
        <a:ext cx="3709575" cy="431061"/>
      </dsp:txXfrm>
    </dsp:sp>
    <dsp:sp modelId="{80DD006F-52FF-4C8A-A850-9C161A73681F}">
      <dsp:nvSpPr>
        <dsp:cNvPr id="0" name=""/>
        <dsp:cNvSpPr/>
      </dsp:nvSpPr>
      <dsp:spPr>
        <a:xfrm>
          <a:off x="0" y="626996"/>
          <a:ext cx="2099753" cy="597124"/>
        </a:xfrm>
        <a:prstGeom prst="roundRect">
          <a:avLst/>
        </a:prstGeom>
        <a:gradFill rotWithShape="0">
          <a:gsLst>
            <a:gs pos="0">
              <a:schemeClr val="accent5">
                <a:hueOff val="-9933876"/>
                <a:satOff val="39811"/>
                <a:lumOff val="8628"/>
                <a:alphaOff val="0"/>
                <a:tint val="45000"/>
                <a:satMod val="200000"/>
              </a:schemeClr>
            </a:gs>
            <a:gs pos="30000">
              <a:schemeClr val="accent5">
                <a:hueOff val="-9933876"/>
                <a:satOff val="39811"/>
                <a:lumOff val="8628"/>
                <a:alphaOff val="0"/>
                <a:tint val="61000"/>
                <a:satMod val="200000"/>
              </a:schemeClr>
            </a:gs>
            <a:gs pos="45000">
              <a:schemeClr val="accent5">
                <a:hueOff val="-9933876"/>
                <a:satOff val="39811"/>
                <a:lumOff val="8628"/>
                <a:alphaOff val="0"/>
                <a:tint val="66000"/>
                <a:satMod val="200000"/>
              </a:schemeClr>
            </a:gs>
            <a:gs pos="55000">
              <a:schemeClr val="accent5">
                <a:hueOff val="-9933876"/>
                <a:satOff val="39811"/>
                <a:lumOff val="8628"/>
                <a:alphaOff val="0"/>
                <a:tint val="66000"/>
                <a:satMod val="200000"/>
              </a:schemeClr>
            </a:gs>
            <a:gs pos="73000">
              <a:schemeClr val="accent5">
                <a:hueOff val="-9933876"/>
                <a:satOff val="39811"/>
                <a:lumOff val="8628"/>
                <a:alphaOff val="0"/>
                <a:tint val="61000"/>
                <a:satMod val="200000"/>
              </a:schemeClr>
            </a:gs>
            <a:gs pos="100000">
              <a:schemeClr val="accent5">
                <a:hueOff val="-9933876"/>
                <a:satOff val="39811"/>
                <a:lumOff val="8628"/>
                <a:alphaOff val="0"/>
                <a:tint val="45000"/>
                <a:satMod val="200000"/>
              </a:schemeClr>
            </a:gs>
          </a:gsLst>
          <a:lin ang="950000" scaled="1"/>
        </a:gradFill>
        <a:ln>
          <a:noFill/>
        </a:ln>
        <a:effectLst>
          <a:outerShdw blurRad="381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altLang="zh-TW" sz="2400" kern="1200" dirty="0" err="1" smtClean="0"/>
            <a:t>unalias</a:t>
          </a:r>
          <a:r>
            <a:rPr lang="en-US" altLang="zh-TW" sz="2400" kern="1200" dirty="0" smtClean="0"/>
            <a:t> </a:t>
          </a:r>
          <a:r>
            <a:rPr lang="zh-TW" altLang="en-US" sz="2400" kern="1200" dirty="0" smtClean="0"/>
            <a:t>別名</a:t>
          </a:r>
          <a:endParaRPr lang="zh-TW" altLang="en-US" sz="2400" kern="1200" dirty="0"/>
        </a:p>
      </dsp:txBody>
      <dsp:txXfrm>
        <a:off x="29149" y="656145"/>
        <a:ext cx="2041455" cy="53882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A30C32-336F-4C6A-8690-946BB161D07E}">
      <dsp:nvSpPr>
        <dsp:cNvPr id="0" name=""/>
        <dsp:cNvSpPr/>
      </dsp:nvSpPr>
      <dsp:spPr>
        <a:xfrm>
          <a:off x="254199" y="914"/>
          <a:ext cx="2159097" cy="1295458"/>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TW" altLang="en-US" sz="1800" kern="1200" dirty="0" smtClean="0"/>
            <a:t>相對路徑或絶對路徑的「可執行檔」</a:t>
          </a:r>
          <a:endParaRPr lang="zh-TW" altLang="en-US" sz="1800" kern="1200" dirty="0"/>
        </a:p>
      </dsp:txBody>
      <dsp:txXfrm>
        <a:off x="292142" y="38857"/>
        <a:ext cx="2083211" cy="1219572"/>
      </dsp:txXfrm>
    </dsp:sp>
    <dsp:sp modelId="{F1954DF2-A4D3-4AC4-B8AF-CC7113D902D5}">
      <dsp:nvSpPr>
        <dsp:cNvPr id="0" name=""/>
        <dsp:cNvSpPr/>
      </dsp:nvSpPr>
      <dsp:spPr>
        <a:xfrm>
          <a:off x="2603296" y="380915"/>
          <a:ext cx="457728" cy="53545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zh-TW" altLang="en-US" sz="2400" kern="1200"/>
        </a:p>
      </dsp:txBody>
      <dsp:txXfrm>
        <a:off x="2603296" y="488006"/>
        <a:ext cx="320410" cy="321274"/>
      </dsp:txXfrm>
    </dsp:sp>
    <dsp:sp modelId="{26459E81-4873-470A-89F1-BEB5A1AEF7B5}">
      <dsp:nvSpPr>
        <dsp:cNvPr id="0" name=""/>
        <dsp:cNvSpPr/>
      </dsp:nvSpPr>
      <dsp:spPr>
        <a:xfrm>
          <a:off x="3276935" y="914"/>
          <a:ext cx="2159097" cy="1295458"/>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altLang="zh-TW" sz="1800" kern="1200" dirty="0" smtClean="0"/>
            <a:t>alias</a:t>
          </a:r>
          <a:r>
            <a:rPr lang="zh-TW" altLang="en-US" sz="1800" kern="1200" dirty="0" smtClean="0"/>
            <a:t>的設定</a:t>
          </a:r>
          <a:endParaRPr lang="zh-TW" altLang="en-US" sz="1800" kern="1200" dirty="0"/>
        </a:p>
      </dsp:txBody>
      <dsp:txXfrm>
        <a:off x="3314878" y="38857"/>
        <a:ext cx="2083211" cy="1219572"/>
      </dsp:txXfrm>
    </dsp:sp>
    <dsp:sp modelId="{737FB441-FC32-4E1A-B803-8785F562BD88}">
      <dsp:nvSpPr>
        <dsp:cNvPr id="0" name=""/>
        <dsp:cNvSpPr/>
      </dsp:nvSpPr>
      <dsp:spPr>
        <a:xfrm>
          <a:off x="5626033" y="380915"/>
          <a:ext cx="457728" cy="53545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zh-TW" altLang="en-US" sz="2400" kern="1200"/>
        </a:p>
      </dsp:txBody>
      <dsp:txXfrm>
        <a:off x="5626033" y="488006"/>
        <a:ext cx="320410" cy="321274"/>
      </dsp:txXfrm>
    </dsp:sp>
    <dsp:sp modelId="{D4E6B5BD-3EE1-436F-9677-15DAE3A33220}">
      <dsp:nvSpPr>
        <dsp:cNvPr id="0" name=""/>
        <dsp:cNvSpPr/>
      </dsp:nvSpPr>
      <dsp:spPr>
        <a:xfrm>
          <a:off x="6299671" y="914"/>
          <a:ext cx="2159097" cy="1295458"/>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altLang="zh-TW" sz="1800" kern="1200" dirty="0" smtClean="0"/>
            <a:t>bash</a:t>
          </a:r>
          <a:r>
            <a:rPr lang="zh-TW" altLang="en-US" sz="1800" kern="1200" dirty="0" smtClean="0"/>
            <a:t>內建的指令</a:t>
          </a:r>
          <a:endParaRPr lang="en-US" altLang="zh-TW" sz="1800" kern="1200" dirty="0" smtClean="0"/>
        </a:p>
        <a:p>
          <a:pPr lvl="0" algn="ctr" defTabSz="800100">
            <a:lnSpc>
              <a:spcPct val="90000"/>
            </a:lnSpc>
            <a:spcBef>
              <a:spcPct val="0"/>
            </a:spcBef>
            <a:spcAft>
              <a:spcPct val="35000"/>
            </a:spcAft>
          </a:pPr>
          <a:r>
            <a:rPr lang="zh-TW" altLang="en-US" sz="1800" kern="1200" dirty="0" smtClean="0"/>
            <a:t>例如</a:t>
          </a:r>
          <a:r>
            <a:rPr lang="en-US" altLang="zh-TW" sz="1800" kern="1200" dirty="0" smtClean="0"/>
            <a:t>cd</a:t>
          </a:r>
          <a:r>
            <a:rPr lang="zh-TW" altLang="en-US" sz="1800" kern="1200" dirty="0" smtClean="0"/>
            <a:t>、</a:t>
          </a:r>
          <a:r>
            <a:rPr lang="en-US" altLang="zh-TW" sz="1800" kern="1200" dirty="0" smtClean="0"/>
            <a:t>echo</a:t>
          </a:r>
          <a:endParaRPr lang="zh-TW" altLang="en-US" sz="1800" kern="1200" dirty="0"/>
        </a:p>
      </dsp:txBody>
      <dsp:txXfrm>
        <a:off x="6337614" y="38857"/>
        <a:ext cx="2083211" cy="1219572"/>
      </dsp:txXfrm>
    </dsp:sp>
    <dsp:sp modelId="{F8CA4FC5-52E2-4929-9D5A-3AA3C3B33DCE}">
      <dsp:nvSpPr>
        <dsp:cNvPr id="0" name=""/>
        <dsp:cNvSpPr/>
      </dsp:nvSpPr>
      <dsp:spPr>
        <a:xfrm rot="5400000">
          <a:off x="7150355" y="1447509"/>
          <a:ext cx="457728" cy="53545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zh-TW" altLang="en-US" sz="2400" kern="1200"/>
        </a:p>
      </dsp:txBody>
      <dsp:txXfrm rot="-5400000">
        <a:off x="7218582" y="1486373"/>
        <a:ext cx="321274" cy="320410"/>
      </dsp:txXfrm>
    </dsp:sp>
    <dsp:sp modelId="{4A715A5D-B1C2-4145-B681-19732BE80E51}">
      <dsp:nvSpPr>
        <dsp:cNvPr id="0" name=""/>
        <dsp:cNvSpPr/>
      </dsp:nvSpPr>
      <dsp:spPr>
        <a:xfrm>
          <a:off x="6299671" y="2160011"/>
          <a:ext cx="2159097" cy="1295458"/>
        </a:xfrm>
        <a:prstGeom prst="roundRect">
          <a:avLst>
            <a:gd name="adj" fmla="val 10000"/>
          </a:avLst>
        </a:prstGeom>
        <a:solidFill>
          <a:schemeClr val="lt1"/>
        </a:solidFill>
        <a:ln w="1905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altLang="zh-TW" sz="1800" kern="1200" dirty="0" smtClean="0"/>
            <a:t>$PATH</a:t>
          </a:r>
          <a:r>
            <a:rPr lang="zh-TW" altLang="en-US" sz="1800" kern="1200" dirty="0" smtClean="0"/>
            <a:t>定義的目錄</a:t>
          </a:r>
          <a:endParaRPr lang="zh-TW" altLang="en-US" sz="1800" kern="1200" dirty="0"/>
        </a:p>
      </dsp:txBody>
      <dsp:txXfrm>
        <a:off x="6337614" y="2197954"/>
        <a:ext cx="2083211" cy="1219572"/>
      </dsp:txXfrm>
    </dsp:sp>
    <dsp:sp modelId="{599C6BF7-9F14-4BDB-AD0F-1FFC6B00C369}">
      <dsp:nvSpPr>
        <dsp:cNvPr id="0" name=""/>
        <dsp:cNvSpPr/>
      </dsp:nvSpPr>
      <dsp:spPr>
        <a:xfrm rot="10800000">
          <a:off x="5651942" y="2540012"/>
          <a:ext cx="457728" cy="53545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zh-TW" altLang="en-US" sz="2400" kern="1200"/>
        </a:p>
      </dsp:txBody>
      <dsp:txXfrm rot="10800000">
        <a:off x="5789260" y="2647103"/>
        <a:ext cx="320410" cy="321274"/>
      </dsp:txXfrm>
    </dsp:sp>
    <dsp:sp modelId="{A06273E3-6FA6-4CE1-A827-715491E2E984}">
      <dsp:nvSpPr>
        <dsp:cNvPr id="0" name=""/>
        <dsp:cNvSpPr/>
      </dsp:nvSpPr>
      <dsp:spPr>
        <a:xfrm>
          <a:off x="3276935" y="2160011"/>
          <a:ext cx="2159097" cy="1295458"/>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TW" altLang="en-US" sz="1800" kern="1200" dirty="0" smtClean="0"/>
            <a:t>回報</a:t>
          </a:r>
          <a:r>
            <a:rPr lang="en-US" altLang="zh-TW" sz="1800" kern="1200" dirty="0" smtClean="0"/>
            <a:t>”</a:t>
          </a:r>
          <a:r>
            <a:rPr lang="zh-TW" altLang="en-US" sz="1800" kern="1200" dirty="0" smtClean="0"/>
            <a:t>找不到指令</a:t>
          </a:r>
          <a:r>
            <a:rPr lang="en-US" altLang="zh-TW" sz="1800" kern="1200" dirty="0" smtClean="0"/>
            <a:t>”</a:t>
          </a:r>
          <a:endParaRPr lang="zh-TW" altLang="en-US" sz="1800" kern="1200" dirty="0"/>
        </a:p>
      </dsp:txBody>
      <dsp:txXfrm>
        <a:off x="3314878" y="2197954"/>
        <a:ext cx="2083211" cy="121957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ED723F-4C29-4A23-A7B2-777790C9FC38}">
      <dsp:nvSpPr>
        <dsp:cNvPr id="0" name=""/>
        <dsp:cNvSpPr/>
      </dsp:nvSpPr>
      <dsp:spPr>
        <a:xfrm rot="5400000">
          <a:off x="5466804" y="-2361787"/>
          <a:ext cx="538372" cy="5398579"/>
        </a:xfrm>
        <a:prstGeom prst="round2Same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zh-TW" altLang="en-US" sz="2000" kern="1200" dirty="0" smtClean="0"/>
            <a:t>顯示指令的類型</a:t>
          </a:r>
          <a:endParaRPr lang="zh-TW" altLang="en-US" sz="2000" kern="1200" dirty="0"/>
        </a:p>
      </dsp:txBody>
      <dsp:txXfrm rot="-5400000">
        <a:off x="3036701" y="94597"/>
        <a:ext cx="5372298" cy="485810"/>
      </dsp:txXfrm>
    </dsp:sp>
    <dsp:sp modelId="{DEB95476-8AB0-440C-954F-261C84A80B11}">
      <dsp:nvSpPr>
        <dsp:cNvPr id="0" name=""/>
        <dsp:cNvSpPr/>
      </dsp:nvSpPr>
      <dsp:spPr>
        <a:xfrm>
          <a:off x="0" y="1019"/>
          <a:ext cx="3036700" cy="672965"/>
        </a:xfrm>
        <a:prstGeom prst="roundRect">
          <a:avLst/>
        </a:prstGeom>
        <a:gradFill rotWithShape="0">
          <a:gsLst>
            <a:gs pos="0">
              <a:schemeClr val="lt1">
                <a:hueOff val="0"/>
                <a:satOff val="0"/>
                <a:lumOff val="0"/>
                <a:alphaOff val="0"/>
                <a:shade val="63000"/>
              </a:schemeClr>
            </a:gs>
            <a:gs pos="30000">
              <a:schemeClr val="lt1">
                <a:hueOff val="0"/>
                <a:satOff val="0"/>
                <a:lumOff val="0"/>
                <a:alphaOff val="0"/>
                <a:shade val="90000"/>
                <a:satMod val="110000"/>
              </a:schemeClr>
            </a:gs>
            <a:gs pos="45000">
              <a:schemeClr val="lt1">
                <a:hueOff val="0"/>
                <a:satOff val="0"/>
                <a:lumOff val="0"/>
                <a:alphaOff val="0"/>
                <a:shade val="100000"/>
                <a:satMod val="118000"/>
              </a:schemeClr>
            </a:gs>
            <a:gs pos="55000">
              <a:schemeClr val="lt1">
                <a:hueOff val="0"/>
                <a:satOff val="0"/>
                <a:lumOff val="0"/>
                <a:alphaOff val="0"/>
                <a:shade val="100000"/>
                <a:satMod val="118000"/>
              </a:schemeClr>
            </a:gs>
            <a:gs pos="73000">
              <a:schemeClr val="lt1">
                <a:hueOff val="0"/>
                <a:satOff val="0"/>
                <a:lumOff val="0"/>
                <a:alphaOff val="0"/>
                <a:shade val="90000"/>
                <a:satMod val="110000"/>
              </a:schemeClr>
            </a:gs>
            <a:gs pos="100000">
              <a:schemeClr val="lt1">
                <a:hueOff val="0"/>
                <a:satOff val="0"/>
                <a:lumOff val="0"/>
                <a:alphaOff val="0"/>
                <a:shade val="63000"/>
              </a:schemeClr>
            </a:gs>
          </a:gsLst>
          <a:lin ang="950000" scaled="1"/>
        </a:gradFill>
        <a:ln>
          <a:noFill/>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lt1">
              <a:hueOff val="0"/>
              <a:satOff val="0"/>
              <a:lumOff val="0"/>
              <a:alphaOff val="0"/>
              <a:tint val="100000"/>
              <a:shade val="100000"/>
              <a:hueMod val="100000"/>
              <a:satMod val="10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en-US" altLang="zh-TW" sz="2500" kern="1200" dirty="0" smtClean="0"/>
            <a:t>type  “</a:t>
          </a:r>
          <a:r>
            <a:rPr lang="zh-TW" altLang="en-US" sz="2500" kern="1200" dirty="0" smtClean="0"/>
            <a:t>指令</a:t>
          </a:r>
          <a:r>
            <a:rPr lang="en-US" altLang="zh-TW" sz="2500" kern="1200" dirty="0" smtClean="0"/>
            <a:t>”</a:t>
          </a:r>
          <a:endParaRPr lang="zh-TW" altLang="en-US" sz="2500" kern="1200" dirty="0"/>
        </a:p>
      </dsp:txBody>
      <dsp:txXfrm>
        <a:off x="32851" y="33870"/>
        <a:ext cx="2970998" cy="607263"/>
      </dsp:txXfrm>
    </dsp:sp>
    <dsp:sp modelId="{C07AEFDA-F1A5-4EED-A719-4D8BD3F7844E}">
      <dsp:nvSpPr>
        <dsp:cNvPr id="0" name=""/>
        <dsp:cNvSpPr/>
      </dsp:nvSpPr>
      <dsp:spPr>
        <a:xfrm rot="5400000">
          <a:off x="5466804" y="-1655173"/>
          <a:ext cx="538372" cy="5398579"/>
        </a:xfrm>
        <a:prstGeom prst="round2Same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zh-TW" altLang="en-US" sz="2000" kern="1200" dirty="0" smtClean="0"/>
            <a:t>顯示指令的位置，只在</a:t>
          </a:r>
          <a:r>
            <a:rPr lang="en-US" altLang="zh-TW" sz="2000" kern="1200" dirty="0" smtClean="0"/>
            <a:t>$PATH</a:t>
          </a:r>
          <a:r>
            <a:rPr lang="zh-TW" altLang="en-US" sz="2000" kern="1200" dirty="0" smtClean="0"/>
            <a:t>內搜尋</a:t>
          </a:r>
          <a:endParaRPr lang="zh-TW" altLang="en-US" sz="2000" kern="1200" dirty="0"/>
        </a:p>
      </dsp:txBody>
      <dsp:txXfrm rot="-5400000">
        <a:off x="3036701" y="801211"/>
        <a:ext cx="5372298" cy="485810"/>
      </dsp:txXfrm>
    </dsp:sp>
    <dsp:sp modelId="{6BAEA9F0-9383-4ADA-9E05-185EABC1919C}">
      <dsp:nvSpPr>
        <dsp:cNvPr id="0" name=""/>
        <dsp:cNvSpPr/>
      </dsp:nvSpPr>
      <dsp:spPr>
        <a:xfrm>
          <a:off x="0" y="707633"/>
          <a:ext cx="3036700" cy="672965"/>
        </a:xfrm>
        <a:prstGeom prst="roundRect">
          <a:avLst/>
        </a:prstGeom>
        <a:gradFill rotWithShape="0">
          <a:gsLst>
            <a:gs pos="0">
              <a:schemeClr val="lt1">
                <a:hueOff val="0"/>
                <a:satOff val="0"/>
                <a:lumOff val="0"/>
                <a:alphaOff val="0"/>
                <a:shade val="63000"/>
              </a:schemeClr>
            </a:gs>
            <a:gs pos="30000">
              <a:schemeClr val="lt1">
                <a:hueOff val="0"/>
                <a:satOff val="0"/>
                <a:lumOff val="0"/>
                <a:alphaOff val="0"/>
                <a:shade val="90000"/>
                <a:satMod val="110000"/>
              </a:schemeClr>
            </a:gs>
            <a:gs pos="45000">
              <a:schemeClr val="lt1">
                <a:hueOff val="0"/>
                <a:satOff val="0"/>
                <a:lumOff val="0"/>
                <a:alphaOff val="0"/>
                <a:shade val="100000"/>
                <a:satMod val="118000"/>
              </a:schemeClr>
            </a:gs>
            <a:gs pos="55000">
              <a:schemeClr val="lt1">
                <a:hueOff val="0"/>
                <a:satOff val="0"/>
                <a:lumOff val="0"/>
                <a:alphaOff val="0"/>
                <a:shade val="100000"/>
                <a:satMod val="118000"/>
              </a:schemeClr>
            </a:gs>
            <a:gs pos="73000">
              <a:schemeClr val="lt1">
                <a:hueOff val="0"/>
                <a:satOff val="0"/>
                <a:lumOff val="0"/>
                <a:alphaOff val="0"/>
                <a:shade val="90000"/>
                <a:satMod val="110000"/>
              </a:schemeClr>
            </a:gs>
            <a:gs pos="100000">
              <a:schemeClr val="lt1">
                <a:hueOff val="0"/>
                <a:satOff val="0"/>
                <a:lumOff val="0"/>
                <a:alphaOff val="0"/>
                <a:shade val="63000"/>
              </a:schemeClr>
            </a:gs>
          </a:gsLst>
          <a:lin ang="950000" scaled="1"/>
        </a:gradFill>
        <a:ln>
          <a:noFill/>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lt1">
              <a:hueOff val="0"/>
              <a:satOff val="0"/>
              <a:lumOff val="0"/>
              <a:alphaOff val="0"/>
              <a:tint val="100000"/>
              <a:shade val="100000"/>
              <a:hueMod val="100000"/>
              <a:satMod val="10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en-US" altLang="zh-TW" sz="2500" kern="1200" dirty="0" smtClean="0"/>
            <a:t>which  “</a:t>
          </a:r>
          <a:r>
            <a:rPr lang="zh-TW" altLang="en-US" sz="2500" kern="1200" dirty="0" smtClean="0"/>
            <a:t>指令</a:t>
          </a:r>
          <a:r>
            <a:rPr lang="en-US" altLang="zh-TW" sz="2500" kern="1200" dirty="0" smtClean="0"/>
            <a:t>”</a:t>
          </a:r>
          <a:r>
            <a:rPr lang="zh-TW" altLang="en-US" sz="2500" kern="1200" dirty="0" smtClean="0"/>
            <a:t>  </a:t>
          </a:r>
          <a:endParaRPr lang="zh-TW" altLang="en-US" sz="2500" kern="1200" dirty="0"/>
        </a:p>
      </dsp:txBody>
      <dsp:txXfrm>
        <a:off x="32851" y="740484"/>
        <a:ext cx="2970998" cy="607263"/>
      </dsp:txXfrm>
    </dsp:sp>
    <dsp:sp modelId="{F3A25CB2-8DB0-4923-8830-E8EAB0E455FE}">
      <dsp:nvSpPr>
        <dsp:cNvPr id="0" name=""/>
        <dsp:cNvSpPr/>
      </dsp:nvSpPr>
      <dsp:spPr>
        <a:xfrm rot="5400000">
          <a:off x="5466804" y="-948559"/>
          <a:ext cx="538372" cy="5398579"/>
        </a:xfrm>
        <a:prstGeom prst="round2Same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zh-TW" altLang="en-US" sz="2000" kern="1200" dirty="0" smtClean="0"/>
            <a:t>搜尋二進位檔案、原始碼或說明文件</a:t>
          </a:r>
          <a:endParaRPr lang="zh-TW" altLang="en-US" sz="2000" kern="1200" dirty="0"/>
        </a:p>
      </dsp:txBody>
      <dsp:txXfrm rot="-5400000">
        <a:off x="3036701" y="1507825"/>
        <a:ext cx="5372298" cy="485810"/>
      </dsp:txXfrm>
    </dsp:sp>
    <dsp:sp modelId="{367985D9-874F-4D5E-9C00-831E66AACD66}">
      <dsp:nvSpPr>
        <dsp:cNvPr id="0" name=""/>
        <dsp:cNvSpPr/>
      </dsp:nvSpPr>
      <dsp:spPr>
        <a:xfrm>
          <a:off x="0" y="1414246"/>
          <a:ext cx="3036700" cy="672965"/>
        </a:xfrm>
        <a:prstGeom prst="roundRect">
          <a:avLst/>
        </a:prstGeom>
        <a:gradFill rotWithShape="0">
          <a:gsLst>
            <a:gs pos="0">
              <a:schemeClr val="lt1">
                <a:hueOff val="0"/>
                <a:satOff val="0"/>
                <a:lumOff val="0"/>
                <a:alphaOff val="0"/>
                <a:shade val="63000"/>
              </a:schemeClr>
            </a:gs>
            <a:gs pos="30000">
              <a:schemeClr val="lt1">
                <a:hueOff val="0"/>
                <a:satOff val="0"/>
                <a:lumOff val="0"/>
                <a:alphaOff val="0"/>
                <a:shade val="90000"/>
                <a:satMod val="110000"/>
              </a:schemeClr>
            </a:gs>
            <a:gs pos="45000">
              <a:schemeClr val="lt1">
                <a:hueOff val="0"/>
                <a:satOff val="0"/>
                <a:lumOff val="0"/>
                <a:alphaOff val="0"/>
                <a:shade val="100000"/>
                <a:satMod val="118000"/>
              </a:schemeClr>
            </a:gs>
            <a:gs pos="55000">
              <a:schemeClr val="lt1">
                <a:hueOff val="0"/>
                <a:satOff val="0"/>
                <a:lumOff val="0"/>
                <a:alphaOff val="0"/>
                <a:shade val="100000"/>
                <a:satMod val="118000"/>
              </a:schemeClr>
            </a:gs>
            <a:gs pos="73000">
              <a:schemeClr val="lt1">
                <a:hueOff val="0"/>
                <a:satOff val="0"/>
                <a:lumOff val="0"/>
                <a:alphaOff val="0"/>
                <a:shade val="90000"/>
                <a:satMod val="110000"/>
              </a:schemeClr>
            </a:gs>
            <a:gs pos="100000">
              <a:schemeClr val="lt1">
                <a:hueOff val="0"/>
                <a:satOff val="0"/>
                <a:lumOff val="0"/>
                <a:alphaOff val="0"/>
                <a:shade val="63000"/>
              </a:schemeClr>
            </a:gs>
          </a:gsLst>
          <a:lin ang="950000" scaled="1"/>
        </a:gradFill>
        <a:ln>
          <a:noFill/>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lt1">
              <a:hueOff val="0"/>
              <a:satOff val="0"/>
              <a:lumOff val="0"/>
              <a:alphaOff val="0"/>
              <a:tint val="100000"/>
              <a:shade val="100000"/>
              <a:hueMod val="100000"/>
              <a:satMod val="10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en-US" altLang="zh-TW" sz="2500" kern="1200" dirty="0" err="1" smtClean="0"/>
            <a:t>whereis</a:t>
          </a:r>
          <a:r>
            <a:rPr lang="en-US" altLang="zh-TW" sz="2500" kern="1200" dirty="0" smtClean="0"/>
            <a:t>  “</a:t>
          </a:r>
          <a:r>
            <a:rPr lang="zh-TW" altLang="en-US" sz="2500" kern="1200" dirty="0" smtClean="0"/>
            <a:t>指令</a:t>
          </a:r>
          <a:r>
            <a:rPr lang="en-US" altLang="zh-TW" sz="2500" kern="1200" dirty="0" smtClean="0"/>
            <a:t>”</a:t>
          </a:r>
          <a:r>
            <a:rPr lang="zh-TW" altLang="en-US" sz="2500" kern="1200" dirty="0" smtClean="0"/>
            <a:t>   </a:t>
          </a:r>
          <a:endParaRPr lang="zh-TW" altLang="en-US" sz="2500" kern="1200" dirty="0"/>
        </a:p>
      </dsp:txBody>
      <dsp:txXfrm>
        <a:off x="32851" y="1447097"/>
        <a:ext cx="2970998" cy="607263"/>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2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微軟正黑體" panose="020B0604030504040204" pitchFamily="34" charset="-120"/>
              </a:defRPr>
            </a:lvl1pPr>
          </a:lstStyle>
          <a:p>
            <a:endParaRPr lang="zh-TW" altLang="en-US" dirty="0"/>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微軟正黑體" panose="020B0604030504040204" pitchFamily="34" charset="-120"/>
              </a:defRPr>
            </a:lvl1pPr>
          </a:lstStyle>
          <a:p>
            <a:fld id="{CD66D35D-CC3F-48BA-BF01-BB8879FE569C}" type="datetimeFigureOut">
              <a:rPr lang="zh-TW" altLang="en-US" smtClean="0"/>
              <a:pPr/>
              <a:t>2019/5/31</a:t>
            </a:fld>
            <a:endParaRPr lang="zh-TW" altLang="en-US" dirty="0"/>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dirty="0"/>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微軟正黑體" panose="020B0604030504040204" pitchFamily="34" charset="-120"/>
              </a:defRPr>
            </a:lvl1pPr>
          </a:lstStyle>
          <a:p>
            <a:endParaRPr lang="zh-TW" altLang="en-US" dirty="0"/>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微軟正黑體" panose="020B0604030504040204" pitchFamily="34" charset="-120"/>
              </a:defRPr>
            </a:lvl1pPr>
          </a:lstStyle>
          <a:p>
            <a:fld id="{9169B44B-3B13-4DE8-A43B-8267DE3A0EE0}" type="slidenum">
              <a:rPr lang="zh-TW" altLang="en-US" smtClean="0"/>
              <a:pPr/>
              <a:t>‹#›</a:t>
            </a:fld>
            <a:endParaRPr lang="zh-TW" altLang="en-US" dirty="0"/>
          </a:p>
        </p:txBody>
      </p:sp>
    </p:spTree>
    <p:extLst>
      <p:ext uri="{BB962C8B-B14F-4D97-AF65-F5344CB8AC3E}">
        <p14:creationId xmlns:p14="http://schemas.microsoft.com/office/powerpoint/2010/main" val="2425498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軟正黑體" panose="020B0604030504040204" pitchFamily="34" charset="-120"/>
        <a:cs typeface="+mn-cs"/>
      </a:defRPr>
    </a:lvl1pPr>
    <a:lvl2pPr marL="457200" algn="l" defTabSz="914400" rtl="0" eaLnBrk="1" latinLnBrk="0" hangingPunct="1">
      <a:defRPr sz="1200" kern="1200">
        <a:solidFill>
          <a:schemeClr val="tx1"/>
        </a:solidFill>
        <a:latin typeface="+mn-lt"/>
        <a:ea typeface="微軟正黑體" panose="020B0604030504040204" pitchFamily="34" charset="-120"/>
        <a:cs typeface="+mn-cs"/>
      </a:defRPr>
    </a:lvl2pPr>
    <a:lvl3pPr marL="914400" algn="l" defTabSz="914400" rtl="0" eaLnBrk="1" latinLnBrk="0" hangingPunct="1">
      <a:defRPr sz="1200" kern="1200">
        <a:solidFill>
          <a:schemeClr val="tx1"/>
        </a:solidFill>
        <a:latin typeface="+mn-lt"/>
        <a:ea typeface="微軟正黑體" panose="020B0604030504040204" pitchFamily="34" charset="-120"/>
        <a:cs typeface="+mn-cs"/>
      </a:defRPr>
    </a:lvl3pPr>
    <a:lvl4pPr marL="1371600" algn="l" defTabSz="914400" rtl="0" eaLnBrk="1" latinLnBrk="0" hangingPunct="1">
      <a:defRPr sz="1200" kern="1200">
        <a:solidFill>
          <a:schemeClr val="tx1"/>
        </a:solidFill>
        <a:latin typeface="+mn-lt"/>
        <a:ea typeface="微軟正黑體" panose="020B0604030504040204" pitchFamily="34" charset="-120"/>
        <a:cs typeface="+mn-cs"/>
      </a:defRPr>
    </a:lvl4pPr>
    <a:lvl5pPr marL="1828800" algn="l" defTabSz="914400" rtl="0" eaLnBrk="1" latinLnBrk="0" hangingPunct="1">
      <a:defRPr sz="1200" kern="1200">
        <a:solidFill>
          <a:schemeClr val="tx1"/>
        </a:solidFill>
        <a:latin typeface="+mn-lt"/>
        <a:ea typeface="微軟正黑體" panose="020B0604030504040204" pitchFamily="34"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3" Type="http://schemas.openxmlformats.org/officeDocument/2006/relationships/hyperlink" Target="http://linux.vbird.org/linux_basic/0340bashshell-scripts.php" TargetMode="External"/><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www.arthurtoday.com/2010/12/ubuntu-findlocatewhereiswhich.html#.UlX8UNKno4E"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linux.vbird.org/linux_basic/0410accountmanager.php" TargetMode="External"/><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zh.wikipedia.org/wiki/%E5%87%BD%E5%BC%8F%E5%BA%AB" TargetMode="External"/><Relationship Id="rId7" Type="http://schemas.openxmlformats.org/officeDocument/2006/relationships/hyperlink" Target="http://zh.wikipedia.org/wiki/X_Window%E7%B3%BB%E7%BB%9F"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zh.wikipedia.org/wiki/CUPS" TargetMode="External"/><Relationship Id="rId5" Type="http://schemas.openxmlformats.org/officeDocument/2006/relationships/hyperlink" Target="http://en.wikipedia.org/wiki/Spooling" TargetMode="External"/><Relationship Id="rId4" Type="http://schemas.openxmlformats.org/officeDocument/2006/relationships/hyperlink" Target="http://zh.wikipedia.org/wiki/%E9%81%8B%E8%A1%8C%E7%B4%9A%E5%88%A5" TargetMode="Externa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en.wikipedia.org/wiki/Su_(Unix)" TargetMode="External"/><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en.wikipedia.org/wiki/Exit_status" TargetMode="External"/><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en.wikipedia.org/wiki/Parent_process" TargetMode="External"/><Relationship Id="rId2" Type="http://schemas.openxmlformats.org/officeDocument/2006/relationships/slide" Target="../slides/slide177.xml"/><Relationship Id="rId1" Type="http://schemas.openxmlformats.org/officeDocument/2006/relationships/notesMaster" Target="../notesMasters/notesMaster1.xml"/><Relationship Id="rId4" Type="http://schemas.openxmlformats.org/officeDocument/2006/relationships/hyperlink" Target="http://en.wikipedia.org/wiki/Exit_status" TargetMode="Externa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a:t>
            </a:fld>
            <a:endParaRPr lang="zh-TW" altLang="en-US" dirty="0"/>
          </a:p>
        </p:txBody>
      </p:sp>
    </p:spTree>
    <p:extLst>
      <p:ext uri="{BB962C8B-B14F-4D97-AF65-F5344CB8AC3E}">
        <p14:creationId xmlns:p14="http://schemas.microsoft.com/office/powerpoint/2010/main" val="4143059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酸民 </a:t>
            </a:r>
            <a:r>
              <a:rPr lang="en-US" altLang="zh-TW" dirty="0" smtClean="0"/>
              <a:t>https://www.ptt.cc/bbs/Gossiping/M.1449392835.A.E39.html</a:t>
            </a:r>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19</a:t>
            </a:fld>
            <a:endParaRPr lang="zh-TW" altLang="en-US" dirty="0"/>
          </a:p>
        </p:txBody>
      </p:sp>
    </p:spTree>
    <p:extLst>
      <p:ext uri="{BB962C8B-B14F-4D97-AF65-F5344CB8AC3E}">
        <p14:creationId xmlns:p14="http://schemas.microsoft.com/office/powerpoint/2010/main" val="275770283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6"/>
          <p:cNvSpPr>
            <a:spLocks noGrp="1" noChangeArrowheads="1"/>
          </p:cNvSpPr>
          <p:nvPr>
            <p:ph type="ftr" sz="quarter" idx="4"/>
          </p:nvPr>
        </p:nvSpPr>
        <p:spPr>
          <a:noFill/>
        </p:spPr>
        <p:txBody>
          <a:bodyPr/>
          <a:lstStyle>
            <a:lvl1pPr eaLnBrk="0" hangingPunct="0">
              <a:defRPr kumimoji="1" sz="2400">
                <a:solidFill>
                  <a:schemeClr val="tx1"/>
                </a:solidFill>
                <a:latin typeface="Arial" charset="0"/>
                <a:ea typeface="標楷體" pitchFamily="65" charset="-120"/>
              </a:defRPr>
            </a:lvl1pPr>
            <a:lvl2pPr marL="742950" indent="-285750" eaLnBrk="0" hangingPunct="0">
              <a:defRPr kumimoji="1" sz="2400">
                <a:solidFill>
                  <a:schemeClr val="tx1"/>
                </a:solidFill>
                <a:latin typeface="Arial" charset="0"/>
                <a:ea typeface="標楷體" pitchFamily="65" charset="-120"/>
              </a:defRPr>
            </a:lvl2pPr>
            <a:lvl3pPr marL="1143000" indent="-228600" eaLnBrk="0" hangingPunct="0">
              <a:defRPr kumimoji="1" sz="2400">
                <a:solidFill>
                  <a:schemeClr val="tx1"/>
                </a:solidFill>
                <a:latin typeface="Arial" charset="0"/>
                <a:ea typeface="標楷體" pitchFamily="65" charset="-120"/>
              </a:defRPr>
            </a:lvl3pPr>
            <a:lvl4pPr marL="1600200" indent="-228600" eaLnBrk="0" hangingPunct="0">
              <a:defRPr kumimoji="1" sz="2400">
                <a:solidFill>
                  <a:schemeClr val="tx1"/>
                </a:solidFill>
                <a:latin typeface="Arial" charset="0"/>
                <a:ea typeface="標楷體" pitchFamily="65" charset="-120"/>
              </a:defRPr>
            </a:lvl4pPr>
            <a:lvl5pPr marL="2057400" indent="-228600" eaLnBrk="0" hangingPunct="0">
              <a:defRPr kumimoji="1" sz="2400">
                <a:solidFill>
                  <a:schemeClr val="tx1"/>
                </a:solidFill>
                <a:latin typeface="Arial" charset="0"/>
                <a:ea typeface="標楷體" pitchFamily="65" charset="-120"/>
              </a:defRPr>
            </a:lvl5pPr>
            <a:lvl6pPr marL="2514600" indent="-228600" algn="ctr" eaLnBrk="0" fontAlgn="base" hangingPunct="0">
              <a:spcBef>
                <a:spcPct val="0"/>
              </a:spcBef>
              <a:spcAft>
                <a:spcPct val="0"/>
              </a:spcAft>
              <a:defRPr kumimoji="1" sz="2400">
                <a:solidFill>
                  <a:schemeClr val="tx1"/>
                </a:solidFill>
                <a:latin typeface="Arial" charset="0"/>
                <a:ea typeface="標楷體" pitchFamily="65" charset="-120"/>
              </a:defRPr>
            </a:lvl6pPr>
            <a:lvl7pPr marL="2971800" indent="-228600" algn="ctr" eaLnBrk="0" fontAlgn="base" hangingPunct="0">
              <a:spcBef>
                <a:spcPct val="0"/>
              </a:spcBef>
              <a:spcAft>
                <a:spcPct val="0"/>
              </a:spcAft>
              <a:defRPr kumimoji="1" sz="2400">
                <a:solidFill>
                  <a:schemeClr val="tx1"/>
                </a:solidFill>
                <a:latin typeface="Arial" charset="0"/>
                <a:ea typeface="標楷體" pitchFamily="65" charset="-120"/>
              </a:defRPr>
            </a:lvl7pPr>
            <a:lvl8pPr marL="3429000" indent="-228600" algn="ctr" eaLnBrk="0" fontAlgn="base" hangingPunct="0">
              <a:spcBef>
                <a:spcPct val="0"/>
              </a:spcBef>
              <a:spcAft>
                <a:spcPct val="0"/>
              </a:spcAft>
              <a:defRPr kumimoji="1" sz="2400">
                <a:solidFill>
                  <a:schemeClr val="tx1"/>
                </a:solidFill>
                <a:latin typeface="Arial" charset="0"/>
                <a:ea typeface="標楷體" pitchFamily="65" charset="-120"/>
              </a:defRPr>
            </a:lvl8pPr>
            <a:lvl9pPr marL="3886200" indent="-228600" algn="ctr" eaLnBrk="0" fontAlgn="base" hangingPunct="0">
              <a:spcBef>
                <a:spcPct val="0"/>
              </a:spcBef>
              <a:spcAft>
                <a:spcPct val="0"/>
              </a:spcAft>
              <a:defRPr kumimoji="1" sz="2400">
                <a:solidFill>
                  <a:schemeClr val="tx1"/>
                </a:solidFill>
                <a:latin typeface="Arial" charset="0"/>
                <a:ea typeface="標楷體" pitchFamily="65" charset="-120"/>
              </a:defRPr>
            </a:lvl9pPr>
          </a:lstStyle>
          <a:p>
            <a:pPr eaLnBrk="1" hangingPunct="1"/>
            <a:r>
              <a:rPr lang="en-US" altLang="zh-TW" sz="1200" dirty="0" err="1" smtClean="0">
                <a:solidFill>
                  <a:prstClr val="black"/>
                </a:solidFill>
                <a:latin typeface="微軟正黑體" panose="020B0604030504040204" pitchFamily="34" charset="-120"/>
                <a:ea typeface="微軟正黑體" panose="020B0604030504040204" pitchFamily="34" charset="-120"/>
              </a:rPr>
              <a:t>傳識資訊股份有限公司</a:t>
            </a:r>
            <a:r>
              <a:rPr lang="en-US" altLang="zh-TW" sz="1200" dirty="0" smtClean="0">
                <a:solidFill>
                  <a:prstClr val="black"/>
                </a:solidFill>
                <a:latin typeface="微軟正黑體" panose="020B0604030504040204" pitchFamily="34" charset="-120"/>
                <a:ea typeface="微軟正黑體" panose="020B0604030504040204" pitchFamily="34" charset="-120"/>
              </a:rPr>
              <a:t>  http://www.fitpi.com</a:t>
            </a:r>
            <a:endParaRPr lang="en-US" altLang="zh-TW" sz="1200" dirty="0">
              <a:solidFill>
                <a:prstClr val="black"/>
              </a:solidFill>
              <a:latin typeface="微軟正黑體" panose="020B0604030504040204" pitchFamily="34" charset="-120"/>
              <a:ea typeface="微軟正黑體" panose="020B0604030504040204" pitchFamily="34" charset="-120"/>
            </a:endParaRPr>
          </a:p>
        </p:txBody>
      </p:sp>
      <p:sp>
        <p:nvSpPr>
          <p:cNvPr id="292867" name="Rectangle 7"/>
          <p:cNvSpPr>
            <a:spLocks noGrp="1" noChangeArrowheads="1"/>
          </p:cNvSpPr>
          <p:nvPr>
            <p:ph type="sldNum" sz="quarter" idx="5"/>
          </p:nvPr>
        </p:nvSpPr>
        <p:spPr>
          <a:noFill/>
        </p:spPr>
        <p:txBody>
          <a:bodyPr/>
          <a:lstStyle>
            <a:lvl1pPr eaLnBrk="0" hangingPunct="0">
              <a:defRPr kumimoji="1" sz="2400">
                <a:solidFill>
                  <a:schemeClr val="tx1"/>
                </a:solidFill>
                <a:latin typeface="Arial" charset="0"/>
                <a:ea typeface="標楷體" pitchFamily="65" charset="-120"/>
              </a:defRPr>
            </a:lvl1pPr>
            <a:lvl2pPr marL="742950" indent="-285750" eaLnBrk="0" hangingPunct="0">
              <a:defRPr kumimoji="1" sz="2400">
                <a:solidFill>
                  <a:schemeClr val="tx1"/>
                </a:solidFill>
                <a:latin typeface="Arial" charset="0"/>
                <a:ea typeface="標楷體" pitchFamily="65" charset="-120"/>
              </a:defRPr>
            </a:lvl2pPr>
            <a:lvl3pPr marL="1143000" indent="-228600" eaLnBrk="0" hangingPunct="0">
              <a:defRPr kumimoji="1" sz="2400">
                <a:solidFill>
                  <a:schemeClr val="tx1"/>
                </a:solidFill>
                <a:latin typeface="Arial" charset="0"/>
                <a:ea typeface="標楷體" pitchFamily="65" charset="-120"/>
              </a:defRPr>
            </a:lvl3pPr>
            <a:lvl4pPr marL="1600200" indent="-228600" eaLnBrk="0" hangingPunct="0">
              <a:defRPr kumimoji="1" sz="2400">
                <a:solidFill>
                  <a:schemeClr val="tx1"/>
                </a:solidFill>
                <a:latin typeface="Arial" charset="0"/>
                <a:ea typeface="標楷體" pitchFamily="65" charset="-120"/>
              </a:defRPr>
            </a:lvl4pPr>
            <a:lvl5pPr marL="2057400" indent="-228600" eaLnBrk="0" hangingPunct="0">
              <a:defRPr kumimoji="1" sz="2400">
                <a:solidFill>
                  <a:schemeClr val="tx1"/>
                </a:solidFill>
                <a:latin typeface="Arial" charset="0"/>
                <a:ea typeface="標楷體" pitchFamily="65" charset="-120"/>
              </a:defRPr>
            </a:lvl5pPr>
            <a:lvl6pPr marL="2514600" indent="-228600" algn="ctr" eaLnBrk="0" fontAlgn="base" hangingPunct="0">
              <a:spcBef>
                <a:spcPct val="0"/>
              </a:spcBef>
              <a:spcAft>
                <a:spcPct val="0"/>
              </a:spcAft>
              <a:defRPr kumimoji="1" sz="2400">
                <a:solidFill>
                  <a:schemeClr val="tx1"/>
                </a:solidFill>
                <a:latin typeface="Arial" charset="0"/>
                <a:ea typeface="標楷體" pitchFamily="65" charset="-120"/>
              </a:defRPr>
            </a:lvl6pPr>
            <a:lvl7pPr marL="2971800" indent="-228600" algn="ctr" eaLnBrk="0" fontAlgn="base" hangingPunct="0">
              <a:spcBef>
                <a:spcPct val="0"/>
              </a:spcBef>
              <a:spcAft>
                <a:spcPct val="0"/>
              </a:spcAft>
              <a:defRPr kumimoji="1" sz="2400">
                <a:solidFill>
                  <a:schemeClr val="tx1"/>
                </a:solidFill>
                <a:latin typeface="Arial" charset="0"/>
                <a:ea typeface="標楷體" pitchFamily="65" charset="-120"/>
              </a:defRPr>
            </a:lvl7pPr>
            <a:lvl8pPr marL="3429000" indent="-228600" algn="ctr" eaLnBrk="0" fontAlgn="base" hangingPunct="0">
              <a:spcBef>
                <a:spcPct val="0"/>
              </a:spcBef>
              <a:spcAft>
                <a:spcPct val="0"/>
              </a:spcAft>
              <a:defRPr kumimoji="1" sz="2400">
                <a:solidFill>
                  <a:schemeClr val="tx1"/>
                </a:solidFill>
                <a:latin typeface="Arial" charset="0"/>
                <a:ea typeface="標楷體" pitchFamily="65" charset="-120"/>
              </a:defRPr>
            </a:lvl8pPr>
            <a:lvl9pPr marL="3886200" indent="-228600" algn="ctr" eaLnBrk="0" fontAlgn="base" hangingPunct="0">
              <a:spcBef>
                <a:spcPct val="0"/>
              </a:spcBef>
              <a:spcAft>
                <a:spcPct val="0"/>
              </a:spcAft>
              <a:defRPr kumimoji="1" sz="2400">
                <a:solidFill>
                  <a:schemeClr val="tx1"/>
                </a:solidFill>
                <a:latin typeface="Arial" charset="0"/>
                <a:ea typeface="標楷體" pitchFamily="65" charset="-120"/>
              </a:defRPr>
            </a:lvl9pPr>
          </a:lstStyle>
          <a:p>
            <a:pPr eaLnBrk="1" hangingPunct="1"/>
            <a:fld id="{7FF99EC4-B59A-4585-836B-A5B1E8C3E337}" type="slidenum">
              <a:rPr lang="en-US" altLang="zh-TW" sz="1200">
                <a:solidFill>
                  <a:prstClr val="black"/>
                </a:solidFill>
                <a:latin typeface="微軟正黑體" panose="020B0604030504040204" pitchFamily="34" charset="-120"/>
                <a:ea typeface="微軟正黑體" panose="020B0604030504040204" pitchFamily="34" charset="-120"/>
              </a:rPr>
              <a:pPr eaLnBrk="1" hangingPunct="1"/>
              <a:t>186</a:t>
            </a:fld>
            <a:endParaRPr lang="en-US" altLang="zh-TW" sz="1200" dirty="0">
              <a:solidFill>
                <a:prstClr val="black"/>
              </a:solidFill>
              <a:latin typeface="微軟正黑體" panose="020B0604030504040204" pitchFamily="34" charset="-120"/>
              <a:ea typeface="微軟正黑體" panose="020B0604030504040204" pitchFamily="34" charset="-120"/>
            </a:endParaRPr>
          </a:p>
        </p:txBody>
      </p:sp>
      <p:sp>
        <p:nvSpPr>
          <p:cNvPr id="292868" name="Rectangle 2"/>
          <p:cNvSpPr>
            <a:spLocks noGrp="1" noRot="1" noChangeAspect="1" noChangeArrowheads="1" noTextEdit="1"/>
          </p:cNvSpPr>
          <p:nvPr>
            <p:ph type="sldImg"/>
          </p:nvPr>
        </p:nvSpPr>
        <p:spPr>
          <a:ln/>
        </p:spPr>
      </p:sp>
      <p:sp>
        <p:nvSpPr>
          <p:cNvPr id="292869" name="Rectangle 3"/>
          <p:cNvSpPr>
            <a:spLocks noGrp="1" noChangeArrowheads="1"/>
          </p:cNvSpPr>
          <p:nvPr>
            <p:ph type="body" idx="1"/>
          </p:nvPr>
        </p:nvSpPr>
        <p:spPr>
          <a:noFill/>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dirty="0" smtClean="0"/>
              <a:t>Job  control</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200" b="0" i="0" kern="1200" dirty="0" smtClean="0">
                <a:solidFill>
                  <a:schemeClr val="tx1"/>
                </a:solidFill>
                <a:effectLst/>
                <a:latin typeface="+mn-lt"/>
                <a:cs typeface="+mn-cs"/>
              </a:rPr>
              <a:t>在輸出的資訊當中，例如上表，仔細看到那個  </a:t>
            </a:r>
            <a:r>
              <a:rPr lang="en-US" altLang="zh-TW" sz="1200" b="0" i="0" kern="1200" dirty="0" smtClean="0">
                <a:solidFill>
                  <a:schemeClr val="tx1"/>
                </a:solidFill>
                <a:effectLst/>
                <a:latin typeface="+mn-lt"/>
                <a:cs typeface="+mn-cs"/>
              </a:rPr>
              <a:t>+  -  </a:t>
            </a:r>
            <a:r>
              <a:rPr lang="zh-TW" altLang="en-US" sz="1200" b="0" i="0" kern="1200" dirty="0" smtClean="0">
                <a:solidFill>
                  <a:schemeClr val="tx1"/>
                </a:solidFill>
                <a:effectLst/>
                <a:latin typeface="+mn-lt"/>
                <a:cs typeface="+mn-cs"/>
              </a:rPr>
              <a:t>號喔！那個  </a:t>
            </a:r>
            <a:r>
              <a:rPr lang="en-US" altLang="zh-TW" sz="1200" b="0" i="0" kern="1200" dirty="0" smtClean="0">
                <a:solidFill>
                  <a:schemeClr val="tx1"/>
                </a:solidFill>
                <a:effectLst/>
                <a:latin typeface="+mn-lt"/>
                <a:cs typeface="+mn-cs"/>
              </a:rPr>
              <a:t>+  </a:t>
            </a:r>
            <a:r>
              <a:rPr lang="zh-TW" altLang="en-US" sz="1200" b="0" i="0" kern="1200" dirty="0" smtClean="0">
                <a:solidFill>
                  <a:schemeClr val="tx1"/>
                </a:solidFill>
                <a:effectLst/>
                <a:latin typeface="+mn-lt"/>
                <a:cs typeface="+mn-cs"/>
              </a:rPr>
              <a:t>代表預設的取用工作。  所以說：</a:t>
            </a:r>
            <a:r>
              <a:rPr lang="en-US" altLang="zh-TW" sz="1200" b="0" i="0" kern="1200" dirty="0" smtClean="0">
                <a:solidFill>
                  <a:schemeClr val="tx1"/>
                </a:solidFill>
                <a:effectLst/>
                <a:latin typeface="+mn-lt"/>
                <a:cs typeface="+mn-cs"/>
              </a:rPr>
              <a:t>『</a:t>
            </a:r>
            <a:r>
              <a:rPr lang="zh-TW" altLang="en-US" sz="1200" b="0" i="0" kern="1200" dirty="0" smtClean="0">
                <a:solidFill>
                  <a:schemeClr val="tx1"/>
                </a:solidFill>
                <a:effectLst/>
                <a:latin typeface="+mn-lt"/>
                <a:cs typeface="+mn-cs"/>
              </a:rPr>
              <a:t>目前我有兩個工作在背景當中，兩個工作都是暫停的，  而如果我僅輸入  </a:t>
            </a:r>
            <a:r>
              <a:rPr lang="en-US" altLang="zh-TW" sz="1200" b="0" i="0" kern="1200" dirty="0" err="1" smtClean="0">
                <a:solidFill>
                  <a:schemeClr val="tx1"/>
                </a:solidFill>
                <a:effectLst/>
                <a:latin typeface="+mn-lt"/>
                <a:cs typeface="+mn-cs"/>
              </a:rPr>
              <a:t>fg</a:t>
            </a:r>
            <a:r>
              <a:rPr lang="en-US" altLang="zh-TW" sz="1200" b="0" i="0" kern="1200" dirty="0" smtClean="0">
                <a:solidFill>
                  <a:schemeClr val="tx1"/>
                </a:solidFill>
                <a:effectLst/>
                <a:latin typeface="+mn-lt"/>
                <a:cs typeface="+mn-cs"/>
              </a:rPr>
              <a:t>  </a:t>
            </a:r>
            <a:r>
              <a:rPr lang="zh-TW" altLang="en-US" sz="1200" b="0" i="0" kern="1200" dirty="0" smtClean="0">
                <a:solidFill>
                  <a:schemeClr val="tx1"/>
                </a:solidFill>
                <a:effectLst/>
                <a:latin typeface="+mn-lt"/>
                <a:cs typeface="+mn-cs"/>
              </a:rPr>
              <a:t>時，那麼那個  </a:t>
            </a:r>
            <a:r>
              <a:rPr lang="en-US" altLang="zh-TW" sz="1200" b="0" i="0" kern="1200" dirty="0" smtClean="0">
                <a:solidFill>
                  <a:schemeClr val="tx1"/>
                </a:solidFill>
                <a:effectLst/>
                <a:latin typeface="+mn-lt"/>
                <a:cs typeface="+mn-cs"/>
              </a:rPr>
              <a:t>[1]  </a:t>
            </a:r>
            <a:r>
              <a:rPr lang="zh-TW" altLang="en-US" sz="1200" b="0" i="0" kern="1200" dirty="0" smtClean="0">
                <a:solidFill>
                  <a:schemeClr val="tx1"/>
                </a:solidFill>
                <a:effectLst/>
                <a:latin typeface="+mn-lt"/>
                <a:cs typeface="+mn-cs"/>
              </a:rPr>
              <a:t>會被拿到前景當中來處理</a:t>
            </a:r>
            <a:r>
              <a:rPr lang="en-US" altLang="zh-TW" sz="1200" b="0" i="0" kern="1200" dirty="0" smtClean="0">
                <a:solidFill>
                  <a:schemeClr val="tx1"/>
                </a:solidFill>
                <a:effectLst/>
                <a:latin typeface="+mn-lt"/>
                <a:cs typeface="+mn-cs"/>
              </a:rPr>
              <a:t>』</a:t>
            </a:r>
            <a:endParaRPr lang="zh-TW" altLang="en-US" dirty="0" smtClean="0"/>
          </a:p>
          <a:p>
            <a:pPr eaLnBrk="1" hangingPunct="1"/>
            <a:r>
              <a:rPr lang="en-US" altLang="zh-TW" dirty="0" err="1" smtClean="0"/>
              <a:t>Bg</a:t>
            </a:r>
            <a:r>
              <a:rPr lang="en-US" altLang="zh-TW" dirty="0" smtClean="0"/>
              <a:t>  %2  </a:t>
            </a:r>
            <a:r>
              <a:rPr lang="zh-TW" altLang="en-US" dirty="0" smtClean="0"/>
              <a:t>不要</a:t>
            </a:r>
          </a:p>
          <a:p>
            <a:pPr eaLnBrk="1" hangingPunct="1"/>
            <a:r>
              <a:rPr lang="zh-TW" altLang="en-US" dirty="0" smtClean="0"/>
              <a:t>因為在背景跑，不能停</a:t>
            </a:r>
            <a:r>
              <a:rPr lang="en-US" altLang="zh-TW" dirty="0" smtClean="0"/>
              <a:t>~</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b="0" i="0" kern="1200" dirty="0" smtClean="0">
              <a:solidFill>
                <a:schemeClr val="tx1"/>
              </a:solidFill>
              <a:effectLst/>
              <a:latin typeface="+mn-lt"/>
              <a:cs typeface="+mn-cs"/>
            </a:endParaRPr>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solidFill>
                  <a:prstClr val="black"/>
                </a:solidFill>
              </a:rPr>
              <a:pPr/>
              <a:t>188</a:t>
            </a:fld>
            <a:endParaRPr lang="zh-TW" altLang="en-US">
              <a:solidFill>
                <a:prstClr val="black"/>
              </a:solidFill>
            </a:endParaRPr>
          </a:p>
        </p:txBody>
      </p:sp>
    </p:spTree>
    <p:extLst>
      <p:ext uri="{BB962C8B-B14F-4D97-AF65-F5344CB8AC3E}">
        <p14:creationId xmlns:p14="http://schemas.microsoft.com/office/powerpoint/2010/main" val="27478961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190</a:t>
            </a:fld>
            <a:endParaRPr lang="zh-TW" altLang="en-US" dirty="0"/>
          </a:p>
        </p:txBody>
      </p:sp>
    </p:spTree>
    <p:extLst>
      <p:ext uri="{BB962C8B-B14F-4D97-AF65-F5344CB8AC3E}">
        <p14:creationId xmlns:p14="http://schemas.microsoft.com/office/powerpoint/2010/main" val="384331854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smtClean="0"/>
              <a:t>pkill</a:t>
            </a:r>
            <a:r>
              <a:rPr lang="en-US" altLang="zh-TW" dirty="0" smtClean="0"/>
              <a:t> -e</a:t>
            </a:r>
            <a:r>
              <a:rPr lang="en-US" altLang="zh-TW" baseline="0" dirty="0" smtClean="0"/>
              <a:t>  fire  </a:t>
            </a:r>
            <a:r>
              <a:rPr lang="zh-TW" altLang="en-US" baseline="0" dirty="0" smtClean="0"/>
              <a:t>會誤砍到別隻</a:t>
            </a:r>
            <a:r>
              <a:rPr lang="en-US" altLang="zh-TW" baseline="0" dirty="0" smtClean="0"/>
              <a:t>!</a:t>
            </a:r>
            <a:r>
              <a:rPr lang="zh-TW" altLang="en-US" baseline="0" dirty="0" smtClean="0"/>
              <a:t>  還好需</a:t>
            </a:r>
            <a:r>
              <a:rPr lang="en-US" altLang="zh-TW" baseline="0" dirty="0" err="1" smtClean="0"/>
              <a:t>sudo</a:t>
            </a:r>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191</a:t>
            </a:fld>
            <a:endParaRPr lang="zh-TW" altLang="en-US" dirty="0"/>
          </a:p>
        </p:txBody>
      </p:sp>
    </p:spTree>
    <p:extLst>
      <p:ext uri="{BB962C8B-B14F-4D97-AF65-F5344CB8AC3E}">
        <p14:creationId xmlns:p14="http://schemas.microsoft.com/office/powerpoint/2010/main" val="54229503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gnome-</a:t>
            </a:r>
            <a:r>
              <a:rPr lang="en-US" altLang="zh-TW" dirty="0" err="1" smtClean="0"/>
              <a:t>nettool</a:t>
            </a:r>
            <a:endParaRPr lang="en-US" altLang="zh-TW" dirty="0" smtClean="0"/>
          </a:p>
          <a:p>
            <a:r>
              <a:rPr lang="en-US" altLang="zh-TW" dirty="0" err="1" smtClean="0"/>
              <a:t>sudo</a:t>
            </a:r>
            <a:r>
              <a:rPr lang="en-US" altLang="zh-TW" dirty="0" smtClean="0"/>
              <a:t>  network-admin</a:t>
            </a:r>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193</a:t>
            </a:fld>
            <a:endParaRPr lang="zh-TW" altLang="en-US" dirty="0"/>
          </a:p>
        </p:txBody>
      </p:sp>
    </p:spTree>
    <p:extLst>
      <p:ext uri="{BB962C8B-B14F-4D97-AF65-F5344CB8AC3E}">
        <p14:creationId xmlns:p14="http://schemas.microsoft.com/office/powerpoint/2010/main" val="18771218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DNS</a:t>
            </a:r>
          </a:p>
          <a:p>
            <a:r>
              <a:rPr lang="en-US" altLang="zh-TW" dirty="0" smtClean="0"/>
              <a:t>/</a:t>
            </a:r>
            <a:r>
              <a:rPr lang="en-US" altLang="zh-TW" dirty="0" err="1" smtClean="0"/>
              <a:t>etc</a:t>
            </a:r>
            <a:r>
              <a:rPr lang="en-US" altLang="zh-TW" dirty="0" smtClean="0"/>
              <a:t>/</a:t>
            </a:r>
            <a:r>
              <a:rPr lang="en-US" altLang="zh-TW" dirty="0" err="1" smtClean="0"/>
              <a:t>resolv.conf</a:t>
            </a:r>
            <a:endParaRPr lang="en-US" altLang="zh-TW" dirty="0" smtClean="0"/>
          </a:p>
          <a:p>
            <a:r>
              <a:rPr lang="en-US" altLang="zh-TW" dirty="0" smtClean="0"/>
              <a:t>http://kalug.linux.org.tw/~lloyd/LLoyd_Hand_Book/book/x904.html</a:t>
            </a:r>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195</a:t>
            </a:fld>
            <a:endParaRPr lang="zh-TW" altLang="en-US" dirty="0"/>
          </a:p>
        </p:txBody>
      </p:sp>
    </p:spTree>
    <p:extLst>
      <p:ext uri="{BB962C8B-B14F-4D97-AF65-F5344CB8AC3E}">
        <p14:creationId xmlns:p14="http://schemas.microsoft.com/office/powerpoint/2010/main" val="107408107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err="1" smtClean="0"/>
              <a:t>dhclient</a:t>
            </a:r>
            <a:r>
              <a:rPr lang="en-US" altLang="zh-TW" dirty="0" smtClean="0"/>
              <a:t>  eth0/wlan0  	#Dynamic  Host  Configuration  Protocol  Client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DNS  lookup</a:t>
            </a:r>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dirty="0" smtClean="0"/>
              <a:t>/</a:t>
            </a:r>
            <a:r>
              <a:rPr lang="en-US" altLang="zh-TW" dirty="0" err="1" smtClean="0"/>
              <a:t>etc</a:t>
            </a:r>
            <a:r>
              <a:rPr lang="en-US" altLang="zh-TW" dirty="0" smtClean="0"/>
              <a:t>/</a:t>
            </a:r>
            <a:r>
              <a:rPr lang="en-US" altLang="zh-TW" dirty="0" err="1" smtClean="0"/>
              <a:t>resolv.conf</a:t>
            </a:r>
            <a:r>
              <a:rPr lang="en-US" altLang="zh-TW" dirty="0" smtClean="0"/>
              <a:t>	#host</a:t>
            </a:r>
            <a:r>
              <a:rPr lang="zh-TW" altLang="en-US" dirty="0" smtClean="0"/>
              <a:t>和</a:t>
            </a:r>
            <a:r>
              <a:rPr lang="en-US" altLang="zh-TW" dirty="0" err="1" smtClean="0"/>
              <a:t>nslookup</a:t>
            </a:r>
            <a:r>
              <a:rPr lang="zh-TW" altLang="en-US" dirty="0" smtClean="0"/>
              <a:t>會用到</a:t>
            </a:r>
          </a:p>
          <a:p>
            <a:endParaRPr lang="en-US" altLang="zh-TW" dirty="0" smtClean="0"/>
          </a:p>
          <a:p>
            <a:endParaRPr lang="en-US" altLang="zh-TW" dirty="0" smtClean="0"/>
          </a:p>
          <a:p>
            <a:r>
              <a:rPr lang="zh-TW" altLang="en-US" dirty="0" smtClean="0"/>
              <a:t>編輯</a:t>
            </a:r>
            <a:r>
              <a:rPr lang="en-US" altLang="zh-TW" dirty="0" smtClean="0"/>
              <a:t>/</a:t>
            </a:r>
            <a:r>
              <a:rPr lang="en-US" altLang="zh-TW" dirty="0" err="1" smtClean="0"/>
              <a:t>etc</a:t>
            </a:r>
            <a:r>
              <a:rPr lang="en-US" altLang="zh-TW" dirty="0" smtClean="0"/>
              <a:t>/hosts</a:t>
            </a:r>
          </a:p>
          <a:p>
            <a:r>
              <a:rPr lang="zh-TW" altLang="en-US" dirty="0" smtClean="0"/>
              <a:t>加入當前</a:t>
            </a:r>
            <a:r>
              <a:rPr lang="en-US" altLang="zh-TW" dirty="0" smtClean="0"/>
              <a:t>IP</a:t>
            </a:r>
            <a:r>
              <a:rPr lang="zh-TW" altLang="en-US" dirty="0" smtClean="0"/>
              <a:t>與名稱的對應</a:t>
            </a:r>
            <a:endParaRPr lang="en-US" altLang="zh-TW" dirty="0" smtClean="0"/>
          </a:p>
          <a:p>
            <a:r>
              <a:rPr lang="en-US" altLang="zh-TW" dirty="0" smtClean="0"/>
              <a:t>PING</a:t>
            </a:r>
            <a:r>
              <a:rPr lang="zh-TW" altLang="en-US" dirty="0" smtClean="0"/>
              <a:t>  名稱</a:t>
            </a:r>
          </a:p>
          <a:p>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196</a:t>
            </a:fld>
            <a:endParaRPr lang="zh-TW" altLang="en-US" dirty="0"/>
          </a:p>
        </p:txBody>
      </p:sp>
    </p:spTree>
    <p:extLst>
      <p:ext uri="{BB962C8B-B14F-4D97-AF65-F5344CB8AC3E}">
        <p14:creationId xmlns:p14="http://schemas.microsoft.com/office/powerpoint/2010/main" val="84307016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效能</a:t>
            </a:r>
            <a:endParaRPr lang="en-US" altLang="zh-TW" dirty="0" smtClean="0"/>
          </a:p>
          <a:p>
            <a:r>
              <a:rPr lang="zh-TW" altLang="en-US" sz="1200" b="0" i="0" kern="1200" dirty="0" smtClean="0">
                <a:solidFill>
                  <a:schemeClr val="tx1"/>
                </a:solidFill>
                <a:effectLst/>
                <a:latin typeface="+mn-lt"/>
                <a:ea typeface="微軟正黑體" panose="020B0604030504040204" pitchFamily="34" charset="-120"/>
                <a:cs typeface="+mn-cs"/>
              </a:rPr>
              <a:t>網際網路上不是只有一台</a:t>
            </a:r>
            <a:r>
              <a:rPr lang="en-US" altLang="zh-TW" sz="1200" b="0" i="0" kern="1200" dirty="0" smtClean="0">
                <a:solidFill>
                  <a:schemeClr val="tx1"/>
                </a:solidFill>
                <a:effectLst/>
                <a:latin typeface="+mn-lt"/>
                <a:ea typeface="微軟正黑體" panose="020B0604030504040204" pitchFamily="34" charset="-120"/>
                <a:cs typeface="+mn-cs"/>
              </a:rPr>
              <a:t>DNS Server</a:t>
            </a:r>
            <a:r>
              <a:rPr lang="zh-TW" altLang="en-US" sz="1200" b="0" i="0" kern="1200" dirty="0" smtClean="0">
                <a:solidFill>
                  <a:schemeClr val="tx1"/>
                </a:solidFill>
                <a:effectLst/>
                <a:latin typeface="+mn-lt"/>
                <a:ea typeface="微軟正黑體" panose="020B0604030504040204" pitchFamily="34" charset="-120"/>
                <a:cs typeface="+mn-cs"/>
              </a:rPr>
              <a:t>，一般私有網路大多自己架設內部的</a:t>
            </a:r>
            <a:r>
              <a:rPr lang="en-US" altLang="zh-TW" sz="1200" b="0" i="0" kern="1200" dirty="0" smtClean="0">
                <a:solidFill>
                  <a:schemeClr val="tx1"/>
                </a:solidFill>
                <a:effectLst/>
                <a:latin typeface="+mn-lt"/>
                <a:ea typeface="微軟正黑體" panose="020B0604030504040204" pitchFamily="34" charset="-120"/>
                <a:cs typeface="+mn-cs"/>
              </a:rPr>
              <a:t>DNS Server</a:t>
            </a:r>
            <a:r>
              <a:rPr lang="zh-TW" altLang="en-US" sz="1200" b="0" i="0" kern="1200" dirty="0" smtClean="0">
                <a:solidFill>
                  <a:schemeClr val="tx1"/>
                </a:solidFill>
                <a:effectLst/>
                <a:latin typeface="+mn-lt"/>
                <a:ea typeface="微軟正黑體" panose="020B0604030504040204" pitchFamily="34" charset="-120"/>
                <a:cs typeface="+mn-cs"/>
              </a:rPr>
              <a:t>，以提供內部查詢使用</a:t>
            </a:r>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197</a:t>
            </a:fld>
            <a:endParaRPr lang="zh-TW" altLang="en-US" dirty="0"/>
          </a:p>
        </p:txBody>
      </p:sp>
    </p:spTree>
    <p:extLst>
      <p:ext uri="{BB962C8B-B14F-4D97-AF65-F5344CB8AC3E}">
        <p14:creationId xmlns:p14="http://schemas.microsoft.com/office/powerpoint/2010/main" val="276494142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如果只想取得</a:t>
            </a:r>
            <a:r>
              <a:rPr lang="en-US" altLang="zh-TW" dirty="0" smtClean="0"/>
              <a:t>IP</a:t>
            </a:r>
            <a:r>
              <a:rPr lang="zh-TW" altLang="en-US" dirty="0" smtClean="0"/>
              <a:t>位址，例如範例中的</a:t>
            </a:r>
            <a:r>
              <a:rPr lang="en-US" altLang="zh-TW" dirty="0" smtClean="0"/>
              <a:t>192.168.62.147</a:t>
            </a:r>
          </a:p>
          <a:p>
            <a:pPr lvl="1"/>
            <a:r>
              <a:rPr lang="en-US" altLang="zh-TW" dirty="0" err="1" smtClean="0">
                <a:solidFill>
                  <a:srgbClr val="FF0000"/>
                </a:solidFill>
              </a:rPr>
              <a:t>ifconfig</a:t>
            </a:r>
            <a:r>
              <a:rPr lang="en-US" altLang="zh-TW" dirty="0" smtClean="0">
                <a:solidFill>
                  <a:srgbClr val="FF0000"/>
                </a:solidFill>
              </a:rPr>
              <a:t> | </a:t>
            </a:r>
            <a:r>
              <a:rPr lang="en-US" altLang="zh-TW" dirty="0" err="1" smtClean="0">
                <a:solidFill>
                  <a:srgbClr val="FF0000"/>
                </a:solidFill>
              </a:rPr>
              <a:t>grep</a:t>
            </a:r>
            <a:r>
              <a:rPr lang="en-US" altLang="zh-TW" dirty="0" smtClean="0">
                <a:solidFill>
                  <a:srgbClr val="FF0000"/>
                </a:solidFill>
              </a:rPr>
              <a:t> </a:t>
            </a:r>
            <a:r>
              <a:rPr lang="en-US" altLang="zh-TW" dirty="0" err="1" smtClean="0">
                <a:solidFill>
                  <a:srgbClr val="FF0000"/>
                </a:solidFill>
              </a:rPr>
              <a:t>Bcast</a:t>
            </a:r>
            <a:r>
              <a:rPr lang="en-US" altLang="zh-TW" dirty="0" smtClean="0">
                <a:solidFill>
                  <a:srgbClr val="FF0000"/>
                </a:solidFill>
              </a:rPr>
              <a:t> | cut -d : -f 2 | cut -d ‘  ’ -f 1</a:t>
            </a:r>
            <a:endParaRPr lang="zh-TW" altLang="en-US" dirty="0" smtClean="0">
              <a:solidFill>
                <a:srgbClr val="FF0000"/>
              </a:solidFill>
            </a:endParaRPr>
          </a:p>
          <a:p>
            <a:endParaRPr lang="en-US" altLang="zh-TW" dirty="0" smtClean="0"/>
          </a:p>
          <a:p>
            <a:r>
              <a:rPr lang="en-US" altLang="zh-TW" dirty="0" smtClean="0"/>
              <a:t>lo</a:t>
            </a:r>
            <a:r>
              <a:rPr lang="en-US" altLang="zh-TW" baseline="0" dirty="0" smtClean="0"/>
              <a:t>  :  loopback</a:t>
            </a:r>
          </a:p>
          <a:p>
            <a:r>
              <a:rPr lang="en-US" altLang="zh-TW" baseline="0" dirty="0" smtClean="0"/>
              <a:t>Link  </a:t>
            </a:r>
            <a:r>
              <a:rPr lang="en-US" altLang="zh-TW" baseline="0" dirty="0" err="1" smtClean="0"/>
              <a:t>encap</a:t>
            </a:r>
            <a:r>
              <a:rPr lang="en-US" altLang="zh-TW" baseline="0" dirty="0" smtClean="0"/>
              <a:t>  (Link  encapsulate)</a:t>
            </a:r>
          </a:p>
          <a:p>
            <a:r>
              <a:rPr lang="en-US" altLang="zh-TW" baseline="0" dirty="0" smtClean="0"/>
              <a:t>MAC  (Media  Access  Control),</a:t>
            </a:r>
            <a:r>
              <a:rPr lang="zh-TW" altLang="en-US" baseline="0" dirty="0" smtClean="0"/>
              <a:t>直接燒在網路卡的晶片上</a:t>
            </a:r>
            <a:endParaRPr lang="en-US" altLang="zh-TW" baseline="0" dirty="0" smtClean="0"/>
          </a:p>
          <a:p>
            <a:pPr marL="228600" indent="-228600">
              <a:buFont typeface="Arial" panose="020B0604020202020204" pitchFamily="34" charset="0"/>
              <a:buChar char="•"/>
            </a:pPr>
            <a:r>
              <a:rPr lang="en-US" altLang="zh-TW" baseline="0" dirty="0" err="1" smtClean="0"/>
              <a:t>ifconfig</a:t>
            </a:r>
            <a:r>
              <a:rPr lang="en-US" altLang="zh-TW" baseline="0" dirty="0" smtClean="0"/>
              <a:t>  |  </a:t>
            </a:r>
            <a:r>
              <a:rPr lang="en-US" altLang="zh-TW" baseline="0" dirty="0" err="1" smtClean="0"/>
              <a:t>grep</a:t>
            </a:r>
            <a:r>
              <a:rPr lang="en-US" altLang="zh-TW" baseline="0" dirty="0" smtClean="0"/>
              <a:t>  </a:t>
            </a:r>
            <a:r>
              <a:rPr lang="en-US" altLang="zh-TW" baseline="0" dirty="0" err="1" smtClean="0"/>
              <a:t>Bcast</a:t>
            </a:r>
            <a:r>
              <a:rPr lang="en-US" altLang="zh-TW" baseline="0" dirty="0" smtClean="0"/>
              <a:t>  |  cut  -d  :  -f  2  |  cut  -d  '  '  -f  1</a:t>
            </a:r>
          </a:p>
          <a:p>
            <a:pPr marL="228600" indent="-228600">
              <a:buFont typeface="Arial" panose="020B0604020202020204" pitchFamily="34" charset="0"/>
              <a:buChar char="•"/>
            </a:pPr>
            <a:r>
              <a:rPr lang="en-US" altLang="zh-TW" baseline="0" dirty="0" err="1" smtClean="0"/>
              <a:t>ifconfig</a:t>
            </a:r>
            <a:r>
              <a:rPr lang="en-US" altLang="zh-TW" baseline="0" dirty="0" smtClean="0"/>
              <a:t>  |  </a:t>
            </a:r>
            <a:r>
              <a:rPr lang="en-US" altLang="zh-TW" baseline="0" dirty="0" err="1" smtClean="0"/>
              <a:t>grep</a:t>
            </a:r>
            <a:r>
              <a:rPr lang="en-US" altLang="zh-TW" baseline="0" dirty="0" smtClean="0"/>
              <a:t>  </a:t>
            </a:r>
            <a:r>
              <a:rPr lang="en-US" altLang="zh-TW" baseline="0" dirty="0" err="1" smtClean="0"/>
              <a:t>Bcast</a:t>
            </a:r>
            <a:r>
              <a:rPr lang="en-US" altLang="zh-TW" baseline="0" dirty="0" smtClean="0"/>
              <a:t>  |  </a:t>
            </a:r>
            <a:r>
              <a:rPr lang="en-US" altLang="zh-TW" baseline="0" dirty="0" err="1" smtClean="0"/>
              <a:t>tr</a:t>
            </a:r>
            <a:r>
              <a:rPr lang="en-US" altLang="zh-TW" baseline="0" dirty="0" smtClean="0"/>
              <a:t>  -d  a-</a:t>
            </a:r>
            <a:r>
              <a:rPr lang="en-US" altLang="zh-TW" baseline="0" dirty="0" err="1" smtClean="0"/>
              <a:t>zA</a:t>
            </a:r>
            <a:r>
              <a:rPr lang="en-US" altLang="zh-TW" baseline="0" dirty="0" smtClean="0"/>
              <a:t>-Z'  '  |  cut  -d  :  -f  2</a:t>
            </a:r>
          </a:p>
          <a:p>
            <a:pPr marL="228600" marR="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200" dirty="0" err="1" smtClean="0">
                <a:solidFill>
                  <a:srgbClr val="0070C0"/>
                </a:solidFill>
                <a:latin typeface="微軟正黑體" panose="020B0604030504040204" pitchFamily="34" charset="-120"/>
                <a:cs typeface="Arial Unicode MS" panose="020B0604020202020204" pitchFamily="34" charset="-120"/>
              </a:rPr>
              <a:t>ifconfig</a:t>
            </a:r>
            <a:r>
              <a:rPr lang="en-US" altLang="zh-TW" sz="1200" dirty="0" smtClean="0">
                <a:solidFill>
                  <a:srgbClr val="0070C0"/>
                </a:solidFill>
                <a:latin typeface="微軟正黑體" panose="020B0604030504040204" pitchFamily="34" charset="-120"/>
                <a:cs typeface="Arial Unicode MS" panose="020B0604020202020204" pitchFamily="34" charset="-120"/>
              </a:rPr>
              <a:t>  |  </a:t>
            </a:r>
            <a:r>
              <a:rPr lang="en-US" altLang="zh-TW" sz="1200" dirty="0" err="1" smtClean="0">
                <a:solidFill>
                  <a:srgbClr val="0070C0"/>
                </a:solidFill>
                <a:latin typeface="微軟正黑體" panose="020B0604030504040204" pitchFamily="34" charset="-120"/>
                <a:cs typeface="Arial Unicode MS" panose="020B0604020202020204" pitchFamily="34" charset="-120"/>
              </a:rPr>
              <a:t>grep</a:t>
            </a:r>
            <a:r>
              <a:rPr lang="en-US" altLang="zh-TW" sz="1200" dirty="0" smtClean="0">
                <a:solidFill>
                  <a:srgbClr val="0070C0"/>
                </a:solidFill>
                <a:latin typeface="微軟正黑體" panose="020B0604030504040204" pitchFamily="34" charset="-120"/>
                <a:cs typeface="Arial Unicode MS" panose="020B0604020202020204" pitchFamily="34" charset="-120"/>
              </a:rPr>
              <a:t>  </a:t>
            </a:r>
            <a:r>
              <a:rPr lang="en-US" altLang="zh-TW" sz="1200" dirty="0" err="1" smtClean="0">
                <a:solidFill>
                  <a:srgbClr val="0070C0"/>
                </a:solidFill>
                <a:latin typeface="微軟正黑體" panose="020B0604030504040204" pitchFamily="34" charset="-120"/>
                <a:cs typeface="Arial Unicode MS" panose="020B0604020202020204" pitchFamily="34" charset="-120"/>
              </a:rPr>
              <a:t>Bcast</a:t>
            </a:r>
            <a:r>
              <a:rPr lang="en-US" altLang="zh-TW" sz="1200" dirty="0" smtClean="0">
                <a:solidFill>
                  <a:srgbClr val="0070C0"/>
                </a:solidFill>
                <a:latin typeface="微軟正黑體" panose="020B0604030504040204" pitchFamily="34" charset="-120"/>
                <a:cs typeface="Arial Unicode MS" panose="020B0604020202020204" pitchFamily="34" charset="-120"/>
              </a:rPr>
              <a:t>  |  </a:t>
            </a:r>
            <a:r>
              <a:rPr lang="en-US" altLang="zh-TW" sz="1200" dirty="0" err="1" smtClean="0">
                <a:solidFill>
                  <a:srgbClr val="0070C0"/>
                </a:solidFill>
                <a:latin typeface="微軟正黑體" panose="020B0604030504040204" pitchFamily="34" charset="-120"/>
                <a:cs typeface="Arial Unicode MS" panose="020B0604020202020204" pitchFamily="34" charset="-120"/>
              </a:rPr>
              <a:t>awk</a:t>
            </a:r>
            <a:r>
              <a:rPr lang="en-US" altLang="zh-TW" sz="1200" dirty="0" smtClean="0">
                <a:solidFill>
                  <a:srgbClr val="0070C0"/>
                </a:solidFill>
                <a:latin typeface="微軟正黑體" panose="020B0604030504040204" pitchFamily="34" charset="-120"/>
                <a:cs typeface="Arial Unicode MS" panose="020B0604020202020204" pitchFamily="34" charset="-120"/>
              </a:rPr>
              <a:t>  '{print  $2}'  |  </a:t>
            </a:r>
            <a:r>
              <a:rPr lang="en-US" altLang="zh-TW" sz="1200" dirty="0" err="1" smtClean="0">
                <a:solidFill>
                  <a:srgbClr val="0070C0"/>
                </a:solidFill>
                <a:latin typeface="微軟正黑體" panose="020B0604030504040204" pitchFamily="34" charset="-120"/>
                <a:cs typeface="Arial Unicode MS" panose="020B0604020202020204" pitchFamily="34" charset="-120"/>
              </a:rPr>
              <a:t>sed</a:t>
            </a:r>
            <a:r>
              <a:rPr lang="en-US" altLang="zh-TW" sz="1200" dirty="0" smtClean="0">
                <a:solidFill>
                  <a:srgbClr val="0070C0"/>
                </a:solidFill>
                <a:latin typeface="微軟正黑體" panose="020B0604030504040204" pitchFamily="34" charset="-120"/>
                <a:cs typeface="Arial Unicode MS" panose="020B0604020202020204" pitchFamily="34" charset="-120"/>
              </a:rPr>
              <a:t>  's/addr://'</a:t>
            </a:r>
          </a:p>
          <a:p>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solidFill>
                  <a:prstClr val="black"/>
                </a:solidFill>
              </a:rPr>
              <a:pPr/>
              <a:t>199</a:t>
            </a:fld>
            <a:endParaRPr lang="zh-TW" altLang="en-US" dirty="0">
              <a:solidFill>
                <a:prstClr val="black"/>
              </a:solidFill>
            </a:endParaRPr>
          </a:p>
        </p:txBody>
      </p:sp>
    </p:spTree>
    <p:extLst>
      <p:ext uri="{BB962C8B-B14F-4D97-AF65-F5344CB8AC3E}">
        <p14:creationId xmlns:p14="http://schemas.microsoft.com/office/powerpoint/2010/main" val="269570123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使用  </a:t>
            </a:r>
            <a:r>
              <a:rPr lang="en-US" altLang="zh-TW" dirty="0" err="1" smtClean="0"/>
              <a:t>ifconfig</a:t>
            </a:r>
            <a:r>
              <a:rPr lang="en-US" altLang="zh-TW" dirty="0" smtClean="0"/>
              <a:t>  </a:t>
            </a:r>
            <a:r>
              <a:rPr lang="zh-TW" altLang="en-US" dirty="0" smtClean="0"/>
              <a:t>修改完畢後，應該要以  </a:t>
            </a:r>
            <a:r>
              <a:rPr lang="en-US" altLang="zh-TW" dirty="0" err="1" smtClean="0"/>
              <a:t>ifconfig</a:t>
            </a:r>
            <a:r>
              <a:rPr lang="en-US" altLang="zh-TW" dirty="0" smtClean="0"/>
              <a:t>  eth0  down  </a:t>
            </a:r>
            <a:r>
              <a:rPr lang="zh-TW" altLang="en-US" dirty="0" smtClean="0"/>
              <a:t>才能夠關閉該介面喔！</a:t>
            </a:r>
          </a:p>
          <a:p>
            <a:r>
              <a:rPr lang="zh-TW" altLang="en-US" dirty="0" smtClean="0"/>
              <a:t>重新啟動網路介面</a:t>
            </a:r>
            <a:endParaRPr lang="en-US" altLang="zh-TW" dirty="0" smtClean="0"/>
          </a:p>
          <a:p>
            <a:r>
              <a:rPr lang="en-US" altLang="zh-TW" dirty="0" smtClean="0"/>
              <a:t>$  /</a:t>
            </a:r>
            <a:r>
              <a:rPr lang="en-US" altLang="zh-TW" dirty="0" err="1" smtClean="0"/>
              <a:t>etc</a:t>
            </a:r>
            <a:r>
              <a:rPr lang="en-US" altLang="zh-TW" dirty="0" smtClean="0"/>
              <a:t>/</a:t>
            </a:r>
            <a:r>
              <a:rPr lang="en-US" altLang="zh-TW" dirty="0" err="1" smtClean="0"/>
              <a:t>init.d</a:t>
            </a:r>
            <a:r>
              <a:rPr lang="en-US" altLang="zh-TW" dirty="0" smtClean="0"/>
              <a:t>/networking  restart  </a:t>
            </a:r>
            <a:r>
              <a:rPr lang="zh-TW" altLang="en-US" dirty="0" smtClean="0"/>
              <a:t>  </a:t>
            </a:r>
            <a:r>
              <a:rPr lang="en-US" altLang="zh-TW" dirty="0" smtClean="0"/>
              <a:t>#</a:t>
            </a:r>
            <a:r>
              <a:rPr lang="en-US" altLang="zh-TW" dirty="0" err="1" smtClean="0"/>
              <a:t>ifconfig</a:t>
            </a:r>
            <a:r>
              <a:rPr lang="zh-TW" altLang="en-US" dirty="0" smtClean="0"/>
              <a:t>的設定會</a:t>
            </a:r>
            <a:r>
              <a:rPr lang="en-US" altLang="zh-TW" dirty="0" smtClean="0"/>
              <a:t>reset</a:t>
            </a:r>
          </a:p>
          <a:p>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solidFill>
                  <a:prstClr val="black"/>
                </a:solidFill>
              </a:rPr>
              <a:pPr/>
              <a:t>200</a:t>
            </a:fld>
            <a:endParaRPr lang="zh-TW" altLang="en-US" dirty="0">
              <a:solidFill>
                <a:prstClr val="black"/>
              </a:solidFill>
            </a:endParaRPr>
          </a:p>
        </p:txBody>
      </p:sp>
    </p:spTree>
    <p:extLst>
      <p:ext uri="{BB962C8B-B14F-4D97-AF65-F5344CB8AC3E}">
        <p14:creationId xmlns:p14="http://schemas.microsoft.com/office/powerpoint/2010/main" val="1242334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21</a:t>
            </a:fld>
            <a:endParaRPr lang="zh-TW" altLang="en-US" dirty="0"/>
          </a:p>
        </p:txBody>
      </p:sp>
    </p:spTree>
    <p:extLst>
      <p:ext uri="{BB962C8B-B14F-4D97-AF65-F5344CB8AC3E}">
        <p14:creationId xmlns:p14="http://schemas.microsoft.com/office/powerpoint/2010/main" val="404143392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總共有</a:t>
            </a:r>
            <a:r>
              <a:rPr lang="en-US" altLang="zh-TW" dirty="0" smtClean="0"/>
              <a:t>65536  (  2^16)</a:t>
            </a:r>
            <a:r>
              <a:rPr lang="zh-TW" altLang="en-US" dirty="0" smtClean="0"/>
              <a:t>個</a:t>
            </a:r>
            <a:r>
              <a:rPr lang="en-US" altLang="zh-TW" dirty="0" smtClean="0"/>
              <a:t>port</a:t>
            </a:r>
          </a:p>
          <a:p>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solidFill>
                  <a:prstClr val="black"/>
                </a:solidFill>
              </a:rPr>
              <a:pPr/>
              <a:t>202</a:t>
            </a:fld>
            <a:endParaRPr lang="zh-TW" altLang="en-US" dirty="0">
              <a:solidFill>
                <a:prstClr val="black"/>
              </a:solidFill>
            </a:endParaRPr>
          </a:p>
        </p:txBody>
      </p:sp>
    </p:spTree>
    <p:extLst>
      <p:ext uri="{BB962C8B-B14F-4D97-AF65-F5344CB8AC3E}">
        <p14:creationId xmlns:p14="http://schemas.microsoft.com/office/powerpoint/2010/main" val="168011798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203</a:t>
            </a:fld>
            <a:endParaRPr lang="zh-TW" altLang="en-US" dirty="0"/>
          </a:p>
        </p:txBody>
      </p:sp>
    </p:spTree>
    <p:extLst>
      <p:ext uri="{BB962C8B-B14F-4D97-AF65-F5344CB8AC3E}">
        <p14:creationId xmlns:p14="http://schemas.microsoft.com/office/powerpoint/2010/main" val="380678142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kern="1200" dirty="0" smtClean="0">
                <a:solidFill>
                  <a:schemeClr val="tx1"/>
                </a:solidFill>
                <a:latin typeface="+mn-lt"/>
                <a:ea typeface="微軟正黑體" panose="020B0604030504040204" pitchFamily="34" charset="-120"/>
                <a:cs typeface="+mn-cs"/>
              </a:rPr>
              <a:t>http://www.arthurtoday.com/2013/07/ubuntu-guest-enables-nat-and-hostonly-adapter.html</a:t>
            </a:r>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204</a:t>
            </a:fld>
            <a:endParaRPr lang="zh-TW" altLang="en-US" dirty="0"/>
          </a:p>
        </p:txBody>
      </p:sp>
    </p:spTree>
    <p:extLst>
      <p:ext uri="{BB962C8B-B14F-4D97-AF65-F5344CB8AC3E}">
        <p14:creationId xmlns:p14="http://schemas.microsoft.com/office/powerpoint/2010/main" val="99837213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208</a:t>
            </a:fld>
            <a:endParaRPr lang="zh-TW" altLang="en-US" dirty="0"/>
          </a:p>
        </p:txBody>
      </p:sp>
    </p:spTree>
    <p:extLst>
      <p:ext uri="{BB962C8B-B14F-4D97-AF65-F5344CB8AC3E}">
        <p14:creationId xmlns:p14="http://schemas.microsoft.com/office/powerpoint/2010/main" val="20035768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err="1" smtClean="0">
                <a:solidFill>
                  <a:schemeClr val="tx1"/>
                </a:solidFill>
                <a:effectLst/>
                <a:latin typeface="+mn-lt"/>
                <a:cs typeface="+mn-cs"/>
              </a:rPr>
              <a:t>ssh</a:t>
            </a:r>
            <a:r>
              <a:rPr lang="en-US" altLang="zh-TW" sz="1200" b="0" i="0" kern="1200" dirty="0" smtClean="0">
                <a:solidFill>
                  <a:schemeClr val="tx1"/>
                </a:solidFill>
                <a:effectLst/>
                <a:latin typeface="+mn-lt"/>
                <a:cs typeface="+mn-cs"/>
              </a:rPr>
              <a:t>  </a:t>
            </a:r>
            <a:r>
              <a:rPr lang="en-US" altLang="zh-TW" sz="1200" b="0" i="0" kern="1200" dirty="0" err="1" smtClean="0">
                <a:solidFill>
                  <a:schemeClr val="tx1"/>
                </a:solidFill>
                <a:effectLst/>
                <a:latin typeface="+mn-lt"/>
                <a:cs typeface="+mn-cs"/>
              </a:rPr>
              <a:t>user@hostname</a:t>
            </a:r>
            <a:endParaRPr lang="en-US" altLang="zh-TW" sz="1200" b="0" i="0" kern="1200" dirty="0" smtClean="0">
              <a:solidFill>
                <a:schemeClr val="tx1"/>
              </a:solidFill>
              <a:effectLst/>
              <a:latin typeface="+mn-lt"/>
              <a:cs typeface="+mn-cs"/>
            </a:endParaRPr>
          </a:p>
          <a:p>
            <a:r>
              <a:rPr lang="en-US" altLang="zh-TW" dirty="0" smtClean="0"/>
              <a:t>http://linux.vbird.org/linux_server/0310telnetssh.php</a:t>
            </a:r>
          </a:p>
          <a:p>
            <a:pPr marL="171450" indent="-171450">
              <a:buFont typeface="Arial" panose="020B0604020202020204" pitchFamily="34" charset="0"/>
              <a:buChar char="•"/>
            </a:pPr>
            <a:r>
              <a:rPr lang="zh-TW" altLang="en-US" sz="1200" b="0" i="0" kern="1200" dirty="0" smtClean="0">
                <a:solidFill>
                  <a:schemeClr val="tx1"/>
                </a:solidFill>
                <a:effectLst/>
                <a:latin typeface="+mn-lt"/>
                <a:cs typeface="+mn-cs"/>
              </a:rPr>
              <a:t>在</a:t>
            </a:r>
            <a:r>
              <a:rPr lang="en-US" altLang="zh-TW" sz="1200" b="0" i="0" kern="1200" dirty="0" smtClean="0">
                <a:solidFill>
                  <a:schemeClr val="tx1"/>
                </a:solidFill>
                <a:effectLst/>
                <a:latin typeface="+mn-lt"/>
                <a:cs typeface="+mn-cs"/>
              </a:rPr>
              <a:t>『</a:t>
            </a:r>
            <a:r>
              <a:rPr lang="zh-TW" altLang="en-US" sz="1200" b="0" i="0" kern="1200" dirty="0" smtClean="0">
                <a:solidFill>
                  <a:schemeClr val="tx1"/>
                </a:solidFill>
                <a:effectLst/>
                <a:latin typeface="+mn-lt"/>
                <a:cs typeface="+mn-cs"/>
              </a:rPr>
              <a:t>選項</a:t>
            </a:r>
            <a:r>
              <a:rPr lang="en-US" altLang="zh-TW" sz="1200" b="0" i="0" kern="1200" dirty="0" smtClean="0">
                <a:solidFill>
                  <a:schemeClr val="tx1"/>
                </a:solidFill>
                <a:effectLst/>
                <a:latin typeface="+mn-lt"/>
                <a:cs typeface="+mn-cs"/>
              </a:rPr>
              <a:t>』</a:t>
            </a:r>
            <a:r>
              <a:rPr lang="zh-TW" altLang="en-US" sz="1200" b="0" i="0" kern="1200" dirty="0" smtClean="0">
                <a:solidFill>
                  <a:schemeClr val="tx1"/>
                </a:solidFill>
                <a:effectLst/>
                <a:latin typeface="+mn-lt"/>
                <a:cs typeface="+mn-cs"/>
              </a:rPr>
              <a:t>的</a:t>
            </a:r>
            <a:r>
              <a:rPr lang="en-US" altLang="zh-TW" sz="1200" b="0" i="0" kern="1200" dirty="0" smtClean="0">
                <a:solidFill>
                  <a:schemeClr val="tx1"/>
                </a:solidFill>
                <a:effectLst/>
                <a:latin typeface="+mn-lt"/>
                <a:cs typeface="+mn-cs"/>
              </a:rPr>
              <a:t>『</a:t>
            </a:r>
            <a:r>
              <a:rPr lang="zh-TW" altLang="en-US" sz="1200" b="0" i="0" kern="1200" dirty="0" smtClean="0">
                <a:solidFill>
                  <a:schemeClr val="tx1"/>
                </a:solidFill>
                <a:effectLst/>
                <a:latin typeface="+mn-lt"/>
                <a:cs typeface="+mn-cs"/>
              </a:rPr>
              <a:t>字元編碼</a:t>
            </a:r>
            <a:r>
              <a:rPr lang="en-US" altLang="zh-TW" sz="1200" b="0" i="0" kern="1200" dirty="0" smtClean="0">
                <a:solidFill>
                  <a:schemeClr val="tx1"/>
                </a:solidFill>
                <a:effectLst/>
                <a:latin typeface="+mn-lt"/>
                <a:cs typeface="+mn-cs"/>
              </a:rPr>
              <a:t>』</a:t>
            </a:r>
            <a:r>
              <a:rPr lang="zh-TW" altLang="en-US" sz="1200" b="0" i="0" kern="1200" dirty="0" smtClean="0">
                <a:solidFill>
                  <a:schemeClr val="tx1"/>
                </a:solidFill>
                <a:effectLst/>
                <a:latin typeface="+mn-lt"/>
                <a:cs typeface="+mn-cs"/>
              </a:rPr>
              <a:t>裡面可以挑選  </a:t>
            </a:r>
            <a:r>
              <a:rPr lang="en-US" altLang="zh-TW" sz="1200" b="0" i="0" kern="1200" dirty="0" smtClean="0">
                <a:solidFill>
                  <a:schemeClr val="tx1"/>
                </a:solidFill>
                <a:effectLst/>
                <a:latin typeface="+mn-lt"/>
                <a:cs typeface="+mn-cs"/>
              </a:rPr>
              <a:t>big5  (cp950)  </a:t>
            </a:r>
            <a:r>
              <a:rPr lang="zh-TW" altLang="en-US" sz="1200" b="0" i="0" kern="1200" dirty="0" smtClean="0">
                <a:solidFill>
                  <a:schemeClr val="tx1"/>
                </a:solidFill>
                <a:effectLst/>
                <a:latin typeface="+mn-lt"/>
                <a:cs typeface="+mn-cs"/>
              </a:rPr>
              <a:t>或者是  </a:t>
            </a:r>
            <a:r>
              <a:rPr lang="en-US" altLang="zh-TW" sz="1200" b="0" i="0" kern="1200" dirty="0" err="1" smtClean="0">
                <a:solidFill>
                  <a:schemeClr val="tx1"/>
                </a:solidFill>
                <a:effectLst/>
                <a:latin typeface="+mn-lt"/>
                <a:cs typeface="+mn-cs"/>
              </a:rPr>
              <a:t>unicode</a:t>
            </a:r>
            <a:r>
              <a:rPr lang="en-US" altLang="zh-TW" sz="1200" b="0" i="0" kern="1200" dirty="0" smtClean="0">
                <a:solidFill>
                  <a:schemeClr val="tx1"/>
                </a:solidFill>
                <a:effectLst/>
                <a:latin typeface="+mn-lt"/>
                <a:cs typeface="+mn-cs"/>
              </a:rPr>
              <a:t>  (utf8)  </a:t>
            </a:r>
            <a:r>
              <a:rPr lang="zh-TW" altLang="en-US" sz="1200" b="0" i="0" kern="1200" dirty="0" smtClean="0">
                <a:solidFill>
                  <a:schemeClr val="tx1"/>
                </a:solidFill>
                <a:effectLst/>
                <a:latin typeface="+mn-lt"/>
                <a:cs typeface="+mn-cs"/>
              </a:rPr>
              <a:t>的中文編碼，讓它符合你的  </a:t>
            </a:r>
            <a:r>
              <a:rPr lang="en-US" altLang="zh-TW" sz="1200" b="0" i="0" kern="1200" dirty="0" smtClean="0">
                <a:solidFill>
                  <a:schemeClr val="tx1"/>
                </a:solidFill>
                <a:effectLst/>
                <a:latin typeface="+mn-lt"/>
                <a:cs typeface="+mn-cs"/>
              </a:rPr>
              <a:t>Linux  </a:t>
            </a:r>
            <a:r>
              <a:rPr lang="zh-TW" altLang="en-US" sz="1200" b="0" i="0" kern="1200" dirty="0" smtClean="0">
                <a:solidFill>
                  <a:schemeClr val="tx1"/>
                </a:solidFill>
                <a:effectLst/>
                <a:latin typeface="+mn-lt"/>
                <a:cs typeface="+mn-cs"/>
              </a:rPr>
              <a:t>與檔案所儲存的資料格式，那中文字就  </a:t>
            </a:r>
            <a:r>
              <a:rPr lang="en-US" altLang="zh-TW" sz="1200" b="0" i="0" kern="1200" dirty="0" smtClean="0">
                <a:solidFill>
                  <a:schemeClr val="tx1"/>
                </a:solidFill>
                <a:effectLst/>
                <a:latin typeface="+mn-lt"/>
                <a:cs typeface="+mn-cs"/>
              </a:rPr>
              <a:t>OK  </a:t>
            </a:r>
            <a:r>
              <a:rPr lang="zh-TW" altLang="en-US" sz="1200" b="0" i="0" kern="1200" dirty="0" smtClean="0">
                <a:solidFill>
                  <a:schemeClr val="tx1"/>
                </a:solidFill>
                <a:effectLst/>
                <a:latin typeface="+mn-lt"/>
                <a:cs typeface="+mn-cs"/>
              </a:rPr>
              <a:t>的啦</a:t>
            </a:r>
            <a:endParaRPr lang="zh-TW" altLang="en-US" dirty="0" smtClean="0"/>
          </a:p>
          <a:p>
            <a:endParaRPr lang="zh-TW" altLang="en-US" dirty="0" smtClean="0"/>
          </a:p>
          <a:p>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209</a:t>
            </a:fld>
            <a:endParaRPr lang="zh-TW" altLang="en-US" dirty="0"/>
          </a:p>
        </p:txBody>
      </p:sp>
    </p:spTree>
    <p:extLst>
      <p:ext uri="{BB962C8B-B14F-4D97-AF65-F5344CB8AC3E}">
        <p14:creationId xmlns:p14="http://schemas.microsoft.com/office/powerpoint/2010/main" val="288690424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http://linux.vbird.org/linux_server/0310telnetssh.php#sftp</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210</a:t>
            </a:fld>
            <a:endParaRPr lang="zh-TW" altLang="en-US" dirty="0"/>
          </a:p>
        </p:txBody>
      </p:sp>
    </p:spTree>
    <p:extLst>
      <p:ext uri="{BB962C8B-B14F-4D97-AF65-F5344CB8AC3E}">
        <p14:creationId xmlns:p14="http://schemas.microsoft.com/office/powerpoint/2010/main" val="66909196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http://www.ewdna.com/2012/04/wget.html</a:t>
            </a:r>
          </a:p>
          <a:p>
            <a:r>
              <a:rPr lang="en-US" altLang="zh-TW" dirty="0" smtClean="0"/>
              <a:t>`</a:t>
            </a:r>
            <a:r>
              <a:rPr lang="en-US" altLang="zh-TW" dirty="0" err="1" smtClean="0"/>
              <a:t>wget</a:t>
            </a:r>
            <a:r>
              <a:rPr lang="en-US" altLang="zh-TW" dirty="0" smtClean="0"/>
              <a:t> -A </a:t>
            </a:r>
            <a:r>
              <a:rPr lang="en-US" altLang="zh-TW" dirty="0" err="1" smtClean="0"/>
              <a:t>gif,jpg</a:t>
            </a:r>
            <a:r>
              <a:rPr lang="en-US" altLang="zh-TW" dirty="0" smtClean="0"/>
              <a:t>'</a:t>
            </a:r>
            <a:r>
              <a:rPr lang="en-US" altLang="zh-TW" sz="1200" b="0" i="0" kern="1200" dirty="0" smtClean="0">
                <a:solidFill>
                  <a:schemeClr val="tx1"/>
                </a:solidFill>
                <a:effectLst/>
                <a:latin typeface="+mn-lt"/>
                <a:cs typeface="+mn-cs"/>
              </a:rPr>
              <a:t> will make </a:t>
            </a:r>
            <a:r>
              <a:rPr lang="en-US" altLang="zh-TW" sz="1200" b="0" i="0" kern="1200" dirty="0" err="1" smtClean="0">
                <a:solidFill>
                  <a:schemeClr val="tx1"/>
                </a:solidFill>
                <a:effectLst/>
                <a:latin typeface="+mn-lt"/>
                <a:cs typeface="+mn-cs"/>
              </a:rPr>
              <a:t>Wget</a:t>
            </a:r>
            <a:r>
              <a:rPr lang="en-US" altLang="zh-TW" sz="1200" b="0" i="0" kern="1200" dirty="0" smtClean="0">
                <a:solidFill>
                  <a:schemeClr val="tx1"/>
                </a:solidFill>
                <a:effectLst/>
                <a:latin typeface="+mn-lt"/>
                <a:cs typeface="+mn-cs"/>
              </a:rPr>
              <a:t> download only the files ending with </a:t>
            </a:r>
            <a:r>
              <a:rPr lang="en-US" altLang="zh-TW" dirty="0" smtClean="0"/>
              <a:t>`gif'</a:t>
            </a:r>
            <a:r>
              <a:rPr lang="en-US" altLang="zh-TW" sz="1200" b="0" i="0" kern="1200" dirty="0" smtClean="0">
                <a:solidFill>
                  <a:schemeClr val="tx1"/>
                </a:solidFill>
                <a:effectLst/>
                <a:latin typeface="+mn-lt"/>
                <a:cs typeface="+mn-cs"/>
              </a:rPr>
              <a:t> or </a:t>
            </a:r>
            <a:r>
              <a:rPr lang="en-US" altLang="zh-TW" dirty="0" smtClean="0"/>
              <a:t>`jpg‘</a:t>
            </a:r>
          </a:p>
          <a:p>
            <a:r>
              <a:rPr lang="zh-TW" altLang="en-US" dirty="0" smtClean="0"/>
              <a:t> </a:t>
            </a:r>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solidFill>
                  <a:prstClr val="black"/>
                </a:solidFill>
              </a:rPr>
              <a:pPr/>
              <a:t>212</a:t>
            </a:fld>
            <a:endParaRPr lang="zh-TW" altLang="en-US" dirty="0">
              <a:solidFill>
                <a:prstClr val="black"/>
              </a:solidFill>
            </a:endParaRPr>
          </a:p>
        </p:txBody>
      </p:sp>
    </p:spTree>
    <p:extLst>
      <p:ext uri="{BB962C8B-B14F-4D97-AF65-F5344CB8AC3E}">
        <p14:creationId xmlns:p14="http://schemas.microsoft.com/office/powerpoint/2010/main" val="294704506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6"/>
          <p:cNvSpPr>
            <a:spLocks noGrp="1" noChangeArrowheads="1"/>
          </p:cNvSpPr>
          <p:nvPr>
            <p:ph type="ftr" sz="quarter" idx="4"/>
          </p:nvPr>
        </p:nvSpPr>
        <p:spPr>
          <a:noFill/>
        </p:spPr>
        <p:txBody>
          <a:bodyPr/>
          <a:lstStyle>
            <a:lvl1pPr>
              <a:defRPr kumimoji="1" sz="1200">
                <a:solidFill>
                  <a:schemeClr val="tx1"/>
                </a:solidFill>
                <a:latin typeface="Arial" pitchFamily="34" charset="0"/>
                <a:ea typeface="新細明體" pitchFamily="18" charset="-120"/>
              </a:defRPr>
            </a:lvl1pPr>
            <a:lvl2pPr marL="742950" indent="-285750">
              <a:defRPr kumimoji="1" sz="1200">
                <a:solidFill>
                  <a:schemeClr val="tx1"/>
                </a:solidFill>
                <a:latin typeface="Arial" pitchFamily="34" charset="0"/>
                <a:ea typeface="新細明體" pitchFamily="18" charset="-120"/>
              </a:defRPr>
            </a:lvl2pPr>
            <a:lvl3pPr marL="1143000" indent="-228600">
              <a:defRPr kumimoji="1" sz="1200">
                <a:solidFill>
                  <a:schemeClr val="tx1"/>
                </a:solidFill>
                <a:latin typeface="Arial" pitchFamily="34" charset="0"/>
                <a:ea typeface="新細明體" pitchFamily="18" charset="-120"/>
              </a:defRPr>
            </a:lvl3pPr>
            <a:lvl4pPr marL="1600200" indent="-228600">
              <a:defRPr kumimoji="1" sz="1200">
                <a:solidFill>
                  <a:schemeClr val="tx1"/>
                </a:solidFill>
                <a:latin typeface="Arial" pitchFamily="34" charset="0"/>
                <a:ea typeface="新細明體" pitchFamily="18" charset="-120"/>
              </a:defRPr>
            </a:lvl4pPr>
            <a:lvl5pPr marL="2057400" indent="-228600">
              <a:defRPr kumimoji="1" sz="1200">
                <a:solidFill>
                  <a:schemeClr val="tx1"/>
                </a:solidFill>
                <a:latin typeface="Arial" pitchFamily="34" charset="0"/>
                <a:ea typeface="新細明體" pitchFamily="18" charset="-120"/>
              </a:defRPr>
            </a:lvl5pPr>
            <a:lvl6pPr marL="2514600" indent="-228600" eaLnBrk="0" fontAlgn="base" hangingPunct="0">
              <a:spcBef>
                <a:spcPct val="30000"/>
              </a:spcBef>
              <a:spcAft>
                <a:spcPct val="0"/>
              </a:spcAft>
              <a:defRPr kumimoji="1" sz="1200">
                <a:solidFill>
                  <a:schemeClr val="tx1"/>
                </a:solidFill>
                <a:latin typeface="Arial" pitchFamily="34" charset="0"/>
                <a:ea typeface="新細明體" pitchFamily="18" charset="-120"/>
              </a:defRPr>
            </a:lvl6pPr>
            <a:lvl7pPr marL="2971800" indent="-228600" eaLnBrk="0" fontAlgn="base" hangingPunct="0">
              <a:spcBef>
                <a:spcPct val="30000"/>
              </a:spcBef>
              <a:spcAft>
                <a:spcPct val="0"/>
              </a:spcAft>
              <a:defRPr kumimoji="1" sz="1200">
                <a:solidFill>
                  <a:schemeClr val="tx1"/>
                </a:solidFill>
                <a:latin typeface="Arial" pitchFamily="34" charset="0"/>
                <a:ea typeface="新細明體" pitchFamily="18" charset="-120"/>
              </a:defRPr>
            </a:lvl7pPr>
            <a:lvl8pPr marL="3429000" indent="-228600" eaLnBrk="0" fontAlgn="base" hangingPunct="0">
              <a:spcBef>
                <a:spcPct val="30000"/>
              </a:spcBef>
              <a:spcAft>
                <a:spcPct val="0"/>
              </a:spcAft>
              <a:defRPr kumimoji="1" sz="1200">
                <a:solidFill>
                  <a:schemeClr val="tx1"/>
                </a:solidFill>
                <a:latin typeface="Arial" pitchFamily="34" charset="0"/>
                <a:ea typeface="新細明體" pitchFamily="18" charset="-120"/>
              </a:defRPr>
            </a:lvl8pPr>
            <a:lvl9pPr marL="3886200" indent="-228600" eaLnBrk="0" fontAlgn="base" hangingPunct="0">
              <a:spcBef>
                <a:spcPct val="30000"/>
              </a:spcBef>
              <a:spcAft>
                <a:spcPct val="0"/>
              </a:spcAft>
              <a:defRPr kumimoji="1" sz="1200">
                <a:solidFill>
                  <a:schemeClr val="tx1"/>
                </a:solidFill>
                <a:latin typeface="Arial" pitchFamily="34" charset="0"/>
                <a:ea typeface="新細明體" pitchFamily="18" charset="-120"/>
              </a:defRPr>
            </a:lvl9pPr>
          </a:lstStyle>
          <a:p>
            <a:r>
              <a:rPr lang="en-US" altLang="zh-TW" dirty="0" err="1" smtClean="0">
                <a:solidFill>
                  <a:prstClr val="black"/>
                </a:solidFill>
                <a:latin typeface="微軟正黑體" panose="020B0604030504040204" pitchFamily="34" charset="-120"/>
              </a:rPr>
              <a:t>傳識資訊股份有限公司</a:t>
            </a:r>
            <a:r>
              <a:rPr lang="en-US" altLang="zh-TW" dirty="0" smtClean="0">
                <a:solidFill>
                  <a:prstClr val="black"/>
                </a:solidFill>
                <a:latin typeface="微軟正黑體" panose="020B0604030504040204" pitchFamily="34" charset="-120"/>
              </a:rPr>
              <a:t>  http://www.fitpi.com</a:t>
            </a:r>
          </a:p>
        </p:txBody>
      </p:sp>
      <p:sp>
        <p:nvSpPr>
          <p:cNvPr id="344067" name="Rectangle 7"/>
          <p:cNvSpPr>
            <a:spLocks noGrp="1" noChangeArrowheads="1"/>
          </p:cNvSpPr>
          <p:nvPr>
            <p:ph type="sldNum" sz="quarter" idx="5"/>
          </p:nvPr>
        </p:nvSpPr>
        <p:spPr>
          <a:noFill/>
        </p:spPr>
        <p:txBody>
          <a:bodyPr/>
          <a:lstStyle>
            <a:lvl1pPr>
              <a:defRPr kumimoji="1" sz="1200">
                <a:solidFill>
                  <a:schemeClr val="tx1"/>
                </a:solidFill>
                <a:latin typeface="Arial" pitchFamily="34" charset="0"/>
                <a:ea typeface="新細明體" pitchFamily="18" charset="-120"/>
              </a:defRPr>
            </a:lvl1pPr>
            <a:lvl2pPr marL="742950" indent="-285750">
              <a:defRPr kumimoji="1" sz="1200">
                <a:solidFill>
                  <a:schemeClr val="tx1"/>
                </a:solidFill>
                <a:latin typeface="Arial" pitchFamily="34" charset="0"/>
                <a:ea typeface="新細明體" pitchFamily="18" charset="-120"/>
              </a:defRPr>
            </a:lvl2pPr>
            <a:lvl3pPr marL="1143000" indent="-228600">
              <a:defRPr kumimoji="1" sz="1200">
                <a:solidFill>
                  <a:schemeClr val="tx1"/>
                </a:solidFill>
                <a:latin typeface="Arial" pitchFamily="34" charset="0"/>
                <a:ea typeface="新細明體" pitchFamily="18" charset="-120"/>
              </a:defRPr>
            </a:lvl3pPr>
            <a:lvl4pPr marL="1600200" indent="-228600">
              <a:defRPr kumimoji="1" sz="1200">
                <a:solidFill>
                  <a:schemeClr val="tx1"/>
                </a:solidFill>
                <a:latin typeface="Arial" pitchFamily="34" charset="0"/>
                <a:ea typeface="新細明體" pitchFamily="18" charset="-120"/>
              </a:defRPr>
            </a:lvl4pPr>
            <a:lvl5pPr marL="2057400" indent="-228600">
              <a:defRPr kumimoji="1" sz="1200">
                <a:solidFill>
                  <a:schemeClr val="tx1"/>
                </a:solidFill>
                <a:latin typeface="Arial" pitchFamily="34" charset="0"/>
                <a:ea typeface="新細明體" pitchFamily="18" charset="-120"/>
              </a:defRPr>
            </a:lvl5pPr>
            <a:lvl6pPr marL="2514600" indent="-228600" eaLnBrk="0" fontAlgn="base" hangingPunct="0">
              <a:spcBef>
                <a:spcPct val="30000"/>
              </a:spcBef>
              <a:spcAft>
                <a:spcPct val="0"/>
              </a:spcAft>
              <a:defRPr kumimoji="1" sz="1200">
                <a:solidFill>
                  <a:schemeClr val="tx1"/>
                </a:solidFill>
                <a:latin typeface="Arial" pitchFamily="34" charset="0"/>
                <a:ea typeface="新細明體" pitchFamily="18" charset="-120"/>
              </a:defRPr>
            </a:lvl6pPr>
            <a:lvl7pPr marL="2971800" indent="-228600" eaLnBrk="0" fontAlgn="base" hangingPunct="0">
              <a:spcBef>
                <a:spcPct val="30000"/>
              </a:spcBef>
              <a:spcAft>
                <a:spcPct val="0"/>
              </a:spcAft>
              <a:defRPr kumimoji="1" sz="1200">
                <a:solidFill>
                  <a:schemeClr val="tx1"/>
                </a:solidFill>
                <a:latin typeface="Arial" pitchFamily="34" charset="0"/>
                <a:ea typeface="新細明體" pitchFamily="18" charset="-120"/>
              </a:defRPr>
            </a:lvl7pPr>
            <a:lvl8pPr marL="3429000" indent="-228600" eaLnBrk="0" fontAlgn="base" hangingPunct="0">
              <a:spcBef>
                <a:spcPct val="30000"/>
              </a:spcBef>
              <a:spcAft>
                <a:spcPct val="0"/>
              </a:spcAft>
              <a:defRPr kumimoji="1" sz="1200">
                <a:solidFill>
                  <a:schemeClr val="tx1"/>
                </a:solidFill>
                <a:latin typeface="Arial" pitchFamily="34" charset="0"/>
                <a:ea typeface="新細明體" pitchFamily="18" charset="-120"/>
              </a:defRPr>
            </a:lvl8pPr>
            <a:lvl9pPr marL="3886200" indent="-228600" eaLnBrk="0" fontAlgn="base" hangingPunct="0">
              <a:spcBef>
                <a:spcPct val="30000"/>
              </a:spcBef>
              <a:spcAft>
                <a:spcPct val="0"/>
              </a:spcAft>
              <a:defRPr kumimoji="1" sz="1200">
                <a:solidFill>
                  <a:schemeClr val="tx1"/>
                </a:solidFill>
                <a:latin typeface="Arial" pitchFamily="34" charset="0"/>
                <a:ea typeface="新細明體" pitchFamily="18" charset="-120"/>
              </a:defRPr>
            </a:lvl9pPr>
          </a:lstStyle>
          <a:p>
            <a:fld id="{4837DF86-2C29-4ABF-AC15-7CA09AC25DB3}" type="slidenum">
              <a:rPr lang="en-US" altLang="zh-TW" smtClean="0">
                <a:solidFill>
                  <a:prstClr val="black"/>
                </a:solidFill>
                <a:latin typeface="微軟正黑體" panose="020B0604030504040204" pitchFamily="34" charset="-120"/>
              </a:rPr>
              <a:pPr/>
              <a:t>213</a:t>
            </a:fld>
            <a:endParaRPr lang="en-US" altLang="zh-TW" dirty="0" smtClean="0">
              <a:solidFill>
                <a:prstClr val="black"/>
              </a:solidFill>
              <a:latin typeface="微軟正黑體" panose="020B0604030504040204" pitchFamily="34" charset="-120"/>
            </a:endParaRPr>
          </a:p>
        </p:txBody>
      </p:sp>
      <p:sp>
        <p:nvSpPr>
          <p:cNvPr id="344068" name="Rectangle 2"/>
          <p:cNvSpPr>
            <a:spLocks noGrp="1" noRot="1" noChangeAspect="1" noChangeArrowheads="1" noTextEdit="1"/>
          </p:cNvSpPr>
          <p:nvPr>
            <p:ph type="sldImg"/>
          </p:nvPr>
        </p:nvSpPr>
        <p:spPr>
          <a:ln/>
        </p:spPr>
      </p:sp>
      <p:sp>
        <p:nvSpPr>
          <p:cNvPr id="344069" name="Rectangle 3"/>
          <p:cNvSpPr>
            <a:spLocks noGrp="1" noChangeArrowheads="1"/>
          </p:cNvSpPr>
          <p:nvPr>
            <p:ph type="body" idx="1"/>
          </p:nvPr>
        </p:nvSpPr>
        <p:spPr>
          <a:noFill/>
        </p:spPr>
        <p:txBody>
          <a:bodyPr/>
          <a:lstStyle/>
          <a:p>
            <a:pPr marL="171450" indent="-171450" eaLnBrk="1" hangingPunct="1">
              <a:buFont typeface="Arial" panose="020B0604020202020204" pitchFamily="34" charset="0"/>
              <a:buChar char="•"/>
            </a:pPr>
            <a:r>
              <a:rPr lang="en-US" altLang="zh-TW" sz="1000" dirty="0" smtClean="0"/>
              <a:t>ICMP</a:t>
            </a:r>
            <a:r>
              <a:rPr lang="zh-TW" altLang="en-US" sz="1000" dirty="0" smtClean="0"/>
              <a:t>封包  </a:t>
            </a:r>
            <a:r>
              <a:rPr lang="en-US" altLang="zh-TW" sz="1000" dirty="0" smtClean="0"/>
              <a:t>(</a:t>
            </a:r>
            <a:r>
              <a:rPr lang="en-US" altLang="zh-TW" sz="1200" b="0" i="0" kern="1200" dirty="0" smtClean="0">
                <a:solidFill>
                  <a:schemeClr val="tx1"/>
                </a:solidFill>
                <a:effectLst/>
                <a:latin typeface="+mn-lt"/>
                <a:cs typeface="+mn-cs"/>
              </a:rPr>
              <a:t>Internet  Control  Message  Protocol,  </a:t>
            </a:r>
            <a:r>
              <a:rPr lang="zh-TW" altLang="en-US" sz="1200" b="0" i="0" kern="1200" dirty="0" smtClean="0">
                <a:solidFill>
                  <a:schemeClr val="tx1"/>
                </a:solidFill>
                <a:effectLst/>
                <a:latin typeface="+mn-lt"/>
                <a:cs typeface="+mn-cs"/>
              </a:rPr>
              <a:t>網際網路訊息控制協定</a:t>
            </a:r>
            <a:r>
              <a:rPr lang="en-US" altLang="zh-TW" sz="1000" dirty="0" smtClean="0"/>
              <a:t>)</a:t>
            </a:r>
          </a:p>
          <a:p>
            <a:pPr marL="171450" indent="-171450" eaLnBrk="1" hangingPunct="1">
              <a:buFont typeface="Arial" panose="020B0604020202020204" pitchFamily="34" charset="0"/>
              <a:buChar char="•"/>
            </a:pPr>
            <a:r>
              <a:rPr lang="en-US" altLang="zh-TW" sz="1200" b="0" i="0" kern="1200" dirty="0" smtClean="0">
                <a:solidFill>
                  <a:schemeClr val="tx1"/>
                </a:solidFill>
                <a:effectLst/>
                <a:latin typeface="+mn-lt"/>
                <a:cs typeface="+mn-cs"/>
              </a:rPr>
              <a:t>ICMP  </a:t>
            </a:r>
            <a:r>
              <a:rPr lang="zh-TW" altLang="en-US" sz="1200" b="0" i="0" kern="1200" dirty="0" smtClean="0">
                <a:solidFill>
                  <a:schemeClr val="tx1"/>
                </a:solidFill>
                <a:effectLst/>
                <a:latin typeface="+mn-lt"/>
                <a:cs typeface="+mn-cs"/>
              </a:rPr>
              <a:t>是一個錯誤偵測與回報的機制，最大的功能就是可以確保我們網路的連線狀態與連線的正確性</a:t>
            </a:r>
            <a:endParaRPr lang="en-US" altLang="zh-TW" sz="1000" dirty="0" smtClean="0"/>
          </a:p>
          <a:p>
            <a:pPr marL="171450" indent="-171450" eaLnBrk="1" hangingPunct="1">
              <a:buFont typeface="Arial" panose="020B0604020202020204" pitchFamily="34" charset="0"/>
              <a:buChar char="•"/>
            </a:pPr>
            <a:r>
              <a:rPr lang="en-US" altLang="zh-TW" sz="1000" dirty="0" smtClean="0">
                <a:latin typeface="微軟正黑體" panose="020B0604030504040204" pitchFamily="34" charset="-120"/>
              </a:rPr>
              <a:t>ping  (Packet  </a:t>
            </a:r>
            <a:r>
              <a:rPr lang="en-US" altLang="zh-TW" sz="1000" dirty="0" err="1" smtClean="0">
                <a:latin typeface="微軟正黑體" panose="020B0604030504040204" pitchFamily="34" charset="-120"/>
              </a:rPr>
              <a:t>INternet</a:t>
            </a:r>
            <a:r>
              <a:rPr lang="en-US" altLang="zh-TW" sz="1000" dirty="0" smtClean="0">
                <a:latin typeface="微軟正黑體" panose="020B0604030504040204" pitchFamily="34" charset="-120"/>
              </a:rPr>
              <a:t>  Groper)</a:t>
            </a:r>
          </a:p>
          <a:p>
            <a:pPr marL="171450" indent="-171450" eaLnBrk="1" hangingPunct="1">
              <a:buFont typeface="Arial" panose="020B0604020202020204" pitchFamily="34" charset="0"/>
              <a:buChar char="•"/>
            </a:pPr>
            <a:r>
              <a:rPr lang="zh-TW" altLang="en-US" sz="1000" dirty="0" smtClean="0">
                <a:latin typeface="微軟正黑體" panose="020B0604030504040204" pitchFamily="34" charset="-120"/>
              </a:rPr>
              <a:t>封包經過一個路由器，</a:t>
            </a:r>
            <a:r>
              <a:rPr lang="en-US" altLang="zh-TW" sz="1000" dirty="0" err="1" smtClean="0">
                <a:latin typeface="微軟正黑體" panose="020B0604030504040204" pitchFamily="34" charset="-120"/>
              </a:rPr>
              <a:t>ttl</a:t>
            </a:r>
            <a:r>
              <a:rPr lang="zh-TW" altLang="en-US" sz="1000" dirty="0" smtClean="0">
                <a:latin typeface="微軟正黑體" panose="020B0604030504040204" pitchFamily="34" charset="-120"/>
              </a:rPr>
              <a:t>減</a:t>
            </a:r>
            <a:r>
              <a:rPr lang="en-US" altLang="zh-TW" sz="1000" dirty="0" smtClean="0">
                <a:latin typeface="微軟正黑體" panose="020B0604030504040204" pitchFamily="34" charset="-120"/>
              </a:rPr>
              <a:t>1</a:t>
            </a:r>
            <a:r>
              <a:rPr lang="zh-TW" altLang="en-US" sz="1000" dirty="0" smtClean="0">
                <a:latin typeface="微軟正黑體" panose="020B0604030504040204" pitchFamily="34" charset="-120"/>
              </a:rPr>
              <a:t>，</a:t>
            </a:r>
            <a:r>
              <a:rPr lang="en-US" altLang="zh-TW" sz="1000" dirty="0" err="1" smtClean="0">
                <a:latin typeface="微軟正黑體" panose="020B0604030504040204" pitchFamily="34" charset="-120"/>
              </a:rPr>
              <a:t>ttl</a:t>
            </a:r>
            <a:r>
              <a:rPr lang="zh-TW" altLang="en-US" sz="1000" dirty="0" smtClean="0">
                <a:latin typeface="微軟正黑體" panose="020B0604030504040204" pitchFamily="34" charset="-120"/>
              </a:rPr>
              <a:t>為</a:t>
            </a:r>
            <a:r>
              <a:rPr lang="en-US" altLang="zh-TW" sz="1000" dirty="0" smtClean="0">
                <a:latin typeface="微軟正黑體" panose="020B0604030504040204" pitchFamily="34" charset="-120"/>
              </a:rPr>
              <a:t>0</a:t>
            </a:r>
            <a:r>
              <a:rPr lang="zh-TW" altLang="en-US" sz="1000" dirty="0" smtClean="0">
                <a:latin typeface="微軟正黑體" panose="020B0604030504040204" pitchFamily="34" charset="-120"/>
              </a:rPr>
              <a:t>時，主機便取消封包，並傳送一個</a:t>
            </a:r>
            <a:r>
              <a:rPr lang="en-US" altLang="zh-TW" sz="1000" dirty="0" smtClean="0">
                <a:latin typeface="微軟正黑體" panose="020B0604030504040204" pitchFamily="34" charset="-120"/>
              </a:rPr>
              <a:t>ICMP  TTL‎</a:t>
            </a:r>
            <a:r>
              <a:rPr lang="zh-TW" altLang="en-US" sz="1000" dirty="0" smtClean="0">
                <a:latin typeface="微軟正黑體" panose="020B0604030504040204" pitchFamily="34" charset="-120"/>
              </a:rPr>
              <a:t>封包給原封包的發出者。其目的為預防封包因不正確的路由表等等的因素造成循環而無法送達。</a:t>
            </a:r>
            <a:endParaRPr lang="en-US" altLang="zh-TW" sz="1000" dirty="0" smtClean="0">
              <a:latin typeface="微軟正黑體" panose="020B0604030504040204" pitchFamily="34" charset="-120"/>
            </a:endParaRPr>
          </a:p>
          <a:p>
            <a:pPr marL="171450" indent="-171450" eaLnBrk="1" hangingPunct="1">
              <a:buFont typeface="Arial" panose="020B0604020202020204" pitchFamily="34" charset="0"/>
              <a:buChar char="•"/>
            </a:pPr>
            <a:endParaRPr lang="en-US" altLang="zh-TW" sz="1000" dirty="0" smtClean="0">
              <a:latin typeface="微軟正黑體" panose="020B0604030504040204" pitchFamily="34" charset="-120"/>
            </a:endParaRPr>
          </a:p>
          <a:p>
            <a:pPr marL="171450" indent="-171450" eaLnBrk="1" hangingPunct="1">
              <a:buFont typeface="Arial" panose="020B0604020202020204" pitchFamily="34" charset="0"/>
              <a:buChar char="•"/>
            </a:pPr>
            <a:r>
              <a:rPr lang="zh-TW" altLang="en-US" sz="1000" dirty="0" smtClean="0"/>
              <a:t>要看網卡</a:t>
            </a:r>
            <a:r>
              <a:rPr lang="en-US" altLang="zh-TW" sz="1000" dirty="0" smtClean="0"/>
              <a:t>driver</a:t>
            </a:r>
            <a:r>
              <a:rPr lang="zh-TW" altLang="en-US" sz="1000" dirty="0" smtClean="0"/>
              <a:t>有沒有實作</a:t>
            </a:r>
            <a:endParaRPr lang="zh-TW" altLang="en-US" sz="1000" dirty="0" smtClean="0">
              <a:latin typeface="微軟正黑體" panose="020B0604030504040204" pitchFamily="34" charset="-120"/>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smtClean="0"/>
              <a:t>inetutils-tracetroute</a:t>
            </a:r>
            <a:endParaRPr lang="en-US" altLang="zh-TW" dirty="0" smtClean="0"/>
          </a:p>
          <a:p>
            <a:r>
              <a:rPr lang="zh-TW" altLang="en-US" dirty="0" smtClean="0"/>
              <a:t>網路可以連，但連線速度很慢</a:t>
            </a:r>
            <a:r>
              <a:rPr lang="en-US" altLang="zh-TW" dirty="0" smtClean="0"/>
              <a:t>?</a:t>
            </a:r>
          </a:p>
          <a:p>
            <a:r>
              <a:rPr lang="zh-TW" altLang="en-US" sz="1200" b="1" i="0" kern="1200" dirty="0" smtClean="0">
                <a:solidFill>
                  <a:schemeClr val="tx1"/>
                </a:solidFill>
                <a:effectLst/>
                <a:latin typeface="+mn-lt"/>
                <a:cs typeface="+mn-cs"/>
              </a:rPr>
              <a:t>探測資料包向每個閘道發送三個資料包後，閘道回應後返回的時間</a:t>
            </a:r>
            <a:r>
              <a:rPr lang="en-US" altLang="zh-TW" sz="1200" b="1" i="0" kern="1200" dirty="0" smtClean="0">
                <a:solidFill>
                  <a:schemeClr val="tx1"/>
                </a:solidFill>
                <a:effectLst/>
                <a:latin typeface="+mn-lt"/>
                <a:cs typeface="+mn-cs"/>
              </a:rPr>
              <a:t>,</a:t>
            </a:r>
            <a:r>
              <a:rPr lang="zh-TW" altLang="en-US" sz="1200" b="1" i="0" kern="1200" dirty="0" smtClean="0">
                <a:solidFill>
                  <a:schemeClr val="tx1"/>
                </a:solidFill>
                <a:effectLst/>
                <a:latin typeface="+mn-lt"/>
                <a:cs typeface="+mn-cs"/>
              </a:rPr>
              <a:t>所以時間有</a:t>
            </a:r>
            <a:r>
              <a:rPr lang="en-US" altLang="zh-TW" sz="1200" b="1" i="0" kern="1200" dirty="0" smtClean="0">
                <a:solidFill>
                  <a:schemeClr val="tx1"/>
                </a:solidFill>
                <a:effectLst/>
                <a:latin typeface="+mn-lt"/>
                <a:cs typeface="+mn-cs"/>
              </a:rPr>
              <a:t>3</a:t>
            </a:r>
            <a:r>
              <a:rPr lang="zh-TW" altLang="en-US" sz="1200" b="1" i="0" kern="1200" dirty="0" smtClean="0">
                <a:solidFill>
                  <a:schemeClr val="tx1"/>
                </a:solidFill>
                <a:effectLst/>
                <a:latin typeface="+mn-lt"/>
                <a:cs typeface="+mn-cs"/>
              </a:rPr>
              <a:t>個</a:t>
            </a:r>
            <a:endParaRPr lang="en-US" altLang="zh-TW" dirty="0" smtClean="0"/>
          </a:p>
          <a:p>
            <a:pPr eaLnBrk="1" hangingPunct="1"/>
            <a:r>
              <a:rPr lang="zh-TW" altLang="en-US" dirty="0" smtClean="0">
                <a:latin typeface="微軟正黑體" panose="020B0604030504040204" pitchFamily="34" charset="-120"/>
              </a:rPr>
              <a:t>如果在預設的  </a:t>
            </a:r>
            <a:r>
              <a:rPr lang="en-US" altLang="zh-TW" dirty="0" smtClean="0">
                <a:latin typeface="微軟正黑體" panose="020B0604030504040204" pitchFamily="34" charset="-120"/>
              </a:rPr>
              <a:t>5  </a:t>
            </a:r>
            <a:r>
              <a:rPr lang="zh-TW" altLang="en-US" dirty="0" smtClean="0">
                <a:latin typeface="微軟正黑體" panose="020B0604030504040204" pitchFamily="34" charset="-120"/>
              </a:rPr>
              <a:t>秒鐘之內  </a:t>
            </a:r>
            <a:r>
              <a:rPr lang="en-US" altLang="zh-TW" dirty="0" err="1" smtClean="0">
                <a:latin typeface="微軟正黑體" panose="020B0604030504040204" pitchFamily="34" charset="-120"/>
              </a:rPr>
              <a:t>traceroute</a:t>
            </a:r>
            <a:r>
              <a:rPr lang="en-US" altLang="zh-TW" dirty="0" smtClean="0">
                <a:latin typeface="微軟正黑體" panose="020B0604030504040204" pitchFamily="34" charset="-120"/>
              </a:rPr>
              <a:t>  </a:t>
            </a:r>
            <a:r>
              <a:rPr lang="zh-TW" altLang="en-US" dirty="0" smtClean="0">
                <a:latin typeface="微軟正黑體" panose="020B0604030504040204" pitchFamily="34" charset="-120"/>
              </a:rPr>
              <a:t>聽不到節點的回聲，那麼螢幕上就會跑出一個</a:t>
            </a:r>
            <a:r>
              <a:rPr lang="en-US" altLang="zh-TW" dirty="0" smtClean="0">
                <a:latin typeface="微軟正黑體" panose="020B0604030504040204" pitchFamily="34" charset="-120"/>
              </a:rPr>
              <a:t>『  *  』</a:t>
            </a:r>
            <a:r>
              <a:rPr lang="zh-TW" altLang="en-US" dirty="0" smtClean="0">
                <a:latin typeface="微軟正黑體" panose="020B0604030504040204" pitchFamily="34" charset="-120"/>
              </a:rPr>
              <a:t>的符號</a:t>
            </a:r>
            <a:endParaRPr lang="en-US" altLang="zh-TW" dirty="0" smtClean="0">
              <a:latin typeface="微軟正黑體" panose="020B0604030504040204" pitchFamily="34" charset="-120"/>
            </a:endParaRPr>
          </a:p>
          <a:p>
            <a:pPr eaLnBrk="1" hangingPunct="1"/>
            <a:r>
              <a:rPr lang="zh-TW" altLang="en-US" dirty="0" smtClean="0">
                <a:latin typeface="微軟正黑體" panose="020B0604030504040204" pitchFamily="34" charset="-120"/>
              </a:rPr>
              <a:t>可能是</a:t>
            </a:r>
            <a:r>
              <a:rPr lang="en-US" altLang="zh-TW" dirty="0" smtClean="0">
                <a:latin typeface="微軟正黑體" panose="020B0604030504040204" pitchFamily="34" charset="-120"/>
              </a:rPr>
              <a:t>gateway</a:t>
            </a:r>
            <a:r>
              <a:rPr lang="zh-TW" altLang="en-US" dirty="0" smtClean="0">
                <a:latin typeface="微軟正黑體" panose="020B0604030504040204" pitchFamily="34" charset="-120"/>
              </a:rPr>
              <a:t>本來就不支援 </a:t>
            </a:r>
            <a:r>
              <a:rPr lang="en-US" altLang="zh-TW" dirty="0" err="1" smtClean="0">
                <a:latin typeface="微軟正黑體" panose="020B0604030504040204" pitchFamily="34" charset="-120"/>
              </a:rPr>
              <a:t>traceroute</a:t>
            </a:r>
            <a:r>
              <a:rPr lang="en-US" altLang="zh-TW" dirty="0" smtClean="0">
                <a:latin typeface="微軟正黑體" panose="020B0604030504040204" pitchFamily="34" charset="-120"/>
              </a:rPr>
              <a:t>  </a:t>
            </a:r>
            <a:r>
              <a:rPr lang="zh-TW" altLang="en-US" dirty="0" smtClean="0">
                <a:latin typeface="微軟正黑體" panose="020B0604030504040204" pitchFamily="34" charset="-120"/>
              </a:rPr>
              <a:t>的功能，或防火牆擋掉</a:t>
            </a:r>
            <a:endParaRPr lang="en-US" altLang="zh-TW" dirty="0" smtClean="0">
              <a:latin typeface="微軟正黑體" panose="020B0604030504040204" pitchFamily="34" charset="-120"/>
            </a:endParaRPr>
          </a:p>
          <a:p>
            <a:pPr eaLnBrk="1" hangingPunct="1"/>
            <a:endParaRPr lang="en-US" altLang="zh-TW" dirty="0" smtClean="0">
              <a:latin typeface="微軟正黑體" panose="020B0604030504040204" pitchFamily="34" charset="-120"/>
            </a:endParaRPr>
          </a:p>
          <a:p>
            <a:pPr eaLnBrk="1" hangingPunct="1"/>
            <a:r>
              <a:rPr lang="en-US" altLang="zh-TW" dirty="0" smtClean="0">
                <a:latin typeface="微軟正黑體" panose="020B0604030504040204" pitchFamily="34" charset="-120"/>
              </a:rPr>
              <a:t>Finger</a:t>
            </a:r>
            <a:r>
              <a:rPr lang="zh-TW" altLang="en-US" dirty="0" smtClean="0">
                <a:latin typeface="微軟正黑體" panose="020B0604030504040204" pitchFamily="34" charset="-120"/>
              </a:rPr>
              <a:t>  可以取得的系統使用者資訊包括</a:t>
            </a:r>
            <a:r>
              <a:rPr lang="en-US" altLang="zh-TW" dirty="0" smtClean="0">
                <a:latin typeface="微軟正黑體" panose="020B0604030504040204" pitchFamily="34" charset="-120"/>
              </a:rPr>
              <a:t>:</a:t>
            </a:r>
            <a:r>
              <a:rPr lang="zh-TW" altLang="en-US" dirty="0" smtClean="0">
                <a:latin typeface="微軟正黑體" panose="020B0604030504040204" pitchFamily="34" charset="-120"/>
              </a:rPr>
              <a:t>  使用者名稱、是否登陸、使用者目錄</a:t>
            </a:r>
            <a:endParaRPr lang="en-US" altLang="zh-TW" dirty="0" smtClean="0">
              <a:latin typeface="微軟正黑體" panose="020B0604030504040204" pitchFamily="34" charset="-120"/>
            </a:endParaRPr>
          </a:p>
          <a:p>
            <a:pPr eaLnBrk="1" hangingPunct="1"/>
            <a:r>
              <a:rPr lang="en-US" altLang="zh-TW" dirty="0" err="1" smtClean="0">
                <a:latin typeface="微軟正黑體" panose="020B0604030504040204" pitchFamily="34" charset="-120"/>
              </a:rPr>
              <a:t>Whois</a:t>
            </a:r>
            <a:r>
              <a:rPr lang="en-US" altLang="zh-TW" dirty="0" smtClean="0">
                <a:latin typeface="微軟正黑體" panose="020B0604030504040204" pitchFamily="34" charset="-120"/>
              </a:rPr>
              <a:t>  </a:t>
            </a:r>
            <a:r>
              <a:rPr lang="zh-TW" altLang="en-US" dirty="0" smtClean="0">
                <a:latin typeface="微軟正黑體" panose="020B0604030504040204" pitchFamily="34" charset="-120"/>
              </a:rPr>
              <a:t>可以查詢網域名稱是否已經被註冊，以及網域名稱所有人、網域名稱註冊商、網域名稱註冊日期和過期日期等</a:t>
            </a:r>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solidFill>
                  <a:prstClr val="black"/>
                </a:solidFill>
              </a:rPr>
              <a:pPr/>
              <a:t>214</a:t>
            </a:fld>
            <a:endParaRPr lang="zh-TW" altLang="en-US" dirty="0">
              <a:solidFill>
                <a:prstClr val="black"/>
              </a:solidFill>
            </a:endParaRPr>
          </a:p>
        </p:txBody>
      </p:sp>
    </p:spTree>
    <p:extLst>
      <p:ext uri="{BB962C8B-B14F-4D97-AF65-F5344CB8AC3E}">
        <p14:creationId xmlns:p14="http://schemas.microsoft.com/office/powerpoint/2010/main" val="102344286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cs typeface="+mn-cs"/>
              </a:rPr>
              <a:t>如果你覺得你的某個網路服務明明就啟動了，但是就是無法造成連線的話，那麼應該怎麼辦？  首先你應該要查詢一下自己的網路介面所監聽的埠口  </a:t>
            </a:r>
            <a:r>
              <a:rPr lang="en-US" altLang="zh-TW" sz="1200" b="0" i="0" kern="1200" dirty="0" smtClean="0">
                <a:solidFill>
                  <a:schemeClr val="tx1"/>
                </a:solidFill>
                <a:effectLst/>
                <a:latin typeface="+mn-lt"/>
                <a:cs typeface="+mn-cs"/>
              </a:rPr>
              <a:t>(port)  </a:t>
            </a:r>
            <a:r>
              <a:rPr lang="zh-TW" altLang="en-US" sz="1200" b="0" i="0" kern="1200" dirty="0" smtClean="0">
                <a:solidFill>
                  <a:schemeClr val="tx1"/>
                </a:solidFill>
                <a:effectLst/>
                <a:latin typeface="+mn-lt"/>
                <a:cs typeface="+mn-cs"/>
              </a:rPr>
              <a:t>來看看是否真的有啟動</a:t>
            </a:r>
            <a:endParaRPr lang="en-US" altLang="zh-TW" sz="1200" b="0" i="0" kern="1200" dirty="0" smtClean="0">
              <a:solidFill>
                <a:schemeClr val="tx1"/>
              </a:solidFill>
              <a:effectLst/>
              <a:latin typeface="+mn-lt"/>
              <a:cs typeface="+mn-cs"/>
            </a:endParaRPr>
          </a:p>
          <a:p>
            <a:r>
              <a:rPr lang="en-US" altLang="zh-TW" sz="1200" b="0" i="0" kern="1200" dirty="0" err="1" smtClean="0">
                <a:solidFill>
                  <a:schemeClr val="tx1"/>
                </a:solidFill>
                <a:effectLst/>
                <a:latin typeface="+mn-lt"/>
                <a:cs typeface="+mn-cs"/>
              </a:rPr>
              <a:t>netstat</a:t>
            </a:r>
            <a:r>
              <a:rPr lang="zh-TW" altLang="en-US" sz="1200" b="0" i="0" kern="1200" dirty="0" smtClean="0">
                <a:solidFill>
                  <a:schemeClr val="tx1"/>
                </a:solidFill>
                <a:effectLst/>
                <a:latin typeface="+mn-lt"/>
                <a:cs typeface="+mn-cs"/>
              </a:rPr>
              <a:t>的輸出結果可以分為兩個部分：</a:t>
            </a:r>
          </a:p>
          <a:p>
            <a:pPr marL="171450" indent="-171450">
              <a:buFont typeface="Arial" panose="020B0604020202020204" pitchFamily="34" charset="0"/>
              <a:buChar char="•"/>
            </a:pPr>
            <a:r>
              <a:rPr lang="zh-TW" altLang="en-US" sz="1200" b="0" i="0" kern="1200" dirty="0" smtClean="0">
                <a:solidFill>
                  <a:schemeClr val="tx1"/>
                </a:solidFill>
                <a:effectLst/>
                <a:latin typeface="+mn-lt"/>
                <a:cs typeface="+mn-cs"/>
              </a:rPr>
              <a:t>一個是</a:t>
            </a:r>
            <a:r>
              <a:rPr lang="en-US" altLang="zh-TW" sz="1200" b="0" i="0" kern="1200" dirty="0" smtClean="0">
                <a:solidFill>
                  <a:schemeClr val="tx1"/>
                </a:solidFill>
                <a:effectLst/>
                <a:latin typeface="+mn-lt"/>
                <a:cs typeface="+mn-cs"/>
              </a:rPr>
              <a:t>Active  Internet  connections</a:t>
            </a:r>
            <a:r>
              <a:rPr lang="zh-TW" altLang="en-US" sz="1200" b="0" i="0" kern="1200" dirty="0" smtClean="0">
                <a:solidFill>
                  <a:schemeClr val="tx1"/>
                </a:solidFill>
                <a:effectLst/>
                <a:latin typeface="+mn-lt"/>
                <a:cs typeface="+mn-cs"/>
              </a:rPr>
              <a:t>，稱為有源</a:t>
            </a:r>
            <a:r>
              <a:rPr lang="en-US" altLang="zh-TW" sz="1200" b="0" i="0" kern="1200" dirty="0" smtClean="0">
                <a:solidFill>
                  <a:schemeClr val="tx1"/>
                </a:solidFill>
                <a:effectLst/>
                <a:latin typeface="+mn-lt"/>
                <a:cs typeface="+mn-cs"/>
              </a:rPr>
              <a:t>TCP</a:t>
            </a:r>
            <a:r>
              <a:rPr lang="zh-TW" altLang="en-US" sz="1200" b="0" i="0" kern="1200" dirty="0" smtClean="0">
                <a:solidFill>
                  <a:schemeClr val="tx1"/>
                </a:solidFill>
                <a:effectLst/>
                <a:latin typeface="+mn-lt"/>
                <a:cs typeface="+mn-cs"/>
              </a:rPr>
              <a:t>連接，其中</a:t>
            </a:r>
            <a:r>
              <a:rPr lang="en-US" altLang="zh-TW" sz="1200" b="0" i="0" kern="1200" dirty="0" smtClean="0">
                <a:solidFill>
                  <a:schemeClr val="tx1"/>
                </a:solidFill>
                <a:effectLst/>
                <a:latin typeface="+mn-lt"/>
                <a:cs typeface="+mn-cs"/>
              </a:rPr>
              <a:t>"</a:t>
            </a:r>
            <a:r>
              <a:rPr lang="en-US" altLang="zh-TW" sz="1200" b="0" i="0" kern="1200" dirty="0" err="1" smtClean="0">
                <a:solidFill>
                  <a:schemeClr val="tx1"/>
                </a:solidFill>
                <a:effectLst/>
                <a:latin typeface="+mn-lt"/>
                <a:cs typeface="+mn-cs"/>
              </a:rPr>
              <a:t>Recv</a:t>
            </a:r>
            <a:r>
              <a:rPr lang="en-US" altLang="zh-TW" sz="1200" b="0" i="0" kern="1200" dirty="0" smtClean="0">
                <a:solidFill>
                  <a:schemeClr val="tx1"/>
                </a:solidFill>
                <a:effectLst/>
                <a:latin typeface="+mn-lt"/>
                <a:cs typeface="+mn-cs"/>
              </a:rPr>
              <a:t>-Q"</a:t>
            </a:r>
            <a:r>
              <a:rPr lang="zh-TW" altLang="en-US" sz="1200" b="0" i="0" kern="1200" dirty="0" smtClean="0">
                <a:solidFill>
                  <a:schemeClr val="tx1"/>
                </a:solidFill>
                <a:effectLst/>
                <a:latin typeface="+mn-lt"/>
                <a:cs typeface="+mn-cs"/>
              </a:rPr>
              <a:t>和</a:t>
            </a:r>
            <a:r>
              <a:rPr lang="en-US" altLang="zh-TW" sz="1200" b="0" i="0" kern="1200" dirty="0" smtClean="0">
                <a:solidFill>
                  <a:schemeClr val="tx1"/>
                </a:solidFill>
                <a:effectLst/>
                <a:latin typeface="+mn-lt"/>
                <a:cs typeface="+mn-cs"/>
              </a:rPr>
              <a:t>"Send-Q"</a:t>
            </a:r>
            <a:r>
              <a:rPr lang="zh-TW" altLang="en-US" sz="1200" b="0" i="0" kern="1200" dirty="0" smtClean="0">
                <a:solidFill>
                  <a:schemeClr val="tx1"/>
                </a:solidFill>
                <a:effectLst/>
                <a:latin typeface="+mn-lt"/>
                <a:cs typeface="+mn-cs"/>
              </a:rPr>
              <a:t>指的是接收佇列和發送佇列。這些數字一般都應該是</a:t>
            </a:r>
            <a:r>
              <a:rPr lang="en-US" altLang="zh-TW" sz="1200" b="0" i="0" kern="1200" dirty="0" smtClean="0">
                <a:solidFill>
                  <a:schemeClr val="tx1"/>
                </a:solidFill>
                <a:effectLst/>
                <a:latin typeface="+mn-lt"/>
                <a:cs typeface="+mn-cs"/>
              </a:rPr>
              <a:t>0</a:t>
            </a:r>
            <a:r>
              <a:rPr lang="zh-TW" altLang="en-US" sz="1200" b="0" i="0" kern="1200" dirty="0" smtClean="0">
                <a:solidFill>
                  <a:schemeClr val="tx1"/>
                </a:solidFill>
                <a:effectLst/>
                <a:latin typeface="+mn-lt"/>
                <a:cs typeface="+mn-cs"/>
              </a:rPr>
              <a:t>。如果不是則表示套裝軟體正在佇列中堆積。這種情況只能在非常少的情況見到。</a:t>
            </a:r>
          </a:p>
          <a:p>
            <a:pPr marL="171450" indent="-171450">
              <a:buFont typeface="Arial" panose="020B0604020202020204" pitchFamily="34" charset="0"/>
              <a:buChar char="•"/>
            </a:pPr>
            <a:r>
              <a:rPr lang="zh-TW" altLang="en-US" sz="1200" b="0" i="0" kern="1200" dirty="0" smtClean="0">
                <a:solidFill>
                  <a:schemeClr val="tx1"/>
                </a:solidFill>
                <a:effectLst/>
                <a:latin typeface="+mn-lt"/>
                <a:cs typeface="+mn-cs"/>
              </a:rPr>
              <a:t>另一個是</a:t>
            </a:r>
            <a:r>
              <a:rPr lang="en-US" altLang="zh-TW" sz="1200" b="0" i="0" kern="1200" dirty="0" smtClean="0">
                <a:solidFill>
                  <a:schemeClr val="tx1"/>
                </a:solidFill>
                <a:effectLst/>
                <a:latin typeface="+mn-lt"/>
                <a:cs typeface="+mn-cs"/>
              </a:rPr>
              <a:t>Active  UNIX  domain  sockets</a:t>
            </a:r>
            <a:r>
              <a:rPr lang="zh-TW" altLang="en-US" sz="1200" b="0" i="0" kern="1200" dirty="0" smtClean="0">
                <a:solidFill>
                  <a:schemeClr val="tx1"/>
                </a:solidFill>
                <a:effectLst/>
                <a:latin typeface="+mn-lt"/>
                <a:cs typeface="+mn-cs"/>
              </a:rPr>
              <a:t>，稱為有源</a:t>
            </a:r>
            <a:r>
              <a:rPr lang="en-US" altLang="zh-TW" sz="1200" b="0" i="0" kern="1200" dirty="0" smtClean="0">
                <a:solidFill>
                  <a:schemeClr val="tx1"/>
                </a:solidFill>
                <a:effectLst/>
                <a:latin typeface="+mn-lt"/>
                <a:cs typeface="+mn-cs"/>
              </a:rPr>
              <a:t>Unix</a:t>
            </a:r>
            <a:r>
              <a:rPr lang="zh-TW" altLang="en-US" sz="1200" b="0" i="0" kern="1200" dirty="0" smtClean="0">
                <a:solidFill>
                  <a:schemeClr val="tx1"/>
                </a:solidFill>
                <a:effectLst/>
                <a:latin typeface="+mn-lt"/>
                <a:cs typeface="+mn-cs"/>
              </a:rPr>
              <a:t>域套介面</a:t>
            </a:r>
            <a:r>
              <a:rPr lang="en-US" altLang="zh-TW" sz="1200" b="0" i="0" kern="1200" dirty="0" smtClean="0">
                <a:solidFill>
                  <a:schemeClr val="tx1"/>
                </a:solidFill>
                <a:effectLst/>
                <a:latin typeface="+mn-lt"/>
                <a:cs typeface="+mn-cs"/>
              </a:rPr>
              <a:t>(</a:t>
            </a:r>
            <a:r>
              <a:rPr lang="zh-TW" altLang="en-US" sz="1200" b="0" i="0" kern="1200" dirty="0" smtClean="0">
                <a:solidFill>
                  <a:schemeClr val="tx1"/>
                </a:solidFill>
                <a:effectLst/>
                <a:latin typeface="+mn-lt"/>
                <a:cs typeface="+mn-cs"/>
              </a:rPr>
              <a:t>和網路套接字一樣，但是只能用於本機通信，性能可以提高一倍</a:t>
            </a:r>
            <a:r>
              <a:rPr lang="en-US" altLang="zh-TW" sz="1200" b="0" i="0" kern="1200" dirty="0" smtClean="0">
                <a:solidFill>
                  <a:schemeClr val="tx1"/>
                </a:solidFill>
                <a:effectLst/>
                <a:latin typeface="+mn-lt"/>
                <a:cs typeface="+mn-cs"/>
              </a:rPr>
              <a:t>)</a:t>
            </a:r>
            <a:r>
              <a:rPr lang="zh-TW" altLang="en-US" sz="1200" b="0" i="0" kern="1200" dirty="0" smtClean="0">
                <a:solidFill>
                  <a:schemeClr val="tx1"/>
                </a:solidFill>
                <a:effectLst/>
                <a:latin typeface="+mn-lt"/>
                <a:cs typeface="+mn-cs"/>
              </a:rPr>
              <a:t>。</a:t>
            </a:r>
          </a:p>
          <a:p>
            <a:r>
              <a:rPr lang="en-US" altLang="zh-TW" dirty="0" err="1" smtClean="0"/>
              <a:t>netstat</a:t>
            </a:r>
            <a:r>
              <a:rPr lang="en-US" altLang="zh-TW" dirty="0" smtClean="0"/>
              <a:t>  -</a:t>
            </a:r>
            <a:r>
              <a:rPr lang="en-US" altLang="zh-TW" dirty="0" err="1" smtClean="0"/>
              <a:t>tulnp</a:t>
            </a:r>
            <a:r>
              <a:rPr lang="zh-TW" altLang="en-US" dirty="0" smtClean="0"/>
              <a:t>    </a:t>
            </a:r>
            <a:r>
              <a:rPr lang="en-US" altLang="zh-TW" dirty="0" smtClean="0"/>
              <a:t>#</a:t>
            </a:r>
            <a:r>
              <a:rPr lang="zh-TW" altLang="en-US" sz="1200" b="0" i="0" kern="1200" dirty="0" smtClean="0">
                <a:solidFill>
                  <a:schemeClr val="tx1"/>
                </a:solidFill>
                <a:effectLst/>
                <a:latin typeface="+mn-lt"/>
                <a:cs typeface="+mn-cs"/>
              </a:rPr>
              <a:t>開了多少的  </a:t>
            </a:r>
            <a:r>
              <a:rPr lang="en-US" altLang="zh-TW" sz="1200" b="0" i="0" kern="1200" dirty="0" smtClean="0">
                <a:solidFill>
                  <a:schemeClr val="tx1"/>
                </a:solidFill>
                <a:effectLst/>
                <a:latin typeface="+mn-lt"/>
                <a:cs typeface="+mn-cs"/>
              </a:rPr>
              <a:t>port  </a:t>
            </a:r>
            <a:r>
              <a:rPr lang="zh-TW" altLang="en-US" sz="1200" b="0" i="0" kern="1200" dirty="0" smtClean="0">
                <a:solidFill>
                  <a:schemeClr val="tx1"/>
                </a:solidFill>
                <a:effectLst/>
                <a:latin typeface="+mn-lt"/>
                <a:cs typeface="+mn-cs"/>
              </a:rPr>
              <a:t>在等待用戶端的連線</a:t>
            </a:r>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solidFill>
                  <a:prstClr val="black"/>
                </a:solidFill>
              </a:rPr>
              <a:pPr/>
              <a:t>215</a:t>
            </a:fld>
            <a:endParaRPr lang="zh-TW" altLang="en-US" dirty="0">
              <a:solidFill>
                <a:prstClr val="black"/>
              </a:solidFill>
            </a:endParaRPr>
          </a:p>
        </p:txBody>
      </p:sp>
    </p:spTree>
    <p:extLst>
      <p:ext uri="{BB962C8B-B14F-4D97-AF65-F5344CB8AC3E}">
        <p14:creationId xmlns:p14="http://schemas.microsoft.com/office/powerpoint/2010/main" val="175769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22</a:t>
            </a:fld>
            <a:endParaRPr lang="zh-TW" altLang="en-US" dirty="0"/>
          </a:p>
        </p:txBody>
      </p:sp>
    </p:spTree>
    <p:extLst>
      <p:ext uri="{BB962C8B-B14F-4D97-AF65-F5344CB8AC3E}">
        <p14:creationId xmlns:p14="http://schemas.microsoft.com/office/powerpoint/2010/main" val="281874740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dirty="0" smtClean="0"/>
              <a:t>Unix socket </a:t>
            </a:r>
            <a:r>
              <a:rPr lang="zh-TW" altLang="en-US" dirty="0" smtClean="0"/>
              <a:t>通常是用在一些僅在本機上運作的程式所開啟的插槽介面檔</a:t>
            </a: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216</a:t>
            </a:fld>
            <a:endParaRPr lang="zh-TW" altLang="en-US" dirty="0"/>
          </a:p>
        </p:txBody>
      </p:sp>
    </p:spTree>
    <p:extLst>
      <p:ext uri="{BB962C8B-B14F-4D97-AF65-F5344CB8AC3E}">
        <p14:creationId xmlns:p14="http://schemas.microsoft.com/office/powerpoint/2010/main" val="50178147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export  </a:t>
            </a:r>
          </a:p>
          <a:p>
            <a:r>
              <a:rPr lang="en-US" altLang="zh-TW" dirty="0" smtClean="0"/>
              <a:t>type</a:t>
            </a:r>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solidFill>
                  <a:prstClr val="black"/>
                </a:solidFill>
              </a:rPr>
              <a:pPr/>
              <a:t>218</a:t>
            </a:fld>
            <a:endParaRPr lang="zh-TW" altLang="en-US">
              <a:solidFill>
                <a:prstClr val="black"/>
              </a:solidFill>
            </a:endParaRPr>
          </a:p>
        </p:txBody>
      </p:sp>
    </p:spTree>
    <p:extLst>
      <p:ext uri="{BB962C8B-B14F-4D97-AF65-F5344CB8AC3E}">
        <p14:creationId xmlns:p14="http://schemas.microsoft.com/office/powerpoint/2010/main" val="378388416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220</a:t>
            </a:fld>
            <a:endParaRPr lang="zh-TW" altLang="en-US" dirty="0"/>
          </a:p>
        </p:txBody>
      </p:sp>
    </p:spTree>
    <p:extLst>
      <p:ext uri="{BB962C8B-B14F-4D97-AF65-F5344CB8AC3E}">
        <p14:creationId xmlns:p14="http://schemas.microsoft.com/office/powerpoint/2010/main" val="86369814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dirty="0" smtClean="0"/>
              <a:t>.</a:t>
            </a:r>
            <a:r>
              <a:rPr lang="en-US" altLang="zh-TW" dirty="0" err="1" smtClean="0"/>
              <a:t>bash_profile</a:t>
            </a:r>
            <a:endParaRPr lang="en-US" altLang="zh-TW"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dirty="0" smtClean="0"/>
              <a:t>PS1</a:t>
            </a:r>
            <a:r>
              <a:rPr lang="zh-TW" altLang="en-US" dirty="0" smtClean="0"/>
              <a:t>：提示字元的設定</a:t>
            </a:r>
            <a:endParaRPr lang="en-US" altLang="zh-TW" dirty="0" smtClean="0"/>
          </a:p>
          <a:p>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224</a:t>
            </a:fld>
            <a:endParaRPr lang="zh-TW" altLang="en-US" dirty="0"/>
          </a:p>
        </p:txBody>
      </p:sp>
    </p:spTree>
    <p:extLst>
      <p:ext uri="{BB962C8B-B14F-4D97-AF65-F5344CB8AC3E}">
        <p14:creationId xmlns:p14="http://schemas.microsoft.com/office/powerpoint/2010/main" val="277417386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225</a:t>
            </a:fld>
            <a:endParaRPr lang="zh-TW" altLang="en-US" dirty="0"/>
          </a:p>
        </p:txBody>
      </p:sp>
    </p:spTree>
    <p:extLst>
      <p:ext uri="{BB962C8B-B14F-4D97-AF65-F5344CB8AC3E}">
        <p14:creationId xmlns:p14="http://schemas.microsoft.com/office/powerpoint/2010/main" val="320024666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smtClean="0">
                <a:solidFill>
                  <a:schemeClr val="tx1"/>
                </a:solidFill>
                <a:effectLst/>
                <a:latin typeface="+mn-lt"/>
                <a:cs typeface="+mn-cs"/>
              </a:rPr>
              <a:t>#!</a:t>
            </a:r>
            <a:r>
              <a:rPr lang="zh-TW" altLang="en-US" sz="1200" b="0" i="0" kern="1200" dirty="0" smtClean="0">
                <a:solidFill>
                  <a:schemeClr val="tx1"/>
                </a:solidFill>
                <a:effectLst/>
                <a:latin typeface="+mn-lt"/>
                <a:cs typeface="+mn-cs"/>
              </a:rPr>
              <a:t> 叫做 </a:t>
            </a:r>
            <a:r>
              <a:rPr lang="en-US" altLang="zh-TW" sz="1200" b="0" i="0" kern="1200" dirty="0" smtClean="0">
                <a:solidFill>
                  <a:schemeClr val="tx1"/>
                </a:solidFill>
                <a:effectLst/>
                <a:latin typeface="+mn-lt"/>
                <a:cs typeface="+mn-cs"/>
              </a:rPr>
              <a:t>shebang </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http://www.tldp.org/LDP/Bash-Beginners-Guide/html/</a:t>
            </a:r>
            <a:endParaRPr lang="zh-TW" altLang="en-US" dirty="0" smtClean="0"/>
          </a:p>
          <a:p>
            <a:r>
              <a:rPr lang="zh-TW" altLang="en-US" sz="1200" b="0" i="0" kern="1200" dirty="0" smtClean="0">
                <a:solidFill>
                  <a:schemeClr val="tx1"/>
                </a:solidFill>
                <a:effectLst/>
                <a:latin typeface="+mn-lt"/>
                <a:cs typeface="+mn-cs"/>
              </a:rPr>
              <a:t>一般來說，  建議你一定要養成說明該  </a:t>
            </a:r>
            <a:r>
              <a:rPr lang="en-US" altLang="zh-TW" sz="1200" b="0" i="0" kern="1200" dirty="0" smtClean="0">
                <a:solidFill>
                  <a:schemeClr val="tx1"/>
                </a:solidFill>
                <a:effectLst/>
                <a:latin typeface="+mn-lt"/>
                <a:cs typeface="+mn-cs"/>
              </a:rPr>
              <a:t>script  </a:t>
            </a:r>
            <a:r>
              <a:rPr lang="zh-TW" altLang="en-US" sz="1200" b="0" i="0" kern="1200" dirty="0" smtClean="0">
                <a:solidFill>
                  <a:schemeClr val="tx1"/>
                </a:solidFill>
                <a:effectLst/>
                <a:latin typeface="+mn-lt"/>
                <a:cs typeface="+mn-cs"/>
              </a:rPr>
              <a:t>的：</a:t>
            </a:r>
            <a:r>
              <a:rPr lang="en-US" altLang="zh-TW" sz="1200" b="0" i="0" kern="1200" dirty="0" smtClean="0">
                <a:solidFill>
                  <a:schemeClr val="tx1"/>
                </a:solidFill>
                <a:effectLst/>
                <a:latin typeface="+mn-lt"/>
                <a:cs typeface="+mn-cs"/>
              </a:rPr>
              <a:t>1.  </a:t>
            </a:r>
            <a:r>
              <a:rPr lang="zh-TW" altLang="en-US" sz="1200" b="0" i="0" kern="1200" dirty="0" smtClean="0">
                <a:solidFill>
                  <a:schemeClr val="tx1"/>
                </a:solidFill>
                <a:effectLst/>
                <a:latin typeface="+mn-lt"/>
                <a:cs typeface="+mn-cs"/>
              </a:rPr>
              <a:t>內容與功能；  </a:t>
            </a:r>
            <a:r>
              <a:rPr lang="en-US" altLang="zh-TW" sz="1200" b="0" i="0" kern="1200" dirty="0" smtClean="0">
                <a:solidFill>
                  <a:schemeClr val="tx1"/>
                </a:solidFill>
                <a:effectLst/>
                <a:latin typeface="+mn-lt"/>
                <a:cs typeface="+mn-cs"/>
              </a:rPr>
              <a:t>2.  </a:t>
            </a:r>
            <a:r>
              <a:rPr lang="zh-TW" altLang="en-US" sz="1200" b="0" i="0" kern="1200" dirty="0" smtClean="0">
                <a:solidFill>
                  <a:schemeClr val="tx1"/>
                </a:solidFill>
                <a:effectLst/>
                <a:latin typeface="+mn-lt"/>
                <a:cs typeface="+mn-cs"/>
              </a:rPr>
              <a:t>版本資訊；  </a:t>
            </a:r>
            <a:r>
              <a:rPr lang="en-US" altLang="zh-TW" sz="1200" b="0" i="0" kern="1200" dirty="0" smtClean="0">
                <a:solidFill>
                  <a:schemeClr val="tx1"/>
                </a:solidFill>
                <a:effectLst/>
                <a:latin typeface="+mn-lt"/>
                <a:cs typeface="+mn-cs"/>
              </a:rPr>
              <a:t>3.  </a:t>
            </a:r>
            <a:r>
              <a:rPr lang="zh-TW" altLang="en-US" sz="1200" b="0" i="0" kern="1200" dirty="0" smtClean="0">
                <a:solidFill>
                  <a:schemeClr val="tx1"/>
                </a:solidFill>
                <a:effectLst/>
                <a:latin typeface="+mn-lt"/>
                <a:cs typeface="+mn-cs"/>
              </a:rPr>
              <a:t>作者與聯絡方式；  </a:t>
            </a:r>
            <a:r>
              <a:rPr lang="en-US" altLang="zh-TW" sz="1200" b="0" i="0" kern="1200" dirty="0" smtClean="0">
                <a:solidFill>
                  <a:schemeClr val="tx1"/>
                </a:solidFill>
                <a:effectLst/>
                <a:latin typeface="+mn-lt"/>
                <a:cs typeface="+mn-cs"/>
              </a:rPr>
              <a:t>4.  </a:t>
            </a:r>
            <a:r>
              <a:rPr lang="zh-TW" altLang="en-US" sz="1200" b="0" i="0" kern="1200" dirty="0" smtClean="0">
                <a:solidFill>
                  <a:schemeClr val="tx1"/>
                </a:solidFill>
                <a:effectLst/>
                <a:latin typeface="+mn-lt"/>
                <a:cs typeface="+mn-cs"/>
              </a:rPr>
              <a:t>建檔日期；</a:t>
            </a:r>
            <a:r>
              <a:rPr lang="en-US" altLang="zh-TW" sz="1200" b="0" i="0" kern="1200" dirty="0" smtClean="0">
                <a:solidFill>
                  <a:schemeClr val="tx1"/>
                </a:solidFill>
                <a:effectLst/>
                <a:latin typeface="+mn-lt"/>
                <a:cs typeface="+mn-cs"/>
              </a:rPr>
              <a:t>5.  </a:t>
            </a:r>
            <a:r>
              <a:rPr lang="zh-TW" altLang="en-US" sz="1200" b="0" i="0" kern="1200" dirty="0" smtClean="0">
                <a:solidFill>
                  <a:schemeClr val="tx1"/>
                </a:solidFill>
                <a:effectLst/>
                <a:latin typeface="+mn-lt"/>
                <a:cs typeface="+mn-cs"/>
              </a:rPr>
              <a:t>歷史紀錄  等等。這將有助於未來程式的改寫與  </a:t>
            </a:r>
            <a:r>
              <a:rPr lang="en-US" altLang="zh-TW" sz="1200" b="0" i="0" kern="1200" dirty="0" smtClean="0">
                <a:solidFill>
                  <a:schemeClr val="tx1"/>
                </a:solidFill>
                <a:effectLst/>
                <a:latin typeface="+mn-lt"/>
                <a:cs typeface="+mn-cs"/>
              </a:rPr>
              <a:t>debug  </a:t>
            </a:r>
            <a:r>
              <a:rPr lang="zh-TW" altLang="en-US" sz="1200" b="0" i="0" kern="1200" dirty="0" smtClean="0">
                <a:solidFill>
                  <a:schemeClr val="tx1"/>
                </a:solidFill>
                <a:effectLst/>
                <a:latin typeface="+mn-lt"/>
                <a:cs typeface="+mn-cs"/>
              </a:rPr>
              <a:t>呢！</a:t>
            </a:r>
            <a:endParaRPr lang="en-US" altLang="zh-TW" sz="1200" b="0" i="0" kern="1200" dirty="0" smtClean="0">
              <a:solidFill>
                <a:schemeClr val="tx1"/>
              </a:solidFill>
              <a:effectLst/>
              <a:latin typeface="+mn-lt"/>
              <a:cs typeface="+mn-cs"/>
            </a:endParaRPr>
          </a:p>
          <a:p>
            <a:r>
              <a:rPr lang="zh-TW" altLang="en-US" dirty="0" smtClean="0"/>
              <a:t>就像</a:t>
            </a:r>
            <a:r>
              <a:rPr lang="en-US" altLang="zh-TW" dirty="0" smtClean="0"/>
              <a:t>dos</a:t>
            </a:r>
            <a:r>
              <a:rPr lang="zh-TW" altLang="en-US" dirty="0" smtClean="0"/>
              <a:t>的</a:t>
            </a:r>
            <a:r>
              <a:rPr lang="en-US" altLang="zh-TW" dirty="0" smtClean="0"/>
              <a:t>batch</a:t>
            </a:r>
            <a:r>
              <a:rPr lang="zh-TW" altLang="en-US" sz="1200" b="0" i="0" kern="1200" dirty="0" smtClean="0">
                <a:solidFill>
                  <a:schemeClr val="tx1"/>
                </a:solidFill>
                <a:effectLst/>
                <a:latin typeface="+mn-lt"/>
                <a:cs typeface="+mn-cs"/>
              </a:rPr>
              <a:t>以撰寫執行簡便著稱。</a:t>
            </a:r>
            <a:endParaRPr lang="en-US" altLang="zh-TW" dirty="0" smtClean="0"/>
          </a:p>
          <a:p>
            <a:r>
              <a:rPr lang="en-US" altLang="zh-TW" dirty="0" smtClean="0"/>
              <a:t>Kernel</a:t>
            </a:r>
            <a:r>
              <a:rPr lang="zh-TW" altLang="en-US" dirty="0" smtClean="0"/>
              <a:t>看</a:t>
            </a:r>
            <a:r>
              <a:rPr lang="en-US" altLang="zh-TW" dirty="0" smtClean="0"/>
              <a:t>script</a:t>
            </a:r>
            <a:r>
              <a:rPr lang="zh-TW" altLang="en-US" dirty="0" smtClean="0"/>
              <a:t>的前二個字元，判斷是用什麼</a:t>
            </a:r>
            <a:r>
              <a:rPr lang="en-US" altLang="zh-TW" dirty="0" smtClean="0"/>
              <a:t>script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latin typeface="微軟正黑體" panose="020B0604030504040204" pitchFamily="34" charset="-120"/>
              </a:rPr>
              <a:t>#!  /</a:t>
            </a:r>
            <a:r>
              <a:rPr lang="en-US" altLang="zh-TW" sz="1200" dirty="0" err="1" smtClean="0">
                <a:latin typeface="微軟正黑體" panose="020B0604030504040204" pitchFamily="34" charset="-120"/>
              </a:rPr>
              <a:t>usr</a:t>
            </a:r>
            <a:r>
              <a:rPr lang="en-US" altLang="zh-TW" sz="1200" dirty="0" smtClean="0">
                <a:latin typeface="微軟正黑體" panose="020B0604030504040204" pitchFamily="34" charset="-120"/>
              </a:rPr>
              <a:t>/bin/</a:t>
            </a:r>
            <a:r>
              <a:rPr lang="en-US" altLang="zh-TW" sz="1200" dirty="0" err="1" smtClean="0">
                <a:latin typeface="微軟正黑體" panose="020B0604030504040204" pitchFamily="34" charset="-120"/>
              </a:rPr>
              <a:t>env</a:t>
            </a:r>
            <a:r>
              <a:rPr lang="en-US" altLang="zh-TW" sz="1200" dirty="0" smtClean="0">
                <a:latin typeface="微軟正黑體" panose="020B0604030504040204" pitchFamily="34" charset="-120"/>
              </a:rPr>
              <a:t>  python</a:t>
            </a:r>
            <a:r>
              <a:rPr lang="zh-TW" altLang="en-US" sz="1200" dirty="0" smtClean="0">
                <a:latin typeface="微軟正黑體" panose="020B0604030504040204" pitchFamily="34" charset="-120"/>
              </a:rPr>
              <a:t>    </a:t>
            </a:r>
            <a:r>
              <a:rPr lang="en-US" altLang="zh-TW" sz="1200" dirty="0" smtClean="0">
                <a:latin typeface="微軟正黑體" panose="020B0604030504040204" pitchFamily="34" charset="-120"/>
                <a:sym typeface="Wingdings" pitchFamily="2" charset="2"/>
              </a:rPr>
              <a:t>  python</a:t>
            </a:r>
            <a:endParaRPr lang="en-US" altLang="zh-TW" sz="1200" dirty="0" smtClean="0">
              <a:latin typeface="微軟正黑體" panose="020B0604030504040204" pitchFamily="34"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hlinkClick r:id="rId3"/>
              </a:rPr>
              <a:t>http://linux.vbird.org/linux_basic/0340bashshell-scripts.php</a:t>
            </a:r>
            <a:endParaRPr lang="zh-TW" altLang="en-US" dirty="0" smtClean="0"/>
          </a:p>
          <a:p>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solidFill>
                  <a:prstClr val="black"/>
                </a:solidFill>
              </a:rPr>
              <a:pPr/>
              <a:t>226</a:t>
            </a:fld>
            <a:endParaRPr lang="zh-TW" altLang="en-US" dirty="0">
              <a:solidFill>
                <a:prstClr val="black"/>
              </a:solidFill>
            </a:endParaRPr>
          </a:p>
        </p:txBody>
      </p:sp>
    </p:spTree>
    <p:extLst>
      <p:ext uri="{BB962C8B-B14F-4D97-AF65-F5344CB8AC3E}">
        <p14:creationId xmlns:p14="http://schemas.microsoft.com/office/powerpoint/2010/main" val="52542677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如何追蹤執行過程</a:t>
            </a:r>
            <a:r>
              <a:rPr lang="en-US" altLang="zh-TW" dirty="0" smtClean="0"/>
              <a:t>?</a:t>
            </a:r>
            <a:endParaRPr lang="zh-TW" altLang="en-US" dirty="0" smtClean="0"/>
          </a:p>
          <a:p>
            <a:pPr lvl="1"/>
            <a:r>
              <a:rPr lang="en-US" altLang="zh-TW" dirty="0" err="1" smtClean="0"/>
              <a:t>sh</a:t>
            </a:r>
            <a:r>
              <a:rPr lang="en-US" altLang="zh-TW" dirty="0" smtClean="0"/>
              <a:t>  -x  hello.sh</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227</a:t>
            </a:fld>
            <a:endParaRPr lang="zh-TW" altLang="en-US" dirty="0"/>
          </a:p>
        </p:txBody>
      </p:sp>
    </p:spTree>
    <p:extLst>
      <p:ext uri="{BB962C8B-B14F-4D97-AF65-F5344CB8AC3E}">
        <p14:creationId xmlns:p14="http://schemas.microsoft.com/office/powerpoint/2010/main" val="248843945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mtClean="0"/>
              <a:t>http://swaywang.blogspot.tw/2011/11/linuxwindows.html</a:t>
            </a:r>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228</a:t>
            </a:fld>
            <a:endParaRPr lang="zh-TW" altLang="en-US" dirty="0"/>
          </a:p>
        </p:txBody>
      </p:sp>
    </p:spTree>
    <p:extLst>
      <p:ext uri="{BB962C8B-B14F-4D97-AF65-F5344CB8AC3E}">
        <p14:creationId xmlns:p14="http://schemas.microsoft.com/office/powerpoint/2010/main" val="155936940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指令稿的結束狀態由</a:t>
            </a:r>
            <a:r>
              <a:rPr lang="en-US" altLang="zh-TW" dirty="0" smtClean="0"/>
              <a:t>exit </a:t>
            </a:r>
            <a:r>
              <a:rPr lang="zh-TW" altLang="en-US" dirty="0" smtClean="0"/>
              <a:t>指令來設定，它的語法格式為：</a:t>
            </a:r>
          </a:p>
          <a:p>
            <a:r>
              <a:rPr lang="en-US" altLang="zh-TW" dirty="0" smtClean="0"/>
              <a:t>exit status</a:t>
            </a:r>
          </a:p>
          <a:p>
            <a:r>
              <a:rPr lang="zh-TW" altLang="en-US" dirty="0" smtClean="0"/>
              <a:t>它會馬上終止指令稿的執行，並把</a:t>
            </a:r>
            <a:r>
              <a:rPr lang="en-US" altLang="zh-TW" dirty="0" smtClean="0"/>
              <a:t>status</a:t>
            </a:r>
            <a:r>
              <a:rPr lang="zh-TW" altLang="en-US" dirty="0" smtClean="0"/>
              <a:t>傳給</a:t>
            </a:r>
            <a:r>
              <a:rPr lang="en-US" altLang="zh-TW" dirty="0" smtClean="0"/>
              <a:t>shell </a:t>
            </a:r>
            <a:r>
              <a:rPr lang="zh-TW" altLang="en-US" dirty="0" smtClean="0"/>
              <a:t>。通常不可以是負數。</a:t>
            </a:r>
          </a:p>
          <a:p>
            <a:r>
              <a:rPr lang="en-US" altLang="zh-TW" dirty="0" smtClean="0"/>
              <a:t>http://www.ibm.com/developerworks/opensource/library/l-bash-parameters/index.html </a:t>
            </a:r>
          </a:p>
          <a:p>
            <a:r>
              <a:rPr lang="en-US" altLang="zh-TW" sz="1200" b="0" i="0" kern="1200" dirty="0" smtClean="0">
                <a:solidFill>
                  <a:schemeClr val="tx1"/>
                </a:solidFill>
                <a:effectLst/>
                <a:latin typeface="+mn-lt"/>
                <a:cs typeface="+mn-cs"/>
              </a:rPr>
              <a:t>/path/to/</a:t>
            </a:r>
            <a:r>
              <a:rPr lang="en-US" altLang="zh-TW" sz="1200" b="0" i="0" kern="1200" dirty="0" err="1" smtClean="0">
                <a:solidFill>
                  <a:schemeClr val="tx1"/>
                </a:solidFill>
                <a:effectLst/>
                <a:latin typeface="+mn-lt"/>
                <a:cs typeface="+mn-cs"/>
              </a:rPr>
              <a:t>scriptname</a:t>
            </a:r>
            <a:r>
              <a:rPr lang="en-US" altLang="zh-TW" sz="1200" b="0" i="0" kern="1200" dirty="0" smtClean="0">
                <a:solidFill>
                  <a:schemeClr val="tx1"/>
                </a:solidFill>
                <a:effectLst/>
                <a:latin typeface="+mn-lt"/>
                <a:cs typeface="+mn-cs"/>
              </a:rPr>
              <a:t> opt1 opt2 opt3 opt4 $0 $1 $2 $3 $4</a:t>
            </a:r>
            <a:r>
              <a:rPr lang="zh-TW" altLang="en-US" sz="1200" b="0" i="0" kern="1200" dirty="0" smtClean="0">
                <a:solidFill>
                  <a:schemeClr val="tx1"/>
                </a:solidFill>
                <a:effectLst/>
                <a:latin typeface="+mn-lt"/>
                <a:cs typeface="+mn-cs"/>
              </a:rPr>
              <a:t> 這樣夠清楚了吧？執行的腳本檔名為 </a:t>
            </a:r>
            <a:r>
              <a:rPr lang="en-US" altLang="zh-TW" sz="1200" b="0" i="0" kern="1200" dirty="0" smtClean="0">
                <a:solidFill>
                  <a:schemeClr val="tx1"/>
                </a:solidFill>
                <a:effectLst/>
                <a:latin typeface="+mn-lt"/>
                <a:cs typeface="+mn-cs"/>
              </a:rPr>
              <a:t>$0 </a:t>
            </a:r>
            <a:r>
              <a:rPr lang="zh-TW" altLang="en-US" sz="1200" b="0" i="0" kern="1200" dirty="0" smtClean="0">
                <a:solidFill>
                  <a:schemeClr val="tx1"/>
                </a:solidFill>
                <a:effectLst/>
                <a:latin typeface="+mn-lt"/>
                <a:cs typeface="+mn-cs"/>
              </a:rPr>
              <a:t>這個變數，第一個接的參數就是 </a:t>
            </a:r>
            <a:r>
              <a:rPr lang="en-US" altLang="zh-TW" sz="1200" b="0" i="0" kern="1200" dirty="0" smtClean="0">
                <a:solidFill>
                  <a:schemeClr val="tx1"/>
                </a:solidFill>
                <a:effectLst/>
                <a:latin typeface="+mn-lt"/>
                <a:cs typeface="+mn-cs"/>
              </a:rPr>
              <a:t>$1 </a:t>
            </a:r>
            <a:r>
              <a:rPr lang="zh-TW" altLang="en-US" sz="1200" b="0" i="0" kern="1200" dirty="0" smtClean="0">
                <a:solidFill>
                  <a:schemeClr val="tx1"/>
                </a:solidFill>
                <a:effectLst/>
                <a:latin typeface="+mn-lt"/>
                <a:cs typeface="+mn-cs"/>
              </a:rPr>
              <a:t>啊～ 所以，只要我們在 </a:t>
            </a:r>
            <a:r>
              <a:rPr lang="en-US" altLang="zh-TW" sz="1200" b="0" i="0" kern="1200" dirty="0" smtClean="0">
                <a:solidFill>
                  <a:schemeClr val="tx1"/>
                </a:solidFill>
                <a:effectLst/>
                <a:latin typeface="+mn-lt"/>
                <a:cs typeface="+mn-cs"/>
              </a:rPr>
              <a:t>script </a:t>
            </a:r>
            <a:r>
              <a:rPr lang="zh-TW" altLang="en-US" sz="1200" b="0" i="0" kern="1200" dirty="0" smtClean="0">
                <a:solidFill>
                  <a:schemeClr val="tx1"/>
                </a:solidFill>
                <a:effectLst/>
                <a:latin typeface="+mn-lt"/>
                <a:cs typeface="+mn-cs"/>
              </a:rPr>
              <a:t>裡面善用 </a:t>
            </a:r>
            <a:r>
              <a:rPr lang="en-US" altLang="zh-TW" sz="1200" b="0" i="0" kern="1200" dirty="0" smtClean="0">
                <a:solidFill>
                  <a:schemeClr val="tx1"/>
                </a:solidFill>
                <a:effectLst/>
                <a:latin typeface="+mn-lt"/>
                <a:cs typeface="+mn-cs"/>
              </a:rPr>
              <a:t>$1 </a:t>
            </a:r>
            <a:r>
              <a:rPr lang="zh-TW" altLang="en-US" sz="1200" b="0" i="0" kern="1200" dirty="0" smtClean="0">
                <a:solidFill>
                  <a:schemeClr val="tx1"/>
                </a:solidFill>
                <a:effectLst/>
                <a:latin typeface="+mn-lt"/>
                <a:cs typeface="+mn-cs"/>
              </a:rPr>
              <a:t>的話，就可以很簡單的立即下達某些指令功能了！除了這些數字的變數之外， 我們還有一些較為特殊的變數可以在 </a:t>
            </a:r>
            <a:r>
              <a:rPr lang="en-US" altLang="zh-TW" sz="1200" b="0" i="0" kern="1200" dirty="0" smtClean="0">
                <a:solidFill>
                  <a:schemeClr val="tx1"/>
                </a:solidFill>
                <a:effectLst/>
                <a:latin typeface="+mn-lt"/>
                <a:cs typeface="+mn-cs"/>
              </a:rPr>
              <a:t>script </a:t>
            </a:r>
            <a:r>
              <a:rPr lang="zh-TW" altLang="en-US" sz="1200" b="0" i="0" kern="1200" dirty="0" smtClean="0">
                <a:solidFill>
                  <a:schemeClr val="tx1"/>
                </a:solidFill>
                <a:effectLst/>
                <a:latin typeface="+mn-lt"/>
                <a:cs typeface="+mn-cs"/>
              </a:rPr>
              <a:t>內使用來呼叫這些參數喔！</a:t>
            </a:r>
          </a:p>
          <a:p>
            <a:r>
              <a:rPr lang="en-US" altLang="zh-TW" sz="1200" b="0" i="0" kern="1200" dirty="0" smtClean="0">
                <a:solidFill>
                  <a:schemeClr val="tx1"/>
                </a:solidFill>
                <a:effectLst/>
                <a:latin typeface="+mn-lt"/>
                <a:cs typeface="+mn-cs"/>
              </a:rPr>
              <a:t>$# </a:t>
            </a:r>
            <a:r>
              <a:rPr lang="zh-TW" altLang="en-US" sz="1200" b="0" i="0" kern="1200" dirty="0" smtClean="0">
                <a:solidFill>
                  <a:schemeClr val="tx1"/>
                </a:solidFill>
                <a:effectLst/>
                <a:latin typeface="+mn-lt"/>
                <a:cs typeface="+mn-cs"/>
              </a:rPr>
              <a:t>：代表後接的參數</a:t>
            </a:r>
            <a:r>
              <a:rPr lang="en-US" altLang="zh-TW" sz="1200" b="0" i="0" kern="1200" dirty="0" smtClean="0">
                <a:solidFill>
                  <a:schemeClr val="tx1"/>
                </a:solidFill>
                <a:effectLst/>
                <a:latin typeface="+mn-lt"/>
                <a:cs typeface="+mn-cs"/>
              </a:rPr>
              <a:t>『</a:t>
            </a:r>
            <a:r>
              <a:rPr lang="zh-TW" altLang="en-US" sz="1200" b="0" i="0" kern="1200" dirty="0" smtClean="0">
                <a:solidFill>
                  <a:schemeClr val="tx1"/>
                </a:solidFill>
                <a:effectLst/>
                <a:latin typeface="+mn-lt"/>
                <a:cs typeface="+mn-cs"/>
              </a:rPr>
              <a:t>個數</a:t>
            </a:r>
            <a:r>
              <a:rPr lang="en-US" altLang="zh-TW" sz="1200" b="0" i="0" kern="1200" dirty="0" smtClean="0">
                <a:solidFill>
                  <a:schemeClr val="tx1"/>
                </a:solidFill>
                <a:effectLst/>
                <a:latin typeface="+mn-lt"/>
                <a:cs typeface="+mn-cs"/>
              </a:rPr>
              <a:t>』</a:t>
            </a:r>
            <a:r>
              <a:rPr lang="zh-TW" altLang="en-US" sz="1200" b="0" i="0" kern="1200" dirty="0" smtClean="0">
                <a:solidFill>
                  <a:schemeClr val="tx1"/>
                </a:solidFill>
                <a:effectLst/>
                <a:latin typeface="+mn-lt"/>
                <a:cs typeface="+mn-cs"/>
              </a:rPr>
              <a:t>，以上表為例這裡顯示為</a:t>
            </a:r>
            <a:r>
              <a:rPr lang="en-US" altLang="zh-TW" sz="1200" b="0" i="0" kern="1200" dirty="0" smtClean="0">
                <a:solidFill>
                  <a:schemeClr val="tx1"/>
                </a:solidFill>
                <a:effectLst/>
                <a:latin typeface="+mn-lt"/>
                <a:cs typeface="+mn-cs"/>
              </a:rPr>
              <a:t>『 4 』</a:t>
            </a:r>
            <a:r>
              <a:rPr lang="zh-TW" altLang="en-US" sz="1200" b="0" i="0" kern="1200" dirty="0" smtClean="0">
                <a:solidFill>
                  <a:schemeClr val="tx1"/>
                </a:solidFill>
                <a:effectLst/>
                <a:latin typeface="+mn-lt"/>
                <a:cs typeface="+mn-cs"/>
              </a:rPr>
              <a:t>；</a:t>
            </a:r>
          </a:p>
          <a:p>
            <a:r>
              <a:rPr lang="en-US" altLang="zh-TW" sz="1200" b="0" i="0" kern="1200" dirty="0" smtClean="0">
                <a:solidFill>
                  <a:schemeClr val="tx1"/>
                </a:solidFill>
                <a:effectLst/>
                <a:latin typeface="+mn-lt"/>
                <a:cs typeface="+mn-cs"/>
              </a:rPr>
              <a:t>$@ </a:t>
            </a:r>
            <a:r>
              <a:rPr lang="zh-TW" altLang="en-US" sz="1200" b="0" i="0" kern="1200" dirty="0" smtClean="0">
                <a:solidFill>
                  <a:schemeClr val="tx1"/>
                </a:solidFill>
                <a:effectLst/>
                <a:latin typeface="+mn-lt"/>
                <a:cs typeface="+mn-cs"/>
              </a:rPr>
              <a:t>：代表</a:t>
            </a:r>
            <a:r>
              <a:rPr lang="en-US" altLang="zh-TW" sz="1200" b="0" i="0" kern="1200" dirty="0" smtClean="0">
                <a:solidFill>
                  <a:schemeClr val="tx1"/>
                </a:solidFill>
                <a:effectLst/>
                <a:latin typeface="+mn-lt"/>
                <a:cs typeface="+mn-cs"/>
              </a:rPr>
              <a:t>『 "$1" "$2" "$3" "$4" 』</a:t>
            </a:r>
            <a:r>
              <a:rPr lang="zh-TW" altLang="en-US" sz="1200" b="0" i="0" kern="1200" dirty="0" smtClean="0">
                <a:solidFill>
                  <a:schemeClr val="tx1"/>
                </a:solidFill>
                <a:effectLst/>
                <a:latin typeface="+mn-lt"/>
                <a:cs typeface="+mn-cs"/>
              </a:rPr>
              <a:t>之意，每個變數是獨立的</a:t>
            </a:r>
            <a:r>
              <a:rPr lang="en-US" altLang="zh-TW" sz="1200" b="0" i="0" kern="1200" dirty="0" smtClean="0">
                <a:solidFill>
                  <a:schemeClr val="tx1"/>
                </a:solidFill>
                <a:effectLst/>
                <a:latin typeface="+mn-lt"/>
                <a:cs typeface="+mn-cs"/>
              </a:rPr>
              <a:t>(</a:t>
            </a:r>
            <a:r>
              <a:rPr lang="zh-TW" altLang="en-US" sz="1200" b="0" i="0" kern="1200" dirty="0" smtClean="0">
                <a:solidFill>
                  <a:schemeClr val="tx1"/>
                </a:solidFill>
                <a:effectLst/>
                <a:latin typeface="+mn-lt"/>
                <a:cs typeface="+mn-cs"/>
              </a:rPr>
              <a:t>用雙引號括起來</a:t>
            </a:r>
            <a:r>
              <a:rPr lang="en-US" altLang="zh-TW" sz="1200" b="0" i="0" kern="1200" dirty="0" smtClean="0">
                <a:solidFill>
                  <a:schemeClr val="tx1"/>
                </a:solidFill>
                <a:effectLst/>
                <a:latin typeface="+mn-lt"/>
                <a:cs typeface="+mn-cs"/>
              </a:rPr>
              <a:t>)</a:t>
            </a:r>
            <a:r>
              <a:rPr lang="zh-TW" altLang="en-US" sz="1200" b="0" i="0" kern="1200" dirty="0" smtClean="0">
                <a:solidFill>
                  <a:schemeClr val="tx1"/>
                </a:solidFill>
                <a:effectLst/>
                <a:latin typeface="+mn-lt"/>
                <a:cs typeface="+mn-cs"/>
              </a:rPr>
              <a:t>；</a:t>
            </a:r>
          </a:p>
          <a:p>
            <a:r>
              <a:rPr lang="en-US" altLang="zh-TW" sz="1200" b="0" i="0" kern="1200" dirty="0" smtClean="0">
                <a:solidFill>
                  <a:schemeClr val="tx1"/>
                </a:solidFill>
                <a:effectLst/>
                <a:latin typeface="+mn-lt"/>
                <a:cs typeface="+mn-cs"/>
              </a:rPr>
              <a:t>$* </a:t>
            </a:r>
            <a:r>
              <a:rPr lang="zh-TW" altLang="en-US" sz="1200" b="0" i="0" kern="1200" dirty="0" smtClean="0">
                <a:solidFill>
                  <a:schemeClr val="tx1"/>
                </a:solidFill>
                <a:effectLst/>
                <a:latin typeface="+mn-lt"/>
                <a:cs typeface="+mn-cs"/>
              </a:rPr>
              <a:t>：代表</a:t>
            </a:r>
            <a:r>
              <a:rPr lang="en-US" altLang="zh-TW" sz="1200" b="0" i="0" kern="1200" dirty="0" smtClean="0">
                <a:solidFill>
                  <a:schemeClr val="tx1"/>
                </a:solidFill>
                <a:effectLst/>
                <a:latin typeface="+mn-lt"/>
                <a:cs typeface="+mn-cs"/>
              </a:rPr>
              <a:t>『 "$1</a:t>
            </a:r>
            <a:r>
              <a:rPr lang="en-US" altLang="zh-TW" sz="1200" b="0" i="0" u="sng" kern="1200" dirty="0" smtClean="0">
                <a:solidFill>
                  <a:schemeClr val="tx1"/>
                </a:solidFill>
                <a:effectLst/>
                <a:latin typeface="+mn-lt"/>
                <a:cs typeface="+mn-cs"/>
              </a:rPr>
              <a:t>c</a:t>
            </a:r>
            <a:r>
              <a:rPr lang="en-US" altLang="zh-TW" sz="1200" b="0" i="0" kern="1200" dirty="0" smtClean="0">
                <a:solidFill>
                  <a:schemeClr val="tx1"/>
                </a:solidFill>
                <a:effectLst/>
                <a:latin typeface="+mn-lt"/>
                <a:cs typeface="+mn-cs"/>
              </a:rPr>
              <a:t>$2</a:t>
            </a:r>
            <a:r>
              <a:rPr lang="en-US" altLang="zh-TW" sz="1200" b="0" i="0" u="sng" kern="1200" dirty="0" smtClean="0">
                <a:solidFill>
                  <a:schemeClr val="tx1"/>
                </a:solidFill>
                <a:effectLst/>
                <a:latin typeface="+mn-lt"/>
                <a:cs typeface="+mn-cs"/>
              </a:rPr>
              <a:t>c</a:t>
            </a:r>
            <a:r>
              <a:rPr lang="en-US" altLang="zh-TW" sz="1200" b="0" i="0" kern="1200" dirty="0" smtClean="0">
                <a:solidFill>
                  <a:schemeClr val="tx1"/>
                </a:solidFill>
                <a:effectLst/>
                <a:latin typeface="+mn-lt"/>
                <a:cs typeface="+mn-cs"/>
              </a:rPr>
              <a:t>$3</a:t>
            </a:r>
            <a:r>
              <a:rPr lang="en-US" altLang="zh-TW" sz="1200" b="0" i="0" u="sng" kern="1200" dirty="0" smtClean="0">
                <a:solidFill>
                  <a:schemeClr val="tx1"/>
                </a:solidFill>
                <a:effectLst/>
                <a:latin typeface="+mn-lt"/>
                <a:cs typeface="+mn-cs"/>
              </a:rPr>
              <a:t>c</a:t>
            </a:r>
            <a:r>
              <a:rPr lang="en-US" altLang="zh-TW" sz="1200" b="0" i="0" kern="1200" dirty="0" smtClean="0">
                <a:solidFill>
                  <a:schemeClr val="tx1"/>
                </a:solidFill>
                <a:effectLst/>
                <a:latin typeface="+mn-lt"/>
                <a:cs typeface="+mn-cs"/>
              </a:rPr>
              <a:t>$4" 』</a:t>
            </a:r>
            <a:r>
              <a:rPr lang="zh-TW" altLang="en-US" sz="1200" b="0" i="0" kern="1200" dirty="0" smtClean="0">
                <a:solidFill>
                  <a:schemeClr val="tx1"/>
                </a:solidFill>
                <a:effectLst/>
                <a:latin typeface="+mn-lt"/>
                <a:cs typeface="+mn-cs"/>
              </a:rPr>
              <a:t>，其中 </a:t>
            </a:r>
            <a:r>
              <a:rPr lang="en-US" altLang="zh-TW" sz="1200" b="0" i="0" u="sng" kern="1200" dirty="0" smtClean="0">
                <a:solidFill>
                  <a:schemeClr val="tx1"/>
                </a:solidFill>
                <a:effectLst/>
                <a:latin typeface="+mn-lt"/>
                <a:cs typeface="+mn-cs"/>
              </a:rPr>
              <a:t>c</a:t>
            </a:r>
            <a:r>
              <a:rPr lang="zh-TW" altLang="en-US" sz="1200" b="0" i="0" kern="1200" dirty="0" smtClean="0">
                <a:solidFill>
                  <a:schemeClr val="tx1"/>
                </a:solidFill>
                <a:effectLst/>
                <a:latin typeface="+mn-lt"/>
                <a:cs typeface="+mn-cs"/>
              </a:rPr>
              <a:t> 為分隔字元，預設為空白鍵， 所以本例中代表</a:t>
            </a:r>
            <a:r>
              <a:rPr lang="en-US" altLang="zh-TW" sz="1200" b="0" i="0" kern="1200" dirty="0" smtClean="0">
                <a:solidFill>
                  <a:schemeClr val="tx1"/>
                </a:solidFill>
                <a:effectLst/>
                <a:latin typeface="+mn-lt"/>
                <a:cs typeface="+mn-cs"/>
              </a:rPr>
              <a:t>『 "$1 $2 $3 $4" 』</a:t>
            </a:r>
            <a:r>
              <a:rPr lang="zh-TW" altLang="en-US" sz="1200" b="0" i="0" kern="1200" dirty="0" smtClean="0">
                <a:solidFill>
                  <a:schemeClr val="tx1"/>
                </a:solidFill>
                <a:effectLst/>
                <a:latin typeface="+mn-lt"/>
                <a:cs typeface="+mn-cs"/>
              </a:rPr>
              <a:t>之意。</a:t>
            </a:r>
          </a:p>
          <a:p>
            <a:endParaRPr lang="en-US" altLang="zh-TW" dirty="0" smtClean="0"/>
          </a:p>
          <a:p>
            <a:endParaRPr lang="en-US" altLang="zh-TW" dirty="0" smtClean="0"/>
          </a:p>
          <a:p>
            <a:r>
              <a:rPr lang="en-US" altLang="zh-TW" dirty="0" smtClean="0"/>
              <a:t>./test.sh "a 12" b c "d 3“</a:t>
            </a:r>
          </a:p>
          <a:p>
            <a:endParaRPr lang="en-US" altLang="zh-TW" dirty="0" smtClean="0"/>
          </a:p>
          <a:p>
            <a:r>
              <a:rPr lang="es-ES" altLang="zh-TW" dirty="0" smtClean="0"/>
              <a:t>echo $#</a:t>
            </a:r>
          </a:p>
          <a:p>
            <a:r>
              <a:rPr lang="es-ES" altLang="zh-TW" dirty="0" smtClean="0"/>
              <a:t>echo $@</a:t>
            </a:r>
          </a:p>
          <a:p>
            <a:r>
              <a:rPr lang="es-ES" altLang="zh-TW" dirty="0" smtClean="0"/>
              <a:t>echo $2</a:t>
            </a:r>
          </a:p>
          <a:p>
            <a:r>
              <a:rPr lang="es-ES" altLang="zh-TW" dirty="0" smtClean="0"/>
              <a:t>shift </a:t>
            </a:r>
          </a:p>
          <a:p>
            <a:r>
              <a:rPr lang="es-ES" altLang="zh-TW" dirty="0" smtClean="0"/>
              <a:t>echo $2</a:t>
            </a:r>
          </a:p>
          <a:p>
            <a:r>
              <a:rPr lang="es-ES" altLang="zh-TW" dirty="0" smtClean="0"/>
              <a:t>echo $@</a:t>
            </a:r>
          </a:p>
          <a:p>
            <a:r>
              <a:rPr lang="es-ES" altLang="zh-TW" dirty="0" smtClean="0"/>
              <a:t>shift 3</a:t>
            </a:r>
          </a:p>
          <a:p>
            <a:r>
              <a:rPr lang="es-ES" altLang="zh-TW" dirty="0" smtClean="0"/>
              <a:t>echo $</a:t>
            </a:r>
            <a:r>
              <a:rPr lang="en-US" altLang="zh-TW" dirty="0" smtClean="0"/>
              <a:t>@</a:t>
            </a:r>
            <a:endParaRPr lang="zh-TW" altLang="en-US" dirty="0" smtClean="0"/>
          </a:p>
          <a:p>
            <a:endParaRPr lang="en-US" altLang="zh-TW" dirty="0" smtClean="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229</a:t>
            </a:fld>
            <a:endParaRPr lang="zh-TW" altLang="en-US" dirty="0"/>
          </a:p>
        </p:txBody>
      </p:sp>
    </p:spTree>
    <p:extLst>
      <p:ext uri="{BB962C8B-B14F-4D97-AF65-F5344CB8AC3E}">
        <p14:creationId xmlns:p14="http://schemas.microsoft.com/office/powerpoint/2010/main" val="302436509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http://www.tldp.org/LDP/Bash-Beginners-Guide/html/sect_07_01.html</a:t>
            </a:r>
            <a:r>
              <a:rPr lang="zh-TW" altLang="en-US" dirty="0" smtClean="0"/>
              <a:t>  </a:t>
            </a:r>
            <a:endParaRPr lang="en-US" altLang="zh-TW" sz="1200" b="0" i="0" kern="1200" dirty="0" smtClean="0">
              <a:solidFill>
                <a:schemeClr val="tx1"/>
              </a:solidFill>
              <a:effectLst/>
              <a:latin typeface="+mn-lt"/>
              <a:cs typeface="+mn-cs"/>
            </a:endParaRPr>
          </a:p>
          <a:p>
            <a:r>
              <a:rPr lang="zh-TW" altLang="en-US" sz="1200" b="0" i="0" kern="1200" dirty="0" smtClean="0">
                <a:solidFill>
                  <a:schemeClr val="tx1"/>
                </a:solidFill>
                <a:effectLst/>
                <a:latin typeface="+mn-lt"/>
                <a:cs typeface="+mn-cs"/>
              </a:rPr>
              <a:t>其實在  </a:t>
            </a:r>
            <a:r>
              <a:rPr lang="en-US" altLang="zh-TW" sz="1200" b="0" i="0" kern="1200" dirty="0" smtClean="0">
                <a:solidFill>
                  <a:schemeClr val="tx1"/>
                </a:solidFill>
                <a:effectLst/>
                <a:latin typeface="+mn-lt"/>
                <a:cs typeface="+mn-cs"/>
              </a:rPr>
              <a:t>bash  </a:t>
            </a:r>
            <a:r>
              <a:rPr lang="zh-TW" altLang="en-US" sz="1200" b="0" i="0" kern="1200" dirty="0" smtClean="0">
                <a:solidFill>
                  <a:schemeClr val="tx1"/>
                </a:solidFill>
                <a:effectLst/>
                <a:latin typeface="+mn-lt"/>
                <a:cs typeface="+mn-cs"/>
              </a:rPr>
              <a:t>當中使用一個等號與兩個等號的結果是一樣的</a:t>
            </a:r>
            <a:endParaRPr lang="en-US" altLang="zh-TW" dirty="0" smtClean="0"/>
          </a:p>
          <a:p>
            <a:r>
              <a:rPr lang="zh-TW" altLang="en-US" sz="1200" b="0" i="0" kern="1200" dirty="0" smtClean="0">
                <a:solidFill>
                  <a:schemeClr val="tx1"/>
                </a:solidFill>
                <a:effectLst/>
                <a:latin typeface="+mn-lt"/>
                <a:cs typeface="+mn-cs"/>
              </a:rPr>
              <a:t>中括號的使用方法與  </a:t>
            </a:r>
            <a:r>
              <a:rPr lang="en-US" altLang="zh-TW" sz="1200" b="0" i="0" kern="1200" dirty="0" smtClean="0">
                <a:solidFill>
                  <a:schemeClr val="tx1"/>
                </a:solidFill>
                <a:effectLst/>
                <a:latin typeface="+mn-lt"/>
                <a:cs typeface="+mn-cs"/>
              </a:rPr>
              <a:t>test  </a:t>
            </a:r>
            <a:r>
              <a:rPr lang="zh-TW" altLang="en-US" sz="1200" b="0" i="0" kern="1200" dirty="0" smtClean="0">
                <a:solidFill>
                  <a:schemeClr val="tx1"/>
                </a:solidFill>
                <a:effectLst/>
                <a:latin typeface="+mn-lt"/>
                <a:cs typeface="+mn-cs"/>
              </a:rPr>
              <a:t>幾乎一模一樣</a:t>
            </a:r>
            <a:endParaRPr lang="en-US" altLang="zh-TW" sz="1200" b="0" i="0" kern="1200" dirty="0" smtClean="0">
              <a:solidFill>
                <a:schemeClr val="tx1"/>
              </a:solidFill>
              <a:effectLst/>
              <a:latin typeface="+mn-lt"/>
              <a:cs typeface="+mn-cs"/>
            </a:endParaRPr>
          </a:p>
          <a:p>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230</a:t>
            </a:fld>
            <a:endParaRPr lang="zh-TW" altLang="en-US" dirty="0"/>
          </a:p>
        </p:txBody>
      </p:sp>
    </p:spTree>
    <p:extLst>
      <p:ext uri="{BB962C8B-B14F-4D97-AF65-F5344CB8AC3E}">
        <p14:creationId xmlns:p14="http://schemas.microsoft.com/office/powerpoint/2010/main" val="3268773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微軟正黑體" panose="020B0604030504040204" pitchFamily="34" charset="-120"/>
                <a:cs typeface="+mn-cs"/>
              </a:rPr>
              <a:t>因此只要硬體不同 </a:t>
            </a:r>
            <a:r>
              <a:rPr lang="en-US" altLang="zh-TW" sz="1200" b="0" i="0" kern="1200" dirty="0" smtClean="0">
                <a:solidFill>
                  <a:schemeClr val="tx1"/>
                </a:solidFill>
                <a:effectLst/>
                <a:latin typeface="+mn-lt"/>
                <a:ea typeface="微軟正黑體" panose="020B0604030504040204" pitchFamily="34" charset="-120"/>
                <a:cs typeface="+mn-cs"/>
              </a:rPr>
              <a:t>(</a:t>
            </a:r>
            <a:r>
              <a:rPr lang="zh-TW" altLang="en-US" sz="1200" b="0" i="0" kern="1200" dirty="0" smtClean="0">
                <a:solidFill>
                  <a:schemeClr val="tx1"/>
                </a:solidFill>
                <a:effectLst/>
                <a:latin typeface="+mn-lt"/>
                <a:ea typeface="微軟正黑體" panose="020B0604030504040204" pitchFamily="34" charset="-120"/>
                <a:cs typeface="+mn-cs"/>
              </a:rPr>
              <a:t>如</a:t>
            </a:r>
            <a:r>
              <a:rPr lang="en-US" altLang="zh-TW" sz="1200" b="0" i="0" kern="1200" dirty="0" smtClean="0">
                <a:solidFill>
                  <a:schemeClr val="tx1"/>
                </a:solidFill>
                <a:effectLst/>
                <a:latin typeface="+mn-lt"/>
                <a:ea typeface="微軟正黑體" panose="020B0604030504040204" pitchFamily="34" charset="-120"/>
                <a:cs typeface="+mn-cs"/>
              </a:rPr>
              <a:t>x86</a:t>
            </a:r>
            <a:r>
              <a:rPr lang="zh-TW" altLang="en-US" sz="1200" b="0" i="0" kern="1200" dirty="0" smtClean="0">
                <a:solidFill>
                  <a:schemeClr val="tx1"/>
                </a:solidFill>
                <a:effectLst/>
                <a:latin typeface="+mn-lt"/>
                <a:ea typeface="微軟正黑體" panose="020B0604030504040204" pitchFamily="34" charset="-120"/>
                <a:cs typeface="+mn-cs"/>
              </a:rPr>
              <a:t>架構與</a:t>
            </a:r>
            <a:r>
              <a:rPr lang="en-US" altLang="zh-TW" sz="1200" b="0" i="0" kern="1200" dirty="0" smtClean="0">
                <a:solidFill>
                  <a:schemeClr val="tx1"/>
                </a:solidFill>
                <a:effectLst/>
                <a:latin typeface="+mn-lt"/>
                <a:ea typeface="微軟正黑體" panose="020B0604030504040204" pitchFamily="34" charset="-120"/>
                <a:cs typeface="+mn-cs"/>
              </a:rPr>
              <a:t>RISC</a:t>
            </a:r>
            <a:r>
              <a:rPr lang="zh-TW" altLang="en-US" sz="1200" b="0" i="0" kern="1200" dirty="0" smtClean="0">
                <a:solidFill>
                  <a:schemeClr val="tx1"/>
                </a:solidFill>
                <a:effectLst/>
                <a:latin typeface="+mn-lt"/>
                <a:ea typeface="微軟正黑體" panose="020B0604030504040204" pitchFamily="34" charset="-120"/>
                <a:cs typeface="+mn-cs"/>
              </a:rPr>
              <a:t>架構的</a:t>
            </a:r>
            <a:r>
              <a:rPr lang="en-US" altLang="zh-TW" sz="1200" b="0" i="0" kern="1200" dirty="0" smtClean="0">
                <a:solidFill>
                  <a:schemeClr val="tx1"/>
                </a:solidFill>
                <a:effectLst/>
                <a:latin typeface="+mn-lt"/>
                <a:ea typeface="微軟正黑體" panose="020B0604030504040204" pitchFamily="34" charset="-120"/>
                <a:cs typeface="+mn-cs"/>
              </a:rPr>
              <a:t>CPU)</a:t>
            </a:r>
            <a:r>
              <a:rPr lang="zh-TW" altLang="en-US" sz="1200" b="0" i="0" kern="1200" dirty="0" smtClean="0">
                <a:solidFill>
                  <a:schemeClr val="tx1"/>
                </a:solidFill>
                <a:effectLst/>
                <a:latin typeface="+mn-lt"/>
                <a:ea typeface="微軟正黑體" panose="020B0604030504040204" pitchFamily="34" charset="-120"/>
                <a:cs typeface="+mn-cs"/>
              </a:rPr>
              <a:t>，核心就得要進行修改才行</a:t>
            </a:r>
            <a:endParaRPr lang="en-US" altLang="zh-TW" sz="1200" b="0" i="0" kern="1200" dirty="0" smtClean="0">
              <a:solidFill>
                <a:schemeClr val="tx1"/>
              </a:solidFill>
              <a:effectLst/>
              <a:latin typeface="+mn-lt"/>
              <a:ea typeface="微軟正黑體" panose="020B0604030504040204" pitchFamily="34" charset="-120"/>
              <a:cs typeface="+mn-cs"/>
            </a:endParaRPr>
          </a:p>
          <a:p>
            <a:r>
              <a:rPr lang="zh-TW" altLang="en-US" sz="1200" b="0" i="0" kern="1200" dirty="0" smtClean="0">
                <a:solidFill>
                  <a:schemeClr val="tx1"/>
                </a:solidFill>
                <a:effectLst/>
                <a:latin typeface="+mn-lt"/>
                <a:ea typeface="微軟正黑體" panose="020B0604030504040204" pitchFamily="34" charset="-120"/>
                <a:cs typeface="+mn-cs"/>
              </a:rPr>
              <a:t>軟體與核心有比較大的關係，與硬體關係則不大！硬體也與核心有比較大的關係</a:t>
            </a:r>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24</a:t>
            </a:fld>
            <a:endParaRPr lang="zh-TW" altLang="en-US" dirty="0"/>
          </a:p>
        </p:txBody>
      </p:sp>
    </p:spTree>
    <p:extLst>
      <p:ext uri="{BB962C8B-B14F-4D97-AF65-F5344CB8AC3E}">
        <p14:creationId xmlns:p14="http://schemas.microsoft.com/office/powerpoint/2010/main" val="412950495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232</a:t>
            </a:fld>
            <a:endParaRPr lang="zh-TW" altLang="en-US" dirty="0"/>
          </a:p>
        </p:txBody>
      </p:sp>
    </p:spTree>
    <p:extLst>
      <p:ext uri="{BB962C8B-B14F-4D97-AF65-F5344CB8AC3E}">
        <p14:creationId xmlns:p14="http://schemas.microsoft.com/office/powerpoint/2010/main" val="167726372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String1 != String2</a:t>
            </a:r>
          </a:p>
          <a:p>
            <a:r>
              <a:rPr lang="en-US" altLang="zh-TW" dirty="0" smtClean="0"/>
              <a:t>$name</a:t>
            </a:r>
            <a:r>
              <a:rPr lang="en-US" altLang="zh-TW" baseline="0" dirty="0" smtClean="0"/>
              <a:t>  =  Tony  stock</a:t>
            </a:r>
          </a:p>
          <a:p>
            <a:r>
              <a:rPr lang="en-US" altLang="zh-TW" baseline="0" dirty="0" smtClean="0"/>
              <a:t>if  [  $name  ==  “Tom”  ];  then  </a:t>
            </a:r>
            <a:r>
              <a:rPr lang="zh-TW" altLang="en-US" baseline="0" dirty="0" smtClean="0"/>
              <a:t>會顯示  </a:t>
            </a:r>
            <a:r>
              <a:rPr lang="en-US" altLang="zh-TW" dirty="0" smtClean="0"/>
              <a:t>bash:  [:  too  many  arguments</a:t>
            </a:r>
          </a:p>
          <a:p>
            <a:r>
              <a:rPr lang="en-US" altLang="zh-TW" dirty="0" smtClean="0"/>
              <a:t>[Tony  stock</a:t>
            </a:r>
            <a:r>
              <a:rPr lang="en-US" altLang="zh-TW" baseline="0" dirty="0" smtClean="0"/>
              <a:t>  ==“TOM”</a:t>
            </a:r>
            <a:r>
              <a:rPr lang="en-US" altLang="zh-TW" dirty="0" smtClean="0"/>
              <a:t>]</a:t>
            </a:r>
          </a:p>
          <a:p>
            <a:r>
              <a:rPr lang="zh-TW" altLang="en-US" sz="1200" b="0" i="0" kern="1200" dirty="0" smtClean="0">
                <a:solidFill>
                  <a:schemeClr val="tx1"/>
                </a:solidFill>
                <a:effectLst/>
                <a:latin typeface="+mn-lt"/>
                <a:cs typeface="+mn-cs"/>
              </a:rPr>
              <a:t>因為一個判斷式僅能有兩個資料的比對，上面就有三個資料！  這不是我們要的！</a:t>
            </a:r>
          </a:p>
          <a:p>
            <a:endParaRPr lang="en-US" altLang="zh-TW" dirty="0" smtClean="0"/>
          </a:p>
          <a:p>
            <a:r>
              <a:rPr lang="zh-TW" altLang="en-US" dirty="0" smtClean="0"/>
              <a:t>如果是用單引號</a:t>
            </a:r>
            <a:r>
              <a:rPr lang="en-US" altLang="zh-TW" dirty="0" smtClean="0"/>
              <a:t>’’</a:t>
            </a:r>
            <a:r>
              <a:rPr lang="zh-TW" altLang="en-US" dirty="0" smtClean="0"/>
              <a:t>  則會變成字串本身</a:t>
            </a:r>
            <a:br>
              <a:rPr lang="zh-TW" altLang="en-US" dirty="0" smtClean="0"/>
            </a:br>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234</a:t>
            </a:fld>
            <a:endParaRPr lang="zh-TW" altLang="en-US" dirty="0"/>
          </a:p>
        </p:txBody>
      </p:sp>
    </p:spTree>
    <p:extLst>
      <p:ext uri="{BB962C8B-B14F-4D97-AF65-F5344CB8AC3E}">
        <p14:creationId xmlns:p14="http://schemas.microsoft.com/office/powerpoint/2010/main" val="33091976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235</a:t>
            </a:fld>
            <a:endParaRPr lang="zh-TW" altLang="en-US" dirty="0"/>
          </a:p>
        </p:txBody>
      </p:sp>
    </p:spTree>
    <p:extLst>
      <p:ext uri="{BB962C8B-B14F-4D97-AF65-F5344CB8AC3E}">
        <p14:creationId xmlns:p14="http://schemas.microsoft.com/office/powerpoint/2010/main" val="63575597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echo  –n  </a:t>
            </a:r>
            <a:r>
              <a:rPr lang="zh-TW" altLang="en-US" dirty="0" smtClean="0"/>
              <a:t>表示不要換行</a:t>
            </a:r>
            <a:endParaRPr lang="en-US" altLang="zh-TW" dirty="0" smtClean="0"/>
          </a:p>
          <a:p>
            <a:r>
              <a:rPr lang="en-US" altLang="zh-TW" dirty="0" smtClean="0"/>
              <a:t>read  </a:t>
            </a:r>
            <a:r>
              <a:rPr lang="zh-TW" altLang="en-US" dirty="0" smtClean="0"/>
              <a:t>讀入變數值</a:t>
            </a:r>
            <a:endParaRPr lang="en-US" altLang="zh-TW" dirty="0" smtClean="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236</a:t>
            </a:fld>
            <a:endParaRPr lang="zh-TW" altLang="en-US" dirty="0"/>
          </a:p>
        </p:txBody>
      </p:sp>
    </p:spTree>
    <p:extLst>
      <p:ext uri="{BB962C8B-B14F-4D97-AF65-F5344CB8AC3E}">
        <p14:creationId xmlns:p14="http://schemas.microsoft.com/office/powerpoint/2010/main" val="144219418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http://magicmonster.com/kb/prg/shell/loop_counter.html</a:t>
            </a:r>
          </a:p>
          <a:p>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237</a:t>
            </a:fld>
            <a:endParaRPr lang="zh-TW" altLang="en-US" dirty="0"/>
          </a:p>
        </p:txBody>
      </p:sp>
    </p:spTree>
    <p:extLst>
      <p:ext uri="{BB962C8B-B14F-4D97-AF65-F5344CB8AC3E}">
        <p14:creationId xmlns:p14="http://schemas.microsoft.com/office/powerpoint/2010/main" val="31279807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t>
            </a:r>
            <a:r>
              <a:rPr lang="zh-TW" altLang="en-US" dirty="0" smtClean="0"/>
              <a:t>中間要記得加空白</a:t>
            </a:r>
            <a:r>
              <a:rPr lang="en-US" altLang="zh-TW" dirty="0" smtClean="0"/>
              <a:t>]</a:t>
            </a:r>
          </a:p>
          <a:p>
            <a:r>
              <a:rPr lang="en-US" altLang="zh-TW" dirty="0" smtClean="0"/>
              <a:t>http://linux.vbird.org/linux_basic/0340bashshell-scripts.php</a:t>
            </a:r>
          </a:p>
          <a:p>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238</a:t>
            </a:fld>
            <a:endParaRPr lang="zh-TW" altLang="en-US" dirty="0"/>
          </a:p>
        </p:txBody>
      </p:sp>
    </p:spTree>
    <p:extLst>
      <p:ext uri="{BB962C8B-B14F-4D97-AF65-F5344CB8AC3E}">
        <p14:creationId xmlns:p14="http://schemas.microsoft.com/office/powerpoint/2010/main" val="157144482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1" i="0" kern="1200" dirty="0" err="1" smtClean="0">
                <a:solidFill>
                  <a:schemeClr val="tx1"/>
                </a:solidFill>
                <a:effectLst/>
                <a:latin typeface="+mn-lt"/>
                <a:cs typeface="+mn-cs"/>
              </a:rPr>
              <a:t>anacron</a:t>
            </a:r>
            <a:r>
              <a:rPr lang="en-US" altLang="zh-TW" sz="1200" b="1" i="0" kern="1200" dirty="0" smtClean="0">
                <a:solidFill>
                  <a:schemeClr val="tx1"/>
                </a:solidFill>
                <a:effectLst/>
                <a:latin typeface="+mn-lt"/>
                <a:cs typeface="+mn-cs"/>
              </a:rPr>
              <a:t>  (</a:t>
            </a:r>
            <a:r>
              <a:rPr lang="zh-TW" altLang="en-US" sz="1200" b="1" i="0" kern="1200" dirty="0" smtClean="0">
                <a:solidFill>
                  <a:schemeClr val="tx1"/>
                </a:solidFill>
                <a:effectLst/>
                <a:latin typeface="+mn-lt"/>
                <a:cs typeface="+mn-cs"/>
              </a:rPr>
              <a:t>關機時也可以於啟動後執行</a:t>
            </a:r>
            <a:r>
              <a:rPr lang="en-US" altLang="zh-TW" sz="1200" b="1" i="0" kern="1200" dirty="0" smtClean="0">
                <a:solidFill>
                  <a:schemeClr val="tx1"/>
                </a:solidFill>
                <a:effectLst/>
                <a:latin typeface="+mn-lt"/>
                <a:cs typeface="+mn-cs"/>
              </a:rPr>
              <a:t>)</a:t>
            </a:r>
            <a:r>
              <a:rPr lang="zh-TW" altLang="en-US" sz="1200" b="1" i="0" kern="1200" dirty="0" smtClean="0">
                <a:solidFill>
                  <a:schemeClr val="tx1"/>
                </a:solidFill>
                <a:effectLst/>
                <a:latin typeface="+mn-lt"/>
                <a:cs typeface="+mn-cs"/>
              </a:rPr>
              <a:t>  及  </a:t>
            </a:r>
            <a:r>
              <a:rPr lang="en-US" altLang="zh-TW" sz="1200" b="1" i="0" kern="1200" dirty="0" smtClean="0">
                <a:solidFill>
                  <a:schemeClr val="tx1"/>
                </a:solidFill>
                <a:effectLst/>
                <a:latin typeface="+mn-lt"/>
                <a:cs typeface="+mn-cs"/>
              </a:rPr>
              <a:t>at  (</a:t>
            </a:r>
            <a:r>
              <a:rPr lang="zh-TW" altLang="en-US" sz="1200" b="1" i="0" kern="1200" dirty="0" smtClean="0">
                <a:solidFill>
                  <a:schemeClr val="tx1"/>
                </a:solidFill>
                <a:effectLst/>
                <a:latin typeface="+mn-lt"/>
                <a:cs typeface="+mn-cs"/>
              </a:rPr>
              <a:t>一次性任務</a:t>
            </a:r>
            <a:r>
              <a:rPr lang="en-US" altLang="zh-TW" sz="1200" b="1" i="0" kern="1200" dirty="0" smtClean="0">
                <a:solidFill>
                  <a:schemeClr val="tx1"/>
                </a:solidFill>
                <a:effectLst/>
                <a:latin typeface="+mn-lt"/>
                <a:cs typeface="+mn-cs"/>
              </a:rPr>
              <a:t>)</a:t>
            </a:r>
          </a:p>
          <a:p>
            <a:r>
              <a:rPr lang="zh-TW" altLang="en-US" sz="1200" b="0" i="0" kern="1200" dirty="0" smtClean="0">
                <a:solidFill>
                  <a:schemeClr val="tx1"/>
                </a:solidFill>
                <a:effectLst/>
                <a:latin typeface="+mn-lt"/>
                <a:cs typeface="+mn-cs"/>
              </a:rPr>
              <a:t>他會去偵測停機期間應該進行但是並沒有進行的  </a:t>
            </a:r>
            <a:r>
              <a:rPr lang="en-US" altLang="zh-TW" sz="1200" b="0" i="0" kern="1200" dirty="0" err="1" smtClean="0">
                <a:solidFill>
                  <a:schemeClr val="tx1"/>
                </a:solidFill>
                <a:effectLst/>
                <a:latin typeface="+mn-lt"/>
                <a:cs typeface="+mn-cs"/>
              </a:rPr>
              <a:t>crontab</a:t>
            </a:r>
            <a:r>
              <a:rPr lang="en-US" altLang="zh-TW" sz="1200" b="0" i="0" kern="1200" dirty="0" smtClean="0">
                <a:solidFill>
                  <a:schemeClr val="tx1"/>
                </a:solidFill>
                <a:effectLst/>
                <a:latin typeface="+mn-lt"/>
                <a:cs typeface="+mn-cs"/>
              </a:rPr>
              <a:t>  </a:t>
            </a:r>
            <a:r>
              <a:rPr lang="zh-TW" altLang="en-US" sz="1200" b="0" i="0" kern="1200" dirty="0" smtClean="0">
                <a:solidFill>
                  <a:schemeClr val="tx1"/>
                </a:solidFill>
                <a:effectLst/>
                <a:latin typeface="+mn-lt"/>
                <a:cs typeface="+mn-cs"/>
              </a:rPr>
              <a:t>任務，並將該任務執行一遍後，</a:t>
            </a:r>
            <a:r>
              <a:rPr lang="en-US" altLang="zh-TW" sz="1200" b="0" i="0" kern="1200" dirty="0" err="1" smtClean="0">
                <a:solidFill>
                  <a:schemeClr val="tx1"/>
                </a:solidFill>
                <a:effectLst/>
                <a:latin typeface="+mn-lt"/>
                <a:cs typeface="+mn-cs"/>
              </a:rPr>
              <a:t>anacron</a:t>
            </a:r>
            <a:r>
              <a:rPr lang="en-US" altLang="zh-TW" sz="1200" b="0" i="0" kern="1200" dirty="0" smtClean="0">
                <a:solidFill>
                  <a:schemeClr val="tx1"/>
                </a:solidFill>
                <a:effectLst/>
                <a:latin typeface="+mn-lt"/>
                <a:cs typeface="+mn-cs"/>
              </a:rPr>
              <a:t>  </a:t>
            </a:r>
            <a:r>
              <a:rPr lang="zh-TW" altLang="en-US" sz="1200" b="0" i="0" kern="1200" dirty="0" smtClean="0">
                <a:solidFill>
                  <a:schemeClr val="tx1"/>
                </a:solidFill>
                <a:effectLst/>
                <a:latin typeface="+mn-lt"/>
                <a:cs typeface="+mn-cs"/>
              </a:rPr>
              <a:t>就會自動停止了</a:t>
            </a:r>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solidFill>
                  <a:prstClr val="black"/>
                </a:solidFill>
              </a:rPr>
              <a:pPr/>
              <a:t>241</a:t>
            </a:fld>
            <a:endParaRPr lang="zh-TW" altLang="en-US" dirty="0">
              <a:solidFill>
                <a:prstClr val="black"/>
              </a:solidFill>
            </a:endParaRPr>
          </a:p>
        </p:txBody>
      </p:sp>
    </p:spTree>
    <p:extLst>
      <p:ext uri="{BB962C8B-B14F-4D97-AF65-F5344CB8AC3E}">
        <p14:creationId xmlns:p14="http://schemas.microsoft.com/office/powerpoint/2010/main" val="176571584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windows  </a:t>
            </a:r>
            <a:r>
              <a:rPr lang="en-US" altLang="zh-TW" dirty="0" smtClean="0">
                <a:sym typeface="Wingdings" panose="05000000000000000000" pitchFamily="2" charset="2"/>
              </a:rPr>
              <a:t></a:t>
            </a:r>
            <a:r>
              <a:rPr lang="zh-TW" altLang="en-US" baseline="0" dirty="0" smtClean="0">
                <a:sym typeface="Wingdings" panose="05000000000000000000" pitchFamily="2" charset="2"/>
              </a:rPr>
              <a:t>  附屬應用程式  </a:t>
            </a:r>
            <a:r>
              <a:rPr lang="en-US" altLang="zh-TW" baseline="0" dirty="0" smtClean="0">
                <a:sym typeface="Wingdings" panose="05000000000000000000" pitchFamily="2" charset="2"/>
              </a:rPr>
              <a:t></a:t>
            </a:r>
            <a:r>
              <a:rPr lang="zh-TW" altLang="en-US" baseline="0" dirty="0" smtClean="0">
                <a:sym typeface="Wingdings" panose="05000000000000000000" pitchFamily="2" charset="2"/>
              </a:rPr>
              <a:t>系統工具  </a:t>
            </a:r>
            <a:r>
              <a:rPr lang="en-US" altLang="zh-TW" baseline="0" dirty="0" smtClean="0">
                <a:sym typeface="Wingdings" panose="05000000000000000000" pitchFamily="2" charset="2"/>
              </a:rPr>
              <a:t></a:t>
            </a:r>
            <a:r>
              <a:rPr lang="zh-TW" altLang="en-US" baseline="0" dirty="0" smtClean="0">
                <a:sym typeface="Wingdings" panose="05000000000000000000" pitchFamily="2" charset="2"/>
              </a:rPr>
              <a:t>工作排程器</a:t>
            </a:r>
            <a:endParaRPr lang="zh-TW" alt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mn-lt"/>
                <a:cs typeface="+mn-cs"/>
              </a:rPr>
              <a:t>每秒都執行工作</a:t>
            </a:r>
            <a:r>
              <a:rPr lang="en-US" altLang="zh-TW" sz="1200" kern="1200" dirty="0" smtClean="0">
                <a:solidFill>
                  <a:schemeClr val="tx1"/>
                </a:solidFill>
                <a:effectLst/>
                <a:latin typeface="+mn-lt"/>
                <a:cs typeface="+mn-cs"/>
              </a:rPr>
              <a:t>?    </a:t>
            </a:r>
            <a:r>
              <a:rPr lang="zh-TW" altLang="en-US" sz="1200" kern="1200" dirty="0" smtClean="0">
                <a:solidFill>
                  <a:schemeClr val="tx1"/>
                </a:solidFill>
                <a:effectLst/>
                <a:latin typeface="+mn-lt"/>
                <a:cs typeface="+mn-cs"/>
              </a:rPr>
              <a:t>不行</a:t>
            </a:r>
            <a:r>
              <a:rPr lang="en-US" altLang="zh-TW" sz="1200" kern="1200" dirty="0" smtClean="0">
                <a:solidFill>
                  <a:schemeClr val="tx1"/>
                </a:solidFill>
                <a:effectLst/>
                <a:latin typeface="+mn-lt"/>
                <a:cs typeface="+mn-cs"/>
              </a:rPr>
              <a:t>,  </a:t>
            </a:r>
            <a:r>
              <a:rPr lang="zh-TW" altLang="en-US" sz="1200" kern="1200" dirty="0" smtClean="0">
                <a:solidFill>
                  <a:schemeClr val="tx1"/>
                </a:solidFill>
                <a:effectLst/>
                <a:latin typeface="+mn-lt"/>
                <a:cs typeface="+mn-cs"/>
              </a:rPr>
              <a:t>也沒有必要</a:t>
            </a:r>
            <a:endParaRPr lang="zh-TW" altLang="zh-TW" sz="1200" kern="1200" dirty="0" smtClean="0">
              <a:solidFill>
                <a:schemeClr val="tx1"/>
              </a:solidFill>
              <a:effectLst/>
              <a:latin typeface="+mn-lt"/>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err="1" smtClean="0"/>
              <a:t>anacron</a:t>
            </a:r>
            <a:r>
              <a:rPr lang="zh-TW" altLang="en-US" dirty="0" smtClean="0"/>
              <a:t>：可喚醒停機期間的工作任務</a:t>
            </a:r>
          </a:p>
          <a:p>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solidFill>
                  <a:prstClr val="black"/>
                </a:solidFill>
              </a:rPr>
              <a:pPr/>
              <a:t>244</a:t>
            </a:fld>
            <a:endParaRPr lang="zh-TW" altLang="en-US" dirty="0">
              <a:solidFill>
                <a:prstClr val="black"/>
              </a:solidFill>
            </a:endParaRPr>
          </a:p>
        </p:txBody>
      </p:sp>
    </p:spTree>
    <p:extLst>
      <p:ext uri="{BB962C8B-B14F-4D97-AF65-F5344CB8AC3E}">
        <p14:creationId xmlns:p14="http://schemas.microsoft.com/office/powerpoint/2010/main" val="36662218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cs typeface="+mn-cs"/>
              </a:rPr>
              <a:t>你可以分別以週或者是日月為單位作為循環，但你不可使用「幾月幾號且為星期幾」的模式工作</a:t>
            </a:r>
            <a:r>
              <a:rPr lang="en-US" altLang="zh-TW" sz="1200" b="0" i="0" kern="1200" dirty="0" smtClean="0">
                <a:solidFill>
                  <a:schemeClr val="tx1"/>
                </a:solidFill>
                <a:effectLst/>
                <a:latin typeface="+mn-lt"/>
                <a:cs typeface="+mn-cs"/>
              </a:rPr>
              <a:t>!</a:t>
            </a:r>
          </a:p>
          <a:p>
            <a:r>
              <a:rPr lang="zh-TW" altLang="en-US" sz="1200" b="0" i="0" kern="1200" dirty="0" smtClean="0">
                <a:solidFill>
                  <a:schemeClr val="tx1"/>
                </a:solidFill>
                <a:effectLst/>
                <a:latin typeface="+mn-lt"/>
                <a:cs typeface="+mn-cs"/>
              </a:rPr>
              <a:t>系統可能會判定每個星期五作一次，或每年的  </a:t>
            </a:r>
            <a:r>
              <a:rPr lang="en-US" altLang="zh-TW" sz="1200" b="0" i="0" kern="1200" dirty="0" smtClean="0">
                <a:solidFill>
                  <a:schemeClr val="tx1"/>
                </a:solidFill>
                <a:effectLst/>
                <a:latin typeface="+mn-lt"/>
                <a:cs typeface="+mn-cs"/>
              </a:rPr>
              <a:t>9  </a:t>
            </a:r>
            <a:r>
              <a:rPr lang="zh-TW" altLang="en-US" sz="1200" b="0" i="0" kern="1200" dirty="0" smtClean="0">
                <a:solidFill>
                  <a:schemeClr val="tx1"/>
                </a:solidFill>
                <a:effectLst/>
                <a:latin typeface="+mn-lt"/>
                <a:cs typeface="+mn-cs"/>
              </a:rPr>
              <a:t>月  </a:t>
            </a:r>
            <a:r>
              <a:rPr lang="en-US" altLang="zh-TW" sz="1200" b="0" i="0" kern="1200" dirty="0" smtClean="0">
                <a:solidFill>
                  <a:schemeClr val="tx1"/>
                </a:solidFill>
                <a:effectLst/>
                <a:latin typeface="+mn-lt"/>
                <a:cs typeface="+mn-cs"/>
              </a:rPr>
              <a:t>11  </a:t>
            </a:r>
            <a:r>
              <a:rPr lang="zh-TW" altLang="en-US" sz="1200" b="0" i="0" kern="1200" dirty="0" smtClean="0">
                <a:solidFill>
                  <a:schemeClr val="tx1"/>
                </a:solidFill>
                <a:effectLst/>
                <a:latin typeface="+mn-lt"/>
                <a:cs typeface="+mn-cs"/>
              </a:rPr>
              <a:t>號分別進行</a:t>
            </a:r>
            <a:endParaRPr lang="zh-TW" altLang="en-US" dirty="0" smtClean="0"/>
          </a:p>
          <a:p>
            <a:endParaRPr lang="en-US" altLang="zh-TW" dirty="0" smtClean="0"/>
          </a:p>
          <a:p>
            <a:r>
              <a:rPr lang="zh-TW" altLang="en-US" sz="1200" b="0" i="0" kern="1200" dirty="0" smtClean="0">
                <a:solidFill>
                  <a:schemeClr val="tx1"/>
                </a:solidFill>
                <a:effectLst/>
                <a:latin typeface="+mn-lt"/>
                <a:ea typeface="微軟正黑體" panose="020B0604030504040204" pitchFamily="34" charset="-120"/>
                <a:cs typeface="+mn-cs"/>
              </a:rPr>
              <a:t>根據某些人的說法，這個月日、周不可並存的問題已經在新版中被克服了</a:t>
            </a:r>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246</a:t>
            </a:fld>
            <a:endParaRPr lang="zh-TW" altLang="en-US" dirty="0"/>
          </a:p>
        </p:txBody>
      </p:sp>
    </p:spTree>
    <p:extLst>
      <p:ext uri="{BB962C8B-B14F-4D97-AF65-F5344CB8AC3E}">
        <p14:creationId xmlns:p14="http://schemas.microsoft.com/office/powerpoint/2010/main" val="295268303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err="1" smtClean="0">
                <a:solidFill>
                  <a:schemeClr val="tx1"/>
                </a:solidFill>
                <a:effectLst/>
                <a:latin typeface="+mn-lt"/>
                <a:ea typeface="微軟正黑體" panose="020B0604030504040204" pitchFamily="34" charset="-120"/>
                <a:cs typeface="+mn-cs"/>
              </a:rPr>
              <a:t>Anacron</a:t>
            </a:r>
            <a:endParaRPr lang="en-US" altLang="zh-TW" sz="1200" b="0" i="0" kern="1200" dirty="0" smtClean="0">
              <a:solidFill>
                <a:schemeClr val="tx1"/>
              </a:solidFill>
              <a:effectLst/>
              <a:latin typeface="+mn-lt"/>
              <a:ea typeface="微軟正黑體" panose="020B0604030504040204" pitchFamily="34" charset="-120"/>
              <a:cs typeface="+mn-cs"/>
            </a:endParaRPr>
          </a:p>
          <a:p>
            <a:r>
              <a:rPr lang="en-US" altLang="zh-TW" dirty="0" smtClean="0"/>
              <a:t>cat /</a:t>
            </a:r>
            <a:r>
              <a:rPr lang="en-US" altLang="zh-TW" dirty="0" err="1" smtClean="0"/>
              <a:t>etc</a:t>
            </a:r>
            <a:r>
              <a:rPr lang="en-US" altLang="zh-TW" dirty="0" smtClean="0"/>
              <a:t>/</a:t>
            </a:r>
            <a:r>
              <a:rPr lang="en-US" altLang="zh-TW" dirty="0" err="1" smtClean="0"/>
              <a:t>anacrontab</a:t>
            </a:r>
            <a:endParaRPr lang="en-US" altLang="zh-TW" dirty="0" smtClean="0"/>
          </a:p>
          <a:p>
            <a:r>
              <a:rPr lang="zh-TW" altLang="en-US" dirty="0" smtClean="0"/>
              <a:t>最小單位為一天</a:t>
            </a:r>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252</a:t>
            </a:fld>
            <a:endParaRPr lang="zh-TW" altLang="en-US" dirty="0"/>
          </a:p>
        </p:txBody>
      </p:sp>
    </p:spTree>
    <p:extLst>
      <p:ext uri="{BB962C8B-B14F-4D97-AF65-F5344CB8AC3E}">
        <p14:creationId xmlns:p14="http://schemas.microsoft.com/office/powerpoint/2010/main" val="3340687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web  browsers  and  email  clients  that  are  "shells"  for  HTML  rendering  engines.  </a:t>
            </a:r>
          </a:p>
          <a:p>
            <a:r>
              <a:rPr lang="en-US" altLang="zh-TW" dirty="0" smtClean="0"/>
              <a:t>CLI</a:t>
            </a:r>
            <a:r>
              <a:rPr lang="zh-TW" altLang="en-US" dirty="0" smtClean="0"/>
              <a:t>比</a:t>
            </a:r>
            <a:r>
              <a:rPr lang="en-US" altLang="zh-TW" dirty="0" smtClean="0"/>
              <a:t>GUI</a:t>
            </a:r>
            <a:r>
              <a:rPr lang="zh-TW" altLang="en-US" dirty="0" smtClean="0"/>
              <a:t>好</a:t>
            </a:r>
            <a:r>
              <a:rPr lang="en-US" altLang="zh-TW" dirty="0" smtClean="0"/>
              <a:t>?</a:t>
            </a:r>
          </a:p>
          <a:p>
            <a:r>
              <a:rPr lang="zh-TW" altLang="en-US" dirty="0" smtClean="0"/>
              <a:t>萬法歸一    功能完整    直接快速    自動化    跨平台    </a:t>
            </a:r>
            <a:r>
              <a:rPr lang="zh-TW" altLang="en-US" u="sng" dirty="0" smtClean="0"/>
              <a:t>看起來很厲害</a:t>
            </a:r>
            <a:endParaRPr lang="en-US" altLang="zh-TW" u="sng" dirty="0" smtClean="0"/>
          </a:p>
          <a:p>
            <a:r>
              <a:rPr lang="zh-TW" altLang="en-US" u="sng" dirty="0" smtClean="0"/>
              <a:t>遠端管理</a:t>
            </a:r>
            <a:endParaRPr lang="en-US" altLang="zh-TW" u="sng" dirty="0" smtClean="0"/>
          </a:p>
          <a:p>
            <a:r>
              <a:rPr lang="zh-TW" altLang="en-US" dirty="0" smtClean="0"/>
              <a:t>文字介面的  </a:t>
            </a:r>
            <a:r>
              <a:rPr lang="en-US" altLang="zh-TW" dirty="0" smtClean="0"/>
              <a:t>shell</a:t>
            </a:r>
            <a:r>
              <a:rPr lang="zh-TW" altLang="en-US" dirty="0" smtClean="0"/>
              <a:t>：大家都一樣</a:t>
            </a:r>
          </a:p>
          <a:p>
            <a:endParaRPr lang="en-US" altLang="zh-TW" dirty="0" smtClean="0"/>
          </a:p>
          <a:p>
            <a:r>
              <a:rPr lang="zh-TW" altLang="en-US" sz="1200" b="0" i="0" kern="1200" dirty="0" smtClean="0">
                <a:solidFill>
                  <a:schemeClr val="tx1"/>
                </a:solidFill>
                <a:effectLst/>
                <a:latin typeface="+mn-lt"/>
                <a:cs typeface="+mn-cs"/>
              </a:rPr>
              <a:t>當我登入的時候，系統就會給我一個  </a:t>
            </a:r>
            <a:r>
              <a:rPr lang="en-US" altLang="zh-TW" sz="1200" b="0" i="0" kern="1200" dirty="0" smtClean="0">
                <a:solidFill>
                  <a:schemeClr val="tx1"/>
                </a:solidFill>
                <a:effectLst/>
                <a:latin typeface="+mn-lt"/>
                <a:cs typeface="+mn-cs"/>
              </a:rPr>
              <a:t>shell  </a:t>
            </a:r>
            <a:r>
              <a:rPr lang="zh-TW" altLang="en-US" sz="1200" b="0" i="0" kern="1200" dirty="0" smtClean="0">
                <a:solidFill>
                  <a:schemeClr val="tx1"/>
                </a:solidFill>
                <a:effectLst/>
                <a:latin typeface="+mn-lt"/>
                <a:cs typeface="+mn-cs"/>
              </a:rPr>
              <a:t>讓我來工作了。  而這個登入取得的  </a:t>
            </a:r>
            <a:r>
              <a:rPr lang="en-US" altLang="zh-TW" sz="1200" b="0" i="0" kern="1200" dirty="0" smtClean="0">
                <a:solidFill>
                  <a:schemeClr val="tx1"/>
                </a:solidFill>
                <a:effectLst/>
                <a:latin typeface="+mn-lt"/>
                <a:cs typeface="+mn-cs"/>
              </a:rPr>
              <a:t>shell  </a:t>
            </a:r>
            <a:r>
              <a:rPr lang="zh-TW" altLang="en-US" sz="1200" b="0" i="0" kern="1200" dirty="0" smtClean="0">
                <a:solidFill>
                  <a:schemeClr val="tx1"/>
                </a:solidFill>
                <a:effectLst/>
                <a:latin typeface="+mn-lt"/>
                <a:cs typeface="+mn-cs"/>
              </a:rPr>
              <a:t>就記錄在  </a:t>
            </a:r>
            <a:r>
              <a:rPr lang="en-US" altLang="zh-TW" sz="1200" b="0" i="0" kern="1200" dirty="0" smtClean="0">
                <a:solidFill>
                  <a:schemeClr val="tx1"/>
                </a:solidFill>
                <a:effectLst/>
                <a:latin typeface="+mn-lt"/>
                <a:cs typeface="+mn-cs"/>
              </a:rPr>
              <a:t>/</a:t>
            </a:r>
            <a:r>
              <a:rPr lang="en-US" altLang="zh-TW" sz="1200" b="0" i="0" kern="1200" dirty="0" err="1" smtClean="0">
                <a:solidFill>
                  <a:schemeClr val="tx1"/>
                </a:solidFill>
                <a:effectLst/>
                <a:latin typeface="+mn-lt"/>
                <a:cs typeface="+mn-cs"/>
              </a:rPr>
              <a:t>etc</a:t>
            </a:r>
            <a:r>
              <a:rPr lang="en-US" altLang="zh-TW" sz="1200" b="0" i="0" kern="1200" dirty="0" smtClean="0">
                <a:solidFill>
                  <a:schemeClr val="tx1"/>
                </a:solidFill>
                <a:effectLst/>
                <a:latin typeface="+mn-lt"/>
                <a:cs typeface="+mn-cs"/>
              </a:rPr>
              <a:t>/</a:t>
            </a:r>
            <a:r>
              <a:rPr lang="en-US" altLang="zh-TW" sz="1200" b="0" i="0" kern="1200" dirty="0" err="1" smtClean="0">
                <a:solidFill>
                  <a:schemeClr val="tx1"/>
                </a:solidFill>
                <a:effectLst/>
                <a:latin typeface="+mn-lt"/>
                <a:cs typeface="+mn-cs"/>
              </a:rPr>
              <a:t>passwd</a:t>
            </a:r>
            <a:r>
              <a:rPr lang="en-US" altLang="zh-TW" sz="1200" b="0" i="0" kern="1200" dirty="0" smtClean="0">
                <a:solidFill>
                  <a:schemeClr val="tx1"/>
                </a:solidFill>
                <a:effectLst/>
                <a:latin typeface="+mn-lt"/>
                <a:cs typeface="+mn-cs"/>
              </a:rPr>
              <a:t>  </a:t>
            </a:r>
            <a:r>
              <a:rPr lang="zh-TW" altLang="en-US" sz="1200" b="0" i="0" kern="1200" dirty="0" smtClean="0">
                <a:solidFill>
                  <a:schemeClr val="tx1"/>
                </a:solidFill>
                <a:effectLst/>
                <a:latin typeface="+mn-lt"/>
                <a:cs typeface="+mn-cs"/>
              </a:rPr>
              <a:t>這個檔案內！</a:t>
            </a:r>
            <a:endParaRPr lang="en-US" altLang="zh-TW" sz="1200" b="0" i="0" kern="1200" dirty="0" smtClean="0">
              <a:solidFill>
                <a:schemeClr val="tx1"/>
              </a:solidFill>
              <a:effectLst/>
              <a:latin typeface="+mn-lt"/>
              <a:cs typeface="+mn-cs"/>
            </a:endParaRPr>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26</a:t>
            </a:fld>
            <a:endParaRPr lang="zh-TW" altLang="en-US"/>
          </a:p>
        </p:txBody>
      </p:sp>
    </p:spTree>
    <p:extLst>
      <p:ext uri="{BB962C8B-B14F-4D97-AF65-F5344CB8AC3E}">
        <p14:creationId xmlns:p14="http://schemas.microsoft.com/office/powerpoint/2010/main" val="68930192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http://linux.vbird.org/linux_basic/0560daemons.php</a:t>
            </a:r>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253</a:t>
            </a:fld>
            <a:endParaRPr lang="zh-TW" altLang="en-US" dirty="0"/>
          </a:p>
        </p:txBody>
      </p:sp>
    </p:spTree>
    <p:extLst>
      <p:ext uri="{BB962C8B-B14F-4D97-AF65-F5344CB8AC3E}">
        <p14:creationId xmlns:p14="http://schemas.microsoft.com/office/powerpoint/2010/main" val="790389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smtClean="0">
                <a:solidFill>
                  <a:schemeClr val="tx1"/>
                </a:solidFill>
                <a:effectLst/>
                <a:latin typeface="+mn-lt"/>
                <a:ea typeface="Arial Unicode MS" panose="020B0604020202020204" pitchFamily="34" charset="-120"/>
                <a:cs typeface="+mn-cs"/>
              </a:rPr>
              <a:t>可以按下  </a:t>
            </a:r>
            <a:r>
              <a:rPr lang="en-US" altLang="zh-TW" sz="1200" b="0" i="0" kern="1200" dirty="0" smtClean="0">
                <a:solidFill>
                  <a:schemeClr val="tx1"/>
                </a:solidFill>
                <a:effectLst/>
                <a:latin typeface="+mn-lt"/>
                <a:ea typeface="Arial Unicode MS" panose="020B0604020202020204" pitchFamily="34" charset="-120"/>
                <a:cs typeface="+mn-cs"/>
              </a:rPr>
              <a:t>[Ctrl]  +  [Alt]  +  [F2]  ~  [F6]  </a:t>
            </a:r>
            <a:r>
              <a:rPr lang="zh-TW" altLang="en-US" sz="1200" b="0" i="0" kern="1200" dirty="0" smtClean="0">
                <a:solidFill>
                  <a:schemeClr val="tx1"/>
                </a:solidFill>
                <a:effectLst/>
                <a:latin typeface="+mn-lt"/>
                <a:ea typeface="Arial Unicode MS" panose="020B0604020202020204" pitchFamily="34" charset="-120"/>
                <a:cs typeface="+mn-cs"/>
              </a:rPr>
              <a:t>進入  </a:t>
            </a:r>
            <a:r>
              <a:rPr lang="en-US" altLang="zh-TW" sz="1200" b="0" i="0" kern="1200" dirty="0" smtClean="0">
                <a:solidFill>
                  <a:schemeClr val="tx1"/>
                </a:solidFill>
                <a:effectLst/>
                <a:latin typeface="+mn-lt"/>
                <a:ea typeface="Arial Unicode MS" panose="020B0604020202020204" pitchFamily="34" charset="-120"/>
                <a:cs typeface="+mn-cs"/>
              </a:rPr>
              <a:t>Virtual  console  </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smtClean="0">
                <a:solidFill>
                  <a:schemeClr val="tx1"/>
                </a:solidFill>
                <a:effectLst/>
                <a:latin typeface="+mn-lt"/>
                <a:ea typeface="Arial Unicode MS" panose="020B0604020202020204" pitchFamily="34" charset="-120"/>
                <a:cs typeface="+mn-cs"/>
              </a:rPr>
              <a:t>而按下  </a:t>
            </a:r>
            <a:r>
              <a:rPr lang="en-US" altLang="zh-TW" sz="1200" b="0" i="0" kern="1200" dirty="0" smtClean="0">
                <a:solidFill>
                  <a:schemeClr val="tx1"/>
                </a:solidFill>
                <a:effectLst/>
                <a:latin typeface="+mn-lt"/>
                <a:ea typeface="Arial Unicode MS" panose="020B0604020202020204" pitchFamily="34" charset="-120"/>
                <a:cs typeface="+mn-cs"/>
              </a:rPr>
              <a:t>[Ctrl]  +  [Alt]  +  [F7]  </a:t>
            </a:r>
            <a:r>
              <a:rPr lang="zh-TW" altLang="en-US" sz="1200" b="0" i="0" kern="1200" dirty="0" smtClean="0">
                <a:solidFill>
                  <a:schemeClr val="tx1"/>
                </a:solidFill>
                <a:effectLst/>
                <a:latin typeface="+mn-lt"/>
                <a:ea typeface="Arial Unicode MS" panose="020B0604020202020204" pitchFamily="34" charset="-120"/>
                <a:cs typeface="+mn-cs"/>
              </a:rPr>
              <a:t>可回到  </a:t>
            </a:r>
            <a:r>
              <a:rPr lang="en-US" altLang="zh-TW" sz="1200" b="0" i="0" kern="1200" dirty="0" smtClean="0">
                <a:solidFill>
                  <a:schemeClr val="tx1"/>
                </a:solidFill>
                <a:effectLst/>
                <a:latin typeface="+mn-lt"/>
                <a:ea typeface="Arial Unicode MS" panose="020B0604020202020204" pitchFamily="34" charset="-120"/>
                <a:cs typeface="+mn-cs"/>
              </a:rPr>
              <a:t>X-Window  </a:t>
            </a:r>
            <a:r>
              <a:rPr lang="zh-TW" altLang="en-US" sz="1200" b="0" i="0" kern="1200" dirty="0" smtClean="0">
                <a:solidFill>
                  <a:schemeClr val="tx1"/>
                </a:solidFill>
                <a:effectLst/>
                <a:latin typeface="+mn-lt"/>
                <a:ea typeface="Arial Unicode MS" panose="020B0604020202020204" pitchFamily="34" charset="-120"/>
                <a:cs typeface="+mn-cs"/>
              </a:rPr>
              <a:t>的  </a:t>
            </a:r>
            <a:r>
              <a:rPr lang="en-US" altLang="zh-TW" sz="1200" b="0" i="0" kern="1200" dirty="0" smtClean="0">
                <a:solidFill>
                  <a:schemeClr val="tx1"/>
                </a:solidFill>
                <a:effectLst/>
                <a:latin typeface="+mn-lt"/>
                <a:ea typeface="Arial Unicode MS" panose="020B0604020202020204" pitchFamily="34" charset="-120"/>
                <a:cs typeface="+mn-cs"/>
              </a:rPr>
              <a:t>desktop  </a:t>
            </a:r>
            <a:r>
              <a:rPr lang="zh-TW" altLang="en-US" sz="1200" b="0" i="0" kern="1200" dirty="0" smtClean="0">
                <a:solidFill>
                  <a:schemeClr val="tx1"/>
                </a:solidFill>
                <a:effectLst/>
                <a:latin typeface="+mn-lt"/>
                <a:ea typeface="Arial Unicode MS" panose="020B0604020202020204" pitchFamily="34" charset="-120"/>
                <a:cs typeface="+mn-cs"/>
              </a:rPr>
              <a:t>中</a:t>
            </a:r>
          </a:p>
          <a:p>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29</a:t>
            </a:fld>
            <a:endParaRPr lang="zh-TW" altLang="en-US" dirty="0"/>
          </a:p>
        </p:txBody>
      </p:sp>
    </p:spTree>
    <p:extLst>
      <p:ext uri="{BB962C8B-B14F-4D97-AF65-F5344CB8AC3E}">
        <p14:creationId xmlns:p14="http://schemas.microsoft.com/office/powerpoint/2010/main" val="39883787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30</a:t>
            </a:fld>
            <a:endParaRPr lang="zh-TW" altLang="en-US" dirty="0"/>
          </a:p>
        </p:txBody>
      </p:sp>
    </p:spTree>
    <p:extLst>
      <p:ext uri="{BB962C8B-B14F-4D97-AF65-F5344CB8AC3E}">
        <p14:creationId xmlns:p14="http://schemas.microsoft.com/office/powerpoint/2010/main" val="827220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eaLnBrk="1" hangingPunct="1"/>
            <a:r>
              <a:rPr lang="zh-TW" altLang="en-US" dirty="0" smtClean="0"/>
              <a:t>用檔案總管來介紹</a:t>
            </a:r>
            <a:endParaRPr lang="en-US" altLang="zh-TW" dirty="0" smtClean="0"/>
          </a:p>
          <a:p>
            <a:pPr eaLnBrk="1" hangingPunct="1"/>
            <a:r>
              <a:rPr lang="zh-TW" altLang="en-US" dirty="0" smtClean="0"/>
              <a:t>指令</a:t>
            </a:r>
            <a:r>
              <a:rPr lang="en-US" altLang="zh-TW" dirty="0" smtClean="0"/>
              <a:t>:  tree</a:t>
            </a:r>
          </a:p>
          <a:p>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35</a:t>
            </a:fld>
            <a:endParaRPr lang="zh-TW" altLang="en-US" dirty="0"/>
          </a:p>
        </p:txBody>
      </p:sp>
    </p:spTree>
    <p:extLst>
      <p:ext uri="{BB962C8B-B14F-4D97-AF65-F5344CB8AC3E}">
        <p14:creationId xmlns:p14="http://schemas.microsoft.com/office/powerpoint/2010/main" val="563476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http://wanggen.myweb.hinet.net/ach1/ach1.html</a:t>
            </a:r>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39</a:t>
            </a:fld>
            <a:endParaRPr lang="zh-TW" altLang="en-US" dirty="0"/>
          </a:p>
        </p:txBody>
      </p:sp>
    </p:spTree>
    <p:extLst>
      <p:ext uri="{BB962C8B-B14F-4D97-AF65-F5344CB8AC3E}">
        <p14:creationId xmlns:p14="http://schemas.microsoft.com/office/powerpoint/2010/main" val="26176733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smtClean="0"/>
              <a:t>cal</a:t>
            </a:r>
            <a:r>
              <a:rPr lang="en-US" altLang="zh-TW" baseline="0" dirty="0" smtClean="0"/>
              <a:t>  [options]  [[[day</a:t>
            </a:r>
            <a:r>
              <a:rPr lang="en-US" altLang="zh-TW" baseline="0" smtClean="0"/>
              <a:t>]  month]  year ]</a:t>
            </a:r>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42</a:t>
            </a:fld>
            <a:endParaRPr lang="zh-TW" altLang="en-US" dirty="0"/>
          </a:p>
        </p:txBody>
      </p:sp>
    </p:spTree>
    <p:extLst>
      <p:ext uri="{BB962C8B-B14F-4D97-AF65-F5344CB8AC3E}">
        <p14:creationId xmlns:p14="http://schemas.microsoft.com/office/powerpoint/2010/main" val="3430459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5</a:t>
            </a:fld>
            <a:endParaRPr lang="zh-TW" altLang="en-US" dirty="0"/>
          </a:p>
        </p:txBody>
      </p:sp>
    </p:spTree>
    <p:extLst>
      <p:ext uri="{BB962C8B-B14F-4D97-AF65-F5344CB8AC3E}">
        <p14:creationId xmlns:p14="http://schemas.microsoft.com/office/powerpoint/2010/main" val="40081030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kern="1200" dirty="0" smtClean="0">
                <a:solidFill>
                  <a:schemeClr val="tx1"/>
                </a:solidFill>
                <a:effectLst/>
                <a:latin typeface="+mn-lt"/>
                <a:cs typeface="+mn-cs"/>
              </a:rPr>
              <a:t>Apropos  –</a:t>
            </a:r>
            <a:r>
              <a:rPr lang="en-US" altLang="zh-TW" sz="1200" kern="1200" baseline="0" dirty="0" smtClean="0">
                <a:solidFill>
                  <a:schemeClr val="tx1"/>
                </a:solidFill>
                <a:effectLst/>
                <a:latin typeface="+mn-lt"/>
                <a:cs typeface="+mn-cs"/>
              </a:rPr>
              <a:t>  </a:t>
            </a:r>
            <a:r>
              <a:rPr lang="zh-TW" altLang="en-US" sz="1200" kern="1200" baseline="0" dirty="0" smtClean="0">
                <a:solidFill>
                  <a:schemeClr val="tx1"/>
                </a:solidFill>
                <a:effectLst/>
                <a:latin typeface="+mn-lt"/>
                <a:cs typeface="+mn-cs"/>
              </a:rPr>
              <a:t>恰好的</a:t>
            </a:r>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48</a:t>
            </a:fld>
            <a:endParaRPr lang="zh-TW" altLang="en-US"/>
          </a:p>
        </p:txBody>
      </p:sp>
    </p:spTree>
    <p:extLst>
      <p:ext uri="{BB962C8B-B14F-4D97-AF65-F5344CB8AC3E}">
        <p14:creationId xmlns:p14="http://schemas.microsoft.com/office/powerpoint/2010/main" val="25549224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cs typeface="+mn-cs"/>
              </a:rPr>
              <a:t>在預設的情況下，</a:t>
            </a:r>
            <a:r>
              <a:rPr lang="en-US" altLang="zh-TW" sz="1200" b="0" i="0" kern="1200" dirty="0" smtClean="0">
                <a:solidFill>
                  <a:schemeClr val="tx1"/>
                </a:solidFill>
                <a:effectLst/>
                <a:latin typeface="+mn-lt"/>
                <a:cs typeface="+mn-cs"/>
              </a:rPr>
              <a:t>ls </a:t>
            </a:r>
            <a:r>
              <a:rPr lang="zh-TW" altLang="en-US" sz="1200" b="0" i="0" kern="1200" dirty="0" smtClean="0">
                <a:solidFill>
                  <a:schemeClr val="tx1"/>
                </a:solidFill>
                <a:effectLst/>
                <a:latin typeface="+mn-lt"/>
                <a:cs typeface="+mn-cs"/>
              </a:rPr>
              <a:t>顯示出來的是該檔案的 </a:t>
            </a:r>
            <a:r>
              <a:rPr lang="en-US" altLang="zh-TW" sz="1200" b="0" i="0" kern="1200" dirty="0" err="1" smtClean="0">
                <a:solidFill>
                  <a:schemeClr val="tx1"/>
                </a:solidFill>
                <a:effectLst/>
                <a:latin typeface="+mn-lt"/>
                <a:cs typeface="+mn-cs"/>
              </a:rPr>
              <a:t>mtime</a:t>
            </a:r>
            <a:r>
              <a:rPr lang="en-US" altLang="zh-TW" sz="1200" b="0" i="0" kern="1200" dirty="0" smtClean="0">
                <a:solidFill>
                  <a:schemeClr val="tx1"/>
                </a:solidFill>
                <a:effectLst/>
                <a:latin typeface="+mn-lt"/>
                <a:cs typeface="+mn-cs"/>
              </a:rPr>
              <a:t> </a:t>
            </a:r>
            <a:r>
              <a:rPr lang="zh-TW" altLang="en-US" sz="1200" b="0" i="0" kern="1200" dirty="0" smtClean="0">
                <a:solidFill>
                  <a:schemeClr val="tx1"/>
                </a:solidFill>
                <a:effectLst/>
                <a:latin typeface="+mn-lt"/>
                <a:cs typeface="+mn-cs"/>
              </a:rPr>
              <a:t>，也就是這個檔案的內容上次被更動的時間</a:t>
            </a:r>
            <a:endParaRPr lang="en-US" altLang="zh-TW" sz="1200" b="0" i="0" kern="1200" dirty="0" smtClean="0">
              <a:solidFill>
                <a:schemeClr val="tx1"/>
              </a:solidFill>
              <a:effectLst/>
              <a:latin typeface="+mn-lt"/>
              <a:cs typeface="+mn-cs"/>
            </a:endParaRPr>
          </a:p>
          <a:p>
            <a:r>
              <a:rPr lang="en-US" altLang="zh-TW" sz="1200" b="1" i="0" kern="1200" dirty="0" smtClean="0">
                <a:solidFill>
                  <a:schemeClr val="tx1"/>
                </a:solidFill>
                <a:effectLst/>
                <a:latin typeface="+mn-lt"/>
                <a:cs typeface="+mn-cs"/>
              </a:rPr>
              <a:t>modification time (</a:t>
            </a:r>
            <a:r>
              <a:rPr lang="en-US" altLang="zh-TW" sz="1200" b="1" i="0" kern="1200" dirty="0" err="1" smtClean="0">
                <a:solidFill>
                  <a:schemeClr val="tx1"/>
                </a:solidFill>
                <a:effectLst/>
                <a:latin typeface="+mn-lt"/>
                <a:cs typeface="+mn-cs"/>
              </a:rPr>
              <a:t>mtime</a:t>
            </a:r>
            <a:r>
              <a:rPr lang="en-US" altLang="zh-TW" sz="1200" b="1" i="0" kern="1200" dirty="0" smtClean="0">
                <a:solidFill>
                  <a:schemeClr val="tx1"/>
                </a:solidFill>
                <a:effectLst/>
                <a:latin typeface="+mn-lt"/>
                <a:cs typeface="+mn-cs"/>
              </a:rPr>
              <a:t>)</a:t>
            </a:r>
          </a:p>
          <a:p>
            <a:r>
              <a:rPr lang="en-US" altLang="zh-TW" sz="1200" b="1" i="0" kern="1200" dirty="0" smtClean="0">
                <a:solidFill>
                  <a:schemeClr val="tx1"/>
                </a:solidFill>
                <a:effectLst/>
                <a:latin typeface="+mn-lt"/>
                <a:cs typeface="+mn-cs"/>
              </a:rPr>
              <a:t>status time (</a:t>
            </a:r>
            <a:r>
              <a:rPr lang="en-US" altLang="zh-TW" sz="1200" b="1" i="0" kern="1200" dirty="0" err="1" smtClean="0">
                <a:solidFill>
                  <a:schemeClr val="tx1"/>
                </a:solidFill>
                <a:effectLst/>
                <a:latin typeface="+mn-lt"/>
                <a:cs typeface="+mn-cs"/>
              </a:rPr>
              <a:t>ctime</a:t>
            </a:r>
            <a:r>
              <a:rPr lang="en-US" altLang="zh-TW" sz="1200" b="1" i="0" kern="1200" dirty="0" smtClean="0">
                <a:solidFill>
                  <a:schemeClr val="tx1"/>
                </a:solidFill>
                <a:effectLst/>
                <a:latin typeface="+mn-lt"/>
                <a:cs typeface="+mn-cs"/>
              </a:rPr>
              <a:t>)</a:t>
            </a:r>
          </a:p>
          <a:p>
            <a:r>
              <a:rPr lang="en-US" altLang="zh-TW" sz="1200" b="1" i="0" kern="1200" dirty="0" smtClean="0">
                <a:solidFill>
                  <a:schemeClr val="tx1"/>
                </a:solidFill>
                <a:effectLst/>
                <a:latin typeface="+mn-lt"/>
                <a:cs typeface="+mn-cs"/>
              </a:rPr>
              <a:t>access time (</a:t>
            </a:r>
            <a:r>
              <a:rPr lang="en-US" altLang="zh-TW" sz="1200" b="1" i="0" kern="1200" dirty="0" err="1" smtClean="0">
                <a:solidFill>
                  <a:schemeClr val="tx1"/>
                </a:solidFill>
                <a:effectLst/>
                <a:latin typeface="+mn-lt"/>
                <a:cs typeface="+mn-cs"/>
              </a:rPr>
              <a:t>atime</a:t>
            </a:r>
            <a:r>
              <a:rPr lang="en-US" altLang="zh-TW" sz="1200" b="1" i="0" kern="1200" dirty="0" smtClean="0">
                <a:solidFill>
                  <a:schemeClr val="tx1"/>
                </a:solidFill>
                <a:effectLst/>
                <a:latin typeface="+mn-lt"/>
                <a:cs typeface="+mn-cs"/>
              </a:rPr>
              <a:t>)</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50</a:t>
            </a:fld>
            <a:endParaRPr lang="zh-TW" altLang="en-US" dirty="0"/>
          </a:p>
        </p:txBody>
      </p:sp>
    </p:spTree>
    <p:extLst>
      <p:ext uri="{BB962C8B-B14F-4D97-AF65-F5344CB8AC3E}">
        <p14:creationId xmlns:p14="http://schemas.microsoft.com/office/powerpoint/2010/main" val="2322253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smtClean="0">
                <a:solidFill>
                  <a:schemeClr val="tx1"/>
                </a:solidFill>
                <a:effectLst/>
                <a:latin typeface="+mn-lt"/>
                <a:ea typeface="微軟正黑體" panose="020B0604030504040204" pitchFamily="34" charset="-120"/>
                <a:cs typeface="+mn-cs"/>
              </a:rPr>
              <a:t>CentOS 7.x </a:t>
            </a:r>
            <a:r>
              <a:rPr lang="zh-TW" altLang="en-US" sz="1200" b="0" i="0" kern="1200" dirty="0" smtClean="0">
                <a:solidFill>
                  <a:schemeClr val="tx1"/>
                </a:solidFill>
                <a:effectLst/>
                <a:latin typeface="+mn-lt"/>
                <a:ea typeface="微軟正黑體" panose="020B0604030504040204" pitchFamily="34" charset="-120"/>
                <a:cs typeface="+mn-cs"/>
              </a:rPr>
              <a:t>當中，由於多了一個名為 </a:t>
            </a:r>
            <a:r>
              <a:rPr lang="en-US" altLang="zh-TW" sz="1200" b="0" i="0" kern="1200" dirty="0" err="1" smtClean="0">
                <a:solidFill>
                  <a:schemeClr val="tx1"/>
                </a:solidFill>
                <a:effectLst/>
                <a:latin typeface="+mn-lt"/>
                <a:ea typeface="微軟正黑體" panose="020B0604030504040204" pitchFamily="34" charset="-120"/>
                <a:cs typeface="+mn-cs"/>
              </a:rPr>
              <a:t>bash_completion</a:t>
            </a:r>
            <a:r>
              <a:rPr lang="en-US" altLang="zh-TW" sz="1200" b="0" i="0" kern="1200" dirty="0" smtClean="0">
                <a:solidFill>
                  <a:schemeClr val="tx1"/>
                </a:solidFill>
                <a:effectLst/>
                <a:latin typeface="+mn-lt"/>
                <a:ea typeface="微軟正黑體" panose="020B0604030504040204" pitchFamily="34" charset="-120"/>
                <a:cs typeface="+mn-cs"/>
              </a:rPr>
              <a:t> </a:t>
            </a:r>
            <a:r>
              <a:rPr lang="zh-TW" altLang="en-US" sz="1200" b="0" i="0" kern="1200" dirty="0" smtClean="0">
                <a:solidFill>
                  <a:schemeClr val="tx1"/>
                </a:solidFill>
                <a:effectLst/>
                <a:latin typeface="+mn-lt"/>
                <a:ea typeface="微軟正黑體" panose="020B0604030504040204" pitchFamily="34" charset="-120"/>
                <a:cs typeface="+mn-cs"/>
              </a:rPr>
              <a:t>的軟體，這個軟體會主動的去偵測</a:t>
            </a:r>
            <a:r>
              <a:rPr lang="en-US" altLang="zh-TW" sz="1200" b="0" i="0" kern="1200" dirty="0" smtClean="0">
                <a:solidFill>
                  <a:schemeClr val="tx1"/>
                </a:solidFill>
                <a:effectLst/>
                <a:latin typeface="+mn-lt"/>
                <a:ea typeface="微軟正黑體" panose="020B0604030504040204" pitchFamily="34" charset="-120"/>
                <a:cs typeface="+mn-cs"/>
              </a:rPr>
              <a:t>『</a:t>
            </a:r>
            <a:r>
              <a:rPr lang="zh-TW" altLang="en-US" sz="1200" b="0" i="0" kern="1200" dirty="0" smtClean="0">
                <a:solidFill>
                  <a:schemeClr val="tx1"/>
                </a:solidFill>
                <a:effectLst/>
                <a:latin typeface="+mn-lt"/>
                <a:ea typeface="微軟正黑體" panose="020B0604030504040204" pitchFamily="34" charset="-120"/>
                <a:cs typeface="+mn-cs"/>
              </a:rPr>
              <a:t>各個指令可以下達的選項與參數</a:t>
            </a:r>
            <a:r>
              <a:rPr lang="en-US" altLang="zh-TW" sz="1200" b="0" i="0" kern="1200" dirty="0" smtClean="0">
                <a:solidFill>
                  <a:schemeClr val="tx1"/>
                </a:solidFill>
                <a:effectLst/>
                <a:latin typeface="+mn-lt"/>
                <a:ea typeface="微軟正黑體" panose="020B0604030504040204" pitchFamily="34" charset="-120"/>
                <a:cs typeface="+mn-cs"/>
              </a:rPr>
              <a:t>』</a:t>
            </a:r>
            <a:r>
              <a:rPr lang="zh-TW" altLang="en-US" sz="1200" b="0" i="0" kern="1200" dirty="0" smtClean="0">
                <a:solidFill>
                  <a:schemeClr val="tx1"/>
                </a:solidFill>
                <a:effectLst/>
                <a:latin typeface="+mn-lt"/>
                <a:ea typeface="微軟正黑體" panose="020B0604030504040204" pitchFamily="34" charset="-120"/>
                <a:cs typeface="+mn-cs"/>
              </a:rPr>
              <a:t>等行為， 因此，那個</a:t>
            </a:r>
            <a:r>
              <a:rPr lang="en-US" altLang="zh-TW" sz="1200" b="0" i="0" kern="1200" dirty="0" smtClean="0">
                <a:solidFill>
                  <a:schemeClr val="tx1"/>
                </a:solidFill>
                <a:effectLst/>
                <a:latin typeface="+mn-lt"/>
                <a:ea typeface="微軟正黑體" panose="020B0604030504040204" pitchFamily="34" charset="-120"/>
                <a:cs typeface="+mn-cs"/>
              </a:rPr>
              <a:t>『</a:t>
            </a:r>
            <a:r>
              <a:rPr lang="zh-TW" altLang="en-US" sz="1200" b="0" i="0" kern="1200" dirty="0" smtClean="0">
                <a:solidFill>
                  <a:schemeClr val="tx1"/>
                </a:solidFill>
                <a:effectLst/>
                <a:latin typeface="+mn-lt"/>
                <a:ea typeface="微軟正黑體" panose="020B0604030504040204" pitchFamily="34" charset="-120"/>
                <a:cs typeface="+mn-cs"/>
              </a:rPr>
              <a:t>檔案補齊</a:t>
            </a:r>
            <a:r>
              <a:rPr lang="en-US" altLang="zh-TW" sz="1200" b="0" i="0" kern="1200" dirty="0" smtClean="0">
                <a:solidFill>
                  <a:schemeClr val="tx1"/>
                </a:solidFill>
                <a:effectLst/>
                <a:latin typeface="+mn-lt"/>
                <a:ea typeface="微軟正黑體" panose="020B0604030504040204" pitchFamily="34" charset="-120"/>
                <a:cs typeface="+mn-cs"/>
              </a:rPr>
              <a:t>』</a:t>
            </a:r>
            <a:r>
              <a:rPr lang="zh-TW" altLang="en-US" sz="1200" b="0" i="0" kern="1200" dirty="0" smtClean="0">
                <a:solidFill>
                  <a:schemeClr val="tx1"/>
                </a:solidFill>
                <a:effectLst/>
                <a:latin typeface="+mn-lt"/>
                <a:ea typeface="微軟正黑體" panose="020B0604030504040204" pitchFamily="34" charset="-120"/>
                <a:cs typeface="+mn-cs"/>
              </a:rPr>
              <a:t>的功能可能會變成</a:t>
            </a:r>
            <a:r>
              <a:rPr lang="en-US" altLang="zh-TW" sz="1200" b="0" i="0" kern="1200" dirty="0" smtClean="0">
                <a:solidFill>
                  <a:schemeClr val="tx1"/>
                </a:solidFill>
                <a:effectLst/>
                <a:latin typeface="+mn-lt"/>
                <a:ea typeface="微軟正黑體" panose="020B0604030504040204" pitchFamily="34" charset="-120"/>
                <a:cs typeface="+mn-cs"/>
              </a:rPr>
              <a:t>『</a:t>
            </a:r>
            <a:r>
              <a:rPr lang="zh-TW" altLang="en-US" sz="1200" b="0" i="0" kern="1200" dirty="0" smtClean="0">
                <a:solidFill>
                  <a:schemeClr val="tx1"/>
                </a:solidFill>
                <a:effectLst/>
                <a:latin typeface="+mn-lt"/>
                <a:ea typeface="微軟正黑體" panose="020B0604030504040204" pitchFamily="34" charset="-120"/>
                <a:cs typeface="+mn-cs"/>
              </a:rPr>
              <a:t>選項、參數補齊</a:t>
            </a:r>
            <a:r>
              <a:rPr lang="en-US" altLang="zh-TW" sz="1200" b="0" i="0" kern="1200" dirty="0" smtClean="0">
                <a:solidFill>
                  <a:schemeClr val="tx1"/>
                </a:solidFill>
                <a:effectLst/>
                <a:latin typeface="+mn-lt"/>
                <a:ea typeface="微軟正黑體" panose="020B0604030504040204" pitchFamily="34" charset="-120"/>
                <a:cs typeface="+mn-cs"/>
              </a:rPr>
              <a:t>』</a:t>
            </a:r>
            <a:r>
              <a:rPr lang="zh-TW" altLang="en-US" sz="1200" b="0" i="0" kern="1200" dirty="0" smtClean="0">
                <a:solidFill>
                  <a:schemeClr val="tx1"/>
                </a:solidFill>
                <a:effectLst/>
                <a:latin typeface="+mn-lt"/>
                <a:ea typeface="微軟正黑體" panose="020B0604030504040204" pitchFamily="34" charset="-120"/>
                <a:cs typeface="+mn-cs"/>
              </a:rPr>
              <a:t>的功能，不一定會主動補齊檔名了喔！這點得要特別留意。</a:t>
            </a:r>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51</a:t>
            </a:fld>
            <a:endParaRPr lang="zh-TW" altLang="en-US" dirty="0"/>
          </a:p>
        </p:txBody>
      </p:sp>
    </p:spTree>
    <p:extLst>
      <p:ext uri="{BB962C8B-B14F-4D97-AF65-F5344CB8AC3E}">
        <p14:creationId xmlns:p14="http://schemas.microsoft.com/office/powerpoint/2010/main" val="32851048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smtClean="0">
                <a:solidFill>
                  <a:schemeClr val="tx1"/>
                </a:solidFill>
                <a:effectLst/>
                <a:latin typeface="+mn-lt"/>
                <a:cs typeface="+mn-cs"/>
              </a:rPr>
              <a:t>echo  $HISTSIZE</a:t>
            </a:r>
            <a:r>
              <a:rPr lang="zh-TW" altLang="en-US" sz="1200" b="0" i="0" kern="1200" dirty="0" smtClean="0">
                <a:solidFill>
                  <a:schemeClr val="tx1"/>
                </a:solidFill>
                <a:effectLst/>
                <a:latin typeface="+mn-lt"/>
                <a:cs typeface="+mn-cs"/>
              </a:rPr>
              <a:t>  </a:t>
            </a:r>
            <a:endParaRPr lang="en-US" altLang="zh-TW" sz="1200" b="0" i="0" kern="1200" dirty="0" smtClean="0">
              <a:solidFill>
                <a:schemeClr val="tx1"/>
              </a:solidFill>
              <a:effectLst/>
              <a:latin typeface="+mn-lt"/>
              <a:cs typeface="+mn-cs"/>
            </a:endParaRPr>
          </a:p>
          <a:p>
            <a:r>
              <a:rPr lang="zh-TW" altLang="en-US" sz="1200" b="0" i="0" kern="1200" dirty="0" smtClean="0">
                <a:solidFill>
                  <a:schemeClr val="tx1"/>
                </a:solidFill>
                <a:effectLst/>
                <a:latin typeface="+mn-lt"/>
                <a:cs typeface="+mn-cs"/>
              </a:rPr>
              <a:t>歷史指令在我登出時，會將最近的  </a:t>
            </a:r>
            <a:r>
              <a:rPr lang="en-US" altLang="zh-TW" sz="1200" b="0" i="0" kern="1200" dirty="0" smtClean="0">
                <a:solidFill>
                  <a:schemeClr val="tx1"/>
                </a:solidFill>
                <a:effectLst/>
                <a:latin typeface="+mn-lt"/>
                <a:cs typeface="+mn-cs"/>
              </a:rPr>
              <a:t>HISTFILESIZE  </a:t>
            </a:r>
            <a:r>
              <a:rPr lang="zh-TW" altLang="en-US" sz="1200" b="0" i="0" kern="1200" dirty="0" smtClean="0">
                <a:solidFill>
                  <a:schemeClr val="tx1"/>
                </a:solidFill>
                <a:effectLst/>
                <a:latin typeface="+mn-lt"/>
                <a:cs typeface="+mn-cs"/>
              </a:rPr>
              <a:t>筆記錄到我的紀錄檔當中啦！</a:t>
            </a:r>
            <a:endParaRPr lang="en-US" altLang="zh-TW" sz="1200" b="0" i="0" kern="1200" dirty="0" smtClean="0">
              <a:solidFill>
                <a:schemeClr val="tx1"/>
              </a:solidFill>
              <a:effectLst/>
              <a:latin typeface="+mn-lt"/>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smtClean="0">
                <a:solidFill>
                  <a:schemeClr val="tx1"/>
                </a:solidFill>
                <a:effectLst/>
                <a:latin typeface="+mn-lt"/>
                <a:cs typeface="+mn-cs"/>
              </a:rPr>
              <a:t>同一帳號同時多次登入的  </a:t>
            </a:r>
            <a:r>
              <a:rPr lang="en-US" altLang="zh-TW" sz="1200" b="0" i="0" kern="1200" dirty="0" smtClean="0">
                <a:solidFill>
                  <a:schemeClr val="tx1"/>
                </a:solidFill>
                <a:effectLst/>
                <a:latin typeface="+mn-lt"/>
                <a:cs typeface="+mn-cs"/>
              </a:rPr>
              <a:t>history  </a:t>
            </a:r>
            <a:r>
              <a:rPr lang="zh-TW" altLang="en-US" sz="1200" b="0" i="0" kern="1200" dirty="0" smtClean="0">
                <a:solidFill>
                  <a:schemeClr val="tx1"/>
                </a:solidFill>
                <a:effectLst/>
                <a:latin typeface="+mn-lt"/>
                <a:cs typeface="+mn-cs"/>
              </a:rPr>
              <a:t>寫入問題</a:t>
            </a:r>
          </a:p>
          <a:p>
            <a:r>
              <a:rPr lang="zh-TW" altLang="en-US" dirty="0" smtClean="0"/>
              <a:t>可以顯示時間  </a:t>
            </a:r>
            <a:r>
              <a:rPr lang="en-US" altLang="zh-TW" dirty="0" smtClean="0"/>
              <a:t>:</a:t>
            </a:r>
            <a:r>
              <a:rPr lang="zh-TW" altLang="en-US" dirty="0" smtClean="0"/>
              <a:t>  </a:t>
            </a:r>
            <a:r>
              <a:rPr lang="en-US" altLang="zh-TW" dirty="0" smtClean="0"/>
              <a:t>export HISTTIMEFORMAT=‘ %F %T ’</a:t>
            </a:r>
          </a:p>
          <a:p>
            <a:r>
              <a:rPr lang="en-US" altLang="zh-TW" dirty="0" smtClean="0"/>
              <a:t>~/.</a:t>
            </a:r>
            <a:r>
              <a:rPr lang="en-US" altLang="zh-TW" dirty="0" err="1" smtClean="0"/>
              <a:t>bash_history</a:t>
            </a:r>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53</a:t>
            </a:fld>
            <a:endParaRPr lang="zh-TW" altLang="en-US" dirty="0"/>
          </a:p>
        </p:txBody>
      </p:sp>
    </p:spTree>
    <p:extLst>
      <p:ext uri="{BB962C8B-B14F-4D97-AF65-F5344CB8AC3E}">
        <p14:creationId xmlns:p14="http://schemas.microsoft.com/office/powerpoint/2010/main" val="24096301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parent</a:t>
            </a:r>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56</a:t>
            </a:fld>
            <a:endParaRPr lang="zh-TW" altLang="en-US" dirty="0"/>
          </a:p>
        </p:txBody>
      </p:sp>
    </p:spTree>
    <p:extLst>
      <p:ext uri="{BB962C8B-B14F-4D97-AF65-F5344CB8AC3E}">
        <p14:creationId xmlns:p14="http://schemas.microsoft.com/office/powerpoint/2010/main" val="21735150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f?  </a:t>
            </a:r>
            <a:r>
              <a:rPr lang="zh-TW" altLang="en-US" dirty="0" smtClean="0"/>
              <a:t>例如刪除別人擁有的檔案</a:t>
            </a:r>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59</a:t>
            </a:fld>
            <a:endParaRPr lang="zh-TW" altLang="en-US" dirty="0"/>
          </a:p>
        </p:txBody>
      </p:sp>
    </p:spTree>
    <p:extLst>
      <p:ext uri="{BB962C8B-B14F-4D97-AF65-F5344CB8AC3E}">
        <p14:creationId xmlns:p14="http://schemas.microsoft.com/office/powerpoint/2010/main" val="3083023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空白行指的是連空白鍵都不能有</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head  tail</a:t>
            </a:r>
            <a:r>
              <a:rPr lang="en-US" altLang="zh-TW" baseline="0" dirty="0" smtClean="0"/>
              <a:t>  -</a:t>
            </a:r>
            <a:r>
              <a:rPr lang="en-US" altLang="zh-TW" baseline="0" dirty="0" err="1" smtClean="0"/>
              <a:t>num</a:t>
            </a:r>
            <a:r>
              <a:rPr lang="en-US" altLang="zh-TW" baseline="0" dirty="0" smtClean="0"/>
              <a:t>  </a:t>
            </a:r>
            <a:r>
              <a:rPr lang="zh-TW" altLang="en-US" baseline="0" dirty="0" smtClean="0"/>
              <a:t>包含空白行</a:t>
            </a:r>
            <a:endParaRPr lang="en-US" altLang="zh-TW" baseline="0" dirty="0" smtClean="0"/>
          </a:p>
          <a:p>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65</a:t>
            </a:fld>
            <a:endParaRPr lang="zh-TW" altLang="en-US" dirty="0"/>
          </a:p>
        </p:txBody>
      </p:sp>
    </p:spTree>
    <p:extLst>
      <p:ext uri="{BB962C8B-B14F-4D97-AF65-F5344CB8AC3E}">
        <p14:creationId xmlns:p14="http://schemas.microsoft.com/office/powerpoint/2010/main" val="4626722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less</a:t>
            </a:r>
            <a:r>
              <a:rPr lang="zh-TW" altLang="en-US" dirty="0" smtClean="0"/>
              <a:t>指令進入顯示狀態後，按</a:t>
            </a:r>
            <a:r>
              <a:rPr lang="en-US" altLang="zh-TW" dirty="0" smtClean="0"/>
              <a:t>q</a:t>
            </a:r>
            <a:r>
              <a:rPr lang="zh-TW" altLang="en-US" dirty="0" smtClean="0"/>
              <a:t>或</a:t>
            </a:r>
            <a:r>
              <a:rPr lang="en-US" altLang="zh-TW" dirty="0" smtClean="0"/>
              <a:t>Q</a:t>
            </a:r>
            <a:r>
              <a:rPr lang="zh-TW" altLang="en-US" dirty="0" smtClean="0"/>
              <a:t>退出顯示狀態</a:t>
            </a:r>
          </a:p>
          <a:p>
            <a:r>
              <a:rPr lang="en-US" altLang="zh-TW" dirty="0" smtClean="0"/>
              <a:t>more  </a:t>
            </a:r>
            <a:r>
              <a:rPr lang="zh-TW" altLang="en-US" dirty="0" smtClean="0"/>
              <a:t>按下  </a:t>
            </a:r>
            <a:r>
              <a:rPr lang="en-US" altLang="zh-TW" dirty="0" smtClean="0"/>
              <a:t>/  </a:t>
            </a:r>
            <a:r>
              <a:rPr lang="zh-TW" altLang="en-US" dirty="0" smtClean="0"/>
              <a:t>搜尋字串</a:t>
            </a:r>
            <a:endParaRPr lang="en-US" altLang="zh-TW" dirty="0" smtClean="0"/>
          </a:p>
          <a:p>
            <a:r>
              <a:rPr lang="en-US" altLang="zh-TW" dirty="0" smtClean="0"/>
              <a:t>less  </a:t>
            </a:r>
            <a:r>
              <a:rPr lang="zh-TW" altLang="en-US" dirty="0" smtClean="0"/>
              <a:t>由</a:t>
            </a:r>
            <a:r>
              <a:rPr lang="en-US" altLang="zh-TW" dirty="0" smtClean="0"/>
              <a:t>more</a:t>
            </a:r>
            <a:r>
              <a:rPr lang="zh-TW" altLang="en-US" dirty="0" smtClean="0"/>
              <a:t>演變而來  ，比</a:t>
            </a:r>
            <a:r>
              <a:rPr lang="en-US" altLang="zh-TW" dirty="0" smtClean="0"/>
              <a:t>more</a:t>
            </a:r>
            <a:r>
              <a:rPr lang="zh-TW" altLang="en-US" dirty="0" smtClean="0"/>
              <a:t>更強</a:t>
            </a:r>
            <a:endParaRPr lang="en-US" altLang="zh-TW" dirty="0" smtClean="0"/>
          </a:p>
          <a:p>
            <a:r>
              <a:rPr lang="en-US" altLang="zh-TW" dirty="0" smtClean="0"/>
              <a:t>less  is  more!</a:t>
            </a:r>
          </a:p>
          <a:p>
            <a:r>
              <a:rPr lang="zh-TW" altLang="en-US" dirty="0" smtClean="0"/>
              <a:t>一般認為是德國的建築設計師 </a:t>
            </a:r>
            <a:r>
              <a:rPr lang="en-US" altLang="zh-TW" dirty="0" smtClean="0"/>
              <a:t>Ludwig </a:t>
            </a:r>
            <a:r>
              <a:rPr lang="en-US" altLang="zh-TW" dirty="0" err="1" smtClean="0"/>
              <a:t>Mies</a:t>
            </a:r>
            <a:r>
              <a:rPr lang="en-US" altLang="zh-TW" dirty="0" smtClean="0"/>
              <a:t> van der </a:t>
            </a:r>
            <a:r>
              <a:rPr lang="en-US" altLang="zh-TW" dirty="0" err="1" smtClean="0"/>
              <a:t>Rohe</a:t>
            </a:r>
            <a:r>
              <a:rPr lang="en-US" altLang="zh-TW" dirty="0" smtClean="0"/>
              <a:t>(1886~1969)</a:t>
            </a:r>
            <a:r>
              <a:rPr lang="zh-TW" altLang="en-US" dirty="0" smtClean="0"/>
              <a:t>所提出的主張 也是現代主義建築的基本信念 </a:t>
            </a:r>
            <a:r>
              <a:rPr lang="en-US" altLang="zh-TW" dirty="0" smtClean="0"/>
              <a:t>"</a:t>
            </a:r>
            <a:r>
              <a:rPr lang="zh-TW" altLang="en-US" dirty="0" smtClean="0"/>
              <a:t>簡單便是繁複</a:t>
            </a:r>
            <a:r>
              <a:rPr lang="en-US" altLang="zh-TW" dirty="0" smtClean="0"/>
              <a:t>"--</a:t>
            </a:r>
            <a:r>
              <a:rPr lang="zh-TW" altLang="en-US" dirty="0" smtClean="0"/>
              <a:t>除去不必要的裝飾後，建築架構本身的美感反而越突顯出來</a:t>
            </a:r>
            <a:endParaRPr lang="en-US" altLang="zh-TW" dirty="0" smtClean="0"/>
          </a:p>
          <a:p>
            <a:r>
              <a:rPr lang="zh-TW" altLang="en-US" dirty="0" smtClean="0"/>
              <a:t>簡單的生活才是豐富</a:t>
            </a:r>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67</a:t>
            </a:fld>
            <a:endParaRPr lang="zh-TW" altLang="en-US" dirty="0"/>
          </a:p>
        </p:txBody>
      </p:sp>
    </p:spTree>
    <p:extLst>
      <p:ext uri="{BB962C8B-B14F-4D97-AF65-F5344CB8AC3E}">
        <p14:creationId xmlns:p14="http://schemas.microsoft.com/office/powerpoint/2010/main" val="329185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du  –</a:t>
            </a:r>
            <a:r>
              <a:rPr lang="en-US" altLang="zh-TW" dirty="0" err="1" smtClean="0"/>
              <a:t>sh</a:t>
            </a:r>
            <a:r>
              <a:rPr lang="en-US" altLang="zh-TW" dirty="0" smtClean="0"/>
              <a:t>  /bin</a:t>
            </a:r>
          </a:p>
          <a:p>
            <a:endParaRPr lang="en-US" altLang="zh-TW" dirty="0" smtClean="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solidFill>
                  <a:prstClr val="black"/>
                </a:solidFill>
              </a:rPr>
              <a:pPr/>
              <a:t>70</a:t>
            </a:fld>
            <a:endParaRPr lang="zh-TW" altLang="en-US" dirty="0">
              <a:solidFill>
                <a:prstClr val="black"/>
              </a:solidFill>
            </a:endParaRPr>
          </a:p>
        </p:txBody>
      </p:sp>
    </p:spTree>
    <p:extLst>
      <p:ext uri="{BB962C8B-B14F-4D97-AF65-F5344CB8AC3E}">
        <p14:creationId xmlns:p14="http://schemas.microsoft.com/office/powerpoint/2010/main" val="7184173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tx1"/>
                </a:solidFill>
                <a:effectLst/>
                <a:latin typeface="+mn-lt"/>
                <a:cs typeface="+mn-cs"/>
              </a:rPr>
              <a:t>sort  -u</a:t>
            </a:r>
            <a:r>
              <a:rPr lang="zh-TW" altLang="zh-TW" sz="1200" kern="1200" dirty="0" smtClean="0">
                <a:solidFill>
                  <a:schemeClr val="tx1"/>
                </a:solidFill>
                <a:effectLst/>
                <a:latin typeface="+mn-lt"/>
                <a:cs typeface="+mn-cs"/>
              </a:rPr>
              <a:t>：就是</a:t>
            </a:r>
            <a:r>
              <a:rPr lang="en-US" altLang="zh-TW" sz="1200" kern="1200" dirty="0" smtClean="0">
                <a:solidFill>
                  <a:schemeClr val="tx1"/>
                </a:solidFill>
                <a:effectLst/>
                <a:latin typeface="+mn-lt"/>
                <a:cs typeface="+mn-cs"/>
              </a:rPr>
              <a:t>  </a:t>
            </a:r>
            <a:r>
              <a:rPr lang="en-US" altLang="zh-TW" sz="1200" kern="1200" dirty="0" err="1" smtClean="0">
                <a:solidFill>
                  <a:schemeClr val="tx1"/>
                </a:solidFill>
                <a:effectLst/>
                <a:latin typeface="+mn-lt"/>
                <a:cs typeface="+mn-cs"/>
              </a:rPr>
              <a:t>uniq</a:t>
            </a:r>
            <a:endParaRPr lang="en-US" altLang="zh-TW" baseline="0" dirty="0" smtClean="0"/>
          </a:p>
          <a:p>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71</a:t>
            </a:fld>
            <a:endParaRPr lang="zh-TW" altLang="en-US" dirty="0"/>
          </a:p>
        </p:txBody>
      </p:sp>
    </p:spTree>
    <p:extLst>
      <p:ext uri="{BB962C8B-B14F-4D97-AF65-F5344CB8AC3E}">
        <p14:creationId xmlns:p14="http://schemas.microsoft.com/office/powerpoint/2010/main" val="3461156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http://briian.com/5690/virtualbox.html</a:t>
            </a:r>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7</a:t>
            </a:fld>
            <a:endParaRPr lang="zh-TW" altLang="en-US" dirty="0"/>
          </a:p>
        </p:txBody>
      </p:sp>
    </p:spTree>
    <p:extLst>
      <p:ext uri="{BB962C8B-B14F-4D97-AF65-F5344CB8AC3E}">
        <p14:creationId xmlns:p14="http://schemas.microsoft.com/office/powerpoint/2010/main" val="6339820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Arial Unicode MS" panose="020B0604020202020204" pitchFamily="34" charset="-120"/>
                <a:cs typeface="+mn-cs"/>
              </a:rPr>
              <a:t>英語裡意思是“回声</a:t>
            </a:r>
            <a:endParaRPr lang="en-US" altLang="zh-TW" dirty="0" smtClean="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73</a:t>
            </a:fld>
            <a:endParaRPr lang="zh-TW" altLang="en-US"/>
          </a:p>
        </p:txBody>
      </p:sp>
    </p:spTree>
    <p:extLst>
      <p:ext uri="{BB962C8B-B14F-4D97-AF65-F5344CB8AC3E}">
        <p14:creationId xmlns:p14="http://schemas.microsoft.com/office/powerpoint/2010/main" val="38511420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alias</a:t>
            </a:r>
            <a:r>
              <a:rPr lang="en-US" altLang="zh-TW" baseline="0" dirty="0" smtClean="0"/>
              <a:t>  </a:t>
            </a:r>
            <a:r>
              <a:rPr lang="en-US" altLang="zh-TW" baseline="0" dirty="0" err="1" smtClean="0"/>
              <a:t>dir</a:t>
            </a:r>
            <a:r>
              <a:rPr lang="en-US" altLang="zh-TW" baseline="0" dirty="0" smtClean="0"/>
              <a:t>="</a:t>
            </a:r>
            <a:r>
              <a:rPr lang="en-US" altLang="zh-TW" baseline="0" dirty="0" err="1" smtClean="0"/>
              <a:t>ls</a:t>
            </a:r>
            <a:r>
              <a:rPr lang="en-US" altLang="zh-TW" baseline="0" dirty="0" smtClean="0"/>
              <a:t>  –l"</a:t>
            </a:r>
          </a:p>
          <a:p>
            <a:endParaRPr lang="en-US" altLang="zh-TW"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smtClean="0">
                <a:solidFill>
                  <a:schemeClr val="tx1"/>
                </a:solidFill>
                <a:effectLst/>
                <a:latin typeface="+mn-lt"/>
                <a:cs typeface="+mn-cs"/>
              </a:rPr>
              <a:t>環境變數和  </a:t>
            </a:r>
            <a:r>
              <a:rPr lang="en-US" altLang="zh-TW" sz="1200" b="0" i="0" kern="1200" dirty="0" smtClean="0">
                <a:solidFill>
                  <a:schemeClr val="tx1"/>
                </a:solidFill>
                <a:effectLst/>
                <a:latin typeface="+mn-lt"/>
                <a:cs typeface="+mn-cs"/>
              </a:rPr>
              <a:t>alias  </a:t>
            </a:r>
            <a:r>
              <a:rPr lang="zh-TW" altLang="en-US" sz="1200" b="0" i="0" kern="1200" dirty="0" smtClean="0">
                <a:solidFill>
                  <a:schemeClr val="tx1"/>
                </a:solidFill>
                <a:effectLst/>
                <a:latin typeface="+mn-lt"/>
                <a:cs typeface="+mn-cs"/>
              </a:rPr>
              <a:t>的縮寫  不一樣</a:t>
            </a:r>
          </a:p>
          <a:p>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solidFill>
                  <a:prstClr val="black"/>
                </a:solidFill>
              </a:rPr>
              <a:pPr/>
              <a:t>74</a:t>
            </a:fld>
            <a:endParaRPr lang="zh-TW" altLang="en-US" dirty="0">
              <a:solidFill>
                <a:prstClr val="black"/>
              </a:solidFill>
            </a:endParaRPr>
          </a:p>
        </p:txBody>
      </p:sp>
    </p:spTree>
    <p:extLst>
      <p:ext uri="{BB962C8B-B14F-4D97-AF65-F5344CB8AC3E}">
        <p14:creationId xmlns:p14="http://schemas.microsoft.com/office/powerpoint/2010/main" val="25122194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https://www.gnu.org/software/bash/manual/html_node/Shell-Builtin-Commands.html</a:t>
            </a:r>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76</a:t>
            </a:fld>
            <a:endParaRPr lang="zh-TW" altLang="en-US" dirty="0"/>
          </a:p>
        </p:txBody>
      </p:sp>
    </p:spTree>
    <p:extLst>
      <p:ext uri="{BB962C8B-B14F-4D97-AF65-F5344CB8AC3E}">
        <p14:creationId xmlns:p14="http://schemas.microsoft.com/office/powerpoint/2010/main" val="30126226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smtClean="0"/>
              <a:t>whereis</a:t>
            </a:r>
            <a:r>
              <a:rPr lang="zh-TW" altLang="en-US" dirty="0" smtClean="0"/>
              <a:t>跟</a:t>
            </a:r>
            <a:r>
              <a:rPr lang="en-US" altLang="zh-TW" dirty="0" smtClean="0"/>
              <a:t>locate</a:t>
            </a:r>
            <a:r>
              <a:rPr lang="zh-TW" altLang="en-US" dirty="0" smtClean="0"/>
              <a:t>一樣用資料表找</a:t>
            </a:r>
          </a:p>
          <a:p>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77</a:t>
            </a:fld>
            <a:endParaRPr lang="zh-TW" altLang="en-US" dirty="0"/>
          </a:p>
        </p:txBody>
      </p:sp>
    </p:spTree>
    <p:extLst>
      <p:ext uri="{BB962C8B-B14F-4D97-AF65-F5344CB8AC3E}">
        <p14:creationId xmlns:p14="http://schemas.microsoft.com/office/powerpoint/2010/main" val="1188637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6"/>
          <p:cNvSpPr>
            <a:spLocks noGrp="1" noChangeArrowheads="1"/>
          </p:cNvSpPr>
          <p:nvPr>
            <p:ph type="ftr" sz="quarter" idx="4"/>
          </p:nvPr>
        </p:nvSpPr>
        <p:spPr>
          <a:noFill/>
        </p:spPr>
        <p:txBody>
          <a:bodyPr/>
          <a:lstStyle>
            <a:lvl1pPr algn="l" eaLnBrk="0" hangingPunct="0">
              <a:spcBef>
                <a:spcPct val="30000"/>
              </a:spcBef>
              <a:defRPr kumimoji="1" sz="1200">
                <a:solidFill>
                  <a:schemeClr val="tx1"/>
                </a:solidFill>
                <a:latin typeface="Arial" charset="0"/>
                <a:ea typeface="新細明體" charset="-120"/>
              </a:defRPr>
            </a:lvl1pPr>
            <a:lvl2pPr marL="742950" indent="-285750" algn="l" eaLnBrk="0" hangingPunct="0">
              <a:spcBef>
                <a:spcPct val="30000"/>
              </a:spcBef>
              <a:defRPr kumimoji="1" sz="1200">
                <a:solidFill>
                  <a:schemeClr val="tx1"/>
                </a:solidFill>
                <a:latin typeface="Arial" charset="0"/>
                <a:ea typeface="新細明體" charset="-120"/>
              </a:defRPr>
            </a:lvl2pPr>
            <a:lvl3pPr marL="1143000" indent="-228600" algn="l" eaLnBrk="0" hangingPunct="0">
              <a:spcBef>
                <a:spcPct val="30000"/>
              </a:spcBef>
              <a:defRPr kumimoji="1" sz="1200">
                <a:solidFill>
                  <a:schemeClr val="tx1"/>
                </a:solidFill>
                <a:latin typeface="Arial" charset="0"/>
                <a:ea typeface="新細明體" charset="-120"/>
              </a:defRPr>
            </a:lvl3pPr>
            <a:lvl4pPr marL="1600200" indent="-228600" algn="l" eaLnBrk="0" hangingPunct="0">
              <a:spcBef>
                <a:spcPct val="30000"/>
              </a:spcBef>
              <a:defRPr kumimoji="1" sz="1200">
                <a:solidFill>
                  <a:schemeClr val="tx1"/>
                </a:solidFill>
                <a:latin typeface="Arial" charset="0"/>
                <a:ea typeface="新細明體" charset="-120"/>
              </a:defRPr>
            </a:lvl4pPr>
            <a:lvl5pPr marL="2057400" indent="-228600" algn="l" eaLnBrk="0" hangingPunct="0">
              <a:spcBef>
                <a:spcPct val="30000"/>
              </a:spcBef>
              <a:defRPr kumimoji="1" sz="1200">
                <a:solidFill>
                  <a:schemeClr val="tx1"/>
                </a:solidFill>
                <a:latin typeface="Arial" charset="0"/>
                <a:ea typeface="新細明體" charset="-120"/>
              </a:defRPr>
            </a:lvl5pPr>
            <a:lvl6pPr marL="2514600" indent="-228600" eaLnBrk="0" fontAlgn="base" hangingPunct="0">
              <a:spcBef>
                <a:spcPct val="30000"/>
              </a:spcBef>
              <a:spcAft>
                <a:spcPct val="0"/>
              </a:spcAft>
              <a:defRPr kumimoji="1" sz="1200">
                <a:solidFill>
                  <a:schemeClr val="tx1"/>
                </a:solidFill>
                <a:latin typeface="Arial" charset="0"/>
                <a:ea typeface="新細明體" charset="-120"/>
              </a:defRPr>
            </a:lvl6pPr>
            <a:lvl7pPr marL="2971800" indent="-228600" eaLnBrk="0" fontAlgn="base" hangingPunct="0">
              <a:spcBef>
                <a:spcPct val="30000"/>
              </a:spcBef>
              <a:spcAft>
                <a:spcPct val="0"/>
              </a:spcAft>
              <a:defRPr kumimoji="1" sz="1200">
                <a:solidFill>
                  <a:schemeClr val="tx1"/>
                </a:solidFill>
                <a:latin typeface="Arial" charset="0"/>
                <a:ea typeface="新細明體" charset="-120"/>
              </a:defRPr>
            </a:lvl7pPr>
            <a:lvl8pPr marL="3429000" indent="-228600" eaLnBrk="0" fontAlgn="base" hangingPunct="0">
              <a:spcBef>
                <a:spcPct val="30000"/>
              </a:spcBef>
              <a:spcAft>
                <a:spcPct val="0"/>
              </a:spcAft>
              <a:defRPr kumimoji="1" sz="1200">
                <a:solidFill>
                  <a:schemeClr val="tx1"/>
                </a:solidFill>
                <a:latin typeface="Arial" charset="0"/>
                <a:ea typeface="新細明體" charset="-120"/>
              </a:defRPr>
            </a:lvl8pPr>
            <a:lvl9pPr marL="3886200" indent="-228600" eaLnBrk="0" fontAlgn="base" hangingPunct="0">
              <a:spcBef>
                <a:spcPct val="30000"/>
              </a:spcBef>
              <a:spcAft>
                <a:spcPct val="0"/>
              </a:spcAft>
              <a:defRPr kumimoji="1" sz="1200">
                <a:solidFill>
                  <a:schemeClr val="tx1"/>
                </a:solidFill>
                <a:latin typeface="Arial" charset="0"/>
                <a:ea typeface="新細明體" charset="-120"/>
              </a:defRPr>
            </a:lvl9pPr>
          </a:lstStyle>
          <a:p>
            <a:pPr eaLnBrk="1" hangingPunct="1">
              <a:spcBef>
                <a:spcPct val="0"/>
              </a:spcBef>
            </a:pPr>
            <a:r>
              <a:rPr lang="en-US" altLang="zh-TW" dirty="0" err="1" smtClean="0">
                <a:solidFill>
                  <a:prstClr val="black"/>
                </a:solidFill>
                <a:latin typeface="Arial Unicode MS" panose="020B0604020202020204" pitchFamily="34" charset="-120"/>
                <a:ea typeface="Arial Unicode MS" panose="020B0604020202020204" pitchFamily="34" charset="-120"/>
              </a:rPr>
              <a:t>傳識資訊股份有限公司</a:t>
            </a:r>
            <a:r>
              <a:rPr lang="en-US" altLang="zh-TW" dirty="0" smtClean="0">
                <a:solidFill>
                  <a:prstClr val="black"/>
                </a:solidFill>
                <a:latin typeface="Arial Unicode MS" panose="020B0604020202020204" pitchFamily="34" charset="-120"/>
                <a:ea typeface="Arial Unicode MS" panose="020B0604020202020204" pitchFamily="34" charset="-120"/>
              </a:rPr>
              <a:t>  http://www.fitpi.com</a:t>
            </a:r>
          </a:p>
        </p:txBody>
      </p:sp>
      <p:sp>
        <p:nvSpPr>
          <p:cNvPr id="277507" name="Rectangle 7"/>
          <p:cNvSpPr>
            <a:spLocks noGrp="1" noChangeArrowheads="1"/>
          </p:cNvSpPr>
          <p:nvPr>
            <p:ph type="sldNum" sz="quarter" idx="5"/>
          </p:nvPr>
        </p:nvSpPr>
        <p:spPr>
          <a:noFill/>
        </p:spPr>
        <p:txBody>
          <a:bodyPr/>
          <a:lstStyle>
            <a:lvl1pPr algn="l" eaLnBrk="0" hangingPunct="0">
              <a:spcBef>
                <a:spcPct val="30000"/>
              </a:spcBef>
              <a:defRPr kumimoji="1" sz="1200">
                <a:solidFill>
                  <a:schemeClr val="tx1"/>
                </a:solidFill>
                <a:latin typeface="Arial" charset="0"/>
                <a:ea typeface="新細明體" charset="-120"/>
              </a:defRPr>
            </a:lvl1pPr>
            <a:lvl2pPr marL="742950" indent="-285750" algn="l" eaLnBrk="0" hangingPunct="0">
              <a:spcBef>
                <a:spcPct val="30000"/>
              </a:spcBef>
              <a:defRPr kumimoji="1" sz="1200">
                <a:solidFill>
                  <a:schemeClr val="tx1"/>
                </a:solidFill>
                <a:latin typeface="Arial" charset="0"/>
                <a:ea typeface="新細明體" charset="-120"/>
              </a:defRPr>
            </a:lvl2pPr>
            <a:lvl3pPr marL="1143000" indent="-228600" algn="l" eaLnBrk="0" hangingPunct="0">
              <a:spcBef>
                <a:spcPct val="30000"/>
              </a:spcBef>
              <a:defRPr kumimoji="1" sz="1200">
                <a:solidFill>
                  <a:schemeClr val="tx1"/>
                </a:solidFill>
                <a:latin typeface="Arial" charset="0"/>
                <a:ea typeface="新細明體" charset="-120"/>
              </a:defRPr>
            </a:lvl3pPr>
            <a:lvl4pPr marL="1600200" indent="-228600" algn="l" eaLnBrk="0" hangingPunct="0">
              <a:spcBef>
                <a:spcPct val="30000"/>
              </a:spcBef>
              <a:defRPr kumimoji="1" sz="1200">
                <a:solidFill>
                  <a:schemeClr val="tx1"/>
                </a:solidFill>
                <a:latin typeface="Arial" charset="0"/>
                <a:ea typeface="新細明體" charset="-120"/>
              </a:defRPr>
            </a:lvl4pPr>
            <a:lvl5pPr marL="2057400" indent="-228600" algn="l" eaLnBrk="0" hangingPunct="0">
              <a:spcBef>
                <a:spcPct val="30000"/>
              </a:spcBef>
              <a:defRPr kumimoji="1" sz="1200">
                <a:solidFill>
                  <a:schemeClr val="tx1"/>
                </a:solidFill>
                <a:latin typeface="Arial" charset="0"/>
                <a:ea typeface="新細明體" charset="-120"/>
              </a:defRPr>
            </a:lvl5pPr>
            <a:lvl6pPr marL="2514600" indent="-228600" eaLnBrk="0" fontAlgn="base" hangingPunct="0">
              <a:spcBef>
                <a:spcPct val="30000"/>
              </a:spcBef>
              <a:spcAft>
                <a:spcPct val="0"/>
              </a:spcAft>
              <a:defRPr kumimoji="1" sz="1200">
                <a:solidFill>
                  <a:schemeClr val="tx1"/>
                </a:solidFill>
                <a:latin typeface="Arial" charset="0"/>
                <a:ea typeface="新細明體" charset="-120"/>
              </a:defRPr>
            </a:lvl6pPr>
            <a:lvl7pPr marL="2971800" indent="-228600" eaLnBrk="0" fontAlgn="base" hangingPunct="0">
              <a:spcBef>
                <a:spcPct val="30000"/>
              </a:spcBef>
              <a:spcAft>
                <a:spcPct val="0"/>
              </a:spcAft>
              <a:defRPr kumimoji="1" sz="1200">
                <a:solidFill>
                  <a:schemeClr val="tx1"/>
                </a:solidFill>
                <a:latin typeface="Arial" charset="0"/>
                <a:ea typeface="新細明體" charset="-120"/>
              </a:defRPr>
            </a:lvl7pPr>
            <a:lvl8pPr marL="3429000" indent="-228600" eaLnBrk="0" fontAlgn="base" hangingPunct="0">
              <a:spcBef>
                <a:spcPct val="30000"/>
              </a:spcBef>
              <a:spcAft>
                <a:spcPct val="0"/>
              </a:spcAft>
              <a:defRPr kumimoji="1" sz="1200">
                <a:solidFill>
                  <a:schemeClr val="tx1"/>
                </a:solidFill>
                <a:latin typeface="Arial" charset="0"/>
                <a:ea typeface="新細明體" charset="-120"/>
              </a:defRPr>
            </a:lvl8pPr>
            <a:lvl9pPr marL="3886200" indent="-228600" eaLnBrk="0" fontAlgn="base" hangingPunct="0">
              <a:spcBef>
                <a:spcPct val="30000"/>
              </a:spcBef>
              <a:spcAft>
                <a:spcPct val="0"/>
              </a:spcAft>
              <a:defRPr kumimoji="1" sz="1200">
                <a:solidFill>
                  <a:schemeClr val="tx1"/>
                </a:solidFill>
                <a:latin typeface="Arial" charset="0"/>
                <a:ea typeface="新細明體" charset="-120"/>
              </a:defRPr>
            </a:lvl9pPr>
          </a:lstStyle>
          <a:p>
            <a:pPr algn="r" eaLnBrk="1" hangingPunct="1">
              <a:spcBef>
                <a:spcPct val="0"/>
              </a:spcBef>
            </a:pPr>
            <a:fld id="{E9413625-DBC5-4D41-B3BD-B2D2DB512696}" type="slidenum">
              <a:rPr lang="en-US" altLang="zh-TW" smtClean="0">
                <a:solidFill>
                  <a:prstClr val="black"/>
                </a:solidFill>
                <a:latin typeface="Arial Unicode MS" panose="020B0604020202020204" pitchFamily="34" charset="-120"/>
                <a:ea typeface="Arial Unicode MS" panose="020B0604020202020204" pitchFamily="34" charset="-120"/>
              </a:rPr>
              <a:pPr algn="r" eaLnBrk="1" hangingPunct="1">
                <a:spcBef>
                  <a:spcPct val="0"/>
                </a:spcBef>
              </a:pPr>
              <a:t>81</a:t>
            </a:fld>
            <a:endParaRPr lang="en-US" altLang="zh-TW" dirty="0" smtClean="0">
              <a:solidFill>
                <a:prstClr val="black"/>
              </a:solidFill>
              <a:latin typeface="Arial Unicode MS" panose="020B0604020202020204" pitchFamily="34" charset="-120"/>
              <a:ea typeface="Arial Unicode MS" panose="020B0604020202020204" pitchFamily="34" charset="-120"/>
            </a:endParaRPr>
          </a:p>
        </p:txBody>
      </p:sp>
      <p:sp>
        <p:nvSpPr>
          <p:cNvPr id="277508" name="Rectangle 2"/>
          <p:cNvSpPr>
            <a:spLocks noGrp="1" noRot="1" noChangeAspect="1" noChangeArrowheads="1" noTextEdit="1"/>
          </p:cNvSpPr>
          <p:nvPr>
            <p:ph type="sldImg"/>
          </p:nvPr>
        </p:nvSpPr>
        <p:spPr>
          <a:ln/>
        </p:spPr>
      </p:sp>
      <p:sp>
        <p:nvSpPr>
          <p:cNvPr id="277509" name="Rectangle 3"/>
          <p:cNvSpPr>
            <a:spLocks noGrp="1" noChangeArrowheads="1"/>
          </p:cNvSpPr>
          <p:nvPr>
            <p:ph type="body" idx="1"/>
          </p:nvPr>
        </p:nvSpPr>
        <p:spPr>
          <a:noFill/>
        </p:spPr>
        <p:txBody>
          <a:bodyPr/>
          <a:lstStyle/>
          <a:p>
            <a:r>
              <a:rPr lang="zh-TW" altLang="en-US" sz="1200" b="0" i="0" u="none" strike="noStrike" kern="1200" baseline="0" dirty="0" smtClean="0">
                <a:solidFill>
                  <a:schemeClr val="tx1"/>
                </a:solidFill>
                <a:latin typeface="+mn-lt"/>
                <a:cs typeface="+mn-cs"/>
              </a:rPr>
              <a:t>如果程式的輸出訊息被轉到某個檔案，則任何的錯誤訊息也會被導入該檔案中，萬一程式在執行的過程中發生了錯誤，則使用者將不容易發覺問題。</a:t>
            </a:r>
          </a:p>
          <a:p>
            <a:r>
              <a:rPr lang="zh-TW" altLang="en-US" sz="1200" b="0" i="0" u="none" strike="noStrike" kern="1200" baseline="0" dirty="0" smtClean="0">
                <a:solidFill>
                  <a:schemeClr val="tx1"/>
                </a:solidFill>
                <a:latin typeface="+mn-lt"/>
                <a:cs typeface="+mn-cs"/>
              </a:rPr>
              <a:t>當你將 </a:t>
            </a:r>
            <a:r>
              <a:rPr lang="en-US" altLang="zh-TW" sz="1200" b="0" i="0" u="none" strike="noStrike" kern="1200" baseline="0" dirty="0" err="1" smtClean="0">
                <a:solidFill>
                  <a:schemeClr val="tx1"/>
                </a:solidFill>
                <a:latin typeface="+mn-lt"/>
                <a:cs typeface="+mn-cs"/>
              </a:rPr>
              <a:t>stdout</a:t>
            </a:r>
            <a:r>
              <a:rPr lang="en-US" altLang="zh-TW" sz="1200" b="0" i="0" u="none" strike="noStrike" kern="1200" baseline="0" dirty="0" smtClean="0">
                <a:solidFill>
                  <a:schemeClr val="tx1"/>
                </a:solidFill>
                <a:latin typeface="+mn-lt"/>
                <a:cs typeface="+mn-cs"/>
              </a:rPr>
              <a:t> </a:t>
            </a:r>
            <a:r>
              <a:rPr lang="zh-TW" altLang="en-US" sz="1200" b="0" i="0" u="none" strike="noStrike" kern="1200" baseline="0" dirty="0" smtClean="0">
                <a:solidFill>
                  <a:schemeClr val="tx1"/>
                </a:solidFill>
                <a:latin typeface="+mn-lt"/>
                <a:cs typeface="+mn-cs"/>
              </a:rPr>
              <a:t>導引到檔案時，仍然可以在</a:t>
            </a:r>
            <a:r>
              <a:rPr lang="en-US" altLang="zh-TW" sz="1200" b="0" i="0" u="none" strike="noStrike" kern="1200" baseline="0" dirty="0" err="1" smtClean="0">
                <a:solidFill>
                  <a:schemeClr val="tx1"/>
                </a:solidFill>
                <a:latin typeface="+mn-lt"/>
                <a:cs typeface="+mn-cs"/>
              </a:rPr>
              <a:t>stderr</a:t>
            </a:r>
            <a:r>
              <a:rPr lang="zh-TW" altLang="en-US" sz="1200" b="0" i="0" u="none" strike="noStrike" kern="1200" baseline="0" dirty="0" smtClean="0">
                <a:solidFill>
                  <a:schemeClr val="tx1"/>
                </a:solidFill>
                <a:latin typeface="+mn-lt"/>
                <a:cs typeface="+mn-cs"/>
              </a:rPr>
              <a:t>（螢幕）看到錯誤訊息。</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但可以將</a:t>
            </a:r>
            <a:r>
              <a:rPr lang="en-US" altLang="zh-TW" dirty="0" err="1" smtClean="0"/>
              <a:t>strderr</a:t>
            </a:r>
            <a:r>
              <a:rPr lang="zh-TW" altLang="en-US" dirty="0" smtClean="0"/>
              <a:t>先重導至</a:t>
            </a:r>
            <a:r>
              <a:rPr lang="en-US" altLang="zh-TW" dirty="0" err="1" smtClean="0"/>
              <a:t>stdout</a:t>
            </a:r>
            <a:r>
              <a:rPr lang="zh-TW" altLang="en-US" dirty="0" smtClean="0"/>
              <a:t>，例如：指令</a:t>
            </a:r>
            <a:r>
              <a:rPr lang="en-US" altLang="zh-TW" dirty="0" smtClean="0"/>
              <a:t>a</a:t>
            </a:r>
            <a:r>
              <a:rPr lang="zh-TW" altLang="en-US" dirty="0" smtClean="0"/>
              <a:t>  </a:t>
            </a:r>
            <a:r>
              <a:rPr lang="en-US" altLang="zh-TW" dirty="0" smtClean="0"/>
              <a:t>2&gt;&amp;1</a:t>
            </a:r>
            <a:r>
              <a:rPr lang="zh-TW" altLang="en-US" dirty="0" smtClean="0"/>
              <a:t>  </a:t>
            </a:r>
            <a:r>
              <a:rPr lang="en-US" altLang="zh-TW" dirty="0" smtClean="0"/>
              <a:t>|</a:t>
            </a:r>
            <a:r>
              <a:rPr lang="zh-TW" altLang="en-US" dirty="0" smtClean="0"/>
              <a:t>  指令</a:t>
            </a:r>
            <a:r>
              <a:rPr lang="en-US" altLang="zh-TW" dirty="0" smtClean="0"/>
              <a:t>b</a:t>
            </a:r>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85</a:t>
            </a:fld>
            <a:endParaRPr lang="zh-TW" altLang="en-US" dirty="0"/>
          </a:p>
        </p:txBody>
      </p:sp>
    </p:spTree>
    <p:extLst>
      <p:ext uri="{BB962C8B-B14F-4D97-AF65-F5344CB8AC3E}">
        <p14:creationId xmlns:p14="http://schemas.microsoft.com/office/powerpoint/2010/main" val="10951641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cut: </a:t>
            </a:r>
            <a:r>
              <a:rPr lang="zh-TW" altLang="en-US" dirty="0" smtClean="0"/>
              <a:t>欄位及位置從 </a:t>
            </a:r>
            <a:r>
              <a:rPr lang="en-US" altLang="zh-TW" dirty="0" smtClean="0"/>
              <a:t>1 </a:t>
            </a:r>
            <a:r>
              <a:rPr lang="zh-TW" altLang="en-US" dirty="0" smtClean="0"/>
              <a:t>開始編號</a:t>
            </a:r>
            <a:endParaRPr lang="en-US" altLang="zh-TW" dirty="0" smtClean="0"/>
          </a:p>
          <a:p>
            <a:r>
              <a:rPr lang="en-US" altLang="zh-TW" sz="1200" dirty="0" smtClean="0"/>
              <a:t>ls  -l  |  cut  -d  ‘</a:t>
            </a:r>
            <a:r>
              <a:rPr lang="zh-TW" altLang="en-US" sz="1200" u="sng" dirty="0" smtClean="0"/>
              <a:t>空白鍵</a:t>
            </a:r>
            <a:r>
              <a:rPr lang="en-US" altLang="zh-TW" sz="1200" dirty="0" smtClean="0"/>
              <a:t>’  -f  1-3</a:t>
            </a:r>
          </a:p>
          <a:p>
            <a:endParaRPr lang="en-US" altLang="zh-TW" sz="1200" dirty="0" smtClean="0"/>
          </a:p>
          <a:p>
            <a:r>
              <a:rPr lang="en-US" altLang="zh-TW" dirty="0" smtClean="0"/>
              <a:t>ls -l | </a:t>
            </a:r>
            <a:r>
              <a:rPr lang="en-US" altLang="zh-TW" dirty="0" err="1" smtClean="0"/>
              <a:t>awk</a:t>
            </a:r>
            <a:r>
              <a:rPr lang="en-US" altLang="zh-TW" dirty="0" smtClean="0"/>
              <a:t> '{print $1" "$3" "$9}'</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89</a:t>
            </a:fld>
            <a:endParaRPr lang="zh-TW" altLang="en-US" dirty="0"/>
          </a:p>
        </p:txBody>
      </p:sp>
    </p:spTree>
    <p:extLst>
      <p:ext uri="{BB962C8B-B14F-4D97-AF65-F5344CB8AC3E}">
        <p14:creationId xmlns:p14="http://schemas.microsoft.com/office/powerpoint/2010/main" val="29805778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微軟正黑體" panose="020B0604030504040204" pitchFamily="34" charset="-120"/>
                <a:cs typeface="+mn-cs"/>
              </a:rPr>
              <a:t>因為我們讀入第一行的時候，那些變數 </a:t>
            </a:r>
            <a:r>
              <a:rPr lang="en-US" altLang="zh-TW" sz="1200" b="0" i="0" kern="1200" dirty="0" smtClean="0">
                <a:solidFill>
                  <a:schemeClr val="tx1"/>
                </a:solidFill>
                <a:effectLst/>
                <a:latin typeface="+mn-lt"/>
                <a:ea typeface="微軟正黑體" panose="020B0604030504040204" pitchFamily="34" charset="-120"/>
                <a:cs typeface="+mn-cs"/>
              </a:rPr>
              <a:t>$1, $2... </a:t>
            </a:r>
            <a:r>
              <a:rPr lang="zh-TW" altLang="en-US" sz="1200" b="0" i="0" kern="1200" dirty="0" smtClean="0">
                <a:solidFill>
                  <a:schemeClr val="tx1"/>
                </a:solidFill>
                <a:effectLst/>
                <a:latin typeface="+mn-lt"/>
                <a:ea typeface="微軟正黑體" panose="020B0604030504040204" pitchFamily="34" charset="-120"/>
                <a:cs typeface="+mn-cs"/>
              </a:rPr>
              <a:t>預設還是以空白鍵為分隔的，所以雖然我們定義了 </a:t>
            </a:r>
            <a:r>
              <a:rPr lang="en-US" altLang="zh-TW" sz="1200" b="0" i="0" kern="1200" dirty="0" smtClean="0">
                <a:solidFill>
                  <a:schemeClr val="tx1"/>
                </a:solidFill>
                <a:effectLst/>
                <a:latin typeface="+mn-lt"/>
                <a:ea typeface="微軟正黑體" panose="020B0604030504040204" pitchFamily="34" charset="-120"/>
                <a:cs typeface="+mn-cs"/>
              </a:rPr>
              <a:t>FS=":" </a:t>
            </a:r>
            <a:r>
              <a:rPr lang="zh-TW" altLang="en-US" sz="1200" b="0" i="0" kern="1200" dirty="0" smtClean="0">
                <a:solidFill>
                  <a:schemeClr val="tx1"/>
                </a:solidFill>
                <a:effectLst/>
                <a:latin typeface="+mn-lt"/>
                <a:ea typeface="微軟正黑體" panose="020B0604030504040204" pitchFamily="34" charset="-120"/>
                <a:cs typeface="+mn-cs"/>
              </a:rPr>
              <a:t>了， 但是卻僅能在第二行後才開始生效。那麼怎麼辦呢？我們可以預先設定 </a:t>
            </a:r>
            <a:r>
              <a:rPr lang="en-US" altLang="zh-TW" sz="1200" b="0" i="0" kern="1200" dirty="0" err="1" smtClean="0">
                <a:solidFill>
                  <a:schemeClr val="tx1"/>
                </a:solidFill>
                <a:effectLst/>
                <a:latin typeface="+mn-lt"/>
                <a:ea typeface="微軟正黑體" panose="020B0604030504040204" pitchFamily="34" charset="-120"/>
                <a:cs typeface="+mn-cs"/>
              </a:rPr>
              <a:t>awk</a:t>
            </a:r>
            <a:r>
              <a:rPr lang="en-US" altLang="zh-TW" sz="1200" b="0" i="0" kern="1200" dirty="0" smtClean="0">
                <a:solidFill>
                  <a:schemeClr val="tx1"/>
                </a:solidFill>
                <a:effectLst/>
                <a:latin typeface="+mn-lt"/>
                <a:ea typeface="微軟正黑體" panose="020B0604030504040204" pitchFamily="34" charset="-120"/>
                <a:cs typeface="+mn-cs"/>
              </a:rPr>
              <a:t> </a:t>
            </a:r>
            <a:r>
              <a:rPr lang="zh-TW" altLang="en-US" sz="1200" b="0" i="0" kern="1200" dirty="0" smtClean="0">
                <a:solidFill>
                  <a:schemeClr val="tx1"/>
                </a:solidFill>
                <a:effectLst/>
                <a:latin typeface="+mn-lt"/>
                <a:ea typeface="微軟正黑體" panose="020B0604030504040204" pitchFamily="34" charset="-120"/>
                <a:cs typeface="+mn-cs"/>
              </a:rPr>
              <a:t>的變數啊！ 利用 </a:t>
            </a:r>
            <a:r>
              <a:rPr lang="en-US" altLang="zh-TW" sz="1200" b="0" i="0" kern="1200" dirty="0" smtClean="0">
                <a:solidFill>
                  <a:schemeClr val="tx1"/>
                </a:solidFill>
                <a:effectLst/>
                <a:latin typeface="+mn-lt"/>
                <a:ea typeface="微軟正黑體" panose="020B0604030504040204" pitchFamily="34" charset="-120"/>
                <a:cs typeface="+mn-cs"/>
              </a:rPr>
              <a:t>BEGIN </a:t>
            </a:r>
            <a:r>
              <a:rPr lang="zh-TW" altLang="en-US" sz="1200" b="0" i="0" kern="1200" dirty="0" smtClean="0">
                <a:solidFill>
                  <a:schemeClr val="tx1"/>
                </a:solidFill>
                <a:effectLst/>
                <a:latin typeface="+mn-lt"/>
                <a:ea typeface="微軟正黑體" panose="020B0604030504040204" pitchFamily="34" charset="-120"/>
                <a:cs typeface="+mn-cs"/>
              </a:rPr>
              <a:t>這個關鍵字喔</a:t>
            </a:r>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91</a:t>
            </a:fld>
            <a:endParaRPr lang="zh-TW" altLang="en-US" dirty="0"/>
          </a:p>
        </p:txBody>
      </p:sp>
    </p:spTree>
    <p:extLst>
      <p:ext uri="{BB962C8B-B14F-4D97-AF65-F5344CB8AC3E}">
        <p14:creationId xmlns:p14="http://schemas.microsoft.com/office/powerpoint/2010/main" val="39992751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微軟正黑體" panose="020B0604030504040204" pitchFamily="34" charset="-120"/>
                <a:cs typeface="+mn-cs"/>
              </a:rPr>
              <a:t>如果你有一個 </a:t>
            </a:r>
            <a:r>
              <a:rPr lang="en-US" altLang="zh-TW" sz="1200" b="0" i="0" kern="1200" dirty="0" smtClean="0">
                <a:solidFill>
                  <a:schemeClr val="tx1"/>
                </a:solidFill>
                <a:effectLst/>
                <a:latin typeface="+mn-lt"/>
                <a:ea typeface="微軟正黑體" panose="020B0604030504040204" pitchFamily="34" charset="-120"/>
                <a:cs typeface="+mn-cs"/>
              </a:rPr>
              <a:t>100 </a:t>
            </a:r>
            <a:r>
              <a:rPr lang="zh-TW" altLang="en-US" sz="1200" b="0" i="0" kern="1200" dirty="0" smtClean="0">
                <a:solidFill>
                  <a:schemeClr val="tx1"/>
                </a:solidFill>
                <a:effectLst/>
                <a:latin typeface="+mn-lt"/>
                <a:ea typeface="微軟正黑體" panose="020B0604030504040204" pitchFamily="34" charset="-120"/>
                <a:cs typeface="+mn-cs"/>
              </a:rPr>
              <a:t>萬行的檔案，你要在第 </a:t>
            </a:r>
            <a:r>
              <a:rPr lang="en-US" altLang="zh-TW" sz="1200" b="0" i="0" kern="1200" dirty="0" smtClean="0">
                <a:solidFill>
                  <a:schemeClr val="tx1"/>
                </a:solidFill>
                <a:effectLst/>
                <a:latin typeface="+mn-lt"/>
                <a:ea typeface="微軟正黑體" panose="020B0604030504040204" pitchFamily="34" charset="-120"/>
                <a:cs typeface="+mn-cs"/>
              </a:rPr>
              <a:t>100 </a:t>
            </a:r>
            <a:r>
              <a:rPr lang="zh-TW" altLang="en-US" sz="1200" b="0" i="0" kern="1200" dirty="0" smtClean="0">
                <a:solidFill>
                  <a:schemeClr val="tx1"/>
                </a:solidFill>
                <a:effectLst/>
                <a:latin typeface="+mn-lt"/>
                <a:ea typeface="微軟正黑體" panose="020B0604030504040204" pitchFamily="34" charset="-120"/>
                <a:cs typeface="+mn-cs"/>
              </a:rPr>
              <a:t>行加某些文字，此時使用 </a:t>
            </a:r>
            <a:r>
              <a:rPr lang="en-US" altLang="zh-TW" sz="1200" b="0" i="0" kern="1200" dirty="0" smtClean="0">
                <a:solidFill>
                  <a:schemeClr val="tx1"/>
                </a:solidFill>
                <a:effectLst/>
                <a:latin typeface="+mn-lt"/>
                <a:ea typeface="微軟正黑體" panose="020B0604030504040204" pitchFamily="34" charset="-120"/>
                <a:cs typeface="+mn-cs"/>
              </a:rPr>
              <a:t>vim </a:t>
            </a:r>
            <a:r>
              <a:rPr lang="zh-TW" altLang="en-US" sz="1200" b="0" i="0" kern="1200" dirty="0" smtClean="0">
                <a:solidFill>
                  <a:schemeClr val="tx1"/>
                </a:solidFill>
                <a:effectLst/>
                <a:latin typeface="+mn-lt"/>
                <a:ea typeface="微軟正黑體" panose="020B0604030504040204" pitchFamily="34" charset="-120"/>
                <a:cs typeface="+mn-cs"/>
              </a:rPr>
              <a:t>可能會瘋掉</a:t>
            </a:r>
            <a:endParaRPr lang="en-US" altLang="zh-TW" sz="1200" b="0" i="0" kern="1200" dirty="0" smtClean="0">
              <a:solidFill>
                <a:schemeClr val="tx1"/>
              </a:solidFill>
              <a:effectLst/>
              <a:latin typeface="+mn-lt"/>
              <a:ea typeface="微軟正黑體" panose="020B0604030504040204" pitchFamily="34" charset="-12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http://linux.vbird.org/linux_basic/0330regularex.php#sed</a:t>
            </a:r>
          </a:p>
          <a:p>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92</a:t>
            </a:fld>
            <a:endParaRPr lang="zh-TW" altLang="en-US" dirty="0"/>
          </a:p>
        </p:txBody>
      </p:sp>
    </p:spTree>
    <p:extLst>
      <p:ext uri="{BB962C8B-B14F-4D97-AF65-F5344CB8AC3E}">
        <p14:creationId xmlns:p14="http://schemas.microsoft.com/office/powerpoint/2010/main" val="31387460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hlinkClick r:id="rId3"/>
              </a:rPr>
              <a:t>http://www.arthurtoday.com/2010/12/ubuntu-findlocatewhereiswhich.html#.UlX8UNKno4E</a:t>
            </a:r>
            <a:endParaRPr lang="en-US" altLang="zh-TW" sz="1200" b="0" i="0" kern="1200" dirty="0" smtClean="0">
              <a:solidFill>
                <a:schemeClr val="tx1"/>
              </a:solidFill>
              <a:effectLst/>
              <a:latin typeface="+mn-lt"/>
              <a:cs typeface="+mn-cs"/>
            </a:endParaRPr>
          </a:p>
          <a:p>
            <a:endParaRPr lang="en-US" altLang="zh-TW" sz="1200" b="0" i="0" kern="1200" dirty="0" smtClean="0">
              <a:solidFill>
                <a:schemeClr val="tx1"/>
              </a:solidFill>
              <a:effectLst/>
              <a:latin typeface="+mn-lt"/>
              <a:cs typeface="+mn-cs"/>
            </a:endParaRPr>
          </a:p>
          <a:p>
            <a:r>
              <a:rPr lang="en-US" altLang="zh-TW" dirty="0" smtClean="0"/>
              <a:t>-n:  </a:t>
            </a:r>
            <a:r>
              <a:rPr lang="zh-TW" altLang="en-US" dirty="0" smtClean="0"/>
              <a:t>行數</a:t>
            </a:r>
          </a:p>
          <a:p>
            <a:r>
              <a:rPr lang="en-US" altLang="zh-TW" dirty="0" smtClean="0"/>
              <a:t>-A:  after</a:t>
            </a:r>
            <a:r>
              <a:rPr lang="zh-TW" altLang="en-US" dirty="0" smtClean="0"/>
              <a:t>，找到字串的後幾行也顯示</a:t>
            </a:r>
          </a:p>
          <a:p>
            <a:r>
              <a:rPr lang="en-US" altLang="zh-TW" dirty="0" smtClean="0"/>
              <a:t>-B:  before</a:t>
            </a:r>
            <a:r>
              <a:rPr lang="zh-TW" altLang="en-US" dirty="0" smtClean="0"/>
              <a:t>，找到字串的前幾行也顯示</a:t>
            </a:r>
          </a:p>
          <a:p>
            <a:r>
              <a:rPr lang="en-US" altLang="zh-TW" dirty="0" smtClean="0"/>
              <a:t>--color:  </a:t>
            </a:r>
            <a:r>
              <a:rPr lang="zh-TW" altLang="en-US" dirty="0" smtClean="0"/>
              <a:t>以顏色顯示</a:t>
            </a:r>
          </a:p>
          <a:p>
            <a:r>
              <a:rPr lang="en-US" altLang="zh-TW" dirty="0" smtClean="0"/>
              <a:t>-</a:t>
            </a:r>
            <a:r>
              <a:rPr lang="en-US" altLang="zh-TW" dirty="0" err="1" smtClean="0"/>
              <a:t>i</a:t>
            </a:r>
            <a:r>
              <a:rPr lang="en-US" altLang="zh-TW" dirty="0" smtClean="0"/>
              <a:t>:  ignore  case</a:t>
            </a:r>
            <a:r>
              <a:rPr lang="zh-TW" altLang="en-US" dirty="0" smtClean="0"/>
              <a:t>不管大小寫</a:t>
            </a:r>
          </a:p>
          <a:p>
            <a:r>
              <a:rPr lang="en-US" altLang="zh-TW" dirty="0" smtClean="0"/>
              <a:t>-r</a:t>
            </a:r>
            <a:r>
              <a:rPr lang="zh-TW" altLang="en-US" dirty="0" smtClean="0"/>
              <a:t>，</a:t>
            </a:r>
            <a:r>
              <a:rPr lang="en-US" altLang="zh-TW" dirty="0" smtClean="0"/>
              <a:t>-R:  recursive</a:t>
            </a:r>
          </a:p>
          <a:p>
            <a:r>
              <a:rPr lang="en-US" altLang="zh-TW" dirty="0" smtClean="0"/>
              <a:t>-H:  </a:t>
            </a:r>
            <a:r>
              <a:rPr lang="zh-TW" altLang="en-US" dirty="0" smtClean="0"/>
              <a:t>把檔名列出來</a:t>
            </a:r>
          </a:p>
          <a:p>
            <a:r>
              <a:rPr lang="en-US" altLang="zh-TW" dirty="0" smtClean="0"/>
              <a:t>-E:  extended  regular  expressions  </a:t>
            </a:r>
          </a:p>
          <a:p>
            <a:pPr lvl="1"/>
            <a:r>
              <a:rPr lang="zh-TW" altLang="en-US" dirty="0" smtClean="0"/>
              <a:t>也可以用</a:t>
            </a:r>
            <a:r>
              <a:rPr lang="en-US" altLang="zh-TW" dirty="0" err="1" smtClean="0"/>
              <a:t>egrep</a:t>
            </a:r>
            <a:endParaRPr lang="en-US" altLang="zh-TW" dirty="0" smtClean="0"/>
          </a:p>
          <a:p>
            <a:r>
              <a:rPr lang="en-US" altLang="zh-TW" dirty="0" smtClean="0"/>
              <a:t>-v:  invert  match</a:t>
            </a:r>
            <a:r>
              <a:rPr lang="zh-TW" altLang="en-US" dirty="0" smtClean="0"/>
              <a:t>，有匹配的不顯示</a:t>
            </a:r>
          </a:p>
          <a:p>
            <a:endParaRPr lang="en-US" altLang="zh-TW" sz="1200" b="0" i="0" kern="1200" dirty="0" smtClean="0">
              <a:solidFill>
                <a:schemeClr val="tx1"/>
              </a:solidFill>
              <a:effectLst/>
              <a:latin typeface="+mn-lt"/>
              <a:cs typeface="+mn-cs"/>
            </a:endParaRPr>
          </a:p>
          <a:p>
            <a:endParaRPr lang="en-US" altLang="zh-TW" sz="1200" b="0" i="0" kern="1200" dirty="0" smtClean="0">
              <a:solidFill>
                <a:schemeClr val="tx1"/>
              </a:solidFill>
              <a:effectLst/>
              <a:latin typeface="+mn-lt"/>
              <a:cs typeface="+mn-cs"/>
            </a:endParaRPr>
          </a:p>
          <a:p>
            <a:r>
              <a:rPr lang="en-US" altLang="zh-TW" sz="1200" b="0" i="0" kern="1200" dirty="0" err="1" smtClean="0">
                <a:solidFill>
                  <a:schemeClr val="tx1"/>
                </a:solidFill>
                <a:effectLst/>
                <a:latin typeface="+mn-lt"/>
                <a:cs typeface="+mn-cs"/>
              </a:rPr>
              <a:t>grep</a:t>
            </a:r>
            <a:r>
              <a:rPr lang="en-US" altLang="zh-TW" sz="1200" b="0" i="0" kern="1200" dirty="0" smtClean="0">
                <a:solidFill>
                  <a:schemeClr val="tx1"/>
                </a:solidFill>
                <a:effectLst/>
                <a:latin typeface="+mn-lt"/>
                <a:cs typeface="+mn-cs"/>
              </a:rPr>
              <a:t>  </a:t>
            </a:r>
            <a:r>
              <a:rPr lang="zh-TW" altLang="en-US" sz="1200" b="0" i="0" kern="1200" dirty="0" smtClean="0">
                <a:solidFill>
                  <a:schemeClr val="tx1"/>
                </a:solidFill>
                <a:effectLst/>
                <a:latin typeface="+mn-lt"/>
                <a:cs typeface="+mn-cs"/>
              </a:rPr>
              <a:t>若沒加上檔案則是從標準輸入搜尋</a:t>
            </a:r>
            <a:endParaRPr lang="en-US" altLang="zh-TW" sz="1200" b="0" i="0" kern="1200" dirty="0" smtClean="0">
              <a:solidFill>
                <a:schemeClr val="tx1"/>
              </a:solidFill>
              <a:effectLst/>
              <a:latin typeface="+mn-lt"/>
              <a:cs typeface="+mn-cs"/>
            </a:endParaRPr>
          </a:p>
          <a:p>
            <a:r>
              <a:rPr lang="zh-TW" altLang="en-US" sz="1200" b="0" i="0" kern="1200" dirty="0" smtClean="0">
                <a:solidFill>
                  <a:schemeClr val="tx1"/>
                </a:solidFill>
                <a:effectLst/>
                <a:latin typeface="+mn-lt"/>
                <a:cs typeface="+mn-cs"/>
              </a:rPr>
              <a:t>預設不搜尋隱藏檔</a:t>
            </a:r>
            <a:endParaRPr lang="en-US" altLang="zh-TW" sz="1200" b="0" i="0" kern="1200" dirty="0" smtClean="0">
              <a:solidFill>
                <a:schemeClr val="tx1"/>
              </a:solidFill>
              <a:effectLst/>
              <a:latin typeface="+mn-lt"/>
              <a:cs typeface="+mn-cs"/>
            </a:endParaRPr>
          </a:p>
          <a:p>
            <a:endParaRPr lang="en-US" altLang="zh-TW" sz="1200" b="0" i="0" kern="1200" dirty="0" smtClean="0">
              <a:solidFill>
                <a:schemeClr val="tx1"/>
              </a:solidFill>
              <a:effectLst/>
              <a:latin typeface="+mn-lt"/>
              <a:cs typeface="+mn-cs"/>
            </a:endParaRPr>
          </a:p>
          <a:p>
            <a:r>
              <a:rPr lang="en-US" altLang="zh-TW" sz="1200" b="0" i="0" kern="1200" dirty="0" smtClean="0">
                <a:solidFill>
                  <a:schemeClr val="tx1"/>
                </a:solidFill>
                <a:effectLst/>
                <a:latin typeface="+mn-lt"/>
                <a:cs typeface="+mn-cs"/>
              </a:rPr>
              <a:t>#  find  /  -name  "*.txt"  –print</a:t>
            </a:r>
          </a:p>
          <a:p>
            <a:r>
              <a:rPr lang="en-US" altLang="zh-TW" dirty="0" smtClean="0"/>
              <a:t/>
            </a:r>
            <a:br>
              <a:rPr lang="en-US" altLang="zh-TW" dirty="0" smtClean="0"/>
            </a:br>
            <a:r>
              <a:rPr lang="en-US" altLang="zh-TW" sz="1200" b="0" i="0" kern="1200" dirty="0" smtClean="0">
                <a:solidFill>
                  <a:schemeClr val="tx1"/>
                </a:solidFill>
                <a:effectLst/>
                <a:latin typeface="+mn-lt"/>
                <a:cs typeface="+mn-cs"/>
              </a:rPr>
              <a:t>/  :find  </a:t>
            </a:r>
            <a:r>
              <a:rPr lang="zh-TW" altLang="en-US" sz="1200" b="0" i="0" kern="1200" dirty="0" smtClean="0">
                <a:solidFill>
                  <a:schemeClr val="tx1"/>
                </a:solidFill>
                <a:effectLst/>
                <a:latin typeface="+mn-lt"/>
                <a:cs typeface="+mn-cs"/>
              </a:rPr>
              <a:t>指令從目錄</a:t>
            </a:r>
            <a:r>
              <a:rPr lang="en-US" altLang="zh-TW" sz="1200" b="0" i="0" kern="1200" dirty="0" smtClean="0">
                <a:solidFill>
                  <a:schemeClr val="tx1"/>
                </a:solidFill>
                <a:effectLst/>
                <a:latin typeface="+mn-lt"/>
                <a:cs typeface="+mn-cs"/>
              </a:rPr>
              <a:t>/</a:t>
            </a:r>
            <a:r>
              <a:rPr lang="zh-TW" altLang="en-US" sz="1200" b="0" i="0" kern="1200" dirty="0" smtClean="0">
                <a:solidFill>
                  <a:schemeClr val="tx1"/>
                </a:solidFill>
                <a:effectLst/>
                <a:latin typeface="+mn-lt"/>
                <a:cs typeface="+mn-cs"/>
              </a:rPr>
              <a:t>開始搜索並搜索所有源於它的子目錄  </a:t>
            </a:r>
            <a:r>
              <a:rPr lang="zh-TW" altLang="en-US" dirty="0" smtClean="0"/>
              <a:t/>
            </a:r>
            <a:br>
              <a:rPr lang="zh-TW" altLang="en-US" dirty="0" smtClean="0"/>
            </a:br>
            <a:r>
              <a:rPr lang="en-US" altLang="zh-TW" sz="1200" b="0" i="0" kern="1200" dirty="0" smtClean="0">
                <a:solidFill>
                  <a:schemeClr val="tx1"/>
                </a:solidFill>
                <a:effectLst/>
                <a:latin typeface="+mn-lt"/>
                <a:cs typeface="+mn-cs"/>
              </a:rPr>
              <a:t>-name  :</a:t>
            </a:r>
            <a:r>
              <a:rPr lang="zh-TW" altLang="en-US" sz="1200" b="0" i="0" kern="1200" dirty="0" smtClean="0">
                <a:solidFill>
                  <a:schemeClr val="tx1"/>
                </a:solidFill>
                <a:effectLst/>
                <a:latin typeface="+mn-lt"/>
                <a:cs typeface="+mn-cs"/>
              </a:rPr>
              <a:t>指明搜索的名字或名字模式</a:t>
            </a:r>
            <a:r>
              <a:rPr lang="en-US" altLang="zh-TW" sz="1200" b="0" i="0" kern="1200" dirty="0" smtClean="0">
                <a:solidFill>
                  <a:schemeClr val="tx1"/>
                </a:solidFill>
                <a:effectLst/>
                <a:latin typeface="+mn-lt"/>
                <a:cs typeface="+mn-cs"/>
              </a:rPr>
              <a:t>,</a:t>
            </a:r>
            <a:r>
              <a:rPr lang="zh-TW" altLang="en-US" sz="1200" b="0" i="0" kern="1200" dirty="0" smtClean="0">
                <a:solidFill>
                  <a:schemeClr val="tx1"/>
                </a:solidFill>
                <a:effectLst/>
                <a:latin typeface="+mn-lt"/>
                <a:cs typeface="+mn-cs"/>
              </a:rPr>
              <a:t>查找所有以</a:t>
            </a:r>
            <a:r>
              <a:rPr lang="en-US" altLang="zh-TW" sz="1200" b="0" i="0" kern="1200" dirty="0" smtClean="0">
                <a:solidFill>
                  <a:schemeClr val="tx1"/>
                </a:solidFill>
                <a:effectLst/>
                <a:latin typeface="+mn-lt"/>
                <a:cs typeface="+mn-cs"/>
              </a:rPr>
              <a:t>.txt</a:t>
            </a:r>
            <a:r>
              <a:rPr lang="zh-TW" altLang="en-US" sz="1200" b="0" i="0" kern="1200" dirty="0" smtClean="0">
                <a:solidFill>
                  <a:schemeClr val="tx1"/>
                </a:solidFill>
                <a:effectLst/>
                <a:latin typeface="+mn-lt"/>
                <a:cs typeface="+mn-cs"/>
              </a:rPr>
              <a:t>結尾的文件  </a:t>
            </a:r>
            <a:r>
              <a:rPr lang="zh-TW" altLang="en-US" dirty="0" smtClean="0"/>
              <a:t/>
            </a:r>
            <a:br>
              <a:rPr lang="zh-TW" altLang="en-US" dirty="0" smtClean="0"/>
            </a:br>
            <a:r>
              <a:rPr lang="en-US" altLang="zh-TW" sz="1200" b="0" i="0" kern="1200" dirty="0" smtClean="0">
                <a:solidFill>
                  <a:schemeClr val="tx1"/>
                </a:solidFill>
                <a:effectLst/>
                <a:latin typeface="+mn-lt"/>
                <a:cs typeface="+mn-cs"/>
              </a:rPr>
              <a:t>-print  :</a:t>
            </a:r>
            <a:r>
              <a:rPr lang="zh-TW" altLang="en-US" sz="1200" b="0" i="0" kern="1200" dirty="0" smtClean="0">
                <a:solidFill>
                  <a:schemeClr val="tx1"/>
                </a:solidFill>
                <a:effectLst/>
                <a:latin typeface="+mn-lt"/>
                <a:cs typeface="+mn-cs"/>
              </a:rPr>
              <a:t>表明</a:t>
            </a:r>
            <a:r>
              <a:rPr lang="en-US" altLang="zh-TW" sz="1200" b="0" i="0" kern="1200" dirty="0" smtClean="0">
                <a:solidFill>
                  <a:schemeClr val="tx1"/>
                </a:solidFill>
                <a:effectLst/>
                <a:latin typeface="+mn-lt"/>
                <a:cs typeface="+mn-cs"/>
              </a:rPr>
              <a:t>find</a:t>
            </a:r>
            <a:r>
              <a:rPr lang="zh-TW" altLang="en-US" sz="1200" b="0" i="0" kern="1200" dirty="0" smtClean="0">
                <a:solidFill>
                  <a:schemeClr val="tx1"/>
                </a:solidFill>
                <a:effectLst/>
                <a:latin typeface="+mn-lt"/>
                <a:cs typeface="+mn-cs"/>
              </a:rPr>
              <a:t>指令應輸出其搜索到的和標準相匹配的文件名  </a:t>
            </a:r>
            <a:endParaRPr lang="zh-TW" altLang="en-US" dirty="0" smtClean="0"/>
          </a:p>
          <a:p>
            <a:endParaRPr lang="en-US" altLang="zh-TW" dirty="0" smtClean="0"/>
          </a:p>
          <a:p>
            <a:r>
              <a:rPr lang="en-US" altLang="zh-TW" dirty="0" err="1" smtClean="0"/>
              <a:t>sudo</a:t>
            </a:r>
            <a:r>
              <a:rPr lang="en-US" altLang="zh-TW" dirty="0" smtClean="0"/>
              <a:t>  </a:t>
            </a:r>
            <a:r>
              <a:rPr lang="en-US" altLang="zh-TW" dirty="0" err="1" smtClean="0"/>
              <a:t>updatedb</a:t>
            </a:r>
            <a:r>
              <a:rPr lang="en-US" altLang="zh-TW" dirty="0" smtClean="0"/>
              <a:t>  </a:t>
            </a:r>
            <a:r>
              <a:rPr lang="zh-TW" altLang="en-US" dirty="0" smtClean="0"/>
              <a:t>  </a:t>
            </a:r>
            <a:endParaRPr lang="en-US" altLang="zh-TW" dirty="0" smtClean="0"/>
          </a:p>
          <a:p>
            <a:r>
              <a:rPr lang="en-US" altLang="zh-TW" dirty="0" smtClean="0"/>
              <a:t>locate  </a:t>
            </a:r>
            <a:r>
              <a:rPr lang="zh-TW" altLang="en-US" dirty="0" smtClean="0"/>
              <a:t>是找檔案名稱</a:t>
            </a:r>
            <a:endParaRPr lang="en-US" altLang="zh-TW" dirty="0" smtClean="0"/>
          </a:p>
          <a:p>
            <a:endParaRPr lang="en-US" altLang="zh-TW" dirty="0" smtClean="0"/>
          </a:p>
          <a:p>
            <a:r>
              <a:rPr lang="en-US" altLang="zh-TW" dirty="0" err="1" smtClean="0"/>
              <a:t>whereis</a:t>
            </a:r>
            <a:r>
              <a:rPr lang="en-US" altLang="zh-TW" baseline="0" dirty="0" smtClean="0"/>
              <a:t>  "xxx"  –f  file</a:t>
            </a:r>
            <a:endParaRPr lang="en-US" altLang="zh-TW" dirty="0" smtClean="0"/>
          </a:p>
          <a:p>
            <a:r>
              <a:rPr lang="en-US" altLang="zh-TW" dirty="0" smtClean="0"/>
              <a:t>  -f  &lt;file&gt;  define  search  scope</a:t>
            </a:r>
          </a:p>
          <a:p>
            <a:r>
              <a:rPr lang="en-US" altLang="zh-TW" sz="1200" b="1" i="0" kern="1200" dirty="0" err="1" smtClean="0">
                <a:solidFill>
                  <a:schemeClr val="tx1"/>
                </a:solidFill>
                <a:effectLst/>
                <a:latin typeface="+mn-lt"/>
                <a:cs typeface="+mn-cs"/>
              </a:rPr>
              <a:t>whereis</a:t>
            </a:r>
            <a:r>
              <a:rPr lang="zh-TW" altLang="en-US" dirty="0" smtClean="0"/>
              <a:t/>
            </a:r>
            <a:br>
              <a:rPr lang="zh-TW" altLang="en-US" dirty="0" smtClean="0"/>
            </a:br>
            <a:r>
              <a:rPr lang="zh-TW" altLang="en-US" sz="1200" b="0" i="0" kern="1200" dirty="0" smtClean="0">
                <a:solidFill>
                  <a:schemeClr val="tx1"/>
                </a:solidFill>
                <a:effectLst/>
                <a:latin typeface="+mn-lt"/>
                <a:cs typeface="+mn-cs"/>
              </a:rPr>
              <a:t>這個指令只會搜尋幾個特定的路徑，像是  </a:t>
            </a:r>
            <a:r>
              <a:rPr lang="en-US" altLang="zh-TW" sz="1200" b="0" i="0" kern="1200" dirty="0" smtClean="0">
                <a:solidFill>
                  <a:schemeClr val="tx1"/>
                </a:solidFill>
                <a:effectLst/>
                <a:latin typeface="+mn-lt"/>
                <a:cs typeface="+mn-cs"/>
              </a:rPr>
              <a:t>/</a:t>
            </a:r>
            <a:r>
              <a:rPr lang="en-US" altLang="zh-TW" sz="1200" b="0" i="0" kern="1200" dirty="0" err="1" smtClean="0">
                <a:solidFill>
                  <a:schemeClr val="tx1"/>
                </a:solidFill>
                <a:effectLst/>
                <a:latin typeface="+mn-lt"/>
                <a:cs typeface="+mn-cs"/>
              </a:rPr>
              <a:t>usr</a:t>
            </a:r>
            <a:r>
              <a:rPr lang="zh-TW" altLang="en-US" sz="1200" b="0" i="0" kern="1200" dirty="0" smtClean="0">
                <a:solidFill>
                  <a:schemeClr val="tx1"/>
                </a:solidFill>
                <a:effectLst/>
                <a:latin typeface="+mn-lt"/>
                <a:cs typeface="+mn-cs"/>
              </a:rPr>
              <a:t>、</a:t>
            </a:r>
            <a:r>
              <a:rPr lang="en-US" altLang="zh-TW" sz="1200" b="0" i="0" kern="1200" dirty="0" smtClean="0">
                <a:solidFill>
                  <a:schemeClr val="tx1"/>
                </a:solidFill>
                <a:effectLst/>
                <a:latin typeface="+mn-lt"/>
                <a:cs typeface="+mn-cs"/>
              </a:rPr>
              <a:t>/bin  </a:t>
            </a:r>
            <a:r>
              <a:rPr lang="zh-TW" altLang="en-US" sz="1200" b="0" i="0" kern="1200" dirty="0" smtClean="0">
                <a:solidFill>
                  <a:schemeClr val="tx1"/>
                </a:solidFill>
                <a:effectLst/>
                <a:latin typeface="+mn-lt"/>
                <a:cs typeface="+mn-cs"/>
              </a:rPr>
              <a:t>或  </a:t>
            </a:r>
            <a:r>
              <a:rPr lang="en-US" altLang="zh-TW" sz="1200" b="0" i="0" kern="1200" dirty="0" smtClean="0">
                <a:solidFill>
                  <a:schemeClr val="tx1"/>
                </a:solidFill>
                <a:effectLst/>
                <a:latin typeface="+mn-lt"/>
                <a:cs typeface="+mn-cs"/>
              </a:rPr>
              <a:t>/</a:t>
            </a:r>
            <a:r>
              <a:rPr lang="en-US" altLang="zh-TW" sz="1200" b="0" i="0" kern="1200" dirty="0" err="1" smtClean="0">
                <a:solidFill>
                  <a:schemeClr val="tx1"/>
                </a:solidFill>
                <a:effectLst/>
                <a:latin typeface="+mn-lt"/>
                <a:cs typeface="+mn-cs"/>
              </a:rPr>
              <a:t>etc</a:t>
            </a:r>
            <a:r>
              <a:rPr lang="en-US" altLang="zh-TW" sz="1200" b="0" i="0" kern="1200" dirty="0" smtClean="0">
                <a:solidFill>
                  <a:schemeClr val="tx1"/>
                </a:solidFill>
                <a:effectLst/>
                <a:latin typeface="+mn-lt"/>
                <a:cs typeface="+mn-cs"/>
              </a:rPr>
              <a:t>  </a:t>
            </a:r>
            <a:r>
              <a:rPr lang="zh-TW" altLang="en-US" sz="1200" b="0" i="0" kern="1200" dirty="0" smtClean="0">
                <a:solidFill>
                  <a:schemeClr val="tx1"/>
                </a:solidFill>
                <a:effectLst/>
                <a:latin typeface="+mn-lt"/>
                <a:cs typeface="+mn-cs"/>
              </a:rPr>
              <a:t>等，適合用來搜尋  </a:t>
            </a:r>
            <a:r>
              <a:rPr lang="en-US" altLang="zh-TW" sz="1200" b="0" i="0" kern="1200" dirty="0" smtClean="0">
                <a:solidFill>
                  <a:schemeClr val="tx1"/>
                </a:solidFill>
                <a:effectLst/>
                <a:latin typeface="+mn-lt"/>
                <a:cs typeface="+mn-cs"/>
              </a:rPr>
              <a:t>Ubuntu  </a:t>
            </a:r>
            <a:r>
              <a:rPr lang="zh-TW" altLang="en-US" sz="1200" b="0" i="0" kern="1200" dirty="0" smtClean="0">
                <a:solidFill>
                  <a:schemeClr val="tx1"/>
                </a:solidFill>
                <a:effectLst/>
                <a:latin typeface="+mn-lt"/>
                <a:cs typeface="+mn-cs"/>
              </a:rPr>
              <a:t>的執行檔和原始檔及  </a:t>
            </a:r>
            <a:r>
              <a:rPr lang="en-US" altLang="zh-TW" sz="1200" b="0" i="0" kern="1200" dirty="0" smtClean="0">
                <a:solidFill>
                  <a:schemeClr val="tx1"/>
                </a:solidFill>
                <a:effectLst/>
                <a:latin typeface="+mn-lt"/>
                <a:cs typeface="+mn-cs"/>
              </a:rPr>
              <a:t>man  </a:t>
            </a:r>
            <a:r>
              <a:rPr lang="zh-TW" altLang="en-US" sz="1200" b="0" i="0" kern="1200" dirty="0" smtClean="0">
                <a:solidFill>
                  <a:schemeClr val="tx1"/>
                </a:solidFill>
                <a:effectLst/>
                <a:latin typeface="+mn-lt"/>
                <a:cs typeface="+mn-cs"/>
              </a:rPr>
              <a:t>說明，如果用  </a:t>
            </a:r>
            <a:r>
              <a:rPr lang="en-US" altLang="zh-TW" sz="1200" b="0" i="0" kern="1200" dirty="0" err="1" smtClean="0">
                <a:solidFill>
                  <a:schemeClr val="tx1"/>
                </a:solidFill>
                <a:effectLst/>
                <a:latin typeface="+mn-lt"/>
                <a:cs typeface="+mn-cs"/>
              </a:rPr>
              <a:t>whereis</a:t>
            </a:r>
            <a:r>
              <a:rPr lang="en-US" altLang="zh-TW" sz="1200" b="0" i="0" kern="1200" dirty="0" smtClean="0">
                <a:solidFill>
                  <a:schemeClr val="tx1"/>
                </a:solidFill>
                <a:effectLst/>
                <a:latin typeface="+mn-lt"/>
                <a:cs typeface="+mn-cs"/>
              </a:rPr>
              <a:t>  host  </a:t>
            </a:r>
            <a:r>
              <a:rPr lang="zh-TW" altLang="en-US" sz="1200" b="0" i="0" kern="1200" dirty="0" smtClean="0">
                <a:solidFill>
                  <a:schemeClr val="tx1"/>
                </a:solidFill>
                <a:effectLst/>
                <a:latin typeface="+mn-lt"/>
                <a:cs typeface="+mn-cs"/>
              </a:rPr>
              <a:t>來搜尋  </a:t>
            </a:r>
            <a:r>
              <a:rPr lang="en-US" altLang="zh-TW" sz="1200" b="0" i="0" kern="1200" dirty="0" smtClean="0">
                <a:solidFill>
                  <a:schemeClr val="tx1"/>
                </a:solidFill>
                <a:effectLst/>
                <a:latin typeface="+mn-lt"/>
                <a:cs typeface="+mn-cs"/>
              </a:rPr>
              <a:t>host  </a:t>
            </a:r>
            <a:r>
              <a:rPr lang="zh-TW" altLang="en-US" sz="1200" b="0" i="0" kern="1200" dirty="0" smtClean="0">
                <a:solidFill>
                  <a:schemeClr val="tx1"/>
                </a:solidFill>
                <a:effectLst/>
                <a:latin typeface="+mn-lt"/>
                <a:cs typeface="+mn-cs"/>
              </a:rPr>
              <a:t>檔，就能夠找出需要的結果，如果用來搜尋家目錄的檔案，就會找不到的。</a:t>
            </a:r>
            <a:endParaRPr lang="en-US" altLang="zh-TW" sz="1200" b="0" i="0" kern="1200" dirty="0" smtClean="0">
              <a:solidFill>
                <a:schemeClr val="tx1"/>
              </a:solidFill>
              <a:effectLst/>
              <a:latin typeface="+mn-lt"/>
              <a:cs typeface="+mn-cs"/>
            </a:endParaRPr>
          </a:p>
          <a:p>
            <a:endParaRPr lang="en-US" altLang="zh-TW" sz="1200" b="0" i="0" kern="1200" dirty="0" smtClean="0">
              <a:solidFill>
                <a:schemeClr val="tx1"/>
              </a:solidFill>
              <a:effectLst/>
              <a:latin typeface="+mn-lt"/>
              <a:cs typeface="+mn-cs"/>
            </a:endParaRPr>
          </a:p>
          <a:p>
            <a:r>
              <a:rPr lang="en-US" altLang="zh-TW" sz="1200" b="1" i="0" kern="1200" dirty="0" smtClean="0">
                <a:solidFill>
                  <a:schemeClr val="tx1"/>
                </a:solidFill>
                <a:effectLst/>
                <a:latin typeface="+mn-lt"/>
                <a:cs typeface="+mn-cs"/>
              </a:rPr>
              <a:t>which</a:t>
            </a:r>
            <a:r>
              <a:rPr lang="en-US" altLang="zh-TW" dirty="0" smtClean="0"/>
              <a:t/>
            </a:r>
            <a:br>
              <a:rPr lang="en-US" altLang="zh-TW" dirty="0" smtClean="0"/>
            </a:br>
            <a:r>
              <a:rPr lang="zh-TW" altLang="en-US" sz="1200" b="0" i="0" kern="1200" dirty="0" smtClean="0">
                <a:solidFill>
                  <a:schemeClr val="tx1"/>
                </a:solidFill>
                <a:effectLst/>
                <a:latin typeface="+mn-lt"/>
                <a:cs typeface="+mn-cs"/>
              </a:rPr>
              <a:t>這個指令搜尋的範圍比前一個的  </a:t>
            </a:r>
            <a:r>
              <a:rPr lang="en-US" altLang="zh-TW" sz="1200" b="0" i="0" kern="1200" dirty="0" err="1" smtClean="0">
                <a:solidFill>
                  <a:schemeClr val="tx1"/>
                </a:solidFill>
                <a:effectLst/>
                <a:latin typeface="+mn-lt"/>
                <a:cs typeface="+mn-cs"/>
              </a:rPr>
              <a:t>whereis</a:t>
            </a:r>
            <a:r>
              <a:rPr lang="en-US" altLang="zh-TW" sz="1200" b="0" i="0" kern="1200" dirty="0" smtClean="0">
                <a:solidFill>
                  <a:schemeClr val="tx1"/>
                </a:solidFill>
                <a:effectLst/>
                <a:latin typeface="+mn-lt"/>
                <a:cs typeface="+mn-cs"/>
              </a:rPr>
              <a:t>  </a:t>
            </a:r>
            <a:r>
              <a:rPr lang="zh-TW" altLang="en-US" sz="1200" b="0" i="0" kern="1200" dirty="0" smtClean="0">
                <a:solidFill>
                  <a:schemeClr val="tx1"/>
                </a:solidFill>
                <a:effectLst/>
                <a:latin typeface="+mn-lt"/>
                <a:cs typeface="+mn-cs"/>
              </a:rPr>
              <a:t>更小，</a:t>
            </a:r>
            <a:r>
              <a:rPr lang="en-US" altLang="zh-TW" sz="1200" b="0" i="0" kern="1200" dirty="0" smtClean="0">
                <a:solidFill>
                  <a:schemeClr val="tx1"/>
                </a:solidFill>
                <a:effectLst/>
                <a:latin typeface="+mn-lt"/>
                <a:cs typeface="+mn-cs"/>
              </a:rPr>
              <a:t>which  </a:t>
            </a:r>
            <a:r>
              <a:rPr lang="zh-TW" altLang="en-US" sz="1200" b="0" i="0" kern="1200" dirty="0" smtClean="0">
                <a:solidFill>
                  <a:schemeClr val="tx1"/>
                </a:solidFill>
                <a:effectLst/>
                <a:latin typeface="+mn-lt"/>
                <a:cs typeface="+mn-cs"/>
              </a:rPr>
              <a:t>指令只用來搜尋  </a:t>
            </a:r>
            <a:r>
              <a:rPr lang="en-US" altLang="zh-TW" sz="1200" b="0" i="0" kern="1200" dirty="0" smtClean="0">
                <a:solidFill>
                  <a:schemeClr val="tx1"/>
                </a:solidFill>
                <a:effectLst/>
                <a:latin typeface="+mn-lt"/>
                <a:cs typeface="+mn-cs"/>
              </a:rPr>
              <a:t>Ubuntu/Linux  </a:t>
            </a:r>
            <a:r>
              <a:rPr lang="zh-TW" altLang="en-US" sz="1200" b="0" i="0" kern="1200" dirty="0" smtClean="0">
                <a:solidFill>
                  <a:schemeClr val="tx1"/>
                </a:solidFill>
                <a:effectLst/>
                <a:latin typeface="+mn-lt"/>
                <a:cs typeface="+mn-cs"/>
              </a:rPr>
              <a:t>的指令程式，</a:t>
            </a:r>
            <a:endParaRPr lang="en-US" altLang="zh-TW" sz="1200" b="0" i="0" kern="1200" dirty="0" smtClean="0">
              <a:solidFill>
                <a:schemeClr val="tx1"/>
              </a:solidFill>
              <a:effectLst/>
              <a:latin typeface="+mn-lt"/>
              <a:cs typeface="+mn-cs"/>
            </a:endParaRPr>
          </a:p>
          <a:p>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94</a:t>
            </a:fld>
            <a:endParaRPr lang="zh-TW" altLang="en-US" dirty="0"/>
          </a:p>
        </p:txBody>
      </p:sp>
    </p:spTree>
    <p:extLst>
      <p:ext uri="{BB962C8B-B14F-4D97-AF65-F5344CB8AC3E}">
        <p14:creationId xmlns:p14="http://schemas.microsoft.com/office/powerpoint/2010/main" val="3145886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10</a:t>
            </a:fld>
            <a:endParaRPr lang="zh-TW" altLang="en-US"/>
          </a:p>
        </p:txBody>
      </p:sp>
    </p:spTree>
    <p:extLst>
      <p:ext uri="{BB962C8B-B14F-4D97-AF65-F5344CB8AC3E}">
        <p14:creationId xmlns:p14="http://schemas.microsoft.com/office/powerpoint/2010/main" val="6884273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http://www.regular-expressions.info/tutorial.html</a:t>
            </a:r>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96</a:t>
            </a:fld>
            <a:endParaRPr lang="zh-TW" altLang="en-US" dirty="0"/>
          </a:p>
        </p:txBody>
      </p:sp>
    </p:spTree>
    <p:extLst>
      <p:ext uri="{BB962C8B-B14F-4D97-AF65-F5344CB8AC3E}">
        <p14:creationId xmlns:p14="http://schemas.microsoft.com/office/powerpoint/2010/main" val="9953789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http://www.ascc.sinica.edu.tw/nl/84/1106/07.txt</a:t>
            </a:r>
          </a:p>
          <a:p>
            <a:r>
              <a:rPr lang="en-US" altLang="zh-TW" dirty="0" smtClean="0"/>
              <a:t>http://www.rtfiber.com.tw/~changyj/regex.2/</a:t>
            </a:r>
            <a:r>
              <a:rPr lang="zh-TW" altLang="en-US" dirty="0" smtClean="0"/>
              <a:t>  </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http://user.frdm.info/ckhung/b/re/rules.php</a:t>
            </a:r>
            <a:endParaRPr lang="zh-TW" altLang="en-US" dirty="0" smtClean="0"/>
          </a:p>
          <a:p>
            <a:endParaRPr lang="en-US" altLang="zh-TW" dirty="0" smtClean="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97</a:t>
            </a:fld>
            <a:endParaRPr lang="zh-TW" altLang="en-US" dirty="0"/>
          </a:p>
        </p:txBody>
      </p:sp>
    </p:spTree>
    <p:extLst>
      <p:ext uri="{BB962C8B-B14F-4D97-AF65-F5344CB8AC3E}">
        <p14:creationId xmlns:p14="http://schemas.microsoft.com/office/powerpoint/2010/main" val="28083829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man regex</a:t>
            </a:r>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98</a:t>
            </a:fld>
            <a:endParaRPr lang="zh-TW" altLang="en-US" dirty="0"/>
          </a:p>
        </p:txBody>
      </p:sp>
    </p:spTree>
    <p:extLst>
      <p:ext uri="{BB962C8B-B14F-4D97-AF65-F5344CB8AC3E}">
        <p14:creationId xmlns:p14="http://schemas.microsoft.com/office/powerpoint/2010/main" val="27177089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99</a:t>
            </a:fld>
            <a:endParaRPr lang="zh-TW" altLang="en-US" dirty="0"/>
          </a:p>
        </p:txBody>
      </p:sp>
    </p:spTree>
    <p:extLst>
      <p:ext uri="{BB962C8B-B14F-4D97-AF65-F5344CB8AC3E}">
        <p14:creationId xmlns:p14="http://schemas.microsoft.com/office/powerpoint/2010/main" val="24950395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eaLnBrk="1" hangingPunct="1"/>
            <a:r>
              <a:rPr lang="en-US" altLang="zh-TW" dirty="0" smtClean="0">
                <a:latin typeface="微軟正黑體" panose="020B0604030504040204" pitchFamily="34" charset="-120"/>
              </a:rPr>
              <a:t>\b</a:t>
            </a:r>
          </a:p>
          <a:p>
            <a:pPr eaLnBrk="1" hangingPunct="1"/>
            <a:r>
              <a:rPr lang="en-US" altLang="zh-TW" dirty="0" err="1" smtClean="0">
                <a:latin typeface="微軟正黑體" panose="020B0604030504040204" pitchFamily="34" charset="-120"/>
              </a:rPr>
              <a:t>ereg</a:t>
            </a:r>
            <a:r>
              <a:rPr lang="en-US" altLang="zh-TW" dirty="0" smtClean="0">
                <a:latin typeface="微軟正黑體" panose="020B0604030504040204" pitchFamily="34" charset="-120"/>
              </a:rPr>
              <a:t>("([[:</a:t>
            </a:r>
            <a:r>
              <a:rPr lang="en-US" altLang="zh-TW" dirty="0" err="1" smtClean="0">
                <a:latin typeface="微軟正黑體" panose="020B0604030504040204" pitchFamily="34" charset="-120"/>
              </a:rPr>
              <a:t>alnum</a:t>
            </a:r>
            <a:r>
              <a:rPr lang="en-US" altLang="zh-TW" dirty="0" smtClean="0">
                <a:latin typeface="微軟正黑體" panose="020B0604030504040204" pitchFamily="34" charset="-120"/>
              </a:rPr>
              <a:t>:]]+)@([[:</a:t>
            </a:r>
            <a:r>
              <a:rPr lang="en-US" altLang="zh-TW" dirty="0" err="1" smtClean="0">
                <a:latin typeface="微軟正黑體" panose="020B0604030504040204" pitchFamily="34" charset="-120"/>
              </a:rPr>
              <a:t>alnum</a:t>
            </a:r>
            <a:r>
              <a:rPr lang="en-US" altLang="zh-TW" dirty="0" smtClean="0">
                <a:latin typeface="微軟正黑體" panose="020B0604030504040204" pitchFamily="34" charset="-120"/>
              </a:rPr>
              <a:t>:]]+)"</a:t>
            </a:r>
            <a:r>
              <a:rPr lang="zh-TW" altLang="en-US" dirty="0" smtClean="0">
                <a:latin typeface="微軟正黑體" panose="020B0604030504040204" pitchFamily="34" charset="-120"/>
              </a:rPr>
              <a:t>，</a:t>
            </a:r>
            <a:r>
              <a:rPr lang="en-US" altLang="zh-TW" dirty="0" smtClean="0">
                <a:latin typeface="微軟正黑體" panose="020B0604030504040204" pitchFamily="34" charset="-120"/>
              </a:rPr>
              <a:t>$email</a:t>
            </a:r>
            <a:r>
              <a:rPr lang="zh-TW" altLang="en-US" dirty="0" smtClean="0">
                <a:latin typeface="微軟正黑體" panose="020B0604030504040204" pitchFamily="34" charset="-120"/>
              </a:rPr>
              <a:t>，</a:t>
            </a:r>
            <a:r>
              <a:rPr lang="en-US" altLang="zh-TW" dirty="0" smtClean="0">
                <a:latin typeface="微軟正黑體" panose="020B0604030504040204" pitchFamily="34" charset="-120"/>
              </a:rPr>
              <a:t>$</a:t>
            </a:r>
            <a:r>
              <a:rPr lang="en-US" altLang="zh-TW" dirty="0" err="1" smtClean="0">
                <a:latin typeface="微軟正黑體" panose="020B0604030504040204" pitchFamily="34" charset="-120"/>
              </a:rPr>
              <a:t>regs</a:t>
            </a:r>
            <a:r>
              <a:rPr lang="en-US" altLang="zh-TW" dirty="0" smtClean="0">
                <a:latin typeface="微軟正黑體" panose="020B0604030504040204" pitchFamily="34" charset="-120"/>
              </a:rPr>
              <a:t>);  //  </a:t>
            </a:r>
            <a:r>
              <a:rPr lang="zh-TW" altLang="en-US" dirty="0" smtClean="0">
                <a:latin typeface="微軟正黑體" panose="020B0604030504040204" pitchFamily="34" charset="-120"/>
              </a:rPr>
              <a:t>取得</a:t>
            </a:r>
            <a:r>
              <a:rPr lang="en-US" altLang="zh-TW" dirty="0" smtClean="0">
                <a:latin typeface="微軟正黑體" panose="020B0604030504040204" pitchFamily="34" charset="-120"/>
              </a:rPr>
              <a:t>email  address</a:t>
            </a:r>
            <a:r>
              <a:rPr lang="zh-TW" altLang="en-US" dirty="0" smtClean="0">
                <a:latin typeface="微軟正黑體" panose="020B0604030504040204" pitchFamily="34" charset="-120"/>
              </a:rPr>
              <a:t>的</a:t>
            </a:r>
            <a:r>
              <a:rPr lang="en-US" altLang="zh-TW" dirty="0" smtClean="0">
                <a:latin typeface="微軟正黑體" panose="020B0604030504040204" pitchFamily="34" charset="-120"/>
              </a:rPr>
              <a:t>username</a:t>
            </a:r>
          </a:p>
          <a:p>
            <a:pPr eaLnBrk="1" hangingPunct="1"/>
            <a:r>
              <a:rPr lang="zh-TW" altLang="pl-PL" dirty="0" smtClean="0">
                <a:latin typeface="微軟正黑體" panose="020B0604030504040204" pitchFamily="34" charset="-120"/>
              </a:rPr>
              <a:t>使用者名</a:t>
            </a:r>
            <a:r>
              <a:rPr lang="zh-TW" altLang="en-US" dirty="0" smtClean="0">
                <a:latin typeface="微軟正黑體" panose="020B0604030504040204" pitchFamily="34" charset="-120"/>
              </a:rPr>
              <a:t>稱   </a:t>
            </a:r>
            <a:r>
              <a:rPr lang="pl-PL" altLang="zh-TW" dirty="0" smtClean="0">
                <a:latin typeface="微軟正黑體" panose="020B0604030504040204" pitchFamily="34" charset="-120"/>
              </a:rPr>
              <a:t>^[a-z0-9_-]{3</a:t>
            </a:r>
            <a:r>
              <a:rPr lang="zh-TW" altLang="pl-PL" dirty="0" smtClean="0">
                <a:latin typeface="微軟正黑體" panose="020B0604030504040204" pitchFamily="34" charset="-120"/>
              </a:rPr>
              <a:t>，</a:t>
            </a:r>
            <a:r>
              <a:rPr lang="pl-PL" altLang="zh-TW" dirty="0" smtClean="0">
                <a:latin typeface="微軟正黑體" panose="020B0604030504040204" pitchFamily="34" charset="-120"/>
              </a:rPr>
              <a:t>16}$</a:t>
            </a:r>
            <a:endParaRPr lang="en-US" altLang="zh-TW" dirty="0" smtClean="0">
              <a:latin typeface="微軟正黑體" panose="020B0604030504040204" pitchFamily="34" charset="-120"/>
            </a:endParaRPr>
          </a:p>
          <a:p>
            <a:pPr eaLnBrk="1" hangingPunct="1"/>
            <a:r>
              <a:rPr lang="zh-TW" altLang="en-US" dirty="0" smtClean="0">
                <a:latin typeface="微軟正黑體" panose="020B0604030504040204" pitchFamily="34" charset="-120"/>
              </a:rPr>
              <a:t>電子郵箱  </a:t>
            </a:r>
            <a:r>
              <a:rPr lang="en-US" altLang="zh-TW" dirty="0" smtClean="0">
                <a:latin typeface="微軟正黑體" panose="020B0604030504040204" pitchFamily="34" charset="-120"/>
              </a:rPr>
              <a:t>^([a-z0-9_\.-]+)@([\da-z\.-]+)\.([a-z\.]{2</a:t>
            </a:r>
            <a:r>
              <a:rPr lang="zh-TW" altLang="en-US" dirty="0" smtClean="0">
                <a:latin typeface="微軟正黑體" panose="020B0604030504040204" pitchFamily="34" charset="-120"/>
              </a:rPr>
              <a:t>，</a:t>
            </a:r>
            <a:r>
              <a:rPr lang="en-US" altLang="zh-TW" dirty="0" smtClean="0">
                <a:latin typeface="微軟正黑體" panose="020B0604030504040204" pitchFamily="34" charset="-120"/>
              </a:rPr>
              <a:t>6})$</a:t>
            </a:r>
          </a:p>
          <a:p>
            <a:pPr eaLnBrk="1" hangingPunct="1"/>
            <a:r>
              <a:rPr lang="en-US" altLang="zh-TW" dirty="0" smtClean="0">
                <a:latin typeface="微軟正黑體" panose="020B0604030504040204" pitchFamily="34" charset="-120"/>
              </a:rPr>
              <a:t>URL</a:t>
            </a:r>
            <a:r>
              <a:rPr lang="zh-TW" altLang="en-US" dirty="0" smtClean="0">
                <a:latin typeface="微軟正黑體" panose="020B0604030504040204" pitchFamily="34" charset="-120"/>
              </a:rPr>
              <a:t>  </a:t>
            </a:r>
            <a:r>
              <a:rPr lang="en-US" altLang="zh-TW" dirty="0" smtClean="0">
                <a:latin typeface="微軟正黑體" panose="020B0604030504040204" pitchFamily="34" charset="-120"/>
              </a:rPr>
              <a:t>^(https?:\/\/)?([\da-z\.-]+)\.([a-z\.]{2</a:t>
            </a:r>
            <a:r>
              <a:rPr lang="zh-TW" altLang="en-US" dirty="0" smtClean="0">
                <a:latin typeface="微軟正黑體" panose="020B0604030504040204" pitchFamily="34" charset="-120"/>
              </a:rPr>
              <a:t>，</a:t>
            </a:r>
            <a:r>
              <a:rPr lang="en-US" altLang="zh-TW" dirty="0" smtClean="0">
                <a:latin typeface="微軟正黑體" panose="020B0604030504040204" pitchFamily="34" charset="-120"/>
              </a:rPr>
              <a:t>6})([\/\w  \.-]*)*\/?$</a:t>
            </a:r>
          </a:p>
          <a:p>
            <a:pPr eaLnBrk="1" hangingPunct="1"/>
            <a:r>
              <a:rPr lang="en-US" altLang="zh-TW" dirty="0" smtClean="0">
                <a:latin typeface="微軟正黑體" panose="020B0604030504040204" pitchFamily="34" charset="-120"/>
              </a:rPr>
              <a:t>IP  </a:t>
            </a:r>
            <a:r>
              <a:rPr lang="zh-TW" altLang="en-US" dirty="0" smtClean="0">
                <a:latin typeface="微軟正黑體" panose="020B0604030504040204" pitchFamily="34" charset="-120"/>
              </a:rPr>
              <a:t>位址 </a:t>
            </a:r>
            <a:r>
              <a:rPr lang="en-US" altLang="zh-TW" dirty="0" smtClean="0">
                <a:latin typeface="微軟正黑體" panose="020B0604030504040204" pitchFamily="34" charset="-120"/>
              </a:rPr>
              <a:t>^(?:(?:25[0-5]|2[0-4][0-9]|[01]?[0-9][0-9]?)\.){3}(?:25[0-5]|2[0-4][0-9]|[01]?[0-9][0-9]?)$</a:t>
            </a:r>
          </a:p>
          <a:p>
            <a:pPr eaLnBrk="1" hangingPunct="1"/>
            <a:r>
              <a:rPr lang="en-US" altLang="zh-TW" dirty="0" smtClean="0">
                <a:latin typeface="微軟正黑體" panose="020B0604030504040204" pitchFamily="34" charset="-120"/>
              </a:rPr>
              <a:t>Unicode</a:t>
            </a:r>
            <a:r>
              <a:rPr lang="zh-TW" altLang="en-US" dirty="0" smtClean="0">
                <a:latin typeface="微軟正黑體" panose="020B0604030504040204" pitchFamily="34" charset="-120"/>
              </a:rPr>
              <a:t>編碼中的漢字範圍  </a:t>
            </a:r>
            <a:r>
              <a:rPr lang="en-US" altLang="zh-TW" dirty="0" smtClean="0">
                <a:latin typeface="微軟正黑體" panose="020B0604030504040204" pitchFamily="34" charset="-120"/>
              </a:rPr>
              <a:t>^[u4e00-u9fa5]</a:t>
            </a:r>
            <a:r>
              <a:rPr lang="zh-TW" altLang="en-US" dirty="0" smtClean="0">
                <a:latin typeface="微軟正黑體" panose="020B0604030504040204" pitchFamily="34" charset="-120"/>
              </a:rPr>
              <a:t>，</a:t>
            </a:r>
            <a:r>
              <a:rPr lang="en-US" altLang="zh-TW" dirty="0" smtClean="0">
                <a:latin typeface="微軟正黑體" panose="020B0604030504040204" pitchFamily="34" charset="-120"/>
              </a:rPr>
              <a:t>{0</a:t>
            </a:r>
            <a:r>
              <a:rPr lang="zh-TW" altLang="en-US" dirty="0" smtClean="0">
                <a:latin typeface="微軟正黑體" panose="020B0604030504040204" pitchFamily="34" charset="-120"/>
              </a:rPr>
              <a:t>，</a:t>
            </a:r>
            <a:r>
              <a:rPr lang="en-US" altLang="zh-TW" dirty="0" smtClean="0">
                <a:latin typeface="微軟正黑體" panose="020B0604030504040204" pitchFamily="34" charset="-120"/>
              </a:rPr>
              <a:t>}$</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100</a:t>
            </a:fld>
            <a:endParaRPr lang="zh-TW" altLang="en-US" dirty="0"/>
          </a:p>
        </p:txBody>
      </p:sp>
    </p:spTree>
    <p:extLst>
      <p:ext uri="{BB962C8B-B14F-4D97-AF65-F5344CB8AC3E}">
        <p14:creationId xmlns:p14="http://schemas.microsoft.com/office/powerpoint/2010/main" val="39203459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http://stackoverflow.com/questions/14671293/why-does-d-doesnt-work-in-regular-expression-in-sed</a:t>
            </a:r>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103</a:t>
            </a:fld>
            <a:endParaRPr lang="zh-TW" altLang="en-US" dirty="0"/>
          </a:p>
        </p:txBody>
      </p:sp>
    </p:spTree>
    <p:extLst>
      <p:ext uri="{BB962C8B-B14F-4D97-AF65-F5344CB8AC3E}">
        <p14:creationId xmlns:p14="http://schemas.microsoft.com/office/powerpoint/2010/main" val="18680403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smtClean="0">
                <a:solidFill>
                  <a:schemeClr val="tx1"/>
                </a:solidFill>
                <a:effectLst/>
                <a:latin typeface="+mn-lt"/>
                <a:cs typeface="+mn-cs"/>
              </a:rPr>
              <a:t> GNU  </a:t>
            </a:r>
            <a:r>
              <a:rPr lang="zh-TW" altLang="en-US" sz="1200" b="0" i="0" kern="1200" dirty="0" smtClean="0">
                <a:solidFill>
                  <a:schemeClr val="tx1"/>
                </a:solidFill>
                <a:effectLst/>
                <a:latin typeface="+mn-lt"/>
                <a:cs typeface="+mn-cs"/>
              </a:rPr>
              <a:t>版本的  </a:t>
            </a:r>
            <a:r>
              <a:rPr lang="en-US" altLang="zh-TW" sz="1200" b="0" i="0" kern="1200" dirty="0" smtClean="0">
                <a:solidFill>
                  <a:schemeClr val="tx1"/>
                </a:solidFill>
                <a:effectLst/>
                <a:latin typeface="+mn-lt"/>
                <a:cs typeface="+mn-cs"/>
              </a:rPr>
              <a:t>grep  </a:t>
            </a:r>
            <a:r>
              <a:rPr lang="zh-TW" altLang="en-US" sz="1200" b="0" i="0" kern="1200" dirty="0" smtClean="0">
                <a:solidFill>
                  <a:schemeClr val="tx1"/>
                </a:solidFill>
                <a:effectLst/>
                <a:latin typeface="+mn-lt"/>
                <a:cs typeface="+mn-cs"/>
              </a:rPr>
              <a:t>以及  </a:t>
            </a:r>
            <a:r>
              <a:rPr lang="en-US" altLang="zh-TW" sz="1200" b="0" i="0" kern="1200" dirty="0" err="1" smtClean="0">
                <a:solidFill>
                  <a:schemeClr val="tx1"/>
                </a:solidFill>
                <a:effectLst/>
                <a:latin typeface="+mn-lt"/>
                <a:cs typeface="+mn-cs"/>
              </a:rPr>
              <a:t>sed</a:t>
            </a:r>
            <a:r>
              <a:rPr lang="en-US" altLang="zh-TW" sz="1200" b="0" i="0" kern="1200" dirty="0" smtClean="0">
                <a:solidFill>
                  <a:schemeClr val="tx1"/>
                </a:solidFill>
                <a:effectLst/>
                <a:latin typeface="+mn-lt"/>
                <a:cs typeface="+mn-cs"/>
              </a:rPr>
              <a:t>  </a:t>
            </a:r>
            <a:r>
              <a:rPr lang="zh-TW" altLang="en-US" sz="1200" b="0" i="0" kern="1200" dirty="0" smtClean="0">
                <a:solidFill>
                  <a:schemeClr val="tx1"/>
                </a:solidFill>
                <a:effectLst/>
                <a:latin typeface="+mn-lt"/>
                <a:cs typeface="+mn-cs"/>
              </a:rPr>
              <a:t>內提供了  </a:t>
            </a:r>
            <a:r>
              <a:rPr lang="en-US" altLang="zh-TW" dirty="0" smtClean="0"/>
              <a:t>\b</a:t>
            </a:r>
            <a:r>
              <a:rPr lang="en-US" altLang="zh-TW" sz="1200" b="0" i="0" kern="1200" dirty="0" smtClean="0">
                <a:solidFill>
                  <a:schemeClr val="tx1"/>
                </a:solidFill>
                <a:effectLst/>
                <a:latin typeface="+mn-lt"/>
                <a:cs typeface="+mn-cs"/>
              </a:rPr>
              <a:t>  </a:t>
            </a:r>
            <a:r>
              <a:rPr lang="zh-TW" altLang="en-US" sz="1200" b="0" i="0" kern="1200" dirty="0" smtClean="0">
                <a:solidFill>
                  <a:schemeClr val="tx1"/>
                </a:solidFill>
                <a:effectLst/>
                <a:latin typeface="+mn-lt"/>
                <a:cs typeface="+mn-cs"/>
              </a:rPr>
              <a:t>這個特殊序列（</a:t>
            </a:r>
            <a:r>
              <a:rPr lang="en-US" altLang="zh-TW" sz="1200" b="0" i="0" kern="1200" dirty="0" smtClean="0">
                <a:solidFill>
                  <a:schemeClr val="tx1"/>
                </a:solidFill>
                <a:effectLst/>
                <a:latin typeface="+mn-lt"/>
                <a:cs typeface="+mn-cs"/>
              </a:rPr>
              <a:t>meta-sequence</a:t>
            </a:r>
            <a:r>
              <a:rPr lang="zh-TW" altLang="en-US" sz="1200" b="0" i="0" kern="1200" dirty="0" smtClean="0">
                <a:solidFill>
                  <a:schemeClr val="tx1"/>
                </a:solidFill>
                <a:effectLst/>
                <a:latin typeface="+mn-lt"/>
                <a:cs typeface="+mn-cs"/>
              </a:rPr>
              <a:t>）</a:t>
            </a:r>
            <a:r>
              <a:rPr lang="en-US" altLang="zh-TW" sz="1200" b="0" i="0" kern="1200" dirty="0" smtClean="0">
                <a:solidFill>
                  <a:schemeClr val="tx1"/>
                </a:solidFill>
                <a:effectLst/>
                <a:latin typeface="+mn-lt"/>
                <a:cs typeface="+mn-cs"/>
              </a:rPr>
              <a:t>﹐  </a:t>
            </a:r>
            <a:r>
              <a:rPr lang="zh-TW" altLang="en-US" sz="1200" b="0" i="0" kern="1200" dirty="0" smtClean="0">
                <a:solidFill>
                  <a:schemeClr val="tx1"/>
                </a:solidFill>
                <a:effectLst/>
                <a:latin typeface="+mn-lt"/>
                <a:cs typeface="+mn-cs"/>
              </a:rPr>
              <a:t>用來代表字的邊界（</a:t>
            </a:r>
            <a:r>
              <a:rPr lang="en-US" altLang="zh-TW" sz="1200" b="0" i="0" kern="1200" dirty="0" smtClean="0">
                <a:solidFill>
                  <a:schemeClr val="tx1"/>
                </a:solidFill>
                <a:effectLst/>
                <a:latin typeface="+mn-lt"/>
                <a:cs typeface="+mn-cs"/>
              </a:rPr>
              <a:t>word  boundary</a:t>
            </a:r>
            <a:r>
              <a:rPr lang="zh-TW" altLang="en-US" sz="1200" b="0" i="0" kern="1200" dirty="0" smtClean="0">
                <a:solidFill>
                  <a:schemeClr val="tx1"/>
                </a:solidFill>
                <a:effectLst/>
                <a:latin typeface="+mn-lt"/>
                <a:cs typeface="+mn-cs"/>
              </a:rPr>
              <a:t>），採用的是  </a:t>
            </a:r>
            <a:r>
              <a:rPr lang="en-US" altLang="zh-TW" dirty="0" smtClean="0"/>
              <a:t>[^A-Za-z0-9]</a:t>
            </a:r>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105</a:t>
            </a:fld>
            <a:endParaRPr lang="zh-TW" altLang="en-US" dirty="0"/>
          </a:p>
        </p:txBody>
      </p:sp>
    </p:spTree>
    <p:extLst>
      <p:ext uri="{BB962C8B-B14F-4D97-AF65-F5344CB8AC3E}">
        <p14:creationId xmlns:p14="http://schemas.microsoft.com/office/powerpoint/2010/main" val="33685247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字母、數字、</a:t>
            </a:r>
            <a:r>
              <a:rPr lang="en-US" altLang="zh-TW" dirty="0" smtClean="0"/>
              <a:t>"_"</a:t>
            </a:r>
            <a:r>
              <a:rPr lang="zh-TW" altLang="en-US" dirty="0" smtClean="0"/>
              <a:t>、</a:t>
            </a:r>
            <a:r>
              <a:rPr lang="en-US" altLang="zh-TW" dirty="0" smtClean="0"/>
              <a:t>"-" </a:t>
            </a:r>
            <a:r>
              <a:rPr lang="zh-TW" altLang="en-US" dirty="0" smtClean="0"/>
              <a:t>及 </a:t>
            </a:r>
            <a:r>
              <a:rPr lang="en-US" altLang="zh-TW" dirty="0" smtClean="0"/>
              <a:t>"." </a:t>
            </a:r>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106</a:t>
            </a:fld>
            <a:endParaRPr lang="zh-TW" altLang="en-US" dirty="0"/>
          </a:p>
        </p:txBody>
      </p:sp>
    </p:spTree>
    <p:extLst>
      <p:ext uri="{BB962C8B-B14F-4D97-AF65-F5344CB8AC3E}">
        <p14:creationId xmlns:p14="http://schemas.microsoft.com/office/powerpoint/2010/main" val="30794001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6"/>
          <p:cNvSpPr>
            <a:spLocks noGrp="1" noChangeArrowheads="1"/>
          </p:cNvSpPr>
          <p:nvPr>
            <p:ph type="ftr" sz="quarter" idx="4"/>
          </p:nvPr>
        </p:nvSpPr>
        <p:spPr>
          <a:noFill/>
        </p:spPr>
        <p:txBody>
          <a:bodyPr/>
          <a:lstStyle>
            <a:lvl1pPr eaLnBrk="0" hangingPunct="0">
              <a:defRPr kumimoji="1" sz="2400">
                <a:solidFill>
                  <a:schemeClr val="tx1"/>
                </a:solidFill>
                <a:latin typeface="Arial" charset="0"/>
                <a:ea typeface="標楷體" pitchFamily="65" charset="-120"/>
              </a:defRPr>
            </a:lvl1pPr>
            <a:lvl2pPr marL="742950" indent="-285750" eaLnBrk="0" hangingPunct="0">
              <a:defRPr kumimoji="1" sz="2400">
                <a:solidFill>
                  <a:schemeClr val="tx1"/>
                </a:solidFill>
                <a:latin typeface="Arial" charset="0"/>
                <a:ea typeface="標楷體" pitchFamily="65" charset="-120"/>
              </a:defRPr>
            </a:lvl2pPr>
            <a:lvl3pPr marL="1143000" indent="-228600" eaLnBrk="0" hangingPunct="0">
              <a:defRPr kumimoji="1" sz="2400">
                <a:solidFill>
                  <a:schemeClr val="tx1"/>
                </a:solidFill>
                <a:latin typeface="Arial" charset="0"/>
                <a:ea typeface="標楷體" pitchFamily="65" charset="-120"/>
              </a:defRPr>
            </a:lvl3pPr>
            <a:lvl4pPr marL="1600200" indent="-228600" eaLnBrk="0" hangingPunct="0">
              <a:defRPr kumimoji="1" sz="2400">
                <a:solidFill>
                  <a:schemeClr val="tx1"/>
                </a:solidFill>
                <a:latin typeface="Arial" charset="0"/>
                <a:ea typeface="標楷體" pitchFamily="65" charset="-120"/>
              </a:defRPr>
            </a:lvl4pPr>
            <a:lvl5pPr marL="2057400" indent="-228600" eaLnBrk="0" hangingPunct="0">
              <a:defRPr kumimoji="1" sz="2400">
                <a:solidFill>
                  <a:schemeClr val="tx1"/>
                </a:solidFill>
                <a:latin typeface="Arial" charset="0"/>
                <a:ea typeface="標楷體" pitchFamily="65" charset="-120"/>
              </a:defRPr>
            </a:lvl5pPr>
            <a:lvl6pPr marL="2514600" indent="-228600" algn="ctr" eaLnBrk="0" fontAlgn="base" hangingPunct="0">
              <a:spcBef>
                <a:spcPct val="0"/>
              </a:spcBef>
              <a:spcAft>
                <a:spcPct val="0"/>
              </a:spcAft>
              <a:defRPr kumimoji="1" sz="2400">
                <a:solidFill>
                  <a:schemeClr val="tx1"/>
                </a:solidFill>
                <a:latin typeface="Arial" charset="0"/>
                <a:ea typeface="標楷體" pitchFamily="65" charset="-120"/>
              </a:defRPr>
            </a:lvl6pPr>
            <a:lvl7pPr marL="2971800" indent="-228600" algn="ctr" eaLnBrk="0" fontAlgn="base" hangingPunct="0">
              <a:spcBef>
                <a:spcPct val="0"/>
              </a:spcBef>
              <a:spcAft>
                <a:spcPct val="0"/>
              </a:spcAft>
              <a:defRPr kumimoji="1" sz="2400">
                <a:solidFill>
                  <a:schemeClr val="tx1"/>
                </a:solidFill>
                <a:latin typeface="Arial" charset="0"/>
                <a:ea typeface="標楷體" pitchFamily="65" charset="-120"/>
              </a:defRPr>
            </a:lvl7pPr>
            <a:lvl8pPr marL="3429000" indent="-228600" algn="ctr" eaLnBrk="0" fontAlgn="base" hangingPunct="0">
              <a:spcBef>
                <a:spcPct val="0"/>
              </a:spcBef>
              <a:spcAft>
                <a:spcPct val="0"/>
              </a:spcAft>
              <a:defRPr kumimoji="1" sz="2400">
                <a:solidFill>
                  <a:schemeClr val="tx1"/>
                </a:solidFill>
                <a:latin typeface="Arial" charset="0"/>
                <a:ea typeface="標楷體" pitchFamily="65" charset="-120"/>
              </a:defRPr>
            </a:lvl8pPr>
            <a:lvl9pPr marL="3886200" indent="-228600" algn="ctr" eaLnBrk="0" fontAlgn="base" hangingPunct="0">
              <a:spcBef>
                <a:spcPct val="0"/>
              </a:spcBef>
              <a:spcAft>
                <a:spcPct val="0"/>
              </a:spcAft>
              <a:defRPr kumimoji="1" sz="2400">
                <a:solidFill>
                  <a:schemeClr val="tx1"/>
                </a:solidFill>
                <a:latin typeface="Arial" charset="0"/>
                <a:ea typeface="標楷體" pitchFamily="65" charset="-120"/>
              </a:defRPr>
            </a:lvl9pPr>
          </a:lstStyle>
          <a:p>
            <a:pPr eaLnBrk="1" hangingPunct="1"/>
            <a:r>
              <a:rPr lang="en-US" altLang="zh-TW" sz="1200" dirty="0" err="1" smtClean="0">
                <a:solidFill>
                  <a:prstClr val="black"/>
                </a:solidFill>
                <a:latin typeface="微軟正黑體" panose="020B0604030504040204" pitchFamily="34" charset="-120"/>
                <a:ea typeface="微軟正黑體" panose="020B0604030504040204" pitchFamily="34" charset="-120"/>
              </a:rPr>
              <a:t>傳識資訊股份有限公司</a:t>
            </a:r>
            <a:r>
              <a:rPr lang="en-US" altLang="zh-TW" sz="1200" dirty="0" smtClean="0">
                <a:solidFill>
                  <a:prstClr val="black"/>
                </a:solidFill>
                <a:latin typeface="微軟正黑體" panose="020B0604030504040204" pitchFamily="34" charset="-120"/>
                <a:ea typeface="微軟正黑體" panose="020B0604030504040204" pitchFamily="34" charset="-120"/>
              </a:rPr>
              <a:t>  http://www.fitpi.com</a:t>
            </a:r>
            <a:endParaRPr lang="en-US" altLang="zh-TW" sz="1200" dirty="0">
              <a:solidFill>
                <a:prstClr val="black"/>
              </a:solidFill>
              <a:latin typeface="微軟正黑體" panose="020B0604030504040204" pitchFamily="34" charset="-120"/>
              <a:ea typeface="微軟正黑體" panose="020B0604030504040204" pitchFamily="34" charset="-120"/>
            </a:endParaRPr>
          </a:p>
        </p:txBody>
      </p:sp>
      <p:sp>
        <p:nvSpPr>
          <p:cNvPr id="282627" name="Rectangle 7"/>
          <p:cNvSpPr>
            <a:spLocks noGrp="1" noChangeArrowheads="1"/>
          </p:cNvSpPr>
          <p:nvPr>
            <p:ph type="sldNum" sz="quarter" idx="5"/>
          </p:nvPr>
        </p:nvSpPr>
        <p:spPr>
          <a:noFill/>
        </p:spPr>
        <p:txBody>
          <a:bodyPr/>
          <a:lstStyle>
            <a:lvl1pPr eaLnBrk="0" hangingPunct="0">
              <a:defRPr kumimoji="1" sz="2400">
                <a:solidFill>
                  <a:schemeClr val="tx1"/>
                </a:solidFill>
                <a:latin typeface="Arial" charset="0"/>
                <a:ea typeface="標楷體" pitchFamily="65" charset="-120"/>
              </a:defRPr>
            </a:lvl1pPr>
            <a:lvl2pPr marL="742950" indent="-285750" eaLnBrk="0" hangingPunct="0">
              <a:defRPr kumimoji="1" sz="2400">
                <a:solidFill>
                  <a:schemeClr val="tx1"/>
                </a:solidFill>
                <a:latin typeface="Arial" charset="0"/>
                <a:ea typeface="標楷體" pitchFamily="65" charset="-120"/>
              </a:defRPr>
            </a:lvl2pPr>
            <a:lvl3pPr marL="1143000" indent="-228600" eaLnBrk="0" hangingPunct="0">
              <a:defRPr kumimoji="1" sz="2400">
                <a:solidFill>
                  <a:schemeClr val="tx1"/>
                </a:solidFill>
                <a:latin typeface="Arial" charset="0"/>
                <a:ea typeface="標楷體" pitchFamily="65" charset="-120"/>
              </a:defRPr>
            </a:lvl3pPr>
            <a:lvl4pPr marL="1600200" indent="-228600" eaLnBrk="0" hangingPunct="0">
              <a:defRPr kumimoji="1" sz="2400">
                <a:solidFill>
                  <a:schemeClr val="tx1"/>
                </a:solidFill>
                <a:latin typeface="Arial" charset="0"/>
                <a:ea typeface="標楷體" pitchFamily="65" charset="-120"/>
              </a:defRPr>
            </a:lvl4pPr>
            <a:lvl5pPr marL="2057400" indent="-228600" eaLnBrk="0" hangingPunct="0">
              <a:defRPr kumimoji="1" sz="2400">
                <a:solidFill>
                  <a:schemeClr val="tx1"/>
                </a:solidFill>
                <a:latin typeface="Arial" charset="0"/>
                <a:ea typeface="標楷體" pitchFamily="65" charset="-120"/>
              </a:defRPr>
            </a:lvl5pPr>
            <a:lvl6pPr marL="2514600" indent="-228600" algn="ctr" eaLnBrk="0" fontAlgn="base" hangingPunct="0">
              <a:spcBef>
                <a:spcPct val="0"/>
              </a:spcBef>
              <a:spcAft>
                <a:spcPct val="0"/>
              </a:spcAft>
              <a:defRPr kumimoji="1" sz="2400">
                <a:solidFill>
                  <a:schemeClr val="tx1"/>
                </a:solidFill>
                <a:latin typeface="Arial" charset="0"/>
                <a:ea typeface="標楷體" pitchFamily="65" charset="-120"/>
              </a:defRPr>
            </a:lvl6pPr>
            <a:lvl7pPr marL="2971800" indent="-228600" algn="ctr" eaLnBrk="0" fontAlgn="base" hangingPunct="0">
              <a:spcBef>
                <a:spcPct val="0"/>
              </a:spcBef>
              <a:spcAft>
                <a:spcPct val="0"/>
              </a:spcAft>
              <a:defRPr kumimoji="1" sz="2400">
                <a:solidFill>
                  <a:schemeClr val="tx1"/>
                </a:solidFill>
                <a:latin typeface="Arial" charset="0"/>
                <a:ea typeface="標楷體" pitchFamily="65" charset="-120"/>
              </a:defRPr>
            </a:lvl7pPr>
            <a:lvl8pPr marL="3429000" indent="-228600" algn="ctr" eaLnBrk="0" fontAlgn="base" hangingPunct="0">
              <a:spcBef>
                <a:spcPct val="0"/>
              </a:spcBef>
              <a:spcAft>
                <a:spcPct val="0"/>
              </a:spcAft>
              <a:defRPr kumimoji="1" sz="2400">
                <a:solidFill>
                  <a:schemeClr val="tx1"/>
                </a:solidFill>
                <a:latin typeface="Arial" charset="0"/>
                <a:ea typeface="標楷體" pitchFamily="65" charset="-120"/>
              </a:defRPr>
            </a:lvl8pPr>
            <a:lvl9pPr marL="3886200" indent="-228600" algn="ctr" eaLnBrk="0" fontAlgn="base" hangingPunct="0">
              <a:spcBef>
                <a:spcPct val="0"/>
              </a:spcBef>
              <a:spcAft>
                <a:spcPct val="0"/>
              </a:spcAft>
              <a:defRPr kumimoji="1" sz="2400">
                <a:solidFill>
                  <a:schemeClr val="tx1"/>
                </a:solidFill>
                <a:latin typeface="Arial" charset="0"/>
                <a:ea typeface="標楷體" pitchFamily="65" charset="-120"/>
              </a:defRPr>
            </a:lvl9pPr>
          </a:lstStyle>
          <a:p>
            <a:pPr eaLnBrk="1" hangingPunct="1"/>
            <a:fld id="{7B7CCCD6-352E-499F-A851-FDA2368A9249}" type="slidenum">
              <a:rPr lang="en-US" altLang="zh-TW" sz="1200">
                <a:solidFill>
                  <a:prstClr val="black"/>
                </a:solidFill>
                <a:latin typeface="微軟正黑體" panose="020B0604030504040204" pitchFamily="34" charset="-120"/>
                <a:ea typeface="微軟正黑體" panose="020B0604030504040204" pitchFamily="34" charset="-120"/>
              </a:rPr>
              <a:pPr eaLnBrk="1" hangingPunct="1"/>
              <a:t>109</a:t>
            </a:fld>
            <a:endParaRPr lang="en-US" altLang="zh-TW" sz="1200" dirty="0">
              <a:solidFill>
                <a:prstClr val="black"/>
              </a:solidFill>
              <a:latin typeface="微軟正黑體" panose="020B0604030504040204" pitchFamily="34" charset="-120"/>
              <a:ea typeface="微軟正黑體" panose="020B0604030504040204" pitchFamily="34" charset="-120"/>
            </a:endParaRPr>
          </a:p>
        </p:txBody>
      </p:sp>
      <p:sp>
        <p:nvSpPr>
          <p:cNvPr id="282628" name="Rectangle 2"/>
          <p:cNvSpPr>
            <a:spLocks noGrp="1" noRot="1" noChangeAspect="1" noChangeArrowheads="1" noTextEdit="1"/>
          </p:cNvSpPr>
          <p:nvPr>
            <p:ph type="sldImg"/>
          </p:nvPr>
        </p:nvSpPr>
        <p:spPr>
          <a:ln/>
        </p:spPr>
      </p:sp>
      <p:sp>
        <p:nvSpPr>
          <p:cNvPr id="282629" name="Rectangle 3"/>
          <p:cNvSpPr>
            <a:spLocks noGrp="1" noChangeArrowheads="1"/>
          </p:cNvSpPr>
          <p:nvPr>
            <p:ph type="body" idx="1"/>
          </p:nvPr>
        </p:nvSpPr>
        <p:spPr>
          <a:noFill/>
        </p:spPr>
        <p:txBody>
          <a:bodyPr/>
          <a:lstStyle/>
          <a:p>
            <a:pPr eaLnBrk="1" hangingPunct="1"/>
            <a:r>
              <a:rPr lang="en-US" altLang="zh-TW" dirty="0" err="1" smtClean="0"/>
              <a:t>gzip</a:t>
            </a:r>
            <a:r>
              <a:rPr lang="zh-TW" altLang="en-US" dirty="0" smtClean="0"/>
              <a:t>無法將多個檔案壓縮成單一的檔案，所以常和</a:t>
            </a:r>
            <a:r>
              <a:rPr lang="en-US" altLang="zh-TW" dirty="0" smtClean="0"/>
              <a:t>tar</a:t>
            </a:r>
            <a:r>
              <a:rPr lang="zh-TW" altLang="en-US" dirty="0" smtClean="0"/>
              <a:t>併用</a:t>
            </a:r>
            <a:endParaRPr lang="en-US" altLang="zh-TW" dirty="0"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smtClean="0"/>
              <a:t>rar</a:t>
            </a:r>
            <a:r>
              <a:rPr lang="zh-TW" altLang="en-US" baseline="0" dirty="0" smtClean="0"/>
              <a:t>  不用  </a:t>
            </a:r>
            <a:r>
              <a:rPr lang="en-US" altLang="zh-TW" baseline="0" dirty="0" smtClean="0"/>
              <a:t>-</a:t>
            </a:r>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110</a:t>
            </a:fld>
            <a:endParaRPr lang="zh-TW" altLang="en-US" dirty="0"/>
          </a:p>
        </p:txBody>
      </p:sp>
    </p:spTree>
    <p:extLst>
      <p:ext uri="{BB962C8B-B14F-4D97-AF65-F5344CB8AC3E}">
        <p14:creationId xmlns:p14="http://schemas.microsoft.com/office/powerpoint/2010/main" val="310024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11</a:t>
            </a:fld>
            <a:endParaRPr lang="zh-TW" altLang="en-US" dirty="0"/>
          </a:p>
        </p:txBody>
      </p:sp>
    </p:spTree>
    <p:extLst>
      <p:ext uri="{BB962C8B-B14F-4D97-AF65-F5344CB8AC3E}">
        <p14:creationId xmlns:p14="http://schemas.microsoft.com/office/powerpoint/2010/main" val="37047818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smtClean="0">
                <a:solidFill>
                  <a:schemeClr val="tx1"/>
                </a:solidFill>
                <a:effectLst/>
                <a:latin typeface="+mn-lt"/>
                <a:cs typeface="+mn-cs"/>
              </a:rPr>
              <a:t>tar -c dir1 | </a:t>
            </a:r>
            <a:r>
              <a:rPr lang="en-US" altLang="zh-TW" sz="1200" b="0" i="0" kern="1200" dirty="0" err="1" smtClean="0">
                <a:solidFill>
                  <a:schemeClr val="tx1"/>
                </a:solidFill>
                <a:effectLst/>
                <a:latin typeface="+mn-lt"/>
                <a:cs typeface="+mn-cs"/>
              </a:rPr>
              <a:t>gzip</a:t>
            </a:r>
            <a:r>
              <a:rPr lang="en-US" altLang="zh-TW" sz="1200" b="0" i="0" kern="1200" baseline="0" dirty="0" smtClean="0">
                <a:solidFill>
                  <a:schemeClr val="tx1"/>
                </a:solidFill>
                <a:effectLst/>
                <a:latin typeface="+mn-lt"/>
                <a:cs typeface="+mn-cs"/>
              </a:rPr>
              <a:t> &gt; test.tar.gz</a:t>
            </a:r>
            <a:endParaRPr lang="en-US" altLang="zh-TW" sz="1200" b="0" i="0" kern="1200" dirty="0" smtClean="0">
              <a:solidFill>
                <a:schemeClr val="tx1"/>
              </a:solidFill>
              <a:effectLst/>
              <a:latin typeface="+mn-lt"/>
              <a:cs typeface="+mn-cs"/>
            </a:endParaRPr>
          </a:p>
          <a:p>
            <a:r>
              <a:rPr lang="en-US" altLang="zh-TW" sz="1200" b="0" i="0" kern="1200" dirty="0" smtClean="0">
                <a:solidFill>
                  <a:schemeClr val="tx1"/>
                </a:solidFill>
                <a:effectLst/>
                <a:latin typeface="+mn-lt"/>
                <a:cs typeface="+mn-cs"/>
              </a:rPr>
              <a:t>tar:  Removing  leading  `/'  from  member  names(</a:t>
            </a:r>
            <a:r>
              <a:rPr lang="zh-TW" altLang="en-US" sz="1200" b="0" i="0" kern="1200" dirty="0" smtClean="0">
                <a:solidFill>
                  <a:schemeClr val="tx1"/>
                </a:solidFill>
                <a:effectLst/>
                <a:latin typeface="+mn-lt"/>
                <a:cs typeface="+mn-cs"/>
              </a:rPr>
              <a:t>移除了檔名開頭的  </a:t>
            </a:r>
            <a:r>
              <a:rPr lang="en-US" altLang="zh-TW" sz="1200" b="0" i="0" kern="1200" dirty="0" smtClean="0">
                <a:solidFill>
                  <a:schemeClr val="tx1"/>
                </a:solidFill>
                <a:effectLst/>
                <a:latin typeface="+mn-lt"/>
                <a:cs typeface="+mn-cs"/>
              </a:rPr>
              <a:t>`/'  )</a:t>
            </a:r>
          </a:p>
          <a:p>
            <a:r>
              <a:rPr lang="zh-TW" altLang="en-US" sz="1200" b="0" i="0" kern="1200" dirty="0" smtClean="0">
                <a:solidFill>
                  <a:schemeClr val="tx1"/>
                </a:solidFill>
                <a:effectLst/>
                <a:latin typeface="+mn-lt"/>
                <a:cs typeface="+mn-cs"/>
              </a:rPr>
              <a:t>那為什麼要拿掉根目錄呢？主要是為了安全</a:t>
            </a:r>
            <a:endParaRPr lang="en-US" altLang="zh-TW" sz="1200" b="0" i="0" kern="1200" dirty="0" smtClean="0">
              <a:solidFill>
                <a:schemeClr val="tx1"/>
              </a:solidFill>
              <a:effectLst/>
              <a:latin typeface="+mn-lt"/>
              <a:cs typeface="+mn-cs"/>
            </a:endParaRPr>
          </a:p>
          <a:p>
            <a:r>
              <a:rPr lang="zh-TW" altLang="en-US" sz="1200" b="0" i="0" kern="1200" dirty="0" smtClean="0">
                <a:solidFill>
                  <a:schemeClr val="tx1"/>
                </a:solidFill>
                <a:effectLst/>
                <a:latin typeface="+mn-lt"/>
                <a:cs typeface="+mn-cs"/>
              </a:rPr>
              <a:t>如果你確定你就是需要備份根目錄到  </a:t>
            </a:r>
            <a:r>
              <a:rPr lang="en-US" altLang="zh-TW" sz="1200" b="0" i="0" kern="1200" dirty="0" smtClean="0">
                <a:solidFill>
                  <a:schemeClr val="tx1"/>
                </a:solidFill>
                <a:effectLst/>
                <a:latin typeface="+mn-lt"/>
                <a:cs typeface="+mn-cs"/>
              </a:rPr>
              <a:t>tar  </a:t>
            </a:r>
            <a:r>
              <a:rPr lang="zh-TW" altLang="en-US" sz="1200" b="0" i="0" kern="1200" dirty="0" smtClean="0">
                <a:solidFill>
                  <a:schemeClr val="tx1"/>
                </a:solidFill>
                <a:effectLst/>
                <a:latin typeface="+mn-lt"/>
                <a:cs typeface="+mn-cs"/>
              </a:rPr>
              <a:t>的檔案中，那可以使用  </a:t>
            </a:r>
            <a:r>
              <a:rPr lang="en-US" altLang="zh-TW" sz="1200" b="0" i="0" kern="1200" dirty="0" smtClean="0">
                <a:solidFill>
                  <a:schemeClr val="tx1"/>
                </a:solidFill>
                <a:effectLst/>
                <a:latin typeface="+mn-lt"/>
                <a:cs typeface="+mn-cs"/>
              </a:rPr>
              <a:t>-P  (</a:t>
            </a:r>
            <a:r>
              <a:rPr lang="zh-TW" altLang="en-US" sz="1200" b="0" i="0" kern="1200" dirty="0" smtClean="0">
                <a:solidFill>
                  <a:schemeClr val="tx1"/>
                </a:solidFill>
                <a:effectLst/>
                <a:latin typeface="+mn-lt"/>
                <a:cs typeface="+mn-cs"/>
              </a:rPr>
              <a:t>大寫</a:t>
            </a:r>
            <a:r>
              <a:rPr lang="en-US" altLang="zh-TW" sz="1200" b="0" i="0" kern="1200" dirty="0" smtClean="0">
                <a:solidFill>
                  <a:schemeClr val="tx1"/>
                </a:solidFill>
                <a:effectLst/>
                <a:latin typeface="+mn-lt"/>
                <a:cs typeface="+mn-cs"/>
              </a:rPr>
              <a:t>)  </a:t>
            </a:r>
            <a:r>
              <a:rPr lang="zh-TW" altLang="en-US" sz="1200" b="0" i="0" kern="1200" dirty="0" smtClean="0">
                <a:solidFill>
                  <a:schemeClr val="tx1"/>
                </a:solidFill>
                <a:effectLst/>
                <a:latin typeface="+mn-lt"/>
                <a:cs typeface="+mn-cs"/>
              </a:rPr>
              <a:t>這個選項</a:t>
            </a:r>
            <a:endParaRPr lang="en-US" altLang="zh-TW" sz="1200" b="0" i="0" kern="1200" dirty="0" smtClean="0">
              <a:solidFill>
                <a:schemeClr val="tx1"/>
              </a:solidFill>
              <a:effectLst/>
              <a:latin typeface="+mn-lt"/>
              <a:cs typeface="+mn-cs"/>
            </a:endParaRPr>
          </a:p>
          <a:p>
            <a:r>
              <a:rPr lang="en-US" altLang="zh-TW" dirty="0" smtClean="0"/>
              <a:t>tar  -</a:t>
            </a:r>
            <a:r>
              <a:rPr lang="en-US" altLang="zh-TW" dirty="0" err="1" smtClean="0"/>
              <a:t>jxv</a:t>
            </a:r>
            <a:r>
              <a:rPr lang="en-US" altLang="zh-TW" dirty="0" smtClean="0"/>
              <a:t>  -f  </a:t>
            </a:r>
            <a:r>
              <a:rPr lang="zh-TW" altLang="en-US" dirty="0" smtClean="0"/>
              <a:t>打包檔</a:t>
            </a:r>
            <a:r>
              <a:rPr lang="en-US" altLang="zh-TW" dirty="0" smtClean="0"/>
              <a:t>.tar.bz2  </a:t>
            </a:r>
            <a:r>
              <a:rPr lang="zh-TW" altLang="en-US" dirty="0" smtClean="0"/>
              <a:t>待解開檔名</a:t>
            </a:r>
          </a:p>
          <a:p>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111</a:t>
            </a:fld>
            <a:endParaRPr lang="zh-TW" altLang="en-US" dirty="0"/>
          </a:p>
        </p:txBody>
      </p:sp>
    </p:spTree>
    <p:extLst>
      <p:ext uri="{BB962C8B-B14F-4D97-AF65-F5344CB8AC3E}">
        <p14:creationId xmlns:p14="http://schemas.microsoft.com/office/powerpoint/2010/main" val="8006303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113</a:t>
            </a:fld>
            <a:endParaRPr lang="zh-TW" altLang="en-US" dirty="0"/>
          </a:p>
        </p:txBody>
      </p:sp>
    </p:spTree>
    <p:extLst>
      <p:ext uri="{BB962C8B-B14F-4D97-AF65-F5344CB8AC3E}">
        <p14:creationId xmlns:p14="http://schemas.microsoft.com/office/powerpoint/2010/main" val="31661334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http://os.51cto.com/art/201101/242518.htm</a:t>
            </a:r>
          </a:p>
          <a:p>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114</a:t>
            </a:fld>
            <a:endParaRPr lang="zh-TW" altLang="en-US" dirty="0"/>
          </a:p>
        </p:txBody>
      </p:sp>
    </p:spTree>
    <p:extLst>
      <p:ext uri="{BB962C8B-B14F-4D97-AF65-F5344CB8AC3E}">
        <p14:creationId xmlns:p14="http://schemas.microsoft.com/office/powerpoint/2010/main" val="240586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115</a:t>
            </a:fld>
            <a:endParaRPr lang="zh-TW" altLang="en-US" dirty="0"/>
          </a:p>
        </p:txBody>
      </p:sp>
    </p:spTree>
    <p:extLst>
      <p:ext uri="{BB962C8B-B14F-4D97-AF65-F5344CB8AC3E}">
        <p14:creationId xmlns:p14="http://schemas.microsoft.com/office/powerpoint/2010/main" val="28300548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  </a:t>
            </a:r>
            <a:r>
              <a:rPr lang="zh-TW" altLang="en-US" dirty="0" smtClean="0"/>
              <a:t>搜尋</a:t>
            </a:r>
            <a:endParaRPr lang="en-US" altLang="zh-TW" dirty="0" smtClean="0"/>
          </a:p>
          <a:p>
            <a:r>
              <a:rPr lang="en-US" altLang="zh-TW" dirty="0" smtClean="0"/>
              <a:t>n</a:t>
            </a:r>
            <a:r>
              <a:rPr lang="en-US" altLang="zh-TW" baseline="0" dirty="0" smtClean="0"/>
              <a:t>  </a:t>
            </a:r>
            <a:r>
              <a:rPr lang="en-US" altLang="zh-TW" baseline="0" dirty="0" err="1" smtClean="0"/>
              <a:t>N</a:t>
            </a:r>
            <a:r>
              <a:rPr lang="zh-TW" altLang="en-US" baseline="0" dirty="0" smtClean="0"/>
              <a:t>  往下往上搜尋</a:t>
            </a:r>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116</a:t>
            </a:fld>
            <a:endParaRPr lang="zh-TW" altLang="en-US" dirty="0"/>
          </a:p>
        </p:txBody>
      </p:sp>
    </p:spTree>
    <p:extLst>
      <p:ext uri="{BB962C8B-B14F-4D97-AF65-F5344CB8AC3E}">
        <p14:creationId xmlns:p14="http://schemas.microsoft.com/office/powerpoint/2010/main" val="31637546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:x </a:t>
            </a:r>
            <a:r>
              <a:rPr lang="en-US" altLang="zh-TW" sz="1200" b="0" i="0" kern="1200" dirty="0" smtClean="0">
                <a:solidFill>
                  <a:schemeClr val="tx1"/>
                </a:solidFill>
                <a:effectLst/>
                <a:latin typeface="+mn-lt"/>
                <a:cs typeface="+mn-cs"/>
              </a:rPr>
              <a:t>save the file if it has changed and quit </a:t>
            </a:r>
            <a:r>
              <a:rPr lang="en-US" altLang="zh-TW" sz="1200" b="1" i="0" kern="1200" dirty="0" smtClean="0">
                <a:solidFill>
                  <a:schemeClr val="tx1"/>
                </a:solidFill>
                <a:effectLst/>
                <a:latin typeface="+mn-lt"/>
                <a:cs typeface="+mn-cs"/>
              </a:rPr>
              <a:t>vi</a:t>
            </a:r>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118</a:t>
            </a:fld>
            <a:endParaRPr lang="zh-TW" altLang="en-US" dirty="0"/>
          </a:p>
        </p:txBody>
      </p:sp>
    </p:spTree>
    <p:extLst>
      <p:ext uri="{BB962C8B-B14F-4D97-AF65-F5344CB8AC3E}">
        <p14:creationId xmlns:p14="http://schemas.microsoft.com/office/powerpoint/2010/main" val="19460811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1GyG </a:t>
            </a:r>
            <a:r>
              <a:rPr lang="zh-TW" altLang="en-US" dirty="0" smtClean="0"/>
              <a:t>複製所有內容</a:t>
            </a:r>
          </a:p>
          <a:p>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120</a:t>
            </a:fld>
            <a:endParaRPr lang="zh-TW" altLang="en-US" dirty="0"/>
          </a:p>
        </p:txBody>
      </p:sp>
    </p:spTree>
    <p:extLst>
      <p:ext uri="{BB962C8B-B14F-4D97-AF65-F5344CB8AC3E}">
        <p14:creationId xmlns:p14="http://schemas.microsoft.com/office/powerpoint/2010/main" val="8016763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CentOS7   /</a:t>
            </a:r>
            <a:r>
              <a:rPr lang="en-US" altLang="zh-TW" dirty="0" err="1" smtClean="0"/>
              <a:t>etc</a:t>
            </a:r>
            <a:r>
              <a:rPr lang="en-US" altLang="zh-TW" dirty="0" smtClean="0"/>
              <a:t>/</a:t>
            </a:r>
            <a:r>
              <a:rPr lang="en-US" altLang="zh-TW" dirty="0" err="1" smtClean="0"/>
              <a:t>vimrc</a:t>
            </a:r>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123</a:t>
            </a:fld>
            <a:endParaRPr lang="zh-TW" altLang="en-US" dirty="0"/>
          </a:p>
        </p:txBody>
      </p:sp>
    </p:spTree>
    <p:extLst>
      <p:ext uri="{BB962C8B-B14F-4D97-AF65-F5344CB8AC3E}">
        <p14:creationId xmlns:p14="http://schemas.microsoft.com/office/powerpoint/2010/main" val="7548531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http://wanggen.myweb.hinet.net/ach1/ach1.html</a:t>
            </a:r>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125</a:t>
            </a:fld>
            <a:endParaRPr lang="zh-TW" altLang="en-US" dirty="0"/>
          </a:p>
        </p:txBody>
      </p:sp>
    </p:spTree>
    <p:extLst>
      <p:ext uri="{BB962C8B-B14F-4D97-AF65-F5344CB8AC3E}">
        <p14:creationId xmlns:p14="http://schemas.microsoft.com/office/powerpoint/2010/main" val="26176733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dirty="0" smtClean="0"/>
              <a:t>Linux</a:t>
            </a:r>
            <a:r>
              <a:rPr lang="zh-TW" altLang="en-US" dirty="0" smtClean="0"/>
              <a:t>是多人多工的系統，因此帳號與群組管理很重要</a:t>
            </a:r>
            <a:endParaRPr lang="en-US" altLang="zh-TW" dirty="0" smtClean="0"/>
          </a:p>
          <a:p>
            <a:pPr marL="171450" indent="-171450">
              <a:buFont typeface="Arial" panose="020B0604020202020204" pitchFamily="34" charset="0"/>
              <a:buChar char="•"/>
            </a:pPr>
            <a:r>
              <a:rPr lang="zh-TW" altLang="en-US" dirty="0" smtClean="0"/>
              <a:t>系統帳號：一些服務為了執行上的方便所產生的帳號</a:t>
            </a:r>
            <a:endParaRPr lang="en-US" altLang="zh-TW" dirty="0" smtClean="0"/>
          </a:p>
          <a:p>
            <a:pPr marL="171450" indent="-171450">
              <a:buFont typeface="Arial" panose="020B0604020202020204" pitchFamily="34" charset="0"/>
              <a:buChar char="•"/>
            </a:pPr>
            <a:r>
              <a:rPr lang="zh-TW" altLang="en-US" dirty="0" smtClean="0"/>
              <a:t>以</a:t>
            </a:r>
            <a:r>
              <a:rPr lang="en-US" altLang="zh-TW" dirty="0" err="1" smtClean="0"/>
              <a:t>newgrp</a:t>
            </a:r>
            <a:r>
              <a:rPr lang="en-US" altLang="zh-TW" baseline="0" dirty="0" smtClean="0"/>
              <a:t>  [</a:t>
            </a:r>
            <a:r>
              <a:rPr lang="zh-TW" altLang="en-US" baseline="0" dirty="0" smtClean="0"/>
              <a:t>群組名</a:t>
            </a:r>
            <a:r>
              <a:rPr lang="en-US" altLang="zh-TW" baseline="0" dirty="0" smtClean="0"/>
              <a:t>]</a:t>
            </a:r>
            <a:r>
              <a:rPr lang="zh-TW" altLang="en-US" baseline="0" dirty="0" smtClean="0"/>
              <a:t>  切換群組，用</a:t>
            </a:r>
            <a:r>
              <a:rPr lang="en-US" altLang="zh-TW" baseline="0" dirty="0" smtClean="0"/>
              <a:t>exit</a:t>
            </a:r>
            <a:r>
              <a:rPr lang="zh-TW" altLang="en-US" baseline="0" dirty="0" smtClean="0"/>
              <a:t>切回去  </a:t>
            </a:r>
            <a:r>
              <a:rPr lang="en-US" altLang="zh-TW" sz="1200" b="0" i="0" kern="1200" dirty="0" smtClean="0">
                <a:solidFill>
                  <a:schemeClr val="tx1"/>
                </a:solidFill>
                <a:effectLst/>
                <a:latin typeface="+mn-lt"/>
                <a:cs typeface="+mn-cs"/>
              </a:rPr>
              <a:t>The  </a:t>
            </a:r>
            <a:r>
              <a:rPr lang="en-US" altLang="zh-TW" sz="1200" b="0" i="0" kern="1200" dirty="0" err="1" smtClean="0">
                <a:solidFill>
                  <a:schemeClr val="tx1"/>
                </a:solidFill>
                <a:effectLst/>
                <a:latin typeface="+mn-lt"/>
                <a:cs typeface="+mn-cs"/>
              </a:rPr>
              <a:t>newgrp</a:t>
            </a:r>
            <a:r>
              <a:rPr lang="en-US" altLang="zh-TW" sz="1200" b="0" i="0" kern="1200" dirty="0" smtClean="0">
                <a:solidFill>
                  <a:schemeClr val="tx1"/>
                </a:solidFill>
                <a:effectLst/>
                <a:latin typeface="+mn-lt"/>
                <a:cs typeface="+mn-cs"/>
              </a:rPr>
              <a:t>  command  is  used  to  change  the  current  group  ID  during  a  login  session</a:t>
            </a:r>
            <a:endParaRPr lang="en-US" altLang="zh-TW" baseline="0" dirty="0" smtClean="0"/>
          </a:p>
          <a:p>
            <a:pPr marL="1714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fr-FR" dirty="0" smtClean="0"/>
              <a:t>所以第一個帳號會是</a:t>
            </a:r>
            <a:r>
              <a:rPr lang="fr-FR" altLang="zh-TW" dirty="0" smtClean="0"/>
              <a:t>1000</a:t>
            </a:r>
          </a:p>
          <a:p>
            <a:endParaRPr lang="en-US" altLang="zh-TW" baseline="0" dirty="0" smtClean="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126</a:t>
            </a:fld>
            <a:endParaRPr lang="zh-TW" altLang="en-US" dirty="0"/>
          </a:p>
        </p:txBody>
      </p:sp>
    </p:spTree>
    <p:extLst>
      <p:ext uri="{BB962C8B-B14F-4D97-AF65-F5344CB8AC3E}">
        <p14:creationId xmlns:p14="http://schemas.microsoft.com/office/powerpoint/2010/main" val="444165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為了安裝上的方便</a:t>
            </a:r>
            <a:r>
              <a:rPr lang="en-US" altLang="zh-TW" dirty="0" smtClean="0"/>
              <a:t>, </a:t>
            </a:r>
            <a:r>
              <a:rPr lang="zh-TW" altLang="en-US" dirty="0" smtClean="0"/>
              <a:t>有些組織或廠商將多種軟體組合起來</a:t>
            </a:r>
            <a:r>
              <a:rPr lang="en-US" altLang="zh-TW" dirty="0" smtClean="0"/>
              <a:t>, </a:t>
            </a:r>
            <a:r>
              <a:rPr lang="zh-TW" altLang="en-US" dirty="0" smtClean="0"/>
              <a:t>與 </a:t>
            </a:r>
            <a:r>
              <a:rPr lang="en-US" altLang="zh-TW" dirty="0" smtClean="0"/>
              <a:t>Linux </a:t>
            </a:r>
            <a:r>
              <a:rPr lang="zh-TW" altLang="en-US" dirty="0" smtClean="0"/>
              <a:t>系統核心一併包裝、發行或販賣</a:t>
            </a:r>
            <a:r>
              <a:rPr lang="en-US" altLang="zh-TW" dirty="0" smtClean="0"/>
              <a:t>, </a:t>
            </a:r>
            <a:r>
              <a:rPr lang="zh-TW" altLang="en-US" dirty="0" smtClean="0"/>
              <a:t>成為現在為數眾多的各種 </a:t>
            </a:r>
            <a:r>
              <a:rPr lang="en-US" altLang="zh-TW" dirty="0" smtClean="0"/>
              <a:t>Linux </a:t>
            </a:r>
            <a:r>
              <a:rPr lang="zh-TW" altLang="en-US" b="1" dirty="0" smtClean="0">
                <a:solidFill>
                  <a:srgbClr val="CC6600"/>
                </a:solidFill>
              </a:rPr>
              <a:t>發行版</a:t>
            </a:r>
            <a:r>
              <a:rPr lang="zh-TW" altLang="en-US" dirty="0" smtClean="0"/>
              <a:t> </a:t>
            </a:r>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15</a:t>
            </a:fld>
            <a:endParaRPr lang="zh-TW" altLang="en-US" dirty="0"/>
          </a:p>
        </p:txBody>
      </p:sp>
    </p:spTree>
    <p:extLst>
      <p:ext uri="{BB962C8B-B14F-4D97-AF65-F5344CB8AC3E}">
        <p14:creationId xmlns:p14="http://schemas.microsoft.com/office/powerpoint/2010/main" val="23532727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https://wiki.centos.org/zh-tw/TipsAndTricks/BecomingRoot</a:t>
            </a:r>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129</a:t>
            </a:fld>
            <a:endParaRPr lang="zh-TW" altLang="en-US" dirty="0"/>
          </a:p>
        </p:txBody>
      </p:sp>
    </p:spTree>
    <p:extLst>
      <p:ext uri="{BB962C8B-B14F-4D97-AF65-F5344CB8AC3E}">
        <p14:creationId xmlns:p14="http://schemas.microsoft.com/office/powerpoint/2010/main" val="3231202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6"/>
          <p:cNvSpPr>
            <a:spLocks noGrp="1" noChangeArrowheads="1"/>
          </p:cNvSpPr>
          <p:nvPr>
            <p:ph type="ftr" sz="quarter" idx="4"/>
          </p:nvPr>
        </p:nvSpPr>
        <p:spPr>
          <a:noFill/>
        </p:spPr>
        <p:txBody>
          <a:bodyPr/>
          <a:lstStyle>
            <a:lvl1pPr algn="l" eaLnBrk="0" hangingPunct="0">
              <a:spcBef>
                <a:spcPct val="30000"/>
              </a:spcBef>
              <a:defRPr kumimoji="1" sz="1200">
                <a:solidFill>
                  <a:schemeClr val="tx1"/>
                </a:solidFill>
                <a:latin typeface="Arial" charset="0"/>
                <a:ea typeface="新細明體" charset="-120"/>
              </a:defRPr>
            </a:lvl1pPr>
            <a:lvl2pPr marL="742950" indent="-285750" algn="l" eaLnBrk="0" hangingPunct="0">
              <a:spcBef>
                <a:spcPct val="30000"/>
              </a:spcBef>
              <a:defRPr kumimoji="1" sz="1200">
                <a:solidFill>
                  <a:schemeClr val="tx1"/>
                </a:solidFill>
                <a:latin typeface="Arial" charset="0"/>
                <a:ea typeface="新細明體" charset="-120"/>
              </a:defRPr>
            </a:lvl2pPr>
            <a:lvl3pPr marL="1143000" indent="-228600" algn="l" eaLnBrk="0" hangingPunct="0">
              <a:spcBef>
                <a:spcPct val="30000"/>
              </a:spcBef>
              <a:defRPr kumimoji="1" sz="1200">
                <a:solidFill>
                  <a:schemeClr val="tx1"/>
                </a:solidFill>
                <a:latin typeface="Arial" charset="0"/>
                <a:ea typeface="新細明體" charset="-120"/>
              </a:defRPr>
            </a:lvl3pPr>
            <a:lvl4pPr marL="1600200" indent="-228600" algn="l" eaLnBrk="0" hangingPunct="0">
              <a:spcBef>
                <a:spcPct val="30000"/>
              </a:spcBef>
              <a:defRPr kumimoji="1" sz="1200">
                <a:solidFill>
                  <a:schemeClr val="tx1"/>
                </a:solidFill>
                <a:latin typeface="Arial" charset="0"/>
                <a:ea typeface="新細明體" charset="-120"/>
              </a:defRPr>
            </a:lvl4pPr>
            <a:lvl5pPr marL="2057400" indent="-228600" algn="l" eaLnBrk="0" hangingPunct="0">
              <a:spcBef>
                <a:spcPct val="30000"/>
              </a:spcBef>
              <a:defRPr kumimoji="1" sz="1200">
                <a:solidFill>
                  <a:schemeClr val="tx1"/>
                </a:solidFill>
                <a:latin typeface="Arial" charset="0"/>
                <a:ea typeface="新細明體" charset="-120"/>
              </a:defRPr>
            </a:lvl5pPr>
            <a:lvl6pPr marL="2514600" indent="-228600" eaLnBrk="0" fontAlgn="base" hangingPunct="0">
              <a:spcBef>
                <a:spcPct val="30000"/>
              </a:spcBef>
              <a:spcAft>
                <a:spcPct val="0"/>
              </a:spcAft>
              <a:defRPr kumimoji="1" sz="1200">
                <a:solidFill>
                  <a:schemeClr val="tx1"/>
                </a:solidFill>
                <a:latin typeface="Arial" charset="0"/>
                <a:ea typeface="新細明體" charset="-120"/>
              </a:defRPr>
            </a:lvl6pPr>
            <a:lvl7pPr marL="2971800" indent="-228600" eaLnBrk="0" fontAlgn="base" hangingPunct="0">
              <a:spcBef>
                <a:spcPct val="30000"/>
              </a:spcBef>
              <a:spcAft>
                <a:spcPct val="0"/>
              </a:spcAft>
              <a:defRPr kumimoji="1" sz="1200">
                <a:solidFill>
                  <a:schemeClr val="tx1"/>
                </a:solidFill>
                <a:latin typeface="Arial" charset="0"/>
                <a:ea typeface="新細明體" charset="-120"/>
              </a:defRPr>
            </a:lvl7pPr>
            <a:lvl8pPr marL="3429000" indent="-228600" eaLnBrk="0" fontAlgn="base" hangingPunct="0">
              <a:spcBef>
                <a:spcPct val="30000"/>
              </a:spcBef>
              <a:spcAft>
                <a:spcPct val="0"/>
              </a:spcAft>
              <a:defRPr kumimoji="1" sz="1200">
                <a:solidFill>
                  <a:schemeClr val="tx1"/>
                </a:solidFill>
                <a:latin typeface="Arial" charset="0"/>
                <a:ea typeface="新細明體" charset="-120"/>
              </a:defRPr>
            </a:lvl8pPr>
            <a:lvl9pPr marL="3886200" indent="-228600" eaLnBrk="0" fontAlgn="base" hangingPunct="0">
              <a:spcBef>
                <a:spcPct val="30000"/>
              </a:spcBef>
              <a:spcAft>
                <a:spcPct val="0"/>
              </a:spcAft>
              <a:defRPr kumimoji="1" sz="1200">
                <a:solidFill>
                  <a:schemeClr val="tx1"/>
                </a:solidFill>
                <a:latin typeface="Arial" charset="0"/>
                <a:ea typeface="新細明體" charset="-120"/>
              </a:defRPr>
            </a:lvl9pPr>
          </a:lstStyle>
          <a:p>
            <a:pPr eaLnBrk="1" hangingPunct="1">
              <a:spcBef>
                <a:spcPct val="0"/>
              </a:spcBef>
            </a:pPr>
            <a:r>
              <a:rPr lang="en-US" altLang="zh-TW" dirty="0" err="1" smtClean="0">
                <a:latin typeface="微軟正黑體" panose="020B0604030504040204" pitchFamily="34" charset="-120"/>
                <a:ea typeface="微軟正黑體" panose="020B0604030504040204" pitchFamily="34" charset="-120"/>
              </a:rPr>
              <a:t>傳識資訊股份有限公司</a:t>
            </a:r>
            <a:r>
              <a:rPr lang="en-US" altLang="zh-TW" dirty="0" smtClean="0">
                <a:latin typeface="微軟正黑體" panose="020B0604030504040204" pitchFamily="34" charset="-120"/>
                <a:ea typeface="微軟正黑體" panose="020B0604030504040204" pitchFamily="34" charset="-120"/>
              </a:rPr>
              <a:t>  http://www.fitpi.com</a:t>
            </a:r>
          </a:p>
        </p:txBody>
      </p:sp>
      <p:sp>
        <p:nvSpPr>
          <p:cNvPr id="310275" name="Rectangle 7"/>
          <p:cNvSpPr>
            <a:spLocks noGrp="1" noChangeArrowheads="1"/>
          </p:cNvSpPr>
          <p:nvPr>
            <p:ph type="sldNum" sz="quarter" idx="5"/>
          </p:nvPr>
        </p:nvSpPr>
        <p:spPr>
          <a:noFill/>
        </p:spPr>
        <p:txBody>
          <a:bodyPr/>
          <a:lstStyle>
            <a:lvl1pPr algn="l" eaLnBrk="0" hangingPunct="0">
              <a:spcBef>
                <a:spcPct val="30000"/>
              </a:spcBef>
              <a:defRPr kumimoji="1" sz="1200">
                <a:solidFill>
                  <a:schemeClr val="tx1"/>
                </a:solidFill>
                <a:latin typeface="Arial" charset="0"/>
                <a:ea typeface="新細明體" charset="-120"/>
              </a:defRPr>
            </a:lvl1pPr>
            <a:lvl2pPr marL="742950" indent="-285750" algn="l" eaLnBrk="0" hangingPunct="0">
              <a:spcBef>
                <a:spcPct val="30000"/>
              </a:spcBef>
              <a:defRPr kumimoji="1" sz="1200">
                <a:solidFill>
                  <a:schemeClr val="tx1"/>
                </a:solidFill>
                <a:latin typeface="Arial" charset="0"/>
                <a:ea typeface="新細明體" charset="-120"/>
              </a:defRPr>
            </a:lvl2pPr>
            <a:lvl3pPr marL="1143000" indent="-228600" algn="l" eaLnBrk="0" hangingPunct="0">
              <a:spcBef>
                <a:spcPct val="30000"/>
              </a:spcBef>
              <a:defRPr kumimoji="1" sz="1200">
                <a:solidFill>
                  <a:schemeClr val="tx1"/>
                </a:solidFill>
                <a:latin typeface="Arial" charset="0"/>
                <a:ea typeface="新細明體" charset="-120"/>
              </a:defRPr>
            </a:lvl3pPr>
            <a:lvl4pPr marL="1600200" indent="-228600" algn="l" eaLnBrk="0" hangingPunct="0">
              <a:spcBef>
                <a:spcPct val="30000"/>
              </a:spcBef>
              <a:defRPr kumimoji="1" sz="1200">
                <a:solidFill>
                  <a:schemeClr val="tx1"/>
                </a:solidFill>
                <a:latin typeface="Arial" charset="0"/>
                <a:ea typeface="新細明體" charset="-120"/>
              </a:defRPr>
            </a:lvl4pPr>
            <a:lvl5pPr marL="2057400" indent="-228600" algn="l" eaLnBrk="0" hangingPunct="0">
              <a:spcBef>
                <a:spcPct val="30000"/>
              </a:spcBef>
              <a:defRPr kumimoji="1" sz="1200">
                <a:solidFill>
                  <a:schemeClr val="tx1"/>
                </a:solidFill>
                <a:latin typeface="Arial" charset="0"/>
                <a:ea typeface="新細明體" charset="-120"/>
              </a:defRPr>
            </a:lvl5pPr>
            <a:lvl6pPr marL="2514600" indent="-228600" eaLnBrk="0" fontAlgn="base" hangingPunct="0">
              <a:spcBef>
                <a:spcPct val="30000"/>
              </a:spcBef>
              <a:spcAft>
                <a:spcPct val="0"/>
              </a:spcAft>
              <a:defRPr kumimoji="1" sz="1200">
                <a:solidFill>
                  <a:schemeClr val="tx1"/>
                </a:solidFill>
                <a:latin typeface="Arial" charset="0"/>
                <a:ea typeface="新細明體" charset="-120"/>
              </a:defRPr>
            </a:lvl6pPr>
            <a:lvl7pPr marL="2971800" indent="-228600" eaLnBrk="0" fontAlgn="base" hangingPunct="0">
              <a:spcBef>
                <a:spcPct val="30000"/>
              </a:spcBef>
              <a:spcAft>
                <a:spcPct val="0"/>
              </a:spcAft>
              <a:defRPr kumimoji="1" sz="1200">
                <a:solidFill>
                  <a:schemeClr val="tx1"/>
                </a:solidFill>
                <a:latin typeface="Arial" charset="0"/>
                <a:ea typeface="新細明體" charset="-120"/>
              </a:defRPr>
            </a:lvl7pPr>
            <a:lvl8pPr marL="3429000" indent="-228600" eaLnBrk="0" fontAlgn="base" hangingPunct="0">
              <a:spcBef>
                <a:spcPct val="30000"/>
              </a:spcBef>
              <a:spcAft>
                <a:spcPct val="0"/>
              </a:spcAft>
              <a:defRPr kumimoji="1" sz="1200">
                <a:solidFill>
                  <a:schemeClr val="tx1"/>
                </a:solidFill>
                <a:latin typeface="Arial" charset="0"/>
                <a:ea typeface="新細明體" charset="-120"/>
              </a:defRPr>
            </a:lvl8pPr>
            <a:lvl9pPr marL="3886200" indent="-228600" eaLnBrk="0" fontAlgn="base" hangingPunct="0">
              <a:spcBef>
                <a:spcPct val="30000"/>
              </a:spcBef>
              <a:spcAft>
                <a:spcPct val="0"/>
              </a:spcAft>
              <a:defRPr kumimoji="1" sz="1200">
                <a:solidFill>
                  <a:schemeClr val="tx1"/>
                </a:solidFill>
                <a:latin typeface="Arial" charset="0"/>
                <a:ea typeface="新細明體" charset="-120"/>
              </a:defRPr>
            </a:lvl9pPr>
          </a:lstStyle>
          <a:p>
            <a:pPr algn="r" eaLnBrk="1" hangingPunct="1">
              <a:spcBef>
                <a:spcPct val="0"/>
              </a:spcBef>
            </a:pPr>
            <a:fld id="{F53415C0-D90D-4441-81C8-7D5781AF6DDA}" type="slidenum">
              <a:rPr lang="en-US" altLang="zh-TW" smtClean="0">
                <a:latin typeface="微軟正黑體" panose="020B0604030504040204" pitchFamily="34" charset="-120"/>
                <a:ea typeface="微軟正黑體" panose="020B0604030504040204" pitchFamily="34" charset="-120"/>
              </a:rPr>
              <a:pPr algn="r" eaLnBrk="1" hangingPunct="1">
                <a:spcBef>
                  <a:spcPct val="0"/>
                </a:spcBef>
              </a:pPr>
              <a:t>130</a:t>
            </a:fld>
            <a:endParaRPr lang="en-US" altLang="zh-TW" dirty="0" smtClean="0">
              <a:latin typeface="微軟正黑體" panose="020B0604030504040204" pitchFamily="34" charset="-120"/>
              <a:ea typeface="微軟正黑體" panose="020B0604030504040204" pitchFamily="34" charset="-120"/>
            </a:endParaRPr>
          </a:p>
        </p:txBody>
      </p:sp>
      <p:sp>
        <p:nvSpPr>
          <p:cNvPr id="310276" name="Rectangle 2"/>
          <p:cNvSpPr>
            <a:spLocks noGrp="1" noRot="1" noChangeAspect="1" noChangeArrowheads="1" noTextEdit="1"/>
          </p:cNvSpPr>
          <p:nvPr>
            <p:ph type="sldImg"/>
          </p:nvPr>
        </p:nvSpPr>
        <p:spPr>
          <a:ln/>
        </p:spPr>
      </p:sp>
      <p:sp>
        <p:nvSpPr>
          <p:cNvPr id="310277" name="Rectangle 3"/>
          <p:cNvSpPr>
            <a:spLocks noGrp="1" noChangeArrowheads="1"/>
          </p:cNvSpPr>
          <p:nvPr>
            <p:ph type="body" idx="1"/>
          </p:nvPr>
        </p:nvSpPr>
        <p:spPr>
          <a:noFill/>
        </p:spPr>
        <p:txBody>
          <a:bodyPr/>
          <a:lstStyle/>
          <a:p>
            <a:pPr marL="171450" indent="-171450" eaLnBrk="1" hangingPunct="1">
              <a:buFont typeface="Arial" panose="020B0604020202020204" pitchFamily="34" charset="0"/>
              <a:buChar char="•"/>
            </a:pPr>
            <a:r>
              <a:rPr lang="en-US" altLang="zh-TW" sz="1200" b="0" i="0" kern="1200" dirty="0" smtClean="0">
                <a:solidFill>
                  <a:schemeClr val="tx1"/>
                </a:solidFill>
                <a:effectLst/>
                <a:latin typeface="+mn-lt"/>
                <a:cs typeface="+mn-cs"/>
              </a:rPr>
              <a:t>Linux  </a:t>
            </a:r>
            <a:r>
              <a:rPr lang="zh-TW" altLang="en-US" sz="1200" b="0" i="0" kern="1200" dirty="0" smtClean="0">
                <a:solidFill>
                  <a:schemeClr val="tx1"/>
                </a:solidFill>
                <a:effectLst/>
                <a:latin typeface="+mn-lt"/>
                <a:cs typeface="+mn-cs"/>
              </a:rPr>
              <a:t>主機並不會直接認識你的</a:t>
            </a:r>
            <a:r>
              <a:rPr lang="en-US" altLang="zh-TW" sz="1200" b="0" i="0" kern="1200" dirty="0" smtClean="0">
                <a:solidFill>
                  <a:schemeClr val="tx1"/>
                </a:solidFill>
                <a:effectLst/>
                <a:latin typeface="+mn-lt"/>
                <a:cs typeface="+mn-cs"/>
              </a:rPr>
              <a:t>『</a:t>
            </a:r>
            <a:r>
              <a:rPr lang="zh-TW" altLang="en-US" sz="1200" b="0" i="0" kern="1200" dirty="0" smtClean="0">
                <a:solidFill>
                  <a:schemeClr val="tx1"/>
                </a:solidFill>
                <a:effectLst/>
                <a:latin typeface="+mn-lt"/>
                <a:cs typeface="+mn-cs"/>
              </a:rPr>
              <a:t>帳號名稱</a:t>
            </a:r>
            <a:r>
              <a:rPr lang="en-US" altLang="zh-TW" sz="1200" b="0" i="0" kern="1200" dirty="0" smtClean="0">
                <a:solidFill>
                  <a:schemeClr val="tx1"/>
                </a:solidFill>
                <a:effectLst/>
                <a:latin typeface="+mn-lt"/>
                <a:cs typeface="+mn-cs"/>
              </a:rPr>
              <a:t>』</a:t>
            </a:r>
            <a:r>
              <a:rPr lang="zh-TW" altLang="en-US" sz="1200" b="0" i="0" kern="1200" dirty="0" smtClean="0">
                <a:solidFill>
                  <a:schemeClr val="tx1"/>
                </a:solidFill>
                <a:effectLst/>
                <a:latin typeface="+mn-lt"/>
                <a:cs typeface="+mn-cs"/>
              </a:rPr>
              <a:t>的，他僅認識  </a:t>
            </a:r>
            <a:r>
              <a:rPr lang="en-US" altLang="zh-TW" sz="1200" b="0" i="0" kern="1200" dirty="0" smtClean="0">
                <a:solidFill>
                  <a:schemeClr val="tx1"/>
                </a:solidFill>
                <a:effectLst/>
                <a:latin typeface="+mn-lt"/>
                <a:cs typeface="+mn-cs"/>
              </a:rPr>
              <a:t>ID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200" b="0" i="0" kern="1200" dirty="0" smtClean="0">
                <a:solidFill>
                  <a:schemeClr val="tx1"/>
                </a:solidFill>
                <a:effectLst/>
                <a:latin typeface="+mn-lt"/>
                <a:cs typeface="+mn-cs"/>
              </a:rPr>
              <a:t>要讓其他的帳號名稱也具有  </a:t>
            </a:r>
            <a:r>
              <a:rPr lang="en-US" altLang="zh-TW" sz="1200" b="0" i="0" kern="1200" dirty="0" smtClean="0">
                <a:solidFill>
                  <a:schemeClr val="tx1"/>
                </a:solidFill>
                <a:effectLst/>
                <a:latin typeface="+mn-lt"/>
                <a:cs typeface="+mn-cs"/>
              </a:rPr>
              <a:t>root  </a:t>
            </a:r>
            <a:r>
              <a:rPr lang="zh-TW" altLang="en-US" sz="1200" b="0" i="0" kern="1200" dirty="0" smtClean="0">
                <a:solidFill>
                  <a:schemeClr val="tx1"/>
                </a:solidFill>
                <a:effectLst/>
                <a:latin typeface="+mn-lt"/>
                <a:cs typeface="+mn-cs"/>
              </a:rPr>
              <a:t>的權限時，將該帳號的  </a:t>
            </a:r>
            <a:r>
              <a:rPr lang="en-US" altLang="zh-TW" sz="1200" b="0" i="0" kern="1200" dirty="0" smtClean="0">
                <a:solidFill>
                  <a:schemeClr val="tx1"/>
                </a:solidFill>
                <a:effectLst/>
                <a:latin typeface="+mn-lt"/>
                <a:cs typeface="+mn-cs"/>
              </a:rPr>
              <a:t>UID  </a:t>
            </a:r>
            <a:r>
              <a:rPr lang="zh-TW" altLang="en-US" sz="1200" b="0" i="0" kern="1200" dirty="0" smtClean="0">
                <a:solidFill>
                  <a:schemeClr val="tx1"/>
                </a:solidFill>
                <a:effectLst/>
                <a:latin typeface="+mn-lt"/>
                <a:cs typeface="+mn-cs"/>
              </a:rPr>
              <a:t>改為  </a:t>
            </a:r>
            <a:r>
              <a:rPr lang="en-US" altLang="zh-TW" sz="1200" b="0" i="0" kern="1200" dirty="0" smtClean="0">
                <a:solidFill>
                  <a:schemeClr val="tx1"/>
                </a:solidFill>
                <a:effectLst/>
                <a:latin typeface="+mn-lt"/>
                <a:cs typeface="+mn-cs"/>
              </a:rPr>
              <a:t>0  </a:t>
            </a:r>
            <a:r>
              <a:rPr lang="zh-TW" altLang="en-US" sz="1200" b="0" i="0" kern="1200" dirty="0" smtClean="0">
                <a:solidFill>
                  <a:schemeClr val="tx1"/>
                </a:solidFill>
                <a:effectLst/>
                <a:latin typeface="+mn-lt"/>
                <a:cs typeface="+mn-cs"/>
              </a:rPr>
              <a:t>即可  ，要讓群組改為</a:t>
            </a:r>
            <a:r>
              <a:rPr lang="en-US" altLang="zh-TW" sz="1200" b="0" i="0" kern="1200" dirty="0" smtClean="0">
                <a:solidFill>
                  <a:schemeClr val="tx1"/>
                </a:solidFill>
                <a:effectLst/>
                <a:latin typeface="+mn-lt"/>
                <a:cs typeface="+mn-cs"/>
              </a:rPr>
              <a:t>root</a:t>
            </a:r>
            <a:r>
              <a:rPr lang="zh-TW" altLang="en-US" sz="1200" b="0" i="0" kern="1200" dirty="0" smtClean="0">
                <a:solidFill>
                  <a:schemeClr val="tx1"/>
                </a:solidFill>
                <a:effectLst/>
                <a:latin typeface="+mn-lt"/>
                <a:cs typeface="+mn-cs"/>
              </a:rPr>
              <a:t>只要將其</a:t>
            </a:r>
            <a:r>
              <a:rPr lang="en-US" altLang="zh-TW" sz="1200" b="0" i="0" kern="1200" dirty="0" smtClean="0">
                <a:solidFill>
                  <a:schemeClr val="tx1"/>
                </a:solidFill>
                <a:effectLst/>
                <a:latin typeface="+mn-lt"/>
                <a:cs typeface="+mn-cs"/>
              </a:rPr>
              <a:t>GID</a:t>
            </a:r>
            <a:r>
              <a:rPr lang="zh-TW" altLang="en-US" sz="1200" b="0" i="0" kern="1200" dirty="0" smtClean="0">
                <a:solidFill>
                  <a:schemeClr val="tx1"/>
                </a:solidFill>
                <a:effectLst/>
                <a:latin typeface="+mn-lt"/>
                <a:cs typeface="+mn-cs"/>
              </a:rPr>
              <a:t>改為  </a:t>
            </a:r>
            <a:r>
              <a:rPr lang="en-US" altLang="zh-TW" sz="1200" b="0" i="0" kern="1200" dirty="0" smtClean="0">
                <a:solidFill>
                  <a:schemeClr val="tx1"/>
                </a:solidFill>
                <a:effectLst/>
                <a:latin typeface="+mn-lt"/>
                <a:cs typeface="+mn-cs"/>
              </a:rPr>
              <a:t>0</a:t>
            </a:r>
          </a:p>
          <a:p>
            <a:pPr eaLnBrk="1" hangingPunct="1"/>
            <a:r>
              <a:rPr lang="en-US" altLang="zh-TW" dirty="0" smtClean="0"/>
              <a:t>http://www.cyberciti.biz/faq/understanding-etcshadow-file/</a:t>
            </a:r>
          </a:p>
          <a:p>
            <a:pPr eaLnBrk="1" hangingPunct="1"/>
            <a:r>
              <a:rPr lang="en-US" altLang="zh-TW" dirty="0" smtClean="0"/>
              <a:t>http://www.cyberciti.biz/faq/understanding-etcpasswd-file-format/</a:t>
            </a:r>
          </a:p>
          <a:p>
            <a:pPr marL="171450" indent="-171450" eaLnBrk="1" hangingPunct="1">
              <a:buFont typeface="Arial" panose="020B0604020202020204" pitchFamily="34" charset="0"/>
              <a:buChar char="•"/>
            </a:pPr>
            <a:r>
              <a:rPr lang="zh-TW" altLang="en-US" sz="1200" b="0" i="0" kern="1200" dirty="0" smtClean="0">
                <a:solidFill>
                  <a:schemeClr val="tx1"/>
                </a:solidFill>
                <a:effectLst/>
                <a:latin typeface="+mn-lt"/>
                <a:cs typeface="+mn-cs"/>
              </a:rPr>
              <a:t>很多程式的運作都與權限有關，而權限與  </a:t>
            </a:r>
            <a:r>
              <a:rPr lang="en-US" altLang="zh-TW" sz="1200" b="0" i="0" kern="1200" dirty="0" smtClean="0">
                <a:solidFill>
                  <a:schemeClr val="tx1"/>
                </a:solidFill>
                <a:effectLst/>
                <a:latin typeface="+mn-lt"/>
                <a:cs typeface="+mn-cs"/>
              </a:rPr>
              <a:t>UID/GID  </a:t>
            </a:r>
            <a:r>
              <a:rPr lang="zh-TW" altLang="en-US" sz="1200" b="0" i="0" kern="1200" dirty="0" smtClean="0">
                <a:solidFill>
                  <a:schemeClr val="tx1"/>
                </a:solidFill>
                <a:effectLst/>
                <a:latin typeface="+mn-lt"/>
                <a:cs typeface="+mn-cs"/>
              </a:rPr>
              <a:t>有關！因此各程式當然需要權限讀取  </a:t>
            </a:r>
            <a:r>
              <a:rPr lang="en-US" altLang="zh-TW" sz="1200" b="0" i="0" kern="1200" dirty="0" smtClean="0">
                <a:solidFill>
                  <a:schemeClr val="tx1"/>
                </a:solidFill>
                <a:effectLst/>
                <a:latin typeface="+mn-lt"/>
                <a:cs typeface="+mn-cs"/>
              </a:rPr>
              <a:t>/</a:t>
            </a:r>
            <a:r>
              <a:rPr lang="en-US" altLang="zh-TW" sz="1200" b="0" i="0" kern="1200" dirty="0" err="1" smtClean="0">
                <a:solidFill>
                  <a:schemeClr val="tx1"/>
                </a:solidFill>
                <a:effectLst/>
                <a:latin typeface="+mn-lt"/>
                <a:cs typeface="+mn-cs"/>
              </a:rPr>
              <a:t>etc</a:t>
            </a:r>
            <a:r>
              <a:rPr lang="en-US" altLang="zh-TW" sz="1200" b="0" i="0" kern="1200" dirty="0" smtClean="0">
                <a:solidFill>
                  <a:schemeClr val="tx1"/>
                </a:solidFill>
                <a:effectLst/>
                <a:latin typeface="+mn-lt"/>
                <a:cs typeface="+mn-cs"/>
              </a:rPr>
              <a:t>/</a:t>
            </a:r>
            <a:r>
              <a:rPr lang="en-US" altLang="zh-TW" sz="1200" b="0" i="0" kern="1200" dirty="0" err="1" smtClean="0">
                <a:solidFill>
                  <a:schemeClr val="tx1"/>
                </a:solidFill>
                <a:effectLst/>
                <a:latin typeface="+mn-lt"/>
                <a:cs typeface="+mn-cs"/>
              </a:rPr>
              <a:t>passwd</a:t>
            </a:r>
            <a:r>
              <a:rPr lang="en-US" altLang="zh-TW" sz="1200" b="0" i="0" kern="1200" dirty="0" smtClean="0">
                <a:solidFill>
                  <a:schemeClr val="tx1"/>
                </a:solidFill>
                <a:effectLst/>
                <a:latin typeface="+mn-lt"/>
                <a:cs typeface="+mn-cs"/>
              </a:rPr>
              <a:t>  </a:t>
            </a:r>
            <a:r>
              <a:rPr lang="zh-TW" altLang="en-US" sz="1200" b="0" i="0" kern="1200" dirty="0" smtClean="0">
                <a:solidFill>
                  <a:schemeClr val="tx1"/>
                </a:solidFill>
                <a:effectLst/>
                <a:latin typeface="+mn-lt"/>
                <a:cs typeface="+mn-cs"/>
              </a:rPr>
              <a:t>來瞭解不同帳號的權限。</a:t>
            </a:r>
            <a:endParaRPr lang="en-US" altLang="zh-TW" sz="1200" b="0" i="0" kern="1200" dirty="0" smtClean="0">
              <a:solidFill>
                <a:schemeClr val="tx1"/>
              </a:solidFill>
              <a:effectLst/>
              <a:latin typeface="+mn-lt"/>
              <a:cs typeface="+mn-cs"/>
            </a:endParaRPr>
          </a:p>
          <a:p>
            <a:pPr marL="171450" indent="-171450" eaLnBrk="1" hangingPunct="1">
              <a:buFont typeface="Arial" panose="020B0604020202020204" pitchFamily="34" charset="0"/>
              <a:buChar char="•"/>
            </a:pPr>
            <a:r>
              <a:rPr lang="zh-TW" altLang="en-US" sz="1200" b="0" i="0" kern="1200" dirty="0" smtClean="0">
                <a:solidFill>
                  <a:schemeClr val="tx1"/>
                </a:solidFill>
                <a:effectLst/>
                <a:latin typeface="+mn-lt"/>
                <a:cs typeface="+mn-cs"/>
              </a:rPr>
              <a:t>雖然早期的</a:t>
            </a:r>
            <a:r>
              <a:rPr lang="zh-TW" altLang="en-US" sz="1200" b="1" i="0" kern="1200" dirty="0" smtClean="0">
                <a:solidFill>
                  <a:schemeClr val="tx1"/>
                </a:solidFill>
                <a:effectLst/>
                <a:latin typeface="+mn-lt"/>
                <a:cs typeface="+mn-cs"/>
              </a:rPr>
              <a:t>密碼</a:t>
            </a:r>
            <a:r>
              <a:rPr lang="zh-TW" altLang="en-US" sz="1200" b="0" i="0" kern="1200" dirty="0" smtClean="0">
                <a:solidFill>
                  <a:schemeClr val="tx1"/>
                </a:solidFill>
                <a:effectLst/>
                <a:latin typeface="+mn-lt"/>
                <a:cs typeface="+mn-cs"/>
              </a:rPr>
              <a:t>也有加密過，但卻放置到  </a:t>
            </a:r>
            <a:r>
              <a:rPr lang="en-US" altLang="zh-TW" sz="1200" b="0" i="0" kern="1200" dirty="0" smtClean="0">
                <a:solidFill>
                  <a:schemeClr val="tx1"/>
                </a:solidFill>
                <a:effectLst/>
                <a:latin typeface="+mn-lt"/>
                <a:cs typeface="+mn-cs"/>
              </a:rPr>
              <a:t>/</a:t>
            </a:r>
            <a:r>
              <a:rPr lang="en-US" altLang="zh-TW" sz="1200" b="0" i="0" kern="1200" dirty="0" err="1" smtClean="0">
                <a:solidFill>
                  <a:schemeClr val="tx1"/>
                </a:solidFill>
                <a:effectLst/>
                <a:latin typeface="+mn-lt"/>
                <a:cs typeface="+mn-cs"/>
              </a:rPr>
              <a:t>etc</a:t>
            </a:r>
            <a:r>
              <a:rPr lang="en-US" altLang="zh-TW" sz="1200" b="0" i="0" kern="1200" dirty="0" smtClean="0">
                <a:solidFill>
                  <a:schemeClr val="tx1"/>
                </a:solidFill>
                <a:effectLst/>
                <a:latin typeface="+mn-lt"/>
                <a:cs typeface="+mn-cs"/>
              </a:rPr>
              <a:t>/</a:t>
            </a:r>
            <a:r>
              <a:rPr lang="en-US" altLang="zh-TW" sz="1200" b="0" i="0" kern="1200" dirty="0" err="1" smtClean="0">
                <a:solidFill>
                  <a:schemeClr val="tx1"/>
                </a:solidFill>
                <a:effectLst/>
                <a:latin typeface="+mn-lt"/>
                <a:cs typeface="+mn-cs"/>
              </a:rPr>
              <a:t>passwd</a:t>
            </a:r>
            <a:r>
              <a:rPr lang="en-US" altLang="zh-TW" sz="1200" b="0" i="0" kern="1200" dirty="0" smtClean="0">
                <a:solidFill>
                  <a:schemeClr val="tx1"/>
                </a:solidFill>
                <a:effectLst/>
                <a:latin typeface="+mn-lt"/>
                <a:cs typeface="+mn-cs"/>
              </a:rPr>
              <a:t>  </a:t>
            </a:r>
            <a:r>
              <a:rPr lang="zh-TW" altLang="en-US" sz="1200" b="0" i="0" kern="1200" dirty="0" smtClean="0">
                <a:solidFill>
                  <a:schemeClr val="tx1"/>
                </a:solidFill>
                <a:effectLst/>
                <a:latin typeface="+mn-lt"/>
                <a:cs typeface="+mn-cs"/>
              </a:rPr>
              <a:t>的第二個欄位上！這樣一來很容易被有心人士所竊取的，  加密過的</a:t>
            </a:r>
            <a:r>
              <a:rPr lang="zh-TW" altLang="en-US" sz="1200" b="1" i="0" kern="1200" dirty="0" smtClean="0">
                <a:solidFill>
                  <a:schemeClr val="tx1"/>
                </a:solidFill>
                <a:effectLst/>
                <a:latin typeface="+mn-lt"/>
                <a:cs typeface="+mn-cs"/>
              </a:rPr>
              <a:t>密碼</a:t>
            </a:r>
            <a:r>
              <a:rPr lang="zh-TW" altLang="en-US" sz="1200" b="0" i="0" kern="1200" dirty="0" smtClean="0">
                <a:solidFill>
                  <a:schemeClr val="tx1"/>
                </a:solidFill>
                <a:effectLst/>
                <a:latin typeface="+mn-lt"/>
                <a:cs typeface="+mn-cs"/>
              </a:rPr>
              <a:t>也能夠透過暴力破解法去  </a:t>
            </a:r>
            <a:r>
              <a:rPr lang="en-US" altLang="zh-TW" sz="1200" b="0" i="0" kern="1200" dirty="0" smtClean="0">
                <a:solidFill>
                  <a:schemeClr val="tx1"/>
                </a:solidFill>
                <a:effectLst/>
                <a:latin typeface="+mn-lt"/>
                <a:cs typeface="+mn-cs"/>
              </a:rPr>
              <a:t>try  and  error  (</a:t>
            </a:r>
            <a:r>
              <a:rPr lang="zh-TW" altLang="en-US" sz="1200" b="0" i="0" kern="1200" dirty="0" smtClean="0">
                <a:solidFill>
                  <a:schemeClr val="tx1"/>
                </a:solidFill>
                <a:effectLst/>
                <a:latin typeface="+mn-lt"/>
                <a:cs typeface="+mn-cs"/>
              </a:rPr>
              <a:t>試誤</a:t>
            </a:r>
            <a:r>
              <a:rPr lang="en-US" altLang="zh-TW" sz="1200" b="0" i="0" kern="1200" dirty="0" smtClean="0">
                <a:solidFill>
                  <a:schemeClr val="tx1"/>
                </a:solidFill>
                <a:effectLst/>
                <a:latin typeface="+mn-lt"/>
                <a:cs typeface="+mn-cs"/>
              </a:rPr>
              <a:t>)  </a:t>
            </a:r>
            <a:r>
              <a:rPr lang="zh-TW" altLang="en-US" sz="1200" b="0" i="0" kern="1200" dirty="0" smtClean="0">
                <a:solidFill>
                  <a:schemeClr val="tx1"/>
                </a:solidFill>
                <a:effectLst/>
                <a:latin typeface="+mn-lt"/>
                <a:cs typeface="+mn-cs"/>
              </a:rPr>
              <a:t>找出來！</a:t>
            </a:r>
            <a:r>
              <a:rPr lang="zh-TW" altLang="en-US" dirty="0" smtClean="0"/>
              <a:t/>
            </a:r>
            <a:br>
              <a:rPr lang="zh-TW" altLang="en-US" dirty="0" smtClean="0"/>
            </a:br>
            <a:endParaRPr lang="en-US" altLang="zh-TW" sz="1200" b="0" i="0" kern="1200" dirty="0" smtClean="0">
              <a:solidFill>
                <a:schemeClr val="tx1"/>
              </a:solidFill>
              <a:effectLst/>
              <a:latin typeface="+mn-lt"/>
              <a:cs typeface="+mn-cs"/>
            </a:endParaRPr>
          </a:p>
          <a:p>
            <a:pPr eaLnBrk="1" hangingPunct="1"/>
            <a:endParaRPr lang="en-US" altLang="zh-TW" dirty="0"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zh-TW" altLang="en-US" sz="1200" b="0" i="0" kern="1200" dirty="0" smtClean="0">
                <a:solidFill>
                  <a:schemeClr val="tx1"/>
                </a:solidFill>
                <a:effectLst/>
                <a:latin typeface="+mn-lt"/>
                <a:cs typeface="+mn-cs"/>
              </a:rPr>
              <a:t>帳號命名：</a:t>
            </a:r>
            <a:r>
              <a:rPr lang="en-US" altLang="zh-TW" sz="1200" b="0" i="0" kern="1200" dirty="0" smtClean="0">
                <a:solidFill>
                  <a:schemeClr val="tx1"/>
                </a:solidFill>
                <a:effectLst/>
                <a:latin typeface="+mn-lt"/>
                <a:cs typeface="+mn-cs"/>
              </a:rPr>
              <a:t>123a  </a:t>
            </a:r>
            <a:r>
              <a:rPr lang="zh-TW" altLang="en-US" sz="1200" b="0" i="0" kern="1200" dirty="0" smtClean="0">
                <a:solidFill>
                  <a:schemeClr val="tx1"/>
                </a:solidFill>
                <a:effectLst/>
                <a:latin typeface="+mn-lt"/>
                <a:cs typeface="+mn-cs"/>
              </a:rPr>
              <a:t>是合法的</a:t>
            </a:r>
            <a:endParaRPr lang="en-US" altLang="zh-TW" sz="1200" b="0" i="0" kern="1200" dirty="0" smtClean="0">
              <a:solidFill>
                <a:schemeClr val="tx1"/>
              </a:solidFill>
              <a:effectLst/>
              <a:latin typeface="+mn-lt"/>
              <a:cs typeface="+mn-cs"/>
            </a:endParaRPr>
          </a:p>
          <a:p>
            <a:pPr marL="171450" indent="-171450">
              <a:buFont typeface="Arial" panose="020B0604020202020204" pitchFamily="34" charset="0"/>
              <a:buChar char="•"/>
            </a:pPr>
            <a:r>
              <a:rPr lang="en-US" altLang="zh-TW" sz="1200" b="0" i="0" kern="1200" dirty="0" smtClean="0">
                <a:solidFill>
                  <a:schemeClr val="tx1"/>
                </a:solidFill>
                <a:effectLst/>
                <a:latin typeface="+mn-lt"/>
                <a:cs typeface="+mn-cs"/>
              </a:rPr>
              <a:t>root  </a:t>
            </a:r>
            <a:r>
              <a:rPr lang="zh-TW" altLang="en-US" sz="1200" b="1" i="0" kern="1200" dirty="0" smtClean="0">
                <a:solidFill>
                  <a:schemeClr val="tx1"/>
                </a:solidFill>
                <a:effectLst/>
                <a:latin typeface="+mn-lt"/>
                <a:cs typeface="+mn-cs"/>
              </a:rPr>
              <a:t>密碼</a:t>
            </a:r>
            <a:r>
              <a:rPr lang="zh-TW" altLang="en-US" sz="1200" b="0" i="0" kern="1200" dirty="0" smtClean="0">
                <a:solidFill>
                  <a:schemeClr val="tx1"/>
                </a:solidFill>
                <a:effectLst/>
                <a:latin typeface="+mn-lt"/>
                <a:cs typeface="+mn-cs"/>
              </a:rPr>
              <a:t>忘記了</a:t>
            </a:r>
            <a:r>
              <a:rPr lang="en-US" altLang="zh-TW" sz="1200" b="0" i="0" kern="1200" dirty="0" smtClean="0">
                <a:solidFill>
                  <a:schemeClr val="tx1"/>
                </a:solidFill>
                <a:effectLst/>
                <a:latin typeface="+mn-lt"/>
                <a:cs typeface="+mn-cs"/>
              </a:rPr>
              <a:t>?</a:t>
            </a:r>
            <a:r>
              <a:rPr lang="zh-TW" altLang="en-US" sz="1200" b="0" i="0" kern="1200" dirty="0" smtClean="0">
                <a:solidFill>
                  <a:schemeClr val="tx1"/>
                </a:solidFill>
                <a:effectLst/>
                <a:latin typeface="+mn-lt"/>
                <a:cs typeface="+mn-cs"/>
              </a:rPr>
              <a:t>  用任何可行方法將</a:t>
            </a:r>
            <a:r>
              <a:rPr lang="en-US" altLang="zh-TW" sz="1200" b="0" i="0" kern="1200" dirty="0" smtClean="0">
                <a:solidFill>
                  <a:schemeClr val="tx1"/>
                </a:solidFill>
                <a:effectLst/>
                <a:latin typeface="+mn-lt"/>
                <a:cs typeface="+mn-cs"/>
              </a:rPr>
              <a:t>/</a:t>
            </a:r>
            <a:r>
              <a:rPr lang="en-US" altLang="zh-TW" sz="1200" b="0" i="0" kern="1200" dirty="0" err="1" smtClean="0">
                <a:solidFill>
                  <a:schemeClr val="tx1"/>
                </a:solidFill>
                <a:effectLst/>
                <a:latin typeface="+mn-lt"/>
                <a:cs typeface="+mn-cs"/>
              </a:rPr>
              <a:t>etc</a:t>
            </a:r>
            <a:r>
              <a:rPr lang="en-US" altLang="zh-TW" sz="1200" b="0" i="0" kern="1200" dirty="0" smtClean="0">
                <a:solidFill>
                  <a:schemeClr val="tx1"/>
                </a:solidFill>
                <a:effectLst/>
                <a:latin typeface="+mn-lt"/>
                <a:cs typeface="+mn-cs"/>
              </a:rPr>
              <a:t>/shadow</a:t>
            </a:r>
            <a:r>
              <a:rPr lang="zh-TW" altLang="en-US" sz="1200" b="0" i="0" kern="1200" dirty="0" smtClean="0">
                <a:solidFill>
                  <a:schemeClr val="tx1"/>
                </a:solidFill>
                <a:effectLst/>
                <a:latin typeface="+mn-lt"/>
                <a:cs typeface="+mn-cs"/>
              </a:rPr>
              <a:t>的</a:t>
            </a:r>
            <a:r>
              <a:rPr lang="en-US" altLang="zh-TW" sz="1200" b="0" i="0" kern="1200" dirty="0" smtClean="0">
                <a:solidFill>
                  <a:schemeClr val="tx1"/>
                </a:solidFill>
                <a:effectLst/>
                <a:latin typeface="+mn-lt"/>
                <a:cs typeface="+mn-cs"/>
              </a:rPr>
              <a:t>root</a:t>
            </a:r>
            <a:r>
              <a:rPr lang="zh-TW" altLang="en-US" sz="1200" b="0" i="0" kern="1200" dirty="0" smtClean="0">
                <a:solidFill>
                  <a:schemeClr val="tx1"/>
                </a:solidFill>
                <a:effectLst/>
                <a:latin typeface="+mn-lt"/>
                <a:cs typeface="+mn-cs"/>
              </a:rPr>
              <a:t>密碼欄位刪除，則</a:t>
            </a:r>
            <a:r>
              <a:rPr lang="en-US" altLang="zh-TW" sz="1200" b="0" i="0" kern="1200" dirty="0" smtClean="0">
                <a:solidFill>
                  <a:schemeClr val="tx1"/>
                </a:solidFill>
                <a:effectLst/>
                <a:latin typeface="+mn-lt"/>
                <a:cs typeface="+mn-cs"/>
              </a:rPr>
              <a:t>root</a:t>
            </a:r>
            <a:r>
              <a:rPr lang="zh-TW" altLang="en-US" sz="1200" b="0" i="0" kern="1200" dirty="0" smtClean="0">
                <a:solidFill>
                  <a:schemeClr val="tx1"/>
                </a:solidFill>
                <a:effectLst/>
                <a:latin typeface="+mn-lt"/>
                <a:cs typeface="+mn-cs"/>
              </a:rPr>
              <a:t>就可以不需密碼直接登入  </a:t>
            </a:r>
            <a:endParaRPr lang="en-US" altLang="zh-TW" sz="1200" b="0" i="0" kern="1200" dirty="0" smtClean="0">
              <a:solidFill>
                <a:schemeClr val="tx1"/>
              </a:solidFill>
              <a:effectLst/>
              <a:latin typeface="+mn-lt"/>
              <a:cs typeface="+mn-cs"/>
            </a:endParaRPr>
          </a:p>
          <a:p>
            <a:pPr marL="171450" indent="-171450">
              <a:buFont typeface="Arial" panose="020B0604020202020204" pitchFamily="34" charset="0"/>
              <a:buChar char="•"/>
            </a:pPr>
            <a:r>
              <a:rPr lang="zh-TW" altLang="en-US" sz="1200" b="0" i="0" kern="1200" dirty="0" smtClean="0">
                <a:solidFill>
                  <a:schemeClr val="tx1"/>
                </a:solidFill>
                <a:effectLst/>
                <a:latin typeface="+mn-lt"/>
                <a:cs typeface="+mn-cs"/>
              </a:rPr>
              <a:t>一部系統上面的系統管理員不見得只有  </a:t>
            </a:r>
            <a:r>
              <a:rPr lang="en-US" altLang="zh-TW" sz="1200" b="0" i="0" kern="1200" dirty="0" smtClean="0">
                <a:solidFill>
                  <a:schemeClr val="tx1"/>
                </a:solidFill>
                <a:effectLst/>
                <a:latin typeface="+mn-lt"/>
                <a:cs typeface="+mn-cs"/>
              </a:rPr>
              <a:t>root  </a:t>
            </a:r>
            <a:r>
              <a:rPr lang="zh-TW" altLang="en-US" sz="1200" b="0" i="0" kern="1200" dirty="0" smtClean="0">
                <a:solidFill>
                  <a:schemeClr val="tx1"/>
                </a:solidFill>
                <a:effectLst/>
                <a:latin typeface="+mn-lt"/>
                <a:cs typeface="+mn-cs"/>
              </a:rPr>
              <a:t>喔！  </a:t>
            </a:r>
            <a:r>
              <a:rPr lang="en-US" altLang="zh-TW" dirty="0" smtClean="0">
                <a:hlinkClick r:id="rId3"/>
              </a:rPr>
              <a:t>http://linux.vbird.org/linux_basic/0410accountmanager.php#account_id</a:t>
            </a:r>
            <a:endParaRPr lang="en-US" altLang="zh-TW" sz="1200" b="1" i="0" kern="1200" dirty="0" smtClean="0">
              <a:solidFill>
                <a:schemeClr val="tx1"/>
              </a:solidFill>
              <a:effectLst/>
              <a:latin typeface="+mn-lt"/>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200" b="0" i="0" kern="1200" dirty="0" smtClean="0">
                <a:solidFill>
                  <a:schemeClr val="tx1"/>
                </a:solidFill>
                <a:effectLst/>
                <a:latin typeface="+mn-lt"/>
                <a:cs typeface="+mn-cs"/>
              </a:rPr>
              <a:t>很多帳號本來就是系統正常運作所須的，可以簡稱為系統帳號，例如  </a:t>
            </a:r>
            <a:r>
              <a:rPr lang="en-US" altLang="zh-TW" sz="1200" b="0" i="0" kern="1200" dirty="0" smtClean="0">
                <a:solidFill>
                  <a:schemeClr val="tx1"/>
                </a:solidFill>
                <a:effectLst/>
                <a:latin typeface="+mn-lt"/>
                <a:cs typeface="+mn-cs"/>
              </a:rPr>
              <a:t>bin</a:t>
            </a:r>
            <a:r>
              <a:rPr lang="zh-TW" altLang="en-US" sz="1200" b="0" i="0" kern="1200" dirty="0" smtClean="0">
                <a:solidFill>
                  <a:schemeClr val="tx1"/>
                </a:solidFill>
                <a:effectLst/>
                <a:latin typeface="+mn-lt"/>
                <a:cs typeface="+mn-cs"/>
              </a:rPr>
              <a:t>，</a:t>
            </a:r>
            <a:r>
              <a:rPr lang="en-US" altLang="zh-TW" sz="1200" b="0" i="0" kern="1200" dirty="0" smtClean="0">
                <a:solidFill>
                  <a:schemeClr val="tx1"/>
                </a:solidFill>
                <a:effectLst/>
                <a:latin typeface="+mn-lt"/>
                <a:cs typeface="+mn-cs"/>
              </a:rPr>
              <a:t>daemon</a:t>
            </a:r>
            <a:r>
              <a:rPr lang="zh-TW" altLang="en-US" sz="1200" b="0" i="0" kern="1200" dirty="0" smtClean="0">
                <a:solidFill>
                  <a:schemeClr val="tx1"/>
                </a:solidFill>
                <a:effectLst/>
                <a:latin typeface="+mn-lt"/>
                <a:cs typeface="+mn-cs"/>
              </a:rPr>
              <a:t>，</a:t>
            </a:r>
            <a:r>
              <a:rPr lang="en-US" altLang="zh-TW" sz="1200" b="0" i="0" kern="1200" dirty="0" err="1" smtClean="0">
                <a:solidFill>
                  <a:schemeClr val="tx1"/>
                </a:solidFill>
                <a:effectLst/>
                <a:latin typeface="+mn-lt"/>
                <a:cs typeface="+mn-cs"/>
              </a:rPr>
              <a:t>adm</a:t>
            </a:r>
            <a:r>
              <a:rPr lang="zh-TW" altLang="en-US" sz="1200" b="0" i="0" kern="1200" dirty="0" smtClean="0">
                <a:solidFill>
                  <a:schemeClr val="tx1"/>
                </a:solidFill>
                <a:effectLst/>
                <a:latin typeface="+mn-lt"/>
                <a:cs typeface="+mn-cs"/>
              </a:rPr>
              <a:t>，</a:t>
            </a:r>
            <a:r>
              <a:rPr lang="en-US" altLang="zh-TW" sz="1200" b="0" i="0" kern="1200" dirty="0" smtClean="0">
                <a:solidFill>
                  <a:schemeClr val="tx1"/>
                </a:solidFill>
                <a:effectLst/>
                <a:latin typeface="+mn-lt"/>
                <a:cs typeface="+mn-cs"/>
              </a:rPr>
              <a:t>nobody</a:t>
            </a:r>
            <a:endParaRPr lang="en-US" altLang="zh-TW" dirty="0" smtClean="0"/>
          </a:p>
          <a:p>
            <a:pPr marL="171450" indent="-171450">
              <a:buFont typeface="Arial" panose="020B0604020202020204" pitchFamily="34" charset="0"/>
              <a:buChar char="•"/>
            </a:pPr>
            <a:r>
              <a:rPr lang="en-US" altLang="zh-TW" sz="1200" b="0" i="0" kern="1200" dirty="0" err="1" smtClean="0">
                <a:solidFill>
                  <a:schemeClr val="tx1"/>
                </a:solidFill>
                <a:effectLst/>
                <a:latin typeface="+mn-lt"/>
                <a:cs typeface="+mn-cs"/>
              </a:rPr>
              <a:t>sudo</a:t>
            </a:r>
            <a:r>
              <a:rPr lang="en-US" altLang="zh-TW" sz="1200" b="0" i="0" kern="1200" dirty="0" smtClean="0">
                <a:solidFill>
                  <a:schemeClr val="tx1"/>
                </a:solidFill>
                <a:effectLst/>
                <a:latin typeface="+mn-lt"/>
                <a:cs typeface="+mn-cs"/>
              </a:rPr>
              <a:t>  </a:t>
            </a:r>
            <a:r>
              <a:rPr lang="en-US" altLang="zh-TW" sz="1200" b="0" i="0" kern="1200" dirty="0" err="1" smtClean="0">
                <a:solidFill>
                  <a:schemeClr val="tx1"/>
                </a:solidFill>
                <a:effectLst/>
                <a:latin typeface="+mn-lt"/>
                <a:cs typeface="+mn-cs"/>
              </a:rPr>
              <a:t>chage</a:t>
            </a:r>
            <a:r>
              <a:rPr lang="en-US" altLang="zh-TW" sz="1200" b="0" i="0" kern="1200" dirty="0" smtClean="0">
                <a:solidFill>
                  <a:schemeClr val="tx1"/>
                </a:solidFill>
                <a:effectLst/>
                <a:latin typeface="+mn-lt"/>
                <a:cs typeface="+mn-cs"/>
              </a:rPr>
              <a:t>  -l  </a:t>
            </a:r>
            <a:r>
              <a:rPr lang="en-US" altLang="zh-TW" sz="1200" b="0" i="0" kern="1200" dirty="0" err="1" smtClean="0">
                <a:solidFill>
                  <a:schemeClr val="tx1"/>
                </a:solidFill>
                <a:effectLst/>
                <a:latin typeface="+mn-lt"/>
                <a:cs typeface="+mn-cs"/>
              </a:rPr>
              <a:t>iiiedu</a:t>
            </a:r>
            <a:r>
              <a:rPr lang="zh-TW" altLang="en-US" sz="1200" b="0" i="0" kern="1200" dirty="0" smtClean="0">
                <a:solidFill>
                  <a:schemeClr val="tx1"/>
                </a:solidFill>
                <a:effectLst/>
                <a:latin typeface="+mn-lt"/>
                <a:cs typeface="+mn-cs"/>
              </a:rPr>
              <a:t>    顯示密碼修改時間</a:t>
            </a:r>
            <a:r>
              <a:rPr lang="en-US" altLang="zh-TW" sz="1200" b="0" i="0" kern="1200" dirty="0" smtClean="0">
                <a:solidFill>
                  <a:schemeClr val="tx1"/>
                </a:solidFill>
                <a:effectLst/>
                <a:latin typeface="+mn-lt"/>
                <a:cs typeface="+mn-cs"/>
              </a:rPr>
              <a:t>/</a:t>
            </a:r>
            <a:r>
              <a:rPr lang="zh-TW" altLang="en-US" sz="1200" b="0" i="0" kern="1200" dirty="0" smtClean="0">
                <a:solidFill>
                  <a:schemeClr val="tx1"/>
                </a:solidFill>
                <a:effectLst/>
                <a:latin typeface="+mn-lt"/>
                <a:cs typeface="+mn-cs"/>
              </a:rPr>
              <a:t>過期資訊</a:t>
            </a:r>
            <a:endParaRPr lang="en-US" altLang="zh-TW" sz="1200" b="0" i="0" kern="1200" dirty="0" smtClean="0">
              <a:solidFill>
                <a:schemeClr val="tx1"/>
              </a:solidFill>
              <a:effectLst/>
              <a:latin typeface="+mn-lt"/>
              <a:cs typeface="+mn-cs"/>
            </a:endParaRPr>
          </a:p>
          <a:p>
            <a:pPr marL="171450" indent="-171450">
              <a:buFont typeface="Arial" panose="020B0604020202020204" pitchFamily="34" charset="0"/>
              <a:buChar char="•"/>
            </a:pPr>
            <a:r>
              <a:rPr lang="zh-TW" altLang="en-US" dirty="0" smtClean="0"/>
              <a:t>舊</a:t>
            </a:r>
            <a:r>
              <a:rPr lang="en-US" altLang="zh-TW" dirty="0" smtClean="0"/>
              <a:t>DES</a:t>
            </a:r>
            <a:r>
              <a:rPr lang="zh-TW" altLang="en-US" dirty="0" smtClean="0"/>
              <a:t>  新  </a:t>
            </a:r>
            <a:r>
              <a:rPr lang="en-US" altLang="zh-TW" dirty="0" smtClean="0"/>
              <a:t>MD5</a:t>
            </a:r>
          </a:p>
          <a:p>
            <a:pPr marL="171450" indent="-171450">
              <a:buFont typeface="Arial" panose="020B0604020202020204" pitchFamily="34" charset="0"/>
              <a:buChar char="•"/>
            </a:pPr>
            <a:r>
              <a:rPr lang="zh-TW" altLang="en-US" sz="1200" b="0" i="0" kern="1200" dirty="0" smtClean="0">
                <a:solidFill>
                  <a:schemeClr val="tx1"/>
                </a:solidFill>
                <a:effectLst/>
                <a:latin typeface="+mn-lt"/>
                <a:cs typeface="+mn-cs"/>
              </a:rPr>
              <a:t>要知道某個日期的累積日數，可使用如下的程式計算：</a:t>
            </a:r>
            <a:endParaRPr lang="en-US" altLang="zh-TW" dirty="0" smtClean="0"/>
          </a:p>
          <a:p>
            <a:r>
              <a:rPr lang="en-US" altLang="zh-TW" dirty="0" smtClean="0"/>
              <a:t>  echo  $(($(date  --date="2008/09/04"  +%s)/86400+1))</a:t>
            </a:r>
            <a:endParaRPr lang="zh-TW" altLang="en-US" dirty="0" smtClean="0"/>
          </a:p>
          <a:p>
            <a:pPr marL="171450" indent="-171450">
              <a:buFont typeface="Arial" panose="020B0604020202020204" pitchFamily="34" charset="0"/>
              <a:buChar char="•"/>
            </a:pPr>
            <a:r>
              <a:rPr lang="zh-TW" altLang="en-US" sz="1200" b="0" i="0" kern="1200" dirty="0" smtClean="0">
                <a:solidFill>
                  <a:schemeClr val="tx1"/>
                </a:solidFill>
                <a:effectLst/>
                <a:latin typeface="+mn-lt"/>
                <a:cs typeface="+mn-cs"/>
              </a:rPr>
              <a:t>可用指令  </a:t>
            </a:r>
            <a:r>
              <a:rPr lang="en-US" altLang="zh-TW" sz="1200" b="0" i="0" kern="1200" dirty="0" err="1" smtClean="0">
                <a:solidFill>
                  <a:schemeClr val="tx1"/>
                </a:solidFill>
                <a:effectLst/>
                <a:latin typeface="+mn-lt"/>
                <a:cs typeface="+mn-cs"/>
              </a:rPr>
              <a:t>pwconv</a:t>
            </a:r>
            <a:r>
              <a:rPr lang="en-US" altLang="zh-TW" sz="1200" b="0" i="0" kern="1200" dirty="0" smtClean="0">
                <a:solidFill>
                  <a:schemeClr val="tx1"/>
                </a:solidFill>
                <a:effectLst/>
                <a:latin typeface="+mn-lt"/>
                <a:cs typeface="+mn-cs"/>
              </a:rPr>
              <a:t>  (</a:t>
            </a:r>
            <a:r>
              <a:rPr lang="en-US" altLang="zh-TW" sz="1200" b="1" i="0" kern="1200" dirty="0" smtClean="0">
                <a:solidFill>
                  <a:schemeClr val="tx1"/>
                </a:solidFill>
                <a:effectLst/>
                <a:latin typeface="+mn-lt"/>
                <a:cs typeface="+mn-cs"/>
              </a:rPr>
              <a:t>p</a:t>
            </a:r>
            <a:r>
              <a:rPr lang="en-US" altLang="zh-TW" sz="1200" b="0" i="0" kern="1200" dirty="0" smtClean="0">
                <a:solidFill>
                  <a:schemeClr val="tx1"/>
                </a:solidFill>
                <a:effectLst/>
                <a:latin typeface="+mn-lt"/>
                <a:cs typeface="+mn-cs"/>
              </a:rPr>
              <a:t>ass</a:t>
            </a:r>
            <a:r>
              <a:rPr lang="en-US" altLang="zh-TW" sz="1200" b="1" i="0" kern="1200" dirty="0" smtClean="0">
                <a:solidFill>
                  <a:schemeClr val="tx1"/>
                </a:solidFill>
                <a:effectLst/>
                <a:latin typeface="+mn-lt"/>
                <a:cs typeface="+mn-cs"/>
              </a:rPr>
              <a:t>w</a:t>
            </a:r>
            <a:r>
              <a:rPr lang="en-US" altLang="zh-TW" sz="1200" b="0" i="0" kern="1200" dirty="0" smtClean="0">
                <a:solidFill>
                  <a:schemeClr val="tx1"/>
                </a:solidFill>
                <a:effectLst/>
                <a:latin typeface="+mn-lt"/>
                <a:cs typeface="+mn-cs"/>
              </a:rPr>
              <a:t>ord  </a:t>
            </a:r>
            <a:r>
              <a:rPr lang="en-US" altLang="zh-TW" sz="1200" b="1" i="0" kern="1200" dirty="0" smtClean="0">
                <a:solidFill>
                  <a:schemeClr val="tx1"/>
                </a:solidFill>
                <a:effectLst/>
                <a:latin typeface="+mn-lt"/>
                <a:cs typeface="+mn-cs"/>
              </a:rPr>
              <a:t>conv</a:t>
            </a:r>
            <a:r>
              <a:rPr lang="en-US" altLang="zh-TW" sz="1200" b="0" i="0" kern="1200" dirty="0" smtClean="0">
                <a:solidFill>
                  <a:schemeClr val="tx1"/>
                </a:solidFill>
                <a:effectLst/>
                <a:latin typeface="+mn-lt"/>
                <a:cs typeface="+mn-cs"/>
              </a:rPr>
              <a:t>ert  to  shadow  password)</a:t>
            </a:r>
            <a:r>
              <a:rPr lang="zh-TW" altLang="en-US" sz="1200" b="0" i="0" kern="1200" dirty="0" smtClean="0">
                <a:solidFill>
                  <a:schemeClr val="tx1"/>
                </a:solidFill>
                <a:effectLst/>
                <a:latin typeface="+mn-lt"/>
                <a:cs typeface="+mn-cs"/>
              </a:rPr>
              <a:t>將密碼轉換到其影子檔</a:t>
            </a:r>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131</a:t>
            </a:fld>
            <a:endParaRPr lang="zh-TW" altLang="en-US"/>
          </a:p>
        </p:txBody>
      </p:sp>
    </p:spTree>
    <p:extLst>
      <p:ext uri="{BB962C8B-B14F-4D97-AF65-F5344CB8AC3E}">
        <p14:creationId xmlns:p14="http://schemas.microsoft.com/office/powerpoint/2010/main" val="1895208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cs typeface="+mn-cs"/>
              </a:rPr>
              <a:t>計算  </a:t>
            </a:r>
            <a:r>
              <a:rPr lang="en-US" altLang="zh-TW" sz="1200" b="0" i="0" kern="1200" dirty="0" smtClean="0">
                <a:solidFill>
                  <a:schemeClr val="tx1"/>
                </a:solidFill>
                <a:effectLst/>
                <a:latin typeface="+mn-lt"/>
                <a:cs typeface="+mn-cs"/>
              </a:rPr>
              <a:t>Linux  </a:t>
            </a:r>
            <a:r>
              <a:rPr lang="zh-TW" altLang="en-US" sz="1200" b="0" i="0" kern="1200" dirty="0" smtClean="0">
                <a:solidFill>
                  <a:schemeClr val="tx1"/>
                </a:solidFill>
                <a:effectLst/>
                <a:latin typeface="+mn-lt"/>
                <a:cs typeface="+mn-cs"/>
              </a:rPr>
              <a:t>日期的時間是以</a:t>
            </a:r>
            <a:r>
              <a:rPr lang="en-US" altLang="zh-TW" sz="1200" b="0" i="0" kern="1200" dirty="0" smtClean="0">
                <a:solidFill>
                  <a:schemeClr val="tx1"/>
                </a:solidFill>
                <a:effectLst/>
                <a:latin typeface="+mn-lt"/>
                <a:cs typeface="+mn-cs"/>
              </a:rPr>
              <a:t>1970</a:t>
            </a:r>
            <a:r>
              <a:rPr lang="zh-TW" altLang="en-US" sz="1200" b="0" i="0" kern="1200" dirty="0" smtClean="0">
                <a:solidFill>
                  <a:schemeClr val="tx1"/>
                </a:solidFill>
                <a:effectLst/>
                <a:latin typeface="+mn-lt"/>
                <a:cs typeface="+mn-cs"/>
              </a:rPr>
              <a:t>年</a:t>
            </a:r>
            <a:r>
              <a:rPr lang="en-US" altLang="zh-TW" sz="1200" b="0" i="0" kern="1200" dirty="0" smtClean="0">
                <a:solidFill>
                  <a:schemeClr val="tx1"/>
                </a:solidFill>
                <a:effectLst/>
                <a:latin typeface="+mn-lt"/>
                <a:cs typeface="+mn-cs"/>
              </a:rPr>
              <a:t>1</a:t>
            </a:r>
            <a:r>
              <a:rPr lang="zh-TW" altLang="en-US" sz="1200" b="0" i="0" kern="1200" dirty="0" smtClean="0">
                <a:solidFill>
                  <a:schemeClr val="tx1"/>
                </a:solidFill>
                <a:effectLst/>
                <a:latin typeface="+mn-lt"/>
                <a:cs typeface="+mn-cs"/>
              </a:rPr>
              <a:t>月 </a:t>
            </a:r>
            <a:r>
              <a:rPr lang="en-US" altLang="zh-TW" sz="1200" b="0" i="0" kern="1200" dirty="0" smtClean="0">
                <a:solidFill>
                  <a:schemeClr val="tx1"/>
                </a:solidFill>
                <a:effectLst/>
                <a:latin typeface="+mn-lt"/>
                <a:cs typeface="+mn-cs"/>
              </a:rPr>
              <a:t>1</a:t>
            </a:r>
            <a:r>
              <a:rPr lang="zh-TW" altLang="en-US" sz="1200" b="0" i="0" kern="1200" dirty="0" smtClean="0">
                <a:solidFill>
                  <a:schemeClr val="tx1"/>
                </a:solidFill>
                <a:effectLst/>
                <a:latin typeface="+mn-lt"/>
                <a:cs typeface="+mn-cs"/>
              </a:rPr>
              <a:t>日作為</a:t>
            </a:r>
            <a:r>
              <a:rPr lang="en-US" altLang="zh-TW" sz="1200" b="0" i="0" kern="1200" dirty="0" smtClean="0">
                <a:solidFill>
                  <a:schemeClr val="tx1"/>
                </a:solidFill>
                <a:effectLst/>
                <a:latin typeface="+mn-lt"/>
                <a:cs typeface="+mn-cs"/>
              </a:rPr>
              <a:t>1</a:t>
            </a:r>
            <a:r>
              <a:rPr lang="zh-TW" altLang="en-US" sz="1200" b="0" i="0" kern="1200" dirty="0" smtClean="0">
                <a:solidFill>
                  <a:schemeClr val="tx1"/>
                </a:solidFill>
                <a:effectLst/>
                <a:latin typeface="+mn-lt"/>
                <a:cs typeface="+mn-cs"/>
              </a:rPr>
              <a:t>而累加的日期</a:t>
            </a:r>
            <a:endParaRPr lang="en-US" altLang="zh-TW" sz="1200" b="0" i="0" kern="1200" dirty="0" smtClean="0">
              <a:solidFill>
                <a:schemeClr val="tx1"/>
              </a:solidFill>
              <a:effectLst/>
              <a:latin typeface="+mn-lt"/>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smtClean="0">
                <a:solidFill>
                  <a:schemeClr val="tx1"/>
                </a:solidFill>
                <a:effectLst/>
                <a:latin typeface="+mn-lt"/>
                <a:cs typeface="+mn-cs"/>
              </a:rPr>
              <a:t>http://en.wikipedia.org/wiki/Unix_time    </a:t>
            </a:r>
          </a:p>
          <a:p>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132</a:t>
            </a:fld>
            <a:endParaRPr lang="zh-TW" altLang="en-US" dirty="0"/>
          </a:p>
        </p:txBody>
      </p:sp>
    </p:spTree>
    <p:extLst>
      <p:ext uri="{BB962C8B-B14F-4D97-AF65-F5344CB8AC3E}">
        <p14:creationId xmlns:p14="http://schemas.microsoft.com/office/powerpoint/2010/main" val="217618636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err="1" smtClean="0">
                <a:solidFill>
                  <a:schemeClr val="tx1"/>
                </a:solidFill>
                <a:effectLst/>
                <a:latin typeface="+mn-lt"/>
                <a:ea typeface="微軟正黑體" panose="020B0604030504040204" pitchFamily="34" charset="-120"/>
                <a:cs typeface="+mn-cs"/>
              </a:rPr>
              <a:t>sudo</a:t>
            </a:r>
            <a:r>
              <a:rPr lang="en-US" altLang="zh-TW" sz="1200" b="0" i="0" kern="1200" dirty="0" smtClean="0">
                <a:solidFill>
                  <a:schemeClr val="tx1"/>
                </a:solidFill>
                <a:effectLst/>
                <a:latin typeface="+mn-lt"/>
                <a:ea typeface="微軟正黑體" panose="020B0604030504040204" pitchFamily="34" charset="-120"/>
                <a:cs typeface="+mn-cs"/>
              </a:rPr>
              <a:t> -s </a:t>
            </a:r>
            <a:r>
              <a:rPr lang="zh-TW" altLang="en-US" sz="1200" b="0" i="0" kern="1200" dirty="0" smtClean="0">
                <a:solidFill>
                  <a:schemeClr val="tx1"/>
                </a:solidFill>
                <a:effectLst/>
                <a:latin typeface="+mn-lt"/>
                <a:ea typeface="微軟正黑體" panose="020B0604030504040204" pitchFamily="34" charset="-120"/>
                <a:cs typeface="+mn-cs"/>
              </a:rPr>
              <a:t>是使用原使用者的環境變數 </a:t>
            </a:r>
            <a:r>
              <a:rPr lang="en-US" altLang="zh-TW" sz="1200" b="0" i="0" kern="1200" dirty="0" smtClean="0">
                <a:solidFill>
                  <a:schemeClr val="tx1"/>
                </a:solidFill>
                <a:effectLst/>
                <a:latin typeface="+mn-lt"/>
                <a:ea typeface="微軟正黑體" panose="020B0604030504040204" pitchFamily="34" charset="-120"/>
                <a:cs typeface="+mn-cs"/>
              </a:rPr>
              <a:t>(environment variables)</a:t>
            </a:r>
            <a:r>
              <a:rPr lang="zh-TW" altLang="en-US" sz="1200" b="0" i="0" kern="1200" dirty="0" smtClean="0">
                <a:solidFill>
                  <a:schemeClr val="tx1"/>
                </a:solidFill>
                <a:effectLst/>
                <a:latin typeface="+mn-lt"/>
                <a:ea typeface="微軟正黑體" panose="020B0604030504040204" pitchFamily="34" charset="-120"/>
                <a:cs typeface="+mn-cs"/>
              </a:rPr>
              <a:t>，切換後 </a:t>
            </a:r>
            <a:r>
              <a:rPr lang="en-US" altLang="zh-TW" sz="1200" b="0" i="0" kern="1200" dirty="0" smtClean="0">
                <a:solidFill>
                  <a:schemeClr val="tx1"/>
                </a:solidFill>
                <a:effectLst/>
                <a:latin typeface="+mn-lt"/>
                <a:ea typeface="微軟正黑體" panose="020B0604030504040204" pitchFamily="34" charset="-120"/>
                <a:cs typeface="+mn-cs"/>
              </a:rPr>
              <a:t>$HOME </a:t>
            </a:r>
            <a:r>
              <a:rPr lang="zh-TW" altLang="en-US" sz="1200" b="0" i="0" kern="1200" dirty="0" smtClean="0">
                <a:solidFill>
                  <a:schemeClr val="tx1"/>
                </a:solidFill>
                <a:effectLst/>
                <a:latin typeface="+mn-lt"/>
                <a:ea typeface="微軟正黑體" panose="020B0604030504040204" pitchFamily="34" charset="-120"/>
                <a:cs typeface="+mn-cs"/>
              </a:rPr>
              <a:t>仍是原使用者的 </a:t>
            </a:r>
            <a:r>
              <a:rPr lang="en-US" altLang="zh-TW" sz="1200" b="0" i="0" kern="1200" dirty="0" smtClean="0">
                <a:solidFill>
                  <a:schemeClr val="tx1"/>
                </a:solidFill>
                <a:effectLst/>
                <a:latin typeface="+mn-lt"/>
                <a:ea typeface="微軟正黑體" panose="020B0604030504040204" pitchFamily="34" charset="-120"/>
                <a:cs typeface="+mn-cs"/>
              </a:rPr>
              <a:t>home</a:t>
            </a:r>
            <a:r>
              <a:rPr lang="zh-TW" altLang="en-US" sz="1200" b="0" i="0" kern="1200" dirty="0" smtClean="0">
                <a:solidFill>
                  <a:schemeClr val="tx1"/>
                </a:solidFill>
                <a:effectLst/>
                <a:latin typeface="+mn-lt"/>
                <a:ea typeface="微軟正黑體" panose="020B0604030504040204" pitchFamily="34" charset="-120"/>
                <a:cs typeface="+mn-cs"/>
              </a:rPr>
              <a:t>。</a:t>
            </a:r>
            <a:endParaRPr lang="en-US" altLang="zh-TW" sz="1200" b="0" i="0" kern="1200" dirty="0" smtClean="0">
              <a:solidFill>
                <a:schemeClr val="tx1"/>
              </a:solidFill>
              <a:effectLst/>
              <a:latin typeface="+mn-lt"/>
              <a:ea typeface="微軟正黑體" panose="020B0604030504040204" pitchFamily="34" charset="-120"/>
              <a:cs typeface="+mn-cs"/>
            </a:endParaRPr>
          </a:p>
          <a:p>
            <a:r>
              <a:rPr lang="zh-TW" altLang="en-US" sz="1200" b="0" i="0" kern="1200" dirty="0" smtClean="0">
                <a:solidFill>
                  <a:schemeClr val="tx1"/>
                </a:solidFill>
                <a:effectLst/>
                <a:latin typeface="+mn-lt"/>
                <a:ea typeface="微軟正黑體" panose="020B0604030504040204" pitchFamily="34" charset="-120"/>
                <a:cs typeface="+mn-cs"/>
              </a:rPr>
              <a:t>而 </a:t>
            </a:r>
            <a:r>
              <a:rPr lang="en-US" altLang="zh-TW" sz="1200" b="0" i="0" kern="1200" dirty="0" err="1" smtClean="0">
                <a:solidFill>
                  <a:schemeClr val="tx1"/>
                </a:solidFill>
                <a:effectLst/>
                <a:latin typeface="+mn-lt"/>
                <a:ea typeface="微軟正黑體" panose="020B0604030504040204" pitchFamily="34" charset="-120"/>
                <a:cs typeface="+mn-cs"/>
              </a:rPr>
              <a:t>sudo</a:t>
            </a:r>
            <a:r>
              <a:rPr lang="en-US" altLang="zh-TW" sz="1200" b="0" i="0" kern="1200" dirty="0" smtClean="0">
                <a:solidFill>
                  <a:schemeClr val="tx1"/>
                </a:solidFill>
                <a:effectLst/>
                <a:latin typeface="+mn-lt"/>
                <a:ea typeface="微軟正黑體" panose="020B0604030504040204" pitchFamily="34" charset="-120"/>
                <a:cs typeface="+mn-cs"/>
              </a:rPr>
              <a:t> </a:t>
            </a:r>
            <a:r>
              <a:rPr lang="en-US" altLang="zh-TW" sz="1200" b="0" i="0" kern="1200" dirty="0" err="1" smtClean="0">
                <a:solidFill>
                  <a:schemeClr val="tx1"/>
                </a:solidFill>
                <a:effectLst/>
                <a:latin typeface="+mn-lt"/>
                <a:ea typeface="微軟正黑體" panose="020B0604030504040204" pitchFamily="34" charset="-120"/>
                <a:cs typeface="+mn-cs"/>
              </a:rPr>
              <a:t>su</a:t>
            </a:r>
            <a:r>
              <a:rPr lang="en-US" altLang="zh-TW" sz="1200" b="0" i="0" kern="1200" dirty="0" smtClean="0">
                <a:solidFill>
                  <a:schemeClr val="tx1"/>
                </a:solidFill>
                <a:effectLst/>
                <a:latin typeface="+mn-lt"/>
                <a:ea typeface="微軟正黑體" panose="020B0604030504040204" pitchFamily="34" charset="-120"/>
                <a:cs typeface="+mn-cs"/>
              </a:rPr>
              <a:t> </a:t>
            </a:r>
            <a:r>
              <a:rPr lang="zh-TW" altLang="en-US" sz="1200" b="0" i="0" kern="1200" dirty="0" smtClean="0">
                <a:solidFill>
                  <a:schemeClr val="tx1"/>
                </a:solidFill>
                <a:effectLst/>
                <a:latin typeface="+mn-lt"/>
                <a:ea typeface="微軟正黑體" panose="020B0604030504040204" pitchFamily="34" charset="-120"/>
                <a:cs typeface="+mn-cs"/>
              </a:rPr>
              <a:t>或 </a:t>
            </a:r>
            <a:r>
              <a:rPr lang="en-US" altLang="zh-TW" sz="1200" b="0" i="0" kern="1200" dirty="0" err="1" smtClean="0">
                <a:solidFill>
                  <a:schemeClr val="tx1"/>
                </a:solidFill>
                <a:effectLst/>
                <a:latin typeface="+mn-lt"/>
                <a:ea typeface="微軟正黑體" panose="020B0604030504040204" pitchFamily="34" charset="-120"/>
                <a:cs typeface="+mn-cs"/>
              </a:rPr>
              <a:t>sudo</a:t>
            </a:r>
            <a:r>
              <a:rPr lang="en-US" altLang="zh-TW" sz="1200" b="0" i="0" kern="1200" dirty="0" smtClean="0">
                <a:solidFill>
                  <a:schemeClr val="tx1"/>
                </a:solidFill>
                <a:effectLst/>
                <a:latin typeface="+mn-lt"/>
                <a:ea typeface="微軟正黑體" panose="020B0604030504040204" pitchFamily="34" charset="-120"/>
                <a:cs typeface="+mn-cs"/>
              </a:rPr>
              <a:t> -</a:t>
            </a:r>
            <a:r>
              <a:rPr lang="en-US" altLang="zh-TW" sz="1200" b="0" i="0" kern="1200" dirty="0" err="1" smtClean="0">
                <a:solidFill>
                  <a:schemeClr val="tx1"/>
                </a:solidFill>
                <a:effectLst/>
                <a:latin typeface="+mn-lt"/>
                <a:ea typeface="微軟正黑體" panose="020B0604030504040204" pitchFamily="34" charset="-120"/>
                <a:cs typeface="+mn-cs"/>
              </a:rPr>
              <a:t>i</a:t>
            </a:r>
            <a:r>
              <a:rPr lang="en-US" altLang="zh-TW" sz="1200" b="0" i="0" kern="1200" dirty="0" smtClean="0">
                <a:solidFill>
                  <a:schemeClr val="tx1"/>
                </a:solidFill>
                <a:effectLst/>
                <a:latin typeface="+mn-lt"/>
                <a:ea typeface="微軟正黑體" panose="020B0604030504040204" pitchFamily="34" charset="-120"/>
                <a:cs typeface="+mn-cs"/>
              </a:rPr>
              <a:t> </a:t>
            </a:r>
            <a:r>
              <a:rPr lang="zh-TW" altLang="en-US" sz="1200" b="0" i="0" kern="1200" dirty="0" smtClean="0">
                <a:solidFill>
                  <a:schemeClr val="tx1"/>
                </a:solidFill>
                <a:effectLst/>
                <a:latin typeface="+mn-lt"/>
                <a:ea typeface="微軟正黑體" panose="020B0604030504040204" pitchFamily="34" charset="-120"/>
                <a:cs typeface="+mn-cs"/>
              </a:rPr>
              <a:t>後，</a:t>
            </a:r>
            <a:r>
              <a:rPr lang="en-US" altLang="zh-TW" sz="1200" b="0" i="0" kern="1200" dirty="0" smtClean="0">
                <a:solidFill>
                  <a:schemeClr val="tx1"/>
                </a:solidFill>
                <a:effectLst/>
                <a:latin typeface="+mn-lt"/>
                <a:ea typeface="微軟正黑體" panose="020B0604030504040204" pitchFamily="34" charset="-120"/>
                <a:cs typeface="+mn-cs"/>
              </a:rPr>
              <a:t>$HOME </a:t>
            </a:r>
            <a:r>
              <a:rPr lang="zh-TW" altLang="en-US" sz="1200" b="0" i="0" kern="1200" dirty="0" smtClean="0">
                <a:solidFill>
                  <a:schemeClr val="tx1"/>
                </a:solidFill>
                <a:effectLst/>
                <a:latin typeface="+mn-lt"/>
                <a:ea typeface="微軟正黑體" panose="020B0604030504040204" pitchFamily="34" charset="-120"/>
                <a:cs typeface="+mn-cs"/>
              </a:rPr>
              <a:t>會是</a:t>
            </a:r>
            <a:r>
              <a:rPr lang="en-US" altLang="zh-TW" sz="1200" b="0" i="0" kern="1200" dirty="0" smtClean="0">
                <a:solidFill>
                  <a:schemeClr val="tx1"/>
                </a:solidFill>
                <a:effectLst/>
                <a:latin typeface="+mn-lt"/>
                <a:ea typeface="微軟正黑體" panose="020B0604030504040204" pitchFamily="34" charset="-120"/>
                <a:cs typeface="+mn-cs"/>
              </a:rPr>
              <a:t>/root</a:t>
            </a:r>
            <a:r>
              <a:rPr lang="zh-TW" altLang="en-US" sz="1200" b="0" i="0" kern="1200" dirty="0" smtClean="0">
                <a:solidFill>
                  <a:schemeClr val="tx1"/>
                </a:solidFill>
                <a:effectLst/>
                <a:latin typeface="+mn-lt"/>
                <a:ea typeface="微軟正黑體" panose="020B0604030504040204" pitchFamily="34" charset="-120"/>
                <a:cs typeface="+mn-cs"/>
              </a:rPr>
              <a:t>。</a:t>
            </a:r>
            <a:endParaRPr lang="en-US" altLang="zh-TW" sz="1200" b="0" i="0" kern="1200" dirty="0" smtClean="0">
              <a:solidFill>
                <a:schemeClr val="tx1"/>
              </a:solidFill>
              <a:effectLst/>
              <a:latin typeface="+mn-lt"/>
              <a:ea typeface="微軟正黑體" panose="020B0604030504040204" pitchFamily="34" charset="-120"/>
              <a:cs typeface="+mn-cs"/>
            </a:endParaRPr>
          </a:p>
          <a:p>
            <a:endParaRPr lang="en-US" altLang="zh-TW" sz="1200" b="0" i="0" kern="1200" dirty="0" smtClean="0">
              <a:solidFill>
                <a:schemeClr val="tx1"/>
              </a:solidFill>
              <a:effectLst/>
              <a:latin typeface="+mn-lt"/>
              <a:ea typeface="微軟正黑體" panose="020B0604030504040204" pitchFamily="34" charset="-120"/>
              <a:cs typeface="+mn-cs"/>
            </a:endParaRPr>
          </a:p>
          <a:p>
            <a:r>
              <a:rPr lang="en-US" altLang="zh-TW" sz="1200" b="0" i="0" kern="1200" dirty="0" err="1" smtClean="0">
                <a:solidFill>
                  <a:schemeClr val="tx1"/>
                </a:solidFill>
                <a:effectLst/>
                <a:latin typeface="+mn-lt"/>
                <a:ea typeface="微軟正黑體" panose="020B0604030504040204" pitchFamily="34" charset="-120"/>
                <a:cs typeface="+mn-cs"/>
              </a:rPr>
              <a:t>su</a:t>
            </a:r>
            <a:r>
              <a:rPr lang="en-US" altLang="zh-TW" sz="1200" b="0" i="0" kern="1200" dirty="0" smtClean="0">
                <a:solidFill>
                  <a:schemeClr val="tx1"/>
                </a:solidFill>
                <a:effectLst/>
                <a:latin typeface="+mn-lt"/>
                <a:ea typeface="微軟正黑體" panose="020B0604030504040204" pitchFamily="34" charset="-120"/>
                <a:cs typeface="+mn-cs"/>
              </a:rPr>
              <a:t> -c “touch  f1.txt”  #</a:t>
            </a:r>
            <a:r>
              <a:rPr lang="zh-TW" altLang="en-US" sz="1200" b="0" i="0" kern="1200" dirty="0" smtClean="0">
                <a:solidFill>
                  <a:schemeClr val="tx1"/>
                </a:solidFill>
                <a:effectLst/>
                <a:latin typeface="+mn-lt"/>
                <a:ea typeface="微軟正黑體" panose="020B0604030504040204" pitchFamily="34" charset="-120"/>
                <a:cs typeface="+mn-cs"/>
              </a:rPr>
              <a:t>類似</a:t>
            </a:r>
            <a:r>
              <a:rPr lang="en-US" altLang="zh-TW" sz="1200" b="0" i="0" kern="1200" dirty="0" err="1" smtClean="0">
                <a:solidFill>
                  <a:schemeClr val="tx1"/>
                </a:solidFill>
                <a:effectLst/>
                <a:latin typeface="+mn-lt"/>
                <a:ea typeface="微軟正黑體" panose="020B0604030504040204" pitchFamily="34" charset="-120"/>
                <a:cs typeface="+mn-cs"/>
              </a:rPr>
              <a:t>sudo</a:t>
            </a:r>
            <a:r>
              <a:rPr lang="zh-TW" altLang="en-US" sz="1200" b="0" i="0" kern="1200" smtClean="0">
                <a:solidFill>
                  <a:schemeClr val="tx1"/>
                </a:solidFill>
                <a:effectLst/>
                <a:latin typeface="+mn-lt"/>
                <a:ea typeface="微軟正黑體" panose="020B0604030504040204" pitchFamily="34" charset="-120"/>
                <a:cs typeface="+mn-cs"/>
              </a:rPr>
              <a:t>的效果</a:t>
            </a:r>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133</a:t>
            </a:fld>
            <a:endParaRPr lang="zh-TW" altLang="en-US" dirty="0"/>
          </a:p>
        </p:txBody>
      </p:sp>
    </p:spTree>
    <p:extLst>
      <p:ext uri="{BB962C8B-B14F-4D97-AF65-F5344CB8AC3E}">
        <p14:creationId xmlns:p14="http://schemas.microsoft.com/office/powerpoint/2010/main" val="36348526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smtClean="0">
                <a:solidFill>
                  <a:schemeClr val="tx1"/>
                </a:solidFill>
                <a:effectLst/>
                <a:latin typeface="+mn-lt"/>
                <a:cs typeface="+mn-cs"/>
              </a:rPr>
              <a:t>http://zh.wikipedia.org/wiki/Sudo</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1" i="0" kern="1200" dirty="0" smtClean="0">
                <a:solidFill>
                  <a:schemeClr val="tx1"/>
                </a:solidFill>
                <a:effectLst/>
                <a:latin typeface="+mn-lt"/>
                <a:cs typeface="+mn-cs"/>
              </a:rPr>
              <a:t>如何指定使用者為  </a:t>
            </a:r>
            <a:r>
              <a:rPr lang="en-US" altLang="zh-TW" sz="1200" b="1" i="0" kern="1200" dirty="0" err="1" smtClean="0">
                <a:solidFill>
                  <a:schemeClr val="tx1"/>
                </a:solidFill>
                <a:effectLst/>
                <a:latin typeface="+mn-lt"/>
                <a:cs typeface="+mn-cs"/>
              </a:rPr>
              <a:t>sudoer</a:t>
            </a:r>
            <a:r>
              <a:rPr lang="en-US" altLang="zh-TW" sz="1200" b="1" i="0" kern="1200" dirty="0" smtClean="0">
                <a:solidFill>
                  <a:schemeClr val="tx1"/>
                </a:solidFill>
                <a:effectLst/>
                <a:latin typeface="+mn-lt"/>
                <a:cs typeface="+mn-cs"/>
              </a:rPr>
              <a:t>  ?</a:t>
            </a:r>
            <a:r>
              <a:rPr lang="zh-TW" altLang="en-US" sz="1200" b="1" i="0" kern="1200" dirty="0" smtClean="0">
                <a:solidFill>
                  <a:schemeClr val="tx1"/>
                </a:solidFill>
                <a:effectLst/>
                <a:latin typeface="+mn-lt"/>
                <a:cs typeface="+mn-cs"/>
              </a:rPr>
              <a:t>  使用</a:t>
            </a:r>
            <a:r>
              <a:rPr lang="en-US" altLang="zh-TW" sz="1200" b="1" i="0" kern="1200" dirty="0" err="1" smtClean="0">
                <a:solidFill>
                  <a:schemeClr val="tx1"/>
                </a:solidFill>
                <a:effectLst/>
                <a:latin typeface="+mn-lt"/>
                <a:cs typeface="+mn-cs"/>
              </a:rPr>
              <a:t>visudo</a:t>
            </a:r>
            <a:endParaRPr lang="en-US" altLang="zh-TW" sz="1200" b="1" i="0" kern="1200" dirty="0" smtClean="0">
              <a:solidFill>
                <a:schemeClr val="tx1"/>
              </a:solidFill>
              <a:effectLst/>
              <a:latin typeface="+mn-lt"/>
              <a:cs typeface="+mn-cs"/>
            </a:endParaRPr>
          </a:p>
          <a:p>
            <a:pPr eaLnBrk="1" hangingPunct="1"/>
            <a:r>
              <a:rPr lang="en-US" altLang="zh-TW" dirty="0" smtClean="0"/>
              <a:t>http://www.arthurtoday.com/2010/03/sudoer.html#.UxcdZT-SwXs  </a:t>
            </a:r>
          </a:p>
          <a:p>
            <a:pPr eaLnBrk="1" hangingPunct="1"/>
            <a:r>
              <a:rPr lang="zh-TW" altLang="en-US" sz="1200" b="0" i="0" kern="1200" dirty="0" smtClean="0">
                <a:solidFill>
                  <a:schemeClr val="tx1"/>
                </a:solidFill>
                <a:effectLst/>
                <a:latin typeface="+mn-lt"/>
                <a:cs typeface="+mn-cs"/>
              </a:rPr>
              <a:t>只要把使用者加入到  </a:t>
            </a:r>
            <a:r>
              <a:rPr lang="en-US" altLang="zh-TW" sz="1200" b="0" i="0" kern="1200" dirty="0" smtClean="0">
                <a:solidFill>
                  <a:schemeClr val="tx1"/>
                </a:solidFill>
                <a:effectLst/>
                <a:latin typeface="+mn-lt"/>
                <a:cs typeface="+mn-cs"/>
              </a:rPr>
              <a:t>admin  </a:t>
            </a:r>
            <a:r>
              <a:rPr lang="zh-TW" altLang="en-US" sz="1200" b="0" i="0" kern="1200" dirty="0" smtClean="0">
                <a:solidFill>
                  <a:schemeClr val="tx1"/>
                </a:solidFill>
                <a:effectLst/>
                <a:latin typeface="+mn-lt"/>
                <a:cs typeface="+mn-cs"/>
              </a:rPr>
              <a:t>群組就會變成  </a:t>
            </a:r>
            <a:r>
              <a:rPr lang="en-US" altLang="zh-TW" sz="1200" b="0" i="0" kern="1200" dirty="0" err="1" smtClean="0">
                <a:solidFill>
                  <a:schemeClr val="tx1"/>
                </a:solidFill>
                <a:effectLst/>
                <a:latin typeface="+mn-lt"/>
                <a:cs typeface="+mn-cs"/>
              </a:rPr>
              <a:t>sudoer</a:t>
            </a:r>
            <a:r>
              <a:rPr lang="en-US" altLang="zh-TW" sz="1200" b="0" i="0" kern="1200" dirty="0" smtClean="0">
                <a:solidFill>
                  <a:schemeClr val="tx1"/>
                </a:solidFill>
                <a:effectLst/>
                <a:latin typeface="+mn-lt"/>
                <a:cs typeface="+mn-cs"/>
              </a:rPr>
              <a:t>  </a:t>
            </a:r>
            <a:r>
              <a:rPr lang="zh-TW" altLang="en-US" sz="1200" b="0" i="0" kern="1200" dirty="0" smtClean="0">
                <a:solidFill>
                  <a:schemeClr val="tx1"/>
                </a:solidFill>
                <a:effectLst/>
                <a:latin typeface="+mn-lt"/>
                <a:cs typeface="+mn-cs"/>
              </a:rPr>
              <a:t>了  </a:t>
            </a:r>
            <a:r>
              <a:rPr lang="en-US" altLang="zh-TW" sz="1200" b="0" i="0" kern="1200" dirty="0" err="1" smtClean="0">
                <a:solidFill>
                  <a:schemeClr val="tx1"/>
                </a:solidFill>
                <a:effectLst/>
                <a:latin typeface="+mn-lt"/>
                <a:cs typeface="+mn-cs"/>
              </a:rPr>
              <a:t>sudo</a:t>
            </a:r>
            <a:r>
              <a:rPr lang="en-US" altLang="zh-TW" sz="1200" b="0" i="0" kern="1200" dirty="0" smtClean="0">
                <a:solidFill>
                  <a:schemeClr val="tx1"/>
                </a:solidFill>
                <a:effectLst/>
                <a:latin typeface="+mn-lt"/>
                <a:cs typeface="+mn-cs"/>
              </a:rPr>
              <a:t> </a:t>
            </a:r>
            <a:r>
              <a:rPr lang="en-US" altLang="zh-TW" sz="1200" b="0" i="0" kern="1200" dirty="0" err="1" smtClean="0">
                <a:solidFill>
                  <a:schemeClr val="tx1"/>
                </a:solidFill>
                <a:effectLst/>
                <a:latin typeface="+mn-lt"/>
                <a:cs typeface="+mn-cs"/>
              </a:rPr>
              <a:t>usermod</a:t>
            </a:r>
            <a:r>
              <a:rPr lang="en-US" altLang="zh-TW" sz="1200" b="0" i="0" kern="1200" dirty="0" smtClean="0">
                <a:solidFill>
                  <a:schemeClr val="tx1"/>
                </a:solidFill>
                <a:effectLst/>
                <a:latin typeface="+mn-lt"/>
                <a:cs typeface="+mn-cs"/>
              </a:rPr>
              <a:t> -g admin </a:t>
            </a:r>
            <a:r>
              <a:rPr lang="en-US" altLang="zh-TW" sz="1200" b="0" i="0" kern="1200" dirty="0" err="1" smtClean="0">
                <a:solidFill>
                  <a:schemeClr val="tx1"/>
                </a:solidFill>
                <a:effectLst/>
                <a:latin typeface="+mn-lt"/>
                <a:cs typeface="+mn-cs"/>
              </a:rPr>
              <a:t>iiiedu</a:t>
            </a:r>
            <a:endParaRPr lang="en-US" altLang="zh-TW" dirty="0" smtClean="0"/>
          </a:p>
          <a:p>
            <a:pPr eaLnBrk="1" hangingPunct="1"/>
            <a:r>
              <a:rPr lang="en-US" altLang="zh-TW" dirty="0" smtClean="0"/>
              <a:t>http://linux.vbird.org/linux_basic/0410accountmanager.php#su</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134</a:t>
            </a:fld>
            <a:endParaRPr lang="zh-TW" altLang="en-US" dirty="0"/>
          </a:p>
        </p:txBody>
      </p:sp>
    </p:spTree>
    <p:extLst>
      <p:ext uri="{BB962C8B-B14F-4D97-AF65-F5344CB8AC3E}">
        <p14:creationId xmlns:p14="http://schemas.microsoft.com/office/powerpoint/2010/main" val="278782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http://note.drx.tw/2008/01/linuxsudo.html</a:t>
            </a:r>
            <a:r>
              <a:rPr lang="zh-TW" altLang="en-US" dirty="0" smtClean="0"/>
              <a:t>   </a:t>
            </a:r>
            <a:r>
              <a:rPr lang="en-US" altLang="zh-TW" sz="1200" b="1" i="0" u="none" strike="noStrike" kern="1200" dirty="0" err="1" smtClean="0">
                <a:solidFill>
                  <a:schemeClr val="tx1"/>
                </a:solidFill>
                <a:effectLst/>
                <a:latin typeface="+mn-lt"/>
                <a:ea typeface="微軟正黑體" panose="020B0604030504040204" pitchFamily="34" charset="-120"/>
                <a:cs typeface="+mn-cs"/>
              </a:rPr>
              <a:t>sudo</a:t>
            </a:r>
            <a:r>
              <a:rPr lang="en-US" altLang="zh-TW" sz="1200" b="1" i="0" u="none" strike="noStrike" kern="1200" dirty="0" smtClean="0">
                <a:solidFill>
                  <a:schemeClr val="tx1"/>
                </a:solidFill>
                <a:effectLst/>
                <a:latin typeface="+mn-lt"/>
                <a:ea typeface="微軟正黑體" panose="020B0604030504040204" pitchFamily="34" charset="-120"/>
                <a:cs typeface="+mn-cs"/>
              </a:rPr>
              <a:t> </a:t>
            </a:r>
            <a:r>
              <a:rPr lang="zh-TW" altLang="en-US" sz="1200" b="1" i="0" u="none" strike="noStrike" kern="1200" dirty="0" smtClean="0">
                <a:solidFill>
                  <a:schemeClr val="tx1"/>
                </a:solidFill>
                <a:effectLst/>
                <a:latin typeface="+mn-lt"/>
                <a:ea typeface="微軟正黑體" panose="020B0604030504040204" pitchFamily="34" charset="-120"/>
                <a:cs typeface="+mn-cs"/>
              </a:rPr>
              <a:t>指令使用說明</a:t>
            </a:r>
            <a:endParaRPr lang="en-US" altLang="zh-TW" dirty="0" smtClean="0"/>
          </a:p>
          <a:p>
            <a:r>
              <a:rPr lang="en-US" altLang="zh-TW" sz="1200" b="0" i="0" kern="1200" dirty="0" err="1" smtClean="0">
                <a:solidFill>
                  <a:schemeClr val="tx1"/>
                </a:solidFill>
                <a:effectLst/>
                <a:latin typeface="+mn-lt"/>
                <a:ea typeface="微軟正黑體" panose="020B0604030504040204" pitchFamily="34" charset="-120"/>
                <a:cs typeface="+mn-cs"/>
              </a:rPr>
              <a:t>sudo</a:t>
            </a:r>
            <a:r>
              <a:rPr lang="en-US" altLang="zh-TW" sz="1200" b="0" i="0" kern="1200" dirty="0" smtClean="0">
                <a:solidFill>
                  <a:schemeClr val="tx1"/>
                </a:solidFill>
                <a:effectLst/>
                <a:latin typeface="+mn-lt"/>
                <a:ea typeface="微軟正黑體" panose="020B0604030504040204" pitchFamily="34" charset="-120"/>
                <a:cs typeface="+mn-cs"/>
              </a:rPr>
              <a:t> </a:t>
            </a:r>
            <a:r>
              <a:rPr lang="zh-TW" altLang="en-US" sz="1200" b="0" i="0" kern="1200" dirty="0" smtClean="0">
                <a:solidFill>
                  <a:schemeClr val="tx1"/>
                </a:solidFill>
                <a:effectLst/>
                <a:latin typeface="+mn-lt"/>
                <a:ea typeface="微軟正黑體" panose="020B0604030504040204" pitchFamily="34" charset="-120"/>
                <a:cs typeface="+mn-cs"/>
              </a:rPr>
              <a:t>為安全考慮得很週到，不僅可以記錄日誌，還能在有必要時向系統管理員報告。但是，</a:t>
            </a:r>
            <a:r>
              <a:rPr lang="en-US" altLang="zh-TW" sz="1200" b="0" i="0" kern="1200" dirty="0" err="1" smtClean="0">
                <a:solidFill>
                  <a:schemeClr val="tx1"/>
                </a:solidFill>
                <a:effectLst/>
                <a:latin typeface="+mn-lt"/>
                <a:ea typeface="微軟正黑體" panose="020B0604030504040204" pitchFamily="34" charset="-120"/>
                <a:cs typeface="+mn-cs"/>
              </a:rPr>
              <a:t>sudo</a:t>
            </a:r>
            <a:r>
              <a:rPr lang="en-US" altLang="zh-TW" sz="1200" b="0" i="0" kern="1200" dirty="0" smtClean="0">
                <a:solidFill>
                  <a:schemeClr val="tx1"/>
                </a:solidFill>
                <a:effectLst/>
                <a:latin typeface="+mn-lt"/>
                <a:ea typeface="微軟正黑體" panose="020B0604030504040204" pitchFamily="34" charset="-120"/>
                <a:cs typeface="+mn-cs"/>
              </a:rPr>
              <a:t> </a:t>
            </a:r>
            <a:r>
              <a:rPr lang="zh-TW" altLang="en-US" sz="1200" b="0" i="0" kern="1200" dirty="0" smtClean="0">
                <a:solidFill>
                  <a:schemeClr val="tx1"/>
                </a:solidFill>
                <a:effectLst/>
                <a:latin typeface="+mn-lt"/>
                <a:ea typeface="微軟正黑體" panose="020B0604030504040204" pitchFamily="34" charset="-120"/>
                <a:cs typeface="+mn-cs"/>
              </a:rPr>
              <a:t>的日誌功能不是自動的，必須由管理員開啟。</a:t>
            </a:r>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136</a:t>
            </a:fld>
            <a:endParaRPr lang="zh-TW" altLang="en-US" dirty="0"/>
          </a:p>
        </p:txBody>
      </p:sp>
    </p:spTree>
    <p:extLst>
      <p:ext uri="{BB962C8B-B14F-4D97-AF65-F5344CB8AC3E}">
        <p14:creationId xmlns:p14="http://schemas.microsoft.com/office/powerpoint/2010/main" val="14042870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smtClean="0">
                <a:solidFill>
                  <a:schemeClr val="tx1"/>
                </a:solidFill>
                <a:effectLst/>
                <a:latin typeface="+mn-lt"/>
                <a:cs typeface="+mn-cs"/>
              </a:rPr>
              <a:t>有某個帳號  </a:t>
            </a:r>
            <a:r>
              <a:rPr lang="en-US" altLang="zh-TW" sz="1200" b="0" i="0" kern="1200" dirty="0" smtClean="0">
                <a:solidFill>
                  <a:schemeClr val="tx1"/>
                </a:solidFill>
                <a:effectLst/>
                <a:latin typeface="+mn-lt"/>
                <a:cs typeface="+mn-cs"/>
              </a:rPr>
              <a:t>(/</a:t>
            </a:r>
            <a:r>
              <a:rPr lang="en-US" altLang="zh-TW" sz="1200" b="0" i="0" kern="1200" dirty="0" err="1" smtClean="0">
                <a:solidFill>
                  <a:schemeClr val="tx1"/>
                </a:solidFill>
                <a:effectLst/>
                <a:latin typeface="+mn-lt"/>
                <a:cs typeface="+mn-cs"/>
              </a:rPr>
              <a:t>etc</a:t>
            </a:r>
            <a:r>
              <a:rPr lang="en-US" altLang="zh-TW" sz="1200" b="0" i="0" kern="1200" dirty="0" smtClean="0">
                <a:solidFill>
                  <a:schemeClr val="tx1"/>
                </a:solidFill>
                <a:effectLst/>
                <a:latin typeface="+mn-lt"/>
                <a:cs typeface="+mn-cs"/>
              </a:rPr>
              <a:t>/</a:t>
            </a:r>
            <a:r>
              <a:rPr lang="en-US" altLang="zh-TW" sz="1200" b="0" i="0" kern="1200" dirty="0" err="1" smtClean="0">
                <a:solidFill>
                  <a:schemeClr val="tx1"/>
                </a:solidFill>
                <a:effectLst/>
                <a:latin typeface="+mn-lt"/>
                <a:cs typeface="+mn-cs"/>
              </a:rPr>
              <a:t>passwd</a:t>
            </a:r>
            <a:r>
              <a:rPr lang="en-US" altLang="zh-TW" sz="1200" b="0" i="0" kern="1200" dirty="0" smtClean="0">
                <a:solidFill>
                  <a:schemeClr val="tx1"/>
                </a:solidFill>
                <a:effectLst/>
                <a:latin typeface="+mn-lt"/>
                <a:cs typeface="+mn-cs"/>
              </a:rPr>
              <a:t>)  </a:t>
            </a:r>
            <a:r>
              <a:rPr lang="zh-TW" altLang="en-US" sz="1200" b="0" i="0" kern="1200" dirty="0" smtClean="0">
                <a:solidFill>
                  <a:schemeClr val="tx1"/>
                </a:solidFill>
                <a:effectLst/>
                <a:latin typeface="+mn-lt"/>
                <a:cs typeface="+mn-cs"/>
              </a:rPr>
              <a:t>的  </a:t>
            </a:r>
            <a:r>
              <a:rPr lang="en-US" altLang="zh-TW" sz="1200" b="0" i="0" kern="1200" dirty="0" smtClean="0">
                <a:solidFill>
                  <a:schemeClr val="tx1"/>
                </a:solidFill>
                <a:effectLst/>
                <a:latin typeface="+mn-lt"/>
                <a:cs typeface="+mn-cs"/>
              </a:rPr>
              <a:t>initial  group  </a:t>
            </a:r>
            <a:r>
              <a:rPr lang="zh-TW" altLang="en-US" sz="1200" b="0" i="0" kern="1200" dirty="0" smtClean="0">
                <a:solidFill>
                  <a:schemeClr val="tx1"/>
                </a:solidFill>
                <a:effectLst/>
                <a:latin typeface="+mn-lt"/>
                <a:cs typeface="+mn-cs"/>
              </a:rPr>
              <a:t>使用該群組  </a:t>
            </a:r>
            <a:r>
              <a:rPr lang="en-US" altLang="zh-TW" sz="1200" b="0" i="0" kern="1200" dirty="0" smtClean="0">
                <a:solidFill>
                  <a:schemeClr val="tx1"/>
                </a:solidFill>
                <a:effectLst/>
                <a:latin typeface="+mn-lt"/>
                <a:cs typeface="+mn-cs"/>
              </a:rPr>
              <a:t>,</a:t>
            </a:r>
            <a:r>
              <a:rPr lang="zh-TW" altLang="en-US" sz="1200" b="0" i="0" kern="1200" dirty="0" smtClean="0">
                <a:solidFill>
                  <a:schemeClr val="tx1"/>
                </a:solidFill>
                <a:effectLst/>
                <a:latin typeface="+mn-lt"/>
                <a:cs typeface="+mn-cs"/>
              </a:rPr>
              <a:t>  就不可刪除</a:t>
            </a:r>
            <a:endParaRPr lang="en-US" altLang="zh-TW" sz="1200" b="0" i="0" kern="1200" dirty="0" smtClean="0">
              <a:solidFill>
                <a:schemeClr val="tx1"/>
              </a:solidFill>
              <a:effectLst/>
              <a:latin typeface="+mn-lt"/>
              <a:cs typeface="+mn-cs"/>
            </a:endParaRPr>
          </a:p>
          <a:p>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142</a:t>
            </a:fld>
            <a:endParaRPr lang="zh-TW" altLang="en-US" dirty="0"/>
          </a:p>
        </p:txBody>
      </p:sp>
    </p:spTree>
    <p:extLst>
      <p:ext uri="{BB962C8B-B14F-4D97-AF65-F5344CB8AC3E}">
        <p14:creationId xmlns:p14="http://schemas.microsoft.com/office/powerpoint/2010/main" val="217046939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t>
            </a:r>
            <a:r>
              <a:rPr lang="en-US" altLang="zh-TW" dirty="0" err="1" smtClean="0"/>
              <a:t>var</a:t>
            </a:r>
            <a:r>
              <a:rPr lang="en-US" altLang="zh-TW" dirty="0" smtClean="0"/>
              <a:t>/mail/user2</a:t>
            </a:r>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143</a:t>
            </a:fld>
            <a:endParaRPr lang="zh-TW" altLang="en-US" dirty="0"/>
          </a:p>
        </p:txBody>
      </p:sp>
    </p:spTree>
    <p:extLst>
      <p:ext uri="{BB962C8B-B14F-4D97-AF65-F5344CB8AC3E}">
        <p14:creationId xmlns:p14="http://schemas.microsoft.com/office/powerpoint/2010/main" val="9021929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144</a:t>
            </a:fld>
            <a:endParaRPr lang="zh-TW" altLang="en-US" dirty="0"/>
          </a:p>
        </p:txBody>
      </p:sp>
    </p:spTree>
    <p:extLst>
      <p:ext uri="{BB962C8B-B14F-4D97-AF65-F5344CB8AC3E}">
        <p14:creationId xmlns:p14="http://schemas.microsoft.com/office/powerpoint/2010/main" val="220124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en-US" altLang="zh-TW" sz="1200" b="0" i="0" kern="1200" dirty="0" smtClean="0">
                <a:solidFill>
                  <a:schemeClr val="tx1"/>
                </a:solidFill>
                <a:effectLst/>
                <a:latin typeface="+mn-lt"/>
                <a:cs typeface="+mn-cs"/>
              </a:rPr>
              <a:t>LSB</a:t>
            </a:r>
            <a:r>
              <a:rPr lang="zh-TW" altLang="en-US" sz="1200" b="0" i="0" kern="1200" dirty="0" smtClean="0">
                <a:solidFill>
                  <a:schemeClr val="tx1"/>
                </a:solidFill>
                <a:effectLst/>
                <a:latin typeface="+mn-lt"/>
                <a:cs typeface="+mn-cs"/>
              </a:rPr>
              <a:t>  定義了各家</a:t>
            </a:r>
            <a:r>
              <a:rPr lang="en-US" altLang="zh-TW" sz="1200" b="0" i="0" kern="1200" dirty="0" smtClean="0">
                <a:solidFill>
                  <a:schemeClr val="tx1"/>
                </a:solidFill>
                <a:effectLst/>
                <a:latin typeface="+mn-lt"/>
                <a:cs typeface="+mn-cs"/>
              </a:rPr>
              <a:t>Linux  </a:t>
            </a:r>
            <a:r>
              <a:rPr lang="zh-TW" altLang="en-US" sz="1200" b="0" i="0" kern="1200" dirty="0" smtClean="0">
                <a:solidFill>
                  <a:schemeClr val="tx1"/>
                </a:solidFill>
                <a:effectLst/>
                <a:latin typeface="+mn-lt"/>
                <a:cs typeface="+mn-cs"/>
              </a:rPr>
              <a:t>散佈之間必須共通的規範，</a:t>
            </a:r>
            <a:r>
              <a:rPr lang="en-US" altLang="zh-TW" sz="1200" b="0" i="0" kern="1200" dirty="0" smtClean="0">
                <a:solidFill>
                  <a:schemeClr val="tx1"/>
                </a:solidFill>
                <a:effectLst/>
                <a:latin typeface="+mn-lt"/>
                <a:cs typeface="+mn-cs"/>
              </a:rPr>
              <a:t>LSB</a:t>
            </a:r>
            <a:r>
              <a:rPr lang="zh-TW" altLang="en-US" sz="1200" b="0" i="0" kern="1200" dirty="0" smtClean="0">
                <a:solidFill>
                  <a:schemeClr val="tx1"/>
                </a:solidFill>
                <a:effectLst/>
                <a:latin typeface="+mn-lt"/>
                <a:cs typeface="+mn-cs"/>
              </a:rPr>
              <a:t>規範的例子</a:t>
            </a:r>
            <a:r>
              <a:rPr lang="en-US" altLang="zh-TW" sz="1200" b="0" i="0" kern="1200" dirty="0" smtClean="0">
                <a:solidFill>
                  <a:schemeClr val="tx1"/>
                </a:solidFill>
                <a:effectLst/>
                <a:latin typeface="+mn-lt"/>
                <a:cs typeface="+mn-cs"/>
              </a:rPr>
              <a:t>:</a:t>
            </a:r>
            <a:r>
              <a:rPr lang="zh-TW" altLang="en-US" sz="1200" b="0" i="0" kern="1200" dirty="0" smtClean="0">
                <a:solidFill>
                  <a:schemeClr val="tx1"/>
                </a:solidFill>
                <a:effectLst/>
                <a:latin typeface="+mn-lt"/>
                <a:cs typeface="+mn-cs"/>
              </a:rPr>
              <a:t>標準</a:t>
            </a:r>
            <a:r>
              <a:rPr lang="zh-TW" altLang="en-US" sz="1200" b="0" i="0" u="none" strike="noStrike" kern="1200" dirty="0" smtClean="0">
                <a:solidFill>
                  <a:schemeClr val="tx1"/>
                </a:solidFill>
                <a:effectLst/>
                <a:latin typeface="+mn-lt"/>
                <a:cs typeface="+mn-cs"/>
                <a:hlinkClick r:id="rId3" tooltip="函式庫"/>
              </a:rPr>
              <a:t>函式庫</a:t>
            </a:r>
            <a:r>
              <a:rPr lang="en-US" altLang="zh-TW" sz="1200" b="0" i="0" kern="1200" dirty="0" smtClean="0">
                <a:solidFill>
                  <a:schemeClr val="tx1"/>
                </a:solidFill>
                <a:effectLst/>
                <a:latin typeface="+mn-lt"/>
                <a:cs typeface="+mn-cs"/>
              </a:rPr>
              <a:t>,</a:t>
            </a:r>
            <a:r>
              <a:rPr lang="zh-TW" altLang="en-US" sz="1200" b="0" i="0" kern="1200" dirty="0" smtClean="0">
                <a:solidFill>
                  <a:schemeClr val="tx1"/>
                </a:solidFill>
                <a:effectLst/>
                <a:latin typeface="+mn-lt"/>
                <a:cs typeface="+mn-cs"/>
              </a:rPr>
              <a:t>一系列的指令和工具以擴大</a:t>
            </a:r>
            <a:r>
              <a:rPr lang="en-US" altLang="zh-TW" sz="1200" b="0" i="0" kern="1200" dirty="0" smtClean="0">
                <a:solidFill>
                  <a:schemeClr val="tx1"/>
                </a:solidFill>
                <a:effectLst/>
                <a:latin typeface="+mn-lt"/>
                <a:cs typeface="+mn-cs"/>
              </a:rPr>
              <a:t>POSIX</a:t>
            </a:r>
            <a:r>
              <a:rPr lang="zh-TW" altLang="en-US" sz="1200" b="0" i="0" kern="1200" dirty="0" smtClean="0">
                <a:solidFill>
                  <a:schemeClr val="tx1"/>
                </a:solidFill>
                <a:effectLst/>
                <a:latin typeface="+mn-lt"/>
                <a:cs typeface="+mn-cs"/>
              </a:rPr>
              <a:t>的標準</a:t>
            </a:r>
            <a:r>
              <a:rPr lang="en-US" altLang="zh-TW" sz="1200" b="0" i="0" kern="1200" dirty="0" smtClean="0">
                <a:solidFill>
                  <a:schemeClr val="tx1"/>
                </a:solidFill>
                <a:effectLst/>
                <a:latin typeface="+mn-lt"/>
                <a:cs typeface="+mn-cs"/>
              </a:rPr>
              <a:t>,</a:t>
            </a:r>
            <a:r>
              <a:rPr lang="zh-TW" altLang="en-US" sz="1200" b="0" i="0" kern="1200" dirty="0" smtClean="0">
                <a:solidFill>
                  <a:schemeClr val="tx1"/>
                </a:solidFill>
                <a:effectLst/>
                <a:latin typeface="+mn-lt"/>
                <a:cs typeface="+mn-cs"/>
              </a:rPr>
              <a:t>檔案系統架構的</a:t>
            </a:r>
            <a:r>
              <a:rPr lang="en-US" altLang="zh-TW" sz="1200" b="0" i="0" kern="1200" dirty="0" smtClean="0">
                <a:solidFill>
                  <a:schemeClr val="tx1"/>
                </a:solidFill>
                <a:effectLst/>
                <a:latin typeface="+mn-lt"/>
                <a:cs typeface="+mn-cs"/>
              </a:rPr>
              <a:t>layout,</a:t>
            </a:r>
            <a:r>
              <a:rPr lang="zh-TW" altLang="en-US" sz="1200" b="0" i="0" u="none" strike="noStrike" kern="1200" dirty="0" smtClean="0">
                <a:solidFill>
                  <a:schemeClr val="tx1"/>
                </a:solidFill>
                <a:effectLst/>
                <a:latin typeface="+mn-lt"/>
                <a:cs typeface="+mn-cs"/>
                <a:hlinkClick r:id="rId4" tooltip="運行級別"/>
              </a:rPr>
              <a:t>運行級別</a:t>
            </a:r>
            <a:r>
              <a:rPr lang="en-US" altLang="zh-TW" sz="1200" b="0" i="0" kern="1200" dirty="0" smtClean="0">
                <a:solidFill>
                  <a:schemeClr val="tx1"/>
                </a:solidFill>
                <a:effectLst/>
                <a:latin typeface="+mn-lt"/>
                <a:cs typeface="+mn-cs"/>
              </a:rPr>
              <a:t>,</a:t>
            </a:r>
            <a:r>
              <a:rPr lang="zh-TW" altLang="en-US" sz="1200" b="0" i="0" kern="1200" dirty="0" smtClean="0">
                <a:solidFill>
                  <a:schemeClr val="tx1"/>
                </a:solidFill>
                <a:effectLst/>
                <a:latin typeface="+mn-lt"/>
                <a:cs typeface="+mn-cs"/>
              </a:rPr>
              <a:t>列印系統</a:t>
            </a:r>
            <a:r>
              <a:rPr lang="en-US" altLang="zh-TW" sz="1200" b="0" i="0" kern="1200" dirty="0" smtClean="0">
                <a:solidFill>
                  <a:schemeClr val="tx1"/>
                </a:solidFill>
                <a:effectLst/>
                <a:latin typeface="+mn-lt"/>
                <a:cs typeface="+mn-cs"/>
              </a:rPr>
              <a:t>,</a:t>
            </a:r>
            <a:r>
              <a:rPr lang="en-US" altLang="zh-TW" sz="1200" b="0" i="0" u="none" strike="noStrike" kern="1200" dirty="0" smtClean="0">
                <a:solidFill>
                  <a:schemeClr val="tx1"/>
                </a:solidFill>
                <a:effectLst/>
                <a:latin typeface="+mn-lt"/>
                <a:cs typeface="+mn-cs"/>
                <a:hlinkClick r:id="rId5" tooltip="en:Spooling"/>
              </a:rPr>
              <a:t>Spooling</a:t>
            </a:r>
            <a:r>
              <a:rPr lang="zh-TW" altLang="en-US" sz="1200" b="0" i="0" kern="1200" dirty="0" smtClean="0">
                <a:solidFill>
                  <a:schemeClr val="tx1"/>
                </a:solidFill>
                <a:effectLst/>
                <a:latin typeface="+mn-lt"/>
                <a:cs typeface="+mn-cs"/>
              </a:rPr>
              <a:t>如</a:t>
            </a:r>
            <a:r>
              <a:rPr lang="en-US" altLang="zh-TW" sz="1200" b="0" i="0" u="none" strike="noStrike" kern="1200" dirty="0" smtClean="0">
                <a:solidFill>
                  <a:schemeClr val="tx1"/>
                </a:solidFill>
                <a:effectLst/>
                <a:latin typeface="+mn-lt"/>
                <a:cs typeface="+mn-cs"/>
                <a:hlinkClick r:id="rId6" tooltip="CUPS"/>
              </a:rPr>
              <a:t>CUPS</a:t>
            </a:r>
            <a:r>
              <a:rPr lang="zh-TW" altLang="en-US" sz="1200" b="0" i="0" kern="1200" dirty="0" smtClean="0">
                <a:solidFill>
                  <a:schemeClr val="tx1"/>
                </a:solidFill>
                <a:effectLst/>
                <a:latin typeface="+mn-lt"/>
                <a:cs typeface="+mn-cs"/>
              </a:rPr>
              <a:t>及幾個</a:t>
            </a:r>
            <a:r>
              <a:rPr lang="en-US" altLang="zh-TW" sz="1200" b="0" i="0" u="none" strike="noStrike" kern="1200" dirty="0" smtClean="0">
                <a:solidFill>
                  <a:schemeClr val="tx1"/>
                </a:solidFill>
                <a:effectLst/>
                <a:latin typeface="+mn-lt"/>
                <a:cs typeface="+mn-cs"/>
                <a:hlinkClick r:id="rId7" tooltip="X Window系統"/>
              </a:rPr>
              <a:t>X  Window</a:t>
            </a:r>
            <a:r>
              <a:rPr lang="zh-TW" altLang="en-US" sz="1200" b="0" i="0" u="none" strike="noStrike" kern="1200" dirty="0" smtClean="0">
                <a:solidFill>
                  <a:schemeClr val="tx1"/>
                </a:solidFill>
                <a:effectLst/>
                <a:latin typeface="+mn-lt"/>
                <a:cs typeface="+mn-cs"/>
                <a:hlinkClick r:id="rId7" tooltip="X Window系統"/>
              </a:rPr>
              <a:t>系統</a:t>
            </a:r>
            <a:r>
              <a:rPr lang="zh-TW" altLang="en-US" sz="1200" b="0" i="0" kern="1200" dirty="0" smtClean="0">
                <a:solidFill>
                  <a:schemeClr val="tx1"/>
                </a:solidFill>
                <a:effectLst/>
                <a:latin typeface="+mn-lt"/>
                <a:cs typeface="+mn-cs"/>
              </a:rPr>
              <a:t>的擴展。  </a:t>
            </a:r>
            <a:r>
              <a:rPr lang="en-US" altLang="zh-TW" dirty="0" smtClean="0"/>
              <a:t>http://en.wikipedia.org/wiki/Linux_Standard_Base</a:t>
            </a:r>
            <a:r>
              <a:rPr lang="zh-TW" altLang="en-US" dirty="0" smtClean="0"/>
              <a:t>    </a:t>
            </a:r>
            <a:endParaRPr lang="en-US" altLang="zh-TW" dirty="0" smtClean="0"/>
          </a:p>
          <a:p>
            <a:pPr marL="171450" indent="-171450">
              <a:buFont typeface="Arial" panose="020B0604020202020204" pitchFamily="34" charset="0"/>
              <a:buChar char="•"/>
            </a:pPr>
            <a:r>
              <a:rPr lang="en-US" altLang="zh-TW" dirty="0" smtClean="0"/>
              <a:t>Linux</a:t>
            </a:r>
            <a:r>
              <a:rPr lang="zh-TW" altLang="en-US" dirty="0" smtClean="0"/>
              <a:t>是第一個支持</a:t>
            </a:r>
            <a:r>
              <a:rPr lang="en-US" altLang="zh-TW" dirty="0" smtClean="0"/>
              <a:t>IPV6</a:t>
            </a:r>
            <a:r>
              <a:rPr lang="zh-TW" altLang="en-US" dirty="0" smtClean="0"/>
              <a:t>的作業系統</a:t>
            </a:r>
            <a:endParaRPr lang="en-US" altLang="zh-TW" dirty="0" smtClean="0"/>
          </a:p>
          <a:p>
            <a:pPr marL="171450" indent="-171450">
              <a:buFont typeface="Arial" panose="020B0604020202020204" pitchFamily="34" charset="0"/>
              <a:buChar char="•"/>
            </a:pPr>
            <a:r>
              <a:rPr lang="en-US" altLang="zh-TW" dirty="0" smtClean="0"/>
              <a:t>Linux</a:t>
            </a:r>
            <a:r>
              <a:rPr lang="zh-TW" altLang="en-US" dirty="0" smtClean="0"/>
              <a:t>完全符合</a:t>
            </a:r>
            <a:r>
              <a:rPr lang="en-US" altLang="zh-TW" dirty="0" smtClean="0"/>
              <a:t>]IEEE</a:t>
            </a:r>
            <a:r>
              <a:rPr lang="zh-TW" altLang="en-US" dirty="0" smtClean="0"/>
              <a:t>的</a:t>
            </a:r>
            <a:r>
              <a:rPr lang="en-US" altLang="zh-TW" dirty="0" smtClean="0"/>
              <a:t>POSIX</a:t>
            </a:r>
            <a:r>
              <a:rPr lang="zh-TW" altLang="en-US" dirty="0" smtClean="0"/>
              <a:t>標準，和</a:t>
            </a:r>
            <a:r>
              <a:rPr lang="en-US" altLang="zh-TW" dirty="0" smtClean="0"/>
              <a:t>UNIX</a:t>
            </a:r>
            <a:r>
              <a:rPr lang="zh-TW" altLang="en-US" dirty="0" smtClean="0"/>
              <a:t>、</a:t>
            </a:r>
            <a:r>
              <a:rPr lang="en-US" altLang="zh-TW" dirty="0" err="1" smtClean="0"/>
              <a:t>SystemV</a:t>
            </a:r>
            <a:r>
              <a:rPr lang="zh-TW" altLang="en-US" dirty="0" smtClean="0"/>
              <a:t>、</a:t>
            </a:r>
            <a:r>
              <a:rPr lang="en-US" altLang="zh-TW" dirty="0" smtClean="0"/>
              <a:t>BSD</a:t>
            </a:r>
            <a:r>
              <a:rPr lang="zh-TW" altLang="en-US" dirty="0" smtClean="0"/>
              <a:t>等系統幾乎完全兼容</a:t>
            </a:r>
            <a:endParaRPr lang="en-US" altLang="zh-TW" dirty="0" smtClean="0"/>
          </a:p>
          <a:p>
            <a:pPr marL="628650" lvl="1" indent="-171450">
              <a:buFont typeface="Arial" panose="020B0604020202020204" pitchFamily="34" charset="0"/>
              <a:buChar char="•"/>
            </a:pPr>
            <a:r>
              <a:rPr lang="zh-TW" altLang="en-US" sz="1200" b="0" i="0" kern="1200" dirty="0" smtClean="0">
                <a:solidFill>
                  <a:schemeClr val="tx1"/>
                </a:solidFill>
                <a:effectLst/>
                <a:latin typeface="+mn-lt"/>
                <a:cs typeface="+mn-cs"/>
              </a:rPr>
              <a:t>若你的作業系統符合  </a:t>
            </a:r>
            <a:r>
              <a:rPr lang="en-US" altLang="zh-TW" sz="1200" b="0" i="0" kern="1200" dirty="0" smtClean="0">
                <a:solidFill>
                  <a:schemeClr val="tx1"/>
                </a:solidFill>
                <a:effectLst/>
                <a:latin typeface="+mn-lt"/>
                <a:cs typeface="+mn-cs"/>
              </a:rPr>
              <a:t>POSIX  </a:t>
            </a:r>
            <a:r>
              <a:rPr lang="zh-TW" altLang="en-US" sz="1200" b="0" i="0" kern="1200" dirty="0" smtClean="0">
                <a:solidFill>
                  <a:schemeClr val="tx1"/>
                </a:solidFill>
                <a:effectLst/>
                <a:latin typeface="+mn-lt"/>
                <a:cs typeface="+mn-cs"/>
              </a:rPr>
              <a:t>，則符合  </a:t>
            </a:r>
            <a:r>
              <a:rPr lang="en-US" altLang="zh-TW" sz="1200" b="0" i="0" kern="1200" dirty="0" smtClean="0">
                <a:solidFill>
                  <a:schemeClr val="tx1"/>
                </a:solidFill>
                <a:effectLst/>
                <a:latin typeface="+mn-lt"/>
                <a:cs typeface="+mn-cs"/>
              </a:rPr>
              <a:t>POSIX  </a:t>
            </a:r>
            <a:r>
              <a:rPr lang="zh-TW" altLang="en-US" sz="1200" b="0" i="0" kern="1200" dirty="0" smtClean="0">
                <a:solidFill>
                  <a:schemeClr val="tx1"/>
                </a:solidFill>
                <a:effectLst/>
                <a:latin typeface="+mn-lt"/>
                <a:cs typeface="+mn-cs"/>
              </a:rPr>
              <a:t>的程式就可以在你的作業系統上面運作</a:t>
            </a:r>
            <a:endParaRPr lang="en-US" altLang="zh-TW" dirty="0" smtClean="0"/>
          </a:p>
          <a:p>
            <a:pPr marL="171450" indent="-171450">
              <a:buFont typeface="Arial" panose="020B0604020202020204" pitchFamily="34" charset="0"/>
              <a:buChar char="•"/>
            </a:pPr>
            <a:r>
              <a:rPr lang="zh-TW" altLang="en-US" sz="1200" b="0" i="0" kern="1200" dirty="0" smtClean="0">
                <a:solidFill>
                  <a:schemeClr val="tx1"/>
                </a:solidFill>
                <a:effectLst/>
                <a:latin typeface="+mn-lt"/>
                <a:cs typeface="+mn-cs"/>
              </a:rPr>
              <a:t>驅動程式不足令人難以安裝；每次更新總會有問題難以安心使用；</a:t>
            </a:r>
            <a:endParaRPr lang="en-US" altLang="zh-TW" sz="1200" b="0" i="0" kern="1200" dirty="0" smtClean="0">
              <a:solidFill>
                <a:schemeClr val="tx1"/>
              </a:solidFill>
              <a:effectLst/>
              <a:latin typeface="+mn-lt"/>
              <a:cs typeface="+mn-cs"/>
            </a:endParaRPr>
          </a:p>
          <a:p>
            <a:pPr marL="171450" indent="-171450">
              <a:buFont typeface="Arial" panose="020B0604020202020204" pitchFamily="34" charset="0"/>
              <a:buChar char="•"/>
            </a:pPr>
            <a:r>
              <a:rPr lang="zh-TW" altLang="en-US" sz="1200" b="0" i="0" kern="1200" dirty="0" smtClean="0">
                <a:solidFill>
                  <a:schemeClr val="tx1"/>
                </a:solidFill>
                <a:effectLst/>
                <a:latin typeface="+mn-lt"/>
                <a:cs typeface="+mn-cs"/>
              </a:rPr>
              <a:t>缺乏市場推廣令認知度不足等等。</a:t>
            </a:r>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16</a:t>
            </a:fld>
            <a:endParaRPr lang="zh-TW" altLang="en-US" dirty="0"/>
          </a:p>
        </p:txBody>
      </p:sp>
    </p:spTree>
    <p:extLst>
      <p:ext uri="{BB962C8B-B14F-4D97-AF65-F5344CB8AC3E}">
        <p14:creationId xmlns:p14="http://schemas.microsoft.com/office/powerpoint/2010/main" val="315559860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smtClean="0">
                <a:solidFill>
                  <a:schemeClr val="tx1"/>
                </a:solidFill>
                <a:effectLst/>
                <a:latin typeface="+mn-lt"/>
                <a:cs typeface="+mn-cs"/>
              </a:rPr>
              <a:t>通常要移除一個帳號的時候，可以手動的將  </a:t>
            </a:r>
            <a:r>
              <a:rPr lang="en-US" altLang="zh-TW" sz="1200" b="0" i="0" kern="1200" dirty="0" smtClean="0">
                <a:solidFill>
                  <a:schemeClr val="tx1"/>
                </a:solidFill>
                <a:effectLst/>
                <a:latin typeface="+mn-lt"/>
                <a:cs typeface="+mn-cs"/>
              </a:rPr>
              <a:t>/</a:t>
            </a:r>
            <a:r>
              <a:rPr lang="en-US" altLang="zh-TW" sz="1200" b="0" i="0" kern="1200" dirty="0" err="1" smtClean="0">
                <a:solidFill>
                  <a:schemeClr val="tx1"/>
                </a:solidFill>
                <a:effectLst/>
                <a:latin typeface="+mn-lt"/>
                <a:cs typeface="+mn-cs"/>
              </a:rPr>
              <a:t>etc</a:t>
            </a:r>
            <a:r>
              <a:rPr lang="en-US" altLang="zh-TW" sz="1200" b="0" i="0" kern="1200" dirty="0" smtClean="0">
                <a:solidFill>
                  <a:schemeClr val="tx1"/>
                </a:solidFill>
                <a:effectLst/>
                <a:latin typeface="+mn-lt"/>
                <a:cs typeface="+mn-cs"/>
              </a:rPr>
              <a:t>/</a:t>
            </a:r>
            <a:r>
              <a:rPr lang="en-US" altLang="zh-TW" sz="1200" b="0" i="0" kern="1200" dirty="0" err="1" smtClean="0">
                <a:solidFill>
                  <a:schemeClr val="tx1"/>
                </a:solidFill>
                <a:effectLst/>
                <a:latin typeface="+mn-lt"/>
                <a:cs typeface="+mn-cs"/>
              </a:rPr>
              <a:t>passwd</a:t>
            </a:r>
            <a:r>
              <a:rPr lang="en-US" altLang="zh-TW" sz="1200" b="0" i="0" kern="1200" dirty="0" smtClean="0">
                <a:solidFill>
                  <a:schemeClr val="tx1"/>
                </a:solidFill>
                <a:effectLst/>
                <a:latin typeface="+mn-lt"/>
                <a:cs typeface="+mn-cs"/>
              </a:rPr>
              <a:t>  </a:t>
            </a:r>
            <a:r>
              <a:rPr lang="zh-TW" altLang="en-US" sz="1200" b="0" i="0" kern="1200" dirty="0" smtClean="0">
                <a:solidFill>
                  <a:schemeClr val="tx1"/>
                </a:solidFill>
                <a:effectLst/>
                <a:latin typeface="+mn-lt"/>
                <a:cs typeface="+mn-cs"/>
              </a:rPr>
              <a:t>與  </a:t>
            </a:r>
            <a:r>
              <a:rPr lang="en-US" altLang="zh-TW" sz="1200" b="0" i="0" kern="1200" dirty="0" smtClean="0">
                <a:solidFill>
                  <a:schemeClr val="tx1"/>
                </a:solidFill>
                <a:effectLst/>
                <a:latin typeface="+mn-lt"/>
                <a:cs typeface="+mn-cs"/>
              </a:rPr>
              <a:t>/</a:t>
            </a:r>
            <a:r>
              <a:rPr lang="en-US" altLang="zh-TW" sz="1200" b="0" i="0" kern="1200" dirty="0" err="1" smtClean="0">
                <a:solidFill>
                  <a:schemeClr val="tx1"/>
                </a:solidFill>
                <a:effectLst/>
                <a:latin typeface="+mn-lt"/>
                <a:cs typeface="+mn-cs"/>
              </a:rPr>
              <a:t>etc</a:t>
            </a:r>
            <a:r>
              <a:rPr lang="en-US" altLang="zh-TW" sz="1200" b="0" i="0" kern="1200" dirty="0" smtClean="0">
                <a:solidFill>
                  <a:schemeClr val="tx1"/>
                </a:solidFill>
                <a:effectLst/>
                <a:latin typeface="+mn-lt"/>
                <a:cs typeface="+mn-cs"/>
              </a:rPr>
              <a:t>/shadow  </a:t>
            </a:r>
            <a:r>
              <a:rPr lang="zh-TW" altLang="en-US" sz="1200" b="0" i="0" kern="1200" dirty="0" smtClean="0">
                <a:solidFill>
                  <a:schemeClr val="tx1"/>
                </a:solidFill>
                <a:effectLst/>
                <a:latin typeface="+mn-lt"/>
                <a:cs typeface="+mn-cs"/>
              </a:rPr>
              <a:t>裡頭的該帳號取消即可！</a:t>
            </a:r>
            <a:endParaRPr lang="en-US" altLang="zh-TW" sz="1200" b="0" i="0" kern="1200" dirty="0" smtClean="0">
              <a:solidFill>
                <a:schemeClr val="tx1"/>
              </a:solidFill>
              <a:effectLst/>
              <a:latin typeface="+mn-lt"/>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smtClean="0">
                <a:solidFill>
                  <a:schemeClr val="tx1"/>
                </a:solidFill>
                <a:effectLst/>
                <a:latin typeface="+mn-lt"/>
                <a:cs typeface="+mn-cs"/>
              </a:rPr>
              <a:t>如果帳號只是</a:t>
            </a:r>
            <a:r>
              <a:rPr lang="en-US" altLang="zh-TW" sz="1200" b="0" i="0" kern="1200" dirty="0" smtClean="0">
                <a:solidFill>
                  <a:schemeClr val="tx1"/>
                </a:solidFill>
                <a:effectLst/>
                <a:latin typeface="+mn-lt"/>
                <a:cs typeface="+mn-cs"/>
              </a:rPr>
              <a:t>『</a:t>
            </a:r>
            <a:r>
              <a:rPr lang="zh-TW" altLang="en-US" sz="1200" b="0" i="0" kern="1200" dirty="0" smtClean="0">
                <a:solidFill>
                  <a:schemeClr val="tx1"/>
                </a:solidFill>
                <a:effectLst/>
                <a:latin typeface="+mn-lt"/>
                <a:cs typeface="+mn-cs"/>
              </a:rPr>
              <a:t>暫時不用</a:t>
            </a:r>
            <a:r>
              <a:rPr lang="en-US" altLang="zh-TW" sz="1200" b="0" i="0" kern="1200" dirty="0" smtClean="0">
                <a:solidFill>
                  <a:schemeClr val="tx1"/>
                </a:solidFill>
                <a:effectLst/>
                <a:latin typeface="+mn-lt"/>
                <a:cs typeface="+mn-cs"/>
              </a:rPr>
              <a:t>』</a:t>
            </a:r>
            <a:r>
              <a:rPr lang="zh-TW" altLang="en-US" sz="1200" b="0" i="0" kern="1200" dirty="0" smtClean="0">
                <a:solidFill>
                  <a:schemeClr val="tx1"/>
                </a:solidFill>
                <a:effectLst/>
                <a:latin typeface="+mn-lt"/>
                <a:cs typeface="+mn-cs"/>
              </a:rPr>
              <a:t>，那麼將  </a:t>
            </a:r>
            <a:r>
              <a:rPr lang="en-US" altLang="zh-TW" sz="1200" b="0" i="0" kern="1200" dirty="0" smtClean="0">
                <a:solidFill>
                  <a:schemeClr val="tx1"/>
                </a:solidFill>
                <a:effectLst/>
                <a:latin typeface="+mn-lt"/>
                <a:cs typeface="+mn-cs"/>
              </a:rPr>
              <a:t>/</a:t>
            </a:r>
            <a:r>
              <a:rPr lang="en-US" altLang="zh-TW" sz="1200" b="0" i="0" kern="1200" dirty="0" err="1" smtClean="0">
                <a:solidFill>
                  <a:schemeClr val="tx1"/>
                </a:solidFill>
                <a:effectLst/>
                <a:latin typeface="+mn-lt"/>
                <a:cs typeface="+mn-cs"/>
              </a:rPr>
              <a:t>etc</a:t>
            </a:r>
            <a:r>
              <a:rPr lang="en-US" altLang="zh-TW" sz="1200" b="0" i="0" kern="1200" dirty="0" smtClean="0">
                <a:solidFill>
                  <a:schemeClr val="tx1"/>
                </a:solidFill>
                <a:effectLst/>
                <a:latin typeface="+mn-lt"/>
                <a:cs typeface="+mn-cs"/>
              </a:rPr>
              <a:t>/shadow  </a:t>
            </a:r>
            <a:r>
              <a:rPr lang="zh-TW" altLang="en-US" sz="1200" b="0" i="0" kern="1200" dirty="0" smtClean="0">
                <a:solidFill>
                  <a:schemeClr val="tx1"/>
                </a:solidFill>
                <a:effectLst/>
                <a:latin typeface="+mn-lt"/>
                <a:cs typeface="+mn-cs"/>
              </a:rPr>
              <a:t>裡頭帳號失效日期  </a:t>
            </a:r>
            <a:r>
              <a:rPr lang="en-US" altLang="zh-TW" sz="1200" b="0" i="0" kern="1200" dirty="0" smtClean="0">
                <a:solidFill>
                  <a:schemeClr val="tx1"/>
                </a:solidFill>
                <a:effectLst/>
                <a:latin typeface="+mn-lt"/>
                <a:cs typeface="+mn-cs"/>
              </a:rPr>
              <a:t>(</a:t>
            </a:r>
            <a:r>
              <a:rPr lang="zh-TW" altLang="en-US" sz="1200" b="0" i="0" kern="1200" dirty="0" smtClean="0">
                <a:solidFill>
                  <a:schemeClr val="tx1"/>
                </a:solidFill>
                <a:effectLst/>
                <a:latin typeface="+mn-lt"/>
                <a:cs typeface="+mn-cs"/>
              </a:rPr>
              <a:t>第八欄位</a:t>
            </a:r>
            <a:r>
              <a:rPr lang="en-US" altLang="zh-TW" sz="1200" b="0" i="0" kern="1200" dirty="0" smtClean="0">
                <a:solidFill>
                  <a:schemeClr val="tx1"/>
                </a:solidFill>
                <a:effectLst/>
                <a:latin typeface="+mn-lt"/>
                <a:cs typeface="+mn-cs"/>
              </a:rPr>
              <a:t>)  </a:t>
            </a:r>
            <a:r>
              <a:rPr lang="zh-TW" altLang="en-US" sz="1200" b="0" i="0" kern="1200" dirty="0" smtClean="0">
                <a:solidFill>
                  <a:schemeClr val="tx1"/>
                </a:solidFill>
                <a:effectLst/>
                <a:latin typeface="+mn-lt"/>
                <a:cs typeface="+mn-cs"/>
              </a:rPr>
              <a:t>設定為  </a:t>
            </a:r>
            <a:r>
              <a:rPr lang="en-US" altLang="zh-TW" sz="1200" b="0" i="0" kern="1200" dirty="0" smtClean="0">
                <a:solidFill>
                  <a:schemeClr val="tx1"/>
                </a:solidFill>
                <a:effectLst/>
                <a:latin typeface="+mn-lt"/>
                <a:cs typeface="+mn-cs"/>
              </a:rPr>
              <a:t>0  </a:t>
            </a:r>
            <a:r>
              <a:rPr lang="zh-TW" altLang="en-US" sz="1200" b="0" i="0" kern="1200" dirty="0" smtClean="0">
                <a:solidFill>
                  <a:schemeClr val="tx1"/>
                </a:solidFill>
                <a:effectLst/>
                <a:latin typeface="+mn-lt"/>
                <a:cs typeface="+mn-cs"/>
              </a:rPr>
              <a:t>就可以讓該帳號無法使用，但是所有跟該帳號相關的資料都會留下來！  </a:t>
            </a:r>
            <a:endParaRPr lang="en-US" altLang="zh-TW" sz="1200" b="0" i="0" kern="1200" dirty="0" smtClean="0">
              <a:solidFill>
                <a:schemeClr val="tx1"/>
              </a:solidFill>
              <a:effectLst/>
              <a:latin typeface="+mn-lt"/>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http://shibuvarkala.blogspot.com/2009/07/how-to-lock-unlock-user-in-ubuntu.html</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smtClean="0">
                <a:solidFill>
                  <a:schemeClr val="tx1"/>
                </a:solidFill>
                <a:effectLst/>
                <a:latin typeface="+mn-lt"/>
                <a:cs typeface="+mn-cs"/>
              </a:rPr>
              <a:t>使用  </a:t>
            </a:r>
            <a:r>
              <a:rPr lang="en-US" altLang="zh-TW" sz="1200" b="0" i="0" kern="1200" dirty="0" err="1" smtClean="0">
                <a:solidFill>
                  <a:schemeClr val="tx1"/>
                </a:solidFill>
                <a:effectLst/>
                <a:latin typeface="+mn-lt"/>
                <a:cs typeface="+mn-cs"/>
              </a:rPr>
              <a:t>userdel</a:t>
            </a:r>
            <a:r>
              <a:rPr lang="en-US" altLang="zh-TW" sz="1200" b="0" i="0" kern="1200" dirty="0" smtClean="0">
                <a:solidFill>
                  <a:schemeClr val="tx1"/>
                </a:solidFill>
                <a:effectLst/>
                <a:latin typeface="+mn-lt"/>
                <a:cs typeface="+mn-cs"/>
              </a:rPr>
              <a:t>  </a:t>
            </a:r>
            <a:r>
              <a:rPr lang="zh-TW" altLang="en-US" sz="1200" b="0" i="0" kern="1200" dirty="0" smtClean="0">
                <a:solidFill>
                  <a:schemeClr val="tx1"/>
                </a:solidFill>
                <a:effectLst/>
                <a:latin typeface="+mn-lt"/>
                <a:cs typeface="+mn-cs"/>
              </a:rPr>
              <a:t>的時機通常是</a:t>
            </a:r>
            <a:r>
              <a:rPr lang="en-US" altLang="zh-TW" sz="1200" b="0" i="0" kern="1200" dirty="0" smtClean="0">
                <a:solidFill>
                  <a:schemeClr val="tx1"/>
                </a:solidFill>
                <a:effectLst/>
                <a:latin typeface="+mn-lt"/>
                <a:cs typeface="+mn-cs"/>
              </a:rPr>
              <a:t>『</a:t>
            </a:r>
            <a:r>
              <a:rPr lang="zh-TW" altLang="en-US" sz="1200" b="0" i="0" kern="1200" dirty="0" smtClean="0">
                <a:solidFill>
                  <a:schemeClr val="tx1"/>
                </a:solidFill>
                <a:effectLst/>
                <a:latin typeface="+mn-lt"/>
                <a:cs typeface="+mn-cs"/>
              </a:rPr>
              <a:t>你真的確定不要讓該用戶在主機上面使用任何資料了！</a:t>
            </a:r>
            <a:r>
              <a:rPr lang="en-US" altLang="zh-TW" sz="1200" b="0" i="0" kern="1200" dirty="0" smtClean="0">
                <a:solidFill>
                  <a:schemeClr val="tx1"/>
                </a:solidFill>
                <a:effectLst/>
                <a:latin typeface="+mn-lt"/>
                <a:cs typeface="+mn-cs"/>
              </a:rPr>
              <a:t>』</a:t>
            </a:r>
            <a:endParaRPr lang="zh-TW"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b="0" i="0" kern="1200" dirty="0" smtClean="0">
              <a:solidFill>
                <a:schemeClr val="tx1"/>
              </a:solidFill>
              <a:effectLst/>
              <a:latin typeface="+mn-lt"/>
              <a:cs typeface="+mn-cs"/>
            </a:endParaRPr>
          </a:p>
          <a:p>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145</a:t>
            </a:fld>
            <a:endParaRPr lang="zh-TW" altLang="en-US" dirty="0"/>
          </a:p>
        </p:txBody>
      </p:sp>
    </p:spTree>
    <p:extLst>
      <p:ext uri="{BB962C8B-B14F-4D97-AF65-F5344CB8AC3E}">
        <p14:creationId xmlns:p14="http://schemas.microsoft.com/office/powerpoint/2010/main" val="93171679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who –a</a:t>
            </a:r>
          </a:p>
          <a:p>
            <a:r>
              <a:rPr lang="en-US" altLang="zh-TW" dirty="0" smtClean="0"/>
              <a:t>finger</a:t>
            </a:r>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146</a:t>
            </a:fld>
            <a:endParaRPr lang="zh-TW" altLang="en-US" dirty="0"/>
          </a:p>
        </p:txBody>
      </p:sp>
    </p:spTree>
    <p:extLst>
      <p:ext uri="{BB962C8B-B14F-4D97-AF65-F5344CB8AC3E}">
        <p14:creationId xmlns:p14="http://schemas.microsoft.com/office/powerpoint/2010/main" val="202558145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smtClean="0">
                <a:solidFill>
                  <a:schemeClr val="tx1"/>
                </a:solidFill>
                <a:effectLst/>
                <a:latin typeface="+mn-lt"/>
                <a:ea typeface="微軟正黑體" panose="020B0604030504040204" pitchFamily="34" charset="-120"/>
                <a:cs typeface="+mn-cs"/>
              </a:rPr>
              <a:t>The wheel group is a special user group used on some Unix systems to control access to the </a:t>
            </a:r>
            <a:r>
              <a:rPr lang="en-US" altLang="zh-TW" sz="1200" b="0" i="0" u="none" strike="noStrike" kern="1200" dirty="0" err="1" smtClean="0">
                <a:solidFill>
                  <a:schemeClr val="tx1"/>
                </a:solidFill>
                <a:effectLst/>
                <a:latin typeface="+mn-lt"/>
                <a:ea typeface="微軟正黑體" panose="020B0604030504040204" pitchFamily="34" charset="-120"/>
                <a:cs typeface="+mn-cs"/>
                <a:hlinkClick r:id="rId3" tooltip="Su (Unix)"/>
              </a:rPr>
              <a:t>su</a:t>
            </a:r>
            <a:r>
              <a:rPr lang="en-US" altLang="zh-TW" sz="1200" b="0" i="0" kern="1200" dirty="0" smtClean="0">
                <a:solidFill>
                  <a:schemeClr val="tx1"/>
                </a:solidFill>
                <a:effectLst/>
                <a:latin typeface="+mn-lt"/>
                <a:ea typeface="微軟正黑體" panose="020B0604030504040204" pitchFamily="34" charset="-120"/>
                <a:cs typeface="+mn-cs"/>
              </a:rPr>
              <a:t> command,</a:t>
            </a:r>
          </a:p>
          <a:p>
            <a:r>
              <a:rPr lang="en-US" altLang="zh-TW" dirty="0" smtClean="0"/>
              <a:t>https://en.wikipedia.org/wiki/Wheel_(Unix_term)</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147</a:t>
            </a:fld>
            <a:endParaRPr lang="zh-TW" altLang="en-US" dirty="0"/>
          </a:p>
        </p:txBody>
      </p:sp>
    </p:spTree>
    <p:extLst>
      <p:ext uri="{BB962C8B-B14F-4D97-AF65-F5344CB8AC3E}">
        <p14:creationId xmlns:p14="http://schemas.microsoft.com/office/powerpoint/2010/main" val="97672777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smtClean="0">
                <a:solidFill>
                  <a:schemeClr val="tx1"/>
                </a:solidFill>
                <a:effectLst/>
                <a:latin typeface="+mn-lt"/>
                <a:cs typeface="+mn-cs"/>
              </a:rPr>
              <a:t>last  –x  shutdown</a:t>
            </a:r>
          </a:p>
          <a:p>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149</a:t>
            </a:fld>
            <a:endParaRPr lang="zh-TW" altLang="en-US" dirty="0"/>
          </a:p>
        </p:txBody>
      </p:sp>
    </p:spTree>
    <p:extLst>
      <p:ext uri="{BB962C8B-B14F-4D97-AF65-F5344CB8AC3E}">
        <p14:creationId xmlns:p14="http://schemas.microsoft.com/office/powerpoint/2010/main" val="328288101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http://wanggen.myweb.hinet.net/ach1/ach1.html</a:t>
            </a:r>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150</a:t>
            </a:fld>
            <a:endParaRPr lang="zh-TW" altLang="en-US" dirty="0"/>
          </a:p>
        </p:txBody>
      </p:sp>
    </p:spTree>
    <p:extLst>
      <p:ext uri="{BB962C8B-B14F-4D97-AF65-F5344CB8AC3E}">
        <p14:creationId xmlns:p14="http://schemas.microsoft.com/office/powerpoint/2010/main" val="261767338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151</a:t>
            </a:fld>
            <a:endParaRPr lang="zh-TW" altLang="en-US" dirty="0"/>
          </a:p>
        </p:txBody>
      </p:sp>
    </p:spTree>
    <p:extLst>
      <p:ext uri="{BB962C8B-B14F-4D97-AF65-F5344CB8AC3E}">
        <p14:creationId xmlns:p14="http://schemas.microsoft.com/office/powerpoint/2010/main" val="97832418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i="0" kern="1200" dirty="0" err="1" smtClean="0">
                <a:solidFill>
                  <a:schemeClr val="tx1"/>
                </a:solidFill>
                <a:effectLst/>
                <a:latin typeface="+mn-lt"/>
                <a:cs typeface="+mn-cs"/>
              </a:rPr>
              <a:t>chattr</a:t>
            </a:r>
            <a:r>
              <a:rPr lang="en-US" altLang="zh-TW" sz="1200" b="1" i="0" kern="1200" dirty="0" smtClean="0">
                <a:solidFill>
                  <a:schemeClr val="tx1"/>
                </a:solidFill>
                <a:effectLst/>
                <a:latin typeface="+mn-lt"/>
                <a:cs typeface="+mn-cs"/>
              </a:rPr>
              <a:t> (</a:t>
            </a:r>
            <a:r>
              <a:rPr lang="zh-TW" altLang="en-US" sz="1200" b="1" i="0" kern="1200" dirty="0" smtClean="0">
                <a:solidFill>
                  <a:schemeClr val="tx1"/>
                </a:solidFill>
                <a:effectLst/>
                <a:latin typeface="+mn-lt"/>
                <a:cs typeface="+mn-cs"/>
              </a:rPr>
              <a:t>設定檔案隱藏屬性</a:t>
            </a:r>
            <a:r>
              <a:rPr lang="en-US" altLang="zh-TW" sz="1200" b="1" i="0" kern="1200" dirty="0" smtClean="0">
                <a:solidFill>
                  <a:schemeClr val="tx1"/>
                </a:solidFill>
                <a:effectLst/>
                <a:latin typeface="+mn-lt"/>
                <a:cs typeface="+mn-cs"/>
              </a:rPr>
              <a:t>)</a:t>
            </a:r>
          </a:p>
          <a:p>
            <a:r>
              <a:rPr lang="en-US" altLang="zh-TW" dirty="0" smtClean="0"/>
              <a:t>http://linux.vbird.org/linux_basic/0220filemanager.php#cat</a:t>
            </a:r>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152</a:t>
            </a:fld>
            <a:endParaRPr lang="zh-TW" altLang="en-US" dirty="0"/>
          </a:p>
        </p:txBody>
      </p:sp>
    </p:spTree>
    <p:extLst>
      <p:ext uri="{BB962C8B-B14F-4D97-AF65-F5344CB8AC3E}">
        <p14:creationId xmlns:p14="http://schemas.microsoft.com/office/powerpoint/2010/main" val="58490682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不可以編輯</a:t>
            </a:r>
            <a:endParaRPr lang="en-US" altLang="zh-TW" dirty="0" smtClean="0"/>
          </a:p>
          <a:p>
            <a:r>
              <a:rPr lang="zh-TW" altLang="en-US" dirty="0" smtClean="0"/>
              <a:t>可以刪除</a:t>
            </a:r>
            <a:r>
              <a:rPr lang="en-US" altLang="zh-TW" dirty="0" smtClean="0"/>
              <a:t>!</a:t>
            </a:r>
            <a:r>
              <a:rPr lang="zh-TW" altLang="en-US" dirty="0" smtClean="0"/>
              <a:t>  因為是看目錄權限  而不是看檔案權限</a:t>
            </a:r>
            <a:r>
              <a:rPr lang="en-US" altLang="zh-TW" dirty="0" smtClean="0"/>
              <a:t>!</a:t>
            </a:r>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155</a:t>
            </a:fld>
            <a:endParaRPr lang="zh-TW" altLang="en-US" dirty="0"/>
          </a:p>
        </p:txBody>
      </p:sp>
    </p:spTree>
    <p:extLst>
      <p:ext uri="{BB962C8B-B14F-4D97-AF65-F5344CB8AC3E}">
        <p14:creationId xmlns:p14="http://schemas.microsoft.com/office/powerpoint/2010/main" val="26397183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eaLnBrk="1" hangingPunct="1"/>
            <a:r>
              <a:rPr lang="en-US" altLang="zh-TW" dirty="0" err="1" smtClean="0"/>
              <a:t>Chmod</a:t>
            </a:r>
            <a:r>
              <a:rPr lang="en-US" altLang="zh-TW" dirty="0" smtClean="0"/>
              <a:t> u=</a:t>
            </a:r>
            <a:r>
              <a:rPr lang="en-US" altLang="zh-TW" dirty="0" err="1" smtClean="0"/>
              <a:t>rwx,g</a:t>
            </a:r>
            <a:r>
              <a:rPr lang="en-US" altLang="zh-TW" dirty="0" smtClean="0"/>
              <a:t>=</a:t>
            </a:r>
            <a:r>
              <a:rPr lang="en-US" altLang="zh-TW" dirty="0" err="1" smtClean="0"/>
              <a:t>rx,o</a:t>
            </a:r>
            <a:r>
              <a:rPr lang="en-US" altLang="zh-TW" dirty="0" smtClean="0"/>
              <a:t>=-  file1</a:t>
            </a:r>
          </a:p>
          <a:p>
            <a:pPr eaLnBrk="1" hangingPunct="1"/>
            <a:r>
              <a:rPr lang="en-US" altLang="zh-TW" dirty="0" err="1" smtClean="0"/>
              <a:t>setuid</a:t>
            </a:r>
            <a:r>
              <a:rPr lang="zh-TW" altLang="en-US" dirty="0" smtClean="0"/>
              <a:t>，</a:t>
            </a:r>
            <a:r>
              <a:rPr lang="en-US" altLang="zh-TW" dirty="0" err="1" smtClean="0"/>
              <a:t>setgid</a:t>
            </a:r>
            <a:endParaRPr lang="en-US" altLang="zh-TW" dirty="0" smtClean="0"/>
          </a:p>
          <a:p>
            <a:pPr eaLnBrk="1" hangingPunct="1"/>
            <a:r>
              <a:rPr lang="en-US" altLang="zh-TW" dirty="0" err="1" smtClean="0"/>
              <a:t>Setgid</a:t>
            </a:r>
            <a:r>
              <a:rPr lang="en-US" altLang="zh-TW" dirty="0" smtClean="0"/>
              <a:t>  and  </a:t>
            </a:r>
            <a:r>
              <a:rPr lang="en-US" altLang="zh-TW" dirty="0" err="1" smtClean="0"/>
              <a:t>setuid</a:t>
            </a:r>
            <a:r>
              <a:rPr lang="en-US" altLang="zh-TW" dirty="0" smtClean="0"/>
              <a:t>  permissions</a:t>
            </a:r>
            <a:r>
              <a:rPr lang="zh-TW" altLang="en-US" dirty="0" smtClean="0"/>
              <a:t>，</a:t>
            </a:r>
            <a:r>
              <a:rPr lang="en-US" altLang="zh-TW" dirty="0" smtClean="0"/>
              <a:t>their  effect  on  files  and  directories</a:t>
            </a:r>
          </a:p>
          <a:p>
            <a:pPr eaLnBrk="1" hangingPunct="1"/>
            <a:r>
              <a:rPr lang="en-US" altLang="zh-TW" dirty="0" smtClean="0"/>
              <a:t>http://technet.microsoft.com/zh-tw/library/cc771596(WS.10).aspx</a:t>
            </a:r>
          </a:p>
          <a:p>
            <a:r>
              <a:rPr lang="en-US" altLang="zh-TW" dirty="0" smtClean="0"/>
              <a:t>who</a:t>
            </a:r>
            <a:r>
              <a:rPr lang="zh-TW" altLang="en-US" dirty="0" smtClean="0"/>
              <a:t>  </a:t>
            </a:r>
            <a:r>
              <a:rPr lang="en-US" altLang="zh-TW" dirty="0" smtClean="0"/>
              <a:t>what</a:t>
            </a:r>
            <a:r>
              <a:rPr lang="zh-TW" altLang="en-US" dirty="0" smtClean="0"/>
              <a:t>  </a:t>
            </a:r>
            <a:r>
              <a:rPr lang="en-US" altLang="zh-TW" dirty="0" smtClean="0"/>
              <a:t>which</a:t>
            </a:r>
            <a:r>
              <a:rPr lang="zh-TW" altLang="en-US" dirty="0" smtClean="0"/>
              <a:t>  </a:t>
            </a:r>
            <a:endParaRPr lang="en-US" altLang="zh-TW" dirty="0" smtClean="0"/>
          </a:p>
          <a:p>
            <a:r>
              <a:rPr lang="en-US" altLang="zh-TW" dirty="0" err="1" smtClean="0"/>
              <a:t>chmod</a:t>
            </a:r>
            <a:r>
              <a:rPr lang="en-US" altLang="zh-TW" dirty="0" smtClean="0"/>
              <a:t>:  invalid  mode:  `o=0'</a:t>
            </a:r>
          </a:p>
          <a:p>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157</a:t>
            </a:fld>
            <a:endParaRPr lang="zh-TW" altLang="en-US" dirty="0"/>
          </a:p>
        </p:txBody>
      </p:sp>
    </p:spTree>
    <p:extLst>
      <p:ext uri="{BB962C8B-B14F-4D97-AF65-F5344CB8AC3E}">
        <p14:creationId xmlns:p14="http://schemas.microsoft.com/office/powerpoint/2010/main" val="265651291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不能用</a:t>
            </a:r>
            <a:r>
              <a:rPr lang="en-US" altLang="zh-TW" dirty="0" smtClean="0"/>
              <a:t>cd</a:t>
            </a:r>
            <a:r>
              <a:rPr lang="zh-TW" altLang="en-US" dirty="0" smtClean="0"/>
              <a:t>進入目錄，表示也不能用  </a:t>
            </a:r>
            <a:r>
              <a:rPr lang="en-US" altLang="zh-TW" dirty="0" smtClean="0"/>
              <a:t>cat  </a:t>
            </a:r>
            <a:r>
              <a:rPr lang="en-US" altLang="zh-TW" dirty="0" err="1" smtClean="0"/>
              <a:t>testdir</a:t>
            </a:r>
            <a:r>
              <a:rPr lang="en-US" altLang="zh-TW" dirty="0" smtClean="0"/>
              <a:t>/file1  </a:t>
            </a:r>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158</a:t>
            </a:fld>
            <a:endParaRPr lang="zh-TW" altLang="en-US" dirty="0"/>
          </a:p>
        </p:txBody>
      </p:sp>
    </p:spTree>
    <p:extLst>
      <p:ext uri="{BB962C8B-B14F-4D97-AF65-F5344CB8AC3E}">
        <p14:creationId xmlns:p14="http://schemas.microsoft.com/office/powerpoint/2010/main" val="2363766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17</a:t>
            </a:fld>
            <a:endParaRPr lang="zh-TW" altLang="en-US" dirty="0"/>
          </a:p>
        </p:txBody>
      </p:sp>
    </p:spTree>
    <p:extLst>
      <p:ext uri="{BB962C8B-B14F-4D97-AF65-F5344CB8AC3E}">
        <p14:creationId xmlns:p14="http://schemas.microsoft.com/office/powerpoint/2010/main" val="30693095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dirty="0" smtClean="0"/>
              <a:t>拒絕不符合權限的操作</a:t>
            </a:r>
            <a:endParaRPr lang="en-US" altLang="zh-TW" dirty="0" smtClean="0"/>
          </a:p>
          <a:p>
            <a:r>
              <a:rPr lang="en-US" altLang="zh-TW" dirty="0" err="1" smtClean="0"/>
              <a:t>sudo</a:t>
            </a:r>
            <a:r>
              <a:rPr lang="en-US" altLang="zh-TW" dirty="0" smtClean="0"/>
              <a:t>  </a:t>
            </a:r>
            <a:r>
              <a:rPr lang="en-US" altLang="zh-TW" dirty="0" err="1" smtClean="0"/>
              <a:t>addgroup</a:t>
            </a:r>
            <a:r>
              <a:rPr lang="en-US" altLang="zh-TW" dirty="0" smtClean="0"/>
              <a:t>  test</a:t>
            </a:r>
          </a:p>
          <a:p>
            <a:r>
              <a:rPr lang="en-US" altLang="zh-TW" dirty="0" err="1" smtClean="0"/>
              <a:t>sudo</a:t>
            </a:r>
            <a:r>
              <a:rPr lang="en-US" altLang="zh-TW" dirty="0" smtClean="0"/>
              <a:t>  </a:t>
            </a:r>
            <a:r>
              <a:rPr lang="en-US" altLang="zh-TW" dirty="0" err="1" smtClean="0"/>
              <a:t>usermod</a:t>
            </a:r>
            <a:r>
              <a:rPr lang="en-US" altLang="zh-TW" dirty="0" smtClean="0"/>
              <a:t>  -</a:t>
            </a:r>
            <a:r>
              <a:rPr lang="en-US" altLang="zh-TW" dirty="0" err="1" smtClean="0"/>
              <a:t>aG</a:t>
            </a:r>
            <a:r>
              <a:rPr lang="en-US" altLang="zh-TW" dirty="0" smtClean="0"/>
              <a:t>  test  </a:t>
            </a:r>
            <a:r>
              <a:rPr lang="en-US" altLang="zh-TW" dirty="0" err="1" smtClean="0"/>
              <a:t>iiiedu</a:t>
            </a:r>
            <a:endParaRPr lang="en-US" altLang="zh-TW" dirty="0" smtClean="0"/>
          </a:p>
          <a:p>
            <a:r>
              <a:rPr lang="en-US" altLang="zh-TW" dirty="0" smtClean="0"/>
              <a:t>id  </a:t>
            </a:r>
            <a:r>
              <a:rPr lang="en-US" altLang="zh-TW" dirty="0" err="1" smtClean="0"/>
              <a:t>iiiedu</a:t>
            </a:r>
            <a:endParaRPr lang="en-US" altLang="zh-TW" dirty="0" smtClean="0"/>
          </a:p>
          <a:p>
            <a:r>
              <a:rPr lang="en-US" altLang="zh-TW" dirty="0" err="1" smtClean="0"/>
              <a:t>sudo</a:t>
            </a:r>
            <a:r>
              <a:rPr lang="en-US" altLang="zh-TW" dirty="0" smtClean="0"/>
              <a:t>  </a:t>
            </a:r>
            <a:r>
              <a:rPr lang="en-US" altLang="zh-TW" dirty="0" err="1" smtClean="0"/>
              <a:t>useradd</a:t>
            </a:r>
            <a:r>
              <a:rPr lang="en-US" altLang="zh-TW" dirty="0" smtClean="0"/>
              <a:t>  test  -g  test  //</a:t>
            </a:r>
            <a:r>
              <a:rPr lang="zh-TW" altLang="en-US" dirty="0" smtClean="0"/>
              <a:t>新增</a:t>
            </a:r>
            <a:r>
              <a:rPr lang="en-US" altLang="zh-TW" dirty="0" smtClean="0"/>
              <a:t>test</a:t>
            </a:r>
            <a:r>
              <a:rPr lang="zh-TW" altLang="en-US" dirty="0" smtClean="0"/>
              <a:t>帳號並加入至現有的</a:t>
            </a:r>
            <a:r>
              <a:rPr lang="en-US" altLang="zh-TW" dirty="0" smtClean="0"/>
              <a:t>test</a:t>
            </a:r>
            <a:r>
              <a:rPr lang="zh-TW" altLang="en-US" dirty="0" smtClean="0"/>
              <a:t>群組</a:t>
            </a:r>
            <a:endParaRPr lang="en-US" altLang="zh-TW" dirty="0" smtClean="0"/>
          </a:p>
          <a:p>
            <a:r>
              <a:rPr lang="en-US" altLang="zh-TW" dirty="0" err="1" smtClean="0"/>
              <a:t>sudo</a:t>
            </a:r>
            <a:r>
              <a:rPr lang="zh-TW" altLang="en-US" dirty="0" smtClean="0"/>
              <a:t>  </a:t>
            </a:r>
            <a:r>
              <a:rPr lang="en-US" altLang="zh-TW" dirty="0" err="1" smtClean="0"/>
              <a:t>passwd</a:t>
            </a:r>
            <a:r>
              <a:rPr lang="zh-TW" altLang="en-US" dirty="0" smtClean="0"/>
              <a:t>  </a:t>
            </a:r>
            <a:r>
              <a:rPr lang="en-US" altLang="zh-TW" dirty="0" smtClean="0"/>
              <a:t>test</a:t>
            </a:r>
            <a:r>
              <a:rPr lang="zh-TW" altLang="en-US" dirty="0" smtClean="0"/>
              <a:t>  </a:t>
            </a:r>
          </a:p>
          <a:p>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159</a:t>
            </a:fld>
            <a:endParaRPr lang="zh-TW" alt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smtClean="0"/>
              <a:t>chown</a:t>
            </a:r>
            <a:r>
              <a:rPr lang="zh-TW" altLang="en-US" dirty="0" smtClean="0"/>
              <a:t>指令中只要群組名稱前面加上  </a:t>
            </a:r>
            <a:r>
              <a:rPr lang="en-US" altLang="zh-TW" dirty="0" smtClean="0"/>
              <a:t>.</a:t>
            </a:r>
            <a:r>
              <a:rPr lang="zh-TW" altLang="en-US" dirty="0" smtClean="0"/>
              <a:t>，就可以變更擁有群組</a:t>
            </a:r>
            <a:endParaRPr lang="en-US" altLang="zh-TW" dirty="0" smtClean="0"/>
          </a:p>
          <a:p>
            <a:r>
              <a:rPr lang="zh-TW" altLang="en-US" dirty="0" smtClean="0"/>
              <a:t>用</a:t>
            </a:r>
            <a:r>
              <a:rPr lang="en-US" altLang="zh-TW" dirty="0" smtClean="0"/>
              <a:t>:</a:t>
            </a:r>
            <a:r>
              <a:rPr lang="zh-TW" altLang="en-US" dirty="0" smtClean="0"/>
              <a:t>也可以</a:t>
            </a:r>
          </a:p>
          <a:p>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160</a:t>
            </a:fld>
            <a:endParaRPr lang="zh-TW" altLang="en-US" dirty="0"/>
          </a:p>
        </p:txBody>
      </p:sp>
    </p:spTree>
    <p:extLst>
      <p:ext uri="{BB962C8B-B14F-4D97-AF65-F5344CB8AC3E}">
        <p14:creationId xmlns:p14="http://schemas.microsoft.com/office/powerpoint/2010/main" val="141764875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cs typeface="+mn-cs"/>
              </a:rPr>
              <a:t>也就是在</a:t>
            </a:r>
            <a:r>
              <a:rPr lang="en-US" altLang="zh-TW" sz="1200" b="0" i="0" kern="1200" dirty="0" smtClean="0">
                <a:solidFill>
                  <a:schemeClr val="tx1"/>
                </a:solidFill>
                <a:effectLst/>
                <a:latin typeface="+mn-lt"/>
                <a:cs typeface="+mn-cs"/>
              </a:rPr>
              <a:t>/</a:t>
            </a:r>
            <a:r>
              <a:rPr lang="en-US" altLang="zh-TW" sz="1200" b="0" i="0" kern="1200" dirty="0" err="1" smtClean="0">
                <a:solidFill>
                  <a:schemeClr val="tx1"/>
                </a:solidFill>
                <a:effectLst/>
                <a:latin typeface="+mn-lt"/>
                <a:cs typeface="+mn-cs"/>
              </a:rPr>
              <a:t>etc</a:t>
            </a:r>
            <a:r>
              <a:rPr lang="en-US" altLang="zh-TW" sz="1200" b="0" i="0" kern="1200" dirty="0" smtClean="0">
                <a:solidFill>
                  <a:schemeClr val="tx1"/>
                </a:solidFill>
                <a:effectLst/>
                <a:latin typeface="+mn-lt"/>
                <a:cs typeface="+mn-cs"/>
              </a:rPr>
              <a:t>/</a:t>
            </a:r>
            <a:r>
              <a:rPr lang="en-US" altLang="zh-TW" sz="1200" b="0" i="0" kern="1200" dirty="0" err="1" smtClean="0">
                <a:solidFill>
                  <a:schemeClr val="tx1"/>
                </a:solidFill>
                <a:effectLst/>
                <a:latin typeface="+mn-lt"/>
                <a:cs typeface="+mn-cs"/>
              </a:rPr>
              <a:t>passwd</a:t>
            </a:r>
            <a:r>
              <a:rPr lang="zh-TW" altLang="en-US" sz="1200" b="0" i="0" kern="1200" dirty="0" smtClean="0">
                <a:solidFill>
                  <a:schemeClr val="tx1"/>
                </a:solidFill>
                <a:effectLst/>
                <a:latin typeface="+mn-lt"/>
                <a:cs typeface="+mn-cs"/>
              </a:rPr>
              <a:t>  這個檔案中有紀錄的使用者名稱</a:t>
            </a:r>
            <a:endParaRPr lang="en-US" altLang="zh-TW" sz="1200" b="0" i="0" kern="1200" dirty="0" smtClean="0">
              <a:solidFill>
                <a:schemeClr val="tx1"/>
              </a:solidFill>
              <a:effectLst/>
              <a:latin typeface="+mn-lt"/>
              <a:cs typeface="+mn-cs"/>
            </a:endParaRPr>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161</a:t>
            </a:fld>
            <a:endParaRPr lang="zh-TW" altLang="en-US" dirty="0"/>
          </a:p>
        </p:txBody>
      </p:sp>
    </p:spTree>
    <p:extLst>
      <p:ext uri="{BB962C8B-B14F-4D97-AF65-F5344CB8AC3E}">
        <p14:creationId xmlns:p14="http://schemas.microsoft.com/office/powerpoint/2010/main" val="407962903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164</a:t>
            </a:fld>
            <a:endParaRPr lang="zh-TW" altLang="en-US" dirty="0"/>
          </a:p>
        </p:txBody>
      </p:sp>
    </p:spTree>
    <p:extLst>
      <p:ext uri="{BB962C8B-B14F-4D97-AF65-F5344CB8AC3E}">
        <p14:creationId xmlns:p14="http://schemas.microsoft.com/office/powerpoint/2010/main" val="19800220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eaLnBrk="1" hangingPunct="1"/>
            <a:r>
              <a:rPr lang="zh-TW" altLang="en-US" dirty="0" smtClean="0">
                <a:latin typeface="微軟正黑體" panose="020B0604030504040204" pitchFamily="34" charset="-120"/>
              </a:rPr>
              <a:t>以</a:t>
            </a:r>
            <a:r>
              <a:rPr lang="en-US" altLang="zh-TW" dirty="0" err="1" smtClean="0">
                <a:latin typeface="微軟正黑體" panose="020B0604030504040204" pitchFamily="34" charset="-120"/>
              </a:rPr>
              <a:t>adobepdf</a:t>
            </a:r>
            <a:r>
              <a:rPr lang="en-US" altLang="zh-TW" baseline="0" dirty="0" smtClean="0">
                <a:latin typeface="微軟正黑體" panose="020B0604030504040204" pitchFamily="34" charset="-120"/>
              </a:rPr>
              <a:t> </a:t>
            </a:r>
            <a:r>
              <a:rPr lang="zh-TW" altLang="en-US" baseline="0" dirty="0" smtClean="0">
                <a:latin typeface="微軟正黑體" panose="020B0604030504040204" pitchFamily="34" charset="-120"/>
              </a:rPr>
              <a:t>為例： </a:t>
            </a:r>
            <a:r>
              <a:rPr lang="en-US" altLang="zh-TW" dirty="0" smtClean="0">
                <a:latin typeface="微軟正黑體" panose="020B0604030504040204" pitchFamily="34" charset="-120"/>
              </a:rPr>
              <a:t>https://get.adobe.com/tw/reader/otherversions/ </a:t>
            </a:r>
          </a:p>
          <a:p>
            <a:pPr eaLnBrk="1" hangingPunct="1"/>
            <a:r>
              <a:rPr lang="en-US" altLang="zh-TW" dirty="0" smtClean="0">
                <a:latin typeface="微軟正黑體" panose="020B0604030504040204" pitchFamily="34" charset="-120"/>
              </a:rPr>
              <a:t>RPM</a:t>
            </a:r>
            <a:r>
              <a:rPr lang="zh-TW" altLang="en-US" dirty="0" smtClean="0">
                <a:latin typeface="微軟正黑體" panose="020B0604030504040204" pitchFamily="34" charset="-120"/>
              </a:rPr>
              <a:t>最麻煩的地方，是當套件和電腦出現相容問題時，</a:t>
            </a:r>
          </a:p>
          <a:p>
            <a:pPr eaLnBrk="1" hangingPunct="1"/>
            <a:r>
              <a:rPr lang="zh-TW" altLang="en-US" dirty="0" smtClean="0">
                <a:latin typeface="微軟正黑體" panose="020B0604030504040204" pitchFamily="34" charset="-120"/>
              </a:rPr>
              <a:t>所顯示出的是一個又一個</a:t>
            </a:r>
            <a:r>
              <a:rPr lang="en-US" altLang="zh-TW" dirty="0" smtClean="0">
                <a:latin typeface="微軟正黑體" panose="020B0604030504040204" pitchFamily="34" charset="-120"/>
              </a:rPr>
              <a:t>LIB</a:t>
            </a:r>
            <a:r>
              <a:rPr lang="zh-TW" altLang="en-US" dirty="0" smtClean="0">
                <a:latin typeface="微軟正黑體" panose="020B0604030504040204" pitchFamily="34" charset="-120"/>
              </a:rPr>
              <a:t>的</a:t>
            </a:r>
            <a:r>
              <a:rPr lang="en-US" altLang="zh-TW" dirty="0" smtClean="0">
                <a:latin typeface="微軟正黑體" panose="020B0604030504040204" pitchFamily="34" charset="-120"/>
              </a:rPr>
              <a:t>FILE</a:t>
            </a:r>
            <a:r>
              <a:rPr lang="zh-TW" altLang="en-US" dirty="0" smtClean="0">
                <a:latin typeface="微軟正黑體" panose="020B0604030504040204" pitchFamily="34" charset="-120"/>
              </a:rPr>
              <a:t>（例：</a:t>
            </a:r>
            <a:r>
              <a:rPr lang="en-US" altLang="zh-TW" dirty="0" smtClean="0">
                <a:latin typeface="微軟正黑體" panose="020B0604030504040204" pitchFamily="34" charset="-120"/>
              </a:rPr>
              <a:t>XXXX.so.1</a:t>
            </a:r>
            <a:r>
              <a:rPr lang="zh-TW" altLang="en-US" dirty="0" smtClean="0">
                <a:latin typeface="微軟正黑體" panose="020B0604030504040204" pitchFamily="34" charset="-120"/>
              </a:rPr>
              <a:t>），</a:t>
            </a:r>
          </a:p>
          <a:p>
            <a:pPr eaLnBrk="1" hangingPunct="1"/>
            <a:r>
              <a:rPr lang="zh-TW" altLang="en-US" dirty="0" smtClean="0">
                <a:latin typeface="微軟正黑體" panose="020B0604030504040204" pitchFamily="34" charset="-120"/>
              </a:rPr>
              <a:t>而用者不知其缺少的</a:t>
            </a:r>
            <a:r>
              <a:rPr lang="en-US" altLang="zh-TW" dirty="0" smtClean="0">
                <a:latin typeface="微軟正黑體" panose="020B0604030504040204" pitchFamily="34" charset="-120"/>
              </a:rPr>
              <a:t>FILE</a:t>
            </a:r>
            <a:r>
              <a:rPr lang="zh-TW" altLang="en-US" dirty="0" smtClean="0">
                <a:latin typeface="微軟正黑體" panose="020B0604030504040204" pitchFamily="34" charset="-120"/>
              </a:rPr>
              <a:t>是在哪一些套件上。</a:t>
            </a:r>
          </a:p>
          <a:p>
            <a:pPr eaLnBrk="1" hangingPunct="1"/>
            <a:r>
              <a:rPr lang="zh-TW" altLang="en-US" dirty="0" smtClean="0">
                <a:latin typeface="微軟正黑體" panose="020B0604030504040204" pitchFamily="34" charset="-120"/>
              </a:rPr>
              <a:t>而</a:t>
            </a:r>
            <a:r>
              <a:rPr lang="en-US" altLang="zh-TW" dirty="0" smtClean="0">
                <a:latin typeface="微軟正黑體" panose="020B0604030504040204" pitchFamily="34" charset="-120"/>
              </a:rPr>
              <a:t>DEB</a:t>
            </a:r>
            <a:r>
              <a:rPr lang="zh-TW" altLang="en-US" dirty="0" smtClean="0">
                <a:latin typeface="微軟正黑體" panose="020B0604030504040204" pitchFamily="34" charset="-120"/>
              </a:rPr>
              <a:t>，由於是</a:t>
            </a:r>
            <a:r>
              <a:rPr lang="en-US" altLang="zh-TW" dirty="0" smtClean="0">
                <a:latin typeface="微軟正黑體" panose="020B0604030504040204" pitchFamily="34" charset="-120"/>
              </a:rPr>
              <a:t>PACKAGE  DEPENDENCY</a:t>
            </a:r>
            <a:r>
              <a:rPr lang="zh-TW" altLang="en-US" dirty="0" smtClean="0">
                <a:latin typeface="微軟正黑體" panose="020B0604030504040204" pitchFamily="34" charset="-120"/>
              </a:rPr>
              <a:t>，</a:t>
            </a:r>
          </a:p>
          <a:p>
            <a:pPr eaLnBrk="1" hangingPunct="1"/>
            <a:r>
              <a:rPr lang="zh-TW" altLang="en-US" dirty="0" smtClean="0">
                <a:latin typeface="微軟正黑體" panose="020B0604030504040204" pitchFamily="34" charset="-120"/>
              </a:rPr>
              <a:t>因此當出現相容問題，系統就會說出是缺少了哪些套件</a:t>
            </a:r>
          </a:p>
          <a:p>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165</a:t>
            </a:fld>
            <a:endParaRPr lang="zh-TW" altLang="en-US" dirty="0"/>
          </a:p>
        </p:txBody>
      </p:sp>
    </p:spTree>
    <p:extLst>
      <p:ext uri="{BB962C8B-B14F-4D97-AF65-F5344CB8AC3E}">
        <p14:creationId xmlns:p14="http://schemas.microsoft.com/office/powerpoint/2010/main" val="323593729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166</a:t>
            </a:fld>
            <a:endParaRPr lang="zh-TW" altLang="en-US" dirty="0"/>
          </a:p>
        </p:txBody>
      </p:sp>
    </p:spTree>
    <p:extLst>
      <p:ext uri="{BB962C8B-B14F-4D97-AF65-F5344CB8AC3E}">
        <p14:creationId xmlns:p14="http://schemas.microsoft.com/office/powerpoint/2010/main" val="37560102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cs typeface="+mn-cs"/>
              </a:rPr>
              <a:t>在使用</a:t>
            </a:r>
            <a:r>
              <a:rPr lang="en-US" altLang="zh-TW" sz="1200" b="0" i="0" kern="1200" dirty="0" smtClean="0">
                <a:solidFill>
                  <a:schemeClr val="tx1"/>
                </a:solidFill>
                <a:effectLst/>
                <a:latin typeface="+mn-lt"/>
                <a:cs typeface="+mn-cs"/>
              </a:rPr>
              <a:t>yum</a:t>
            </a:r>
            <a:r>
              <a:rPr lang="zh-TW" altLang="en-US" sz="1200" b="0" i="0" kern="1200" dirty="0" smtClean="0">
                <a:solidFill>
                  <a:schemeClr val="tx1"/>
                </a:solidFill>
                <a:effectLst/>
                <a:latin typeface="+mn-lt"/>
                <a:cs typeface="+mn-cs"/>
              </a:rPr>
              <a:t>時，會將下載的東西，存放在目錄下</a:t>
            </a:r>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167</a:t>
            </a:fld>
            <a:endParaRPr lang="zh-TW" altLang="en-US" dirty="0"/>
          </a:p>
        </p:txBody>
      </p:sp>
    </p:spTree>
    <p:extLst>
      <p:ext uri="{BB962C8B-B14F-4D97-AF65-F5344CB8AC3E}">
        <p14:creationId xmlns:p14="http://schemas.microsoft.com/office/powerpoint/2010/main" val="405857183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dirty="0" smtClean="0"/>
              <a:t>apt-get  download</a:t>
            </a:r>
            <a:r>
              <a:rPr lang="en-US" altLang="zh-TW" baseline="0" dirty="0" smtClean="0"/>
              <a:t>  </a:t>
            </a:r>
            <a:r>
              <a:rPr lang="zh-TW" altLang="en-US" baseline="0" dirty="0" smtClean="0"/>
              <a:t>套件</a:t>
            </a:r>
            <a:endParaRPr lang="en-US" altLang="zh-TW"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dirty="0" smtClean="0"/>
              <a:t>Apt-get  update</a:t>
            </a:r>
            <a:r>
              <a:rPr lang="zh-TW" altLang="en-US" dirty="0" smtClean="0"/>
              <a:t>在任何更新之前最好都先做這一個動作，讓軟體資料保持在最新的狀況之下。</a:t>
            </a:r>
            <a:endParaRPr lang="en-US" altLang="zh-TW" dirty="0" smtClean="0"/>
          </a:p>
          <a:p>
            <a:r>
              <a:rPr lang="en-US" altLang="zh-TW" dirty="0" smtClean="0"/>
              <a:t>Ubuntu</a:t>
            </a:r>
            <a:r>
              <a:rPr lang="zh-TW" altLang="en-US" dirty="0" smtClean="0"/>
              <a:t>版本升級  </a:t>
            </a:r>
            <a:r>
              <a:rPr lang="en-US" altLang="zh-TW" dirty="0" smtClean="0"/>
              <a:t>$</a:t>
            </a:r>
            <a:r>
              <a:rPr lang="en-US" altLang="zh-TW" dirty="0" err="1" smtClean="0"/>
              <a:t>sudo</a:t>
            </a:r>
            <a:r>
              <a:rPr lang="en-US" altLang="zh-TW" dirty="0" smtClean="0"/>
              <a:t>  do-release-upgrade</a:t>
            </a:r>
            <a:endParaRPr lang="zh-TW" altLang="en-US" dirty="0" smtClean="0"/>
          </a:p>
          <a:p>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171</a:t>
            </a:fld>
            <a:endParaRPr lang="zh-TW" altLang="en-US" dirty="0"/>
          </a:p>
        </p:txBody>
      </p:sp>
    </p:spTree>
    <p:extLst>
      <p:ext uri="{BB962C8B-B14F-4D97-AF65-F5344CB8AC3E}">
        <p14:creationId xmlns:p14="http://schemas.microsoft.com/office/powerpoint/2010/main" val="291216996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smtClean="0"/>
              <a:t>sudo</a:t>
            </a:r>
            <a:r>
              <a:rPr lang="en-US" altLang="zh-TW" dirty="0" smtClean="0"/>
              <a:t> </a:t>
            </a:r>
            <a:r>
              <a:rPr lang="en-US" altLang="zh-TW" dirty="0" err="1" smtClean="0"/>
              <a:t>dpkg</a:t>
            </a:r>
            <a:r>
              <a:rPr lang="en-US" altLang="zh-TW" dirty="0" smtClean="0"/>
              <a:t> -</a:t>
            </a:r>
            <a:r>
              <a:rPr lang="en-US" altLang="zh-TW" dirty="0" err="1" smtClean="0"/>
              <a:t>i</a:t>
            </a:r>
            <a:r>
              <a:rPr lang="en-US" altLang="zh-TW" dirty="0" smtClean="0"/>
              <a:t> AdobeReader_cht-8.1.7-1.i386.deb</a:t>
            </a:r>
          </a:p>
          <a:p>
            <a:r>
              <a:rPr lang="en-US" altLang="zh-TW" dirty="0" err="1" smtClean="0"/>
              <a:t>dpkg</a:t>
            </a:r>
            <a:r>
              <a:rPr lang="en-US" altLang="zh-TW" dirty="0" smtClean="0"/>
              <a:t> --info AdobeReader_cht-8.1.7-1.i386.deb </a:t>
            </a:r>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172</a:t>
            </a:fld>
            <a:endParaRPr lang="zh-TW" altLang="en-US" dirty="0"/>
          </a:p>
        </p:txBody>
      </p:sp>
    </p:spTree>
    <p:extLst>
      <p:ext uri="{BB962C8B-B14F-4D97-AF65-F5344CB8AC3E}">
        <p14:creationId xmlns:p14="http://schemas.microsoft.com/office/powerpoint/2010/main" val="384115682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174</a:t>
            </a:fld>
            <a:endParaRPr lang="zh-TW" altLang="en-US" dirty="0"/>
          </a:p>
        </p:txBody>
      </p:sp>
    </p:spTree>
    <p:extLst>
      <p:ext uri="{BB962C8B-B14F-4D97-AF65-F5344CB8AC3E}">
        <p14:creationId xmlns:p14="http://schemas.microsoft.com/office/powerpoint/2010/main" val="2368524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104</a:t>
            </a:r>
          </a:p>
          <a:p>
            <a:r>
              <a:rPr lang="zh-TW" altLang="en-US" dirty="0" smtClean="0"/>
              <a:t>桌面版</a:t>
            </a:r>
            <a:r>
              <a:rPr lang="en-US" altLang="zh-TW" dirty="0" err="1" smtClean="0"/>
              <a:t>linux</a:t>
            </a:r>
            <a:r>
              <a:rPr lang="zh-TW" altLang="en-US" dirty="0" smtClean="0"/>
              <a:t>已死</a:t>
            </a:r>
            <a:r>
              <a:rPr lang="en-US" altLang="zh-TW" dirty="0" smtClean="0"/>
              <a:t>?</a:t>
            </a:r>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18</a:t>
            </a:fld>
            <a:endParaRPr lang="zh-TW" altLang="en-US" dirty="0"/>
          </a:p>
        </p:txBody>
      </p:sp>
    </p:spTree>
    <p:extLst>
      <p:ext uri="{BB962C8B-B14F-4D97-AF65-F5344CB8AC3E}">
        <p14:creationId xmlns:p14="http://schemas.microsoft.com/office/powerpoint/2010/main" val="305823103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http://joe-editor.sourceforge.net/</a:t>
            </a:r>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175</a:t>
            </a:fld>
            <a:endParaRPr lang="zh-TW" altLang="en-US" dirty="0"/>
          </a:p>
        </p:txBody>
      </p:sp>
    </p:spTree>
    <p:extLst>
      <p:ext uri="{BB962C8B-B14F-4D97-AF65-F5344CB8AC3E}">
        <p14:creationId xmlns:p14="http://schemas.microsoft.com/office/powerpoint/2010/main" val="439028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smtClean="0">
                <a:solidFill>
                  <a:schemeClr val="tx1"/>
                </a:solidFill>
                <a:effectLst/>
                <a:latin typeface="+mn-lt"/>
                <a:cs typeface="+mn-cs"/>
              </a:rPr>
              <a:t>process </a:t>
            </a:r>
            <a:r>
              <a:rPr lang="zh-TW" altLang="en-US" sz="1200" b="0" i="0" kern="1200" dirty="0" smtClean="0">
                <a:solidFill>
                  <a:schemeClr val="tx1"/>
                </a:solidFill>
                <a:effectLst/>
                <a:latin typeface="+mn-lt"/>
                <a:cs typeface="+mn-cs"/>
              </a:rPr>
              <a:t>結束後要等 </a:t>
            </a:r>
            <a:r>
              <a:rPr lang="en-US" altLang="zh-TW" sz="1200" b="0" i="0" kern="1200" dirty="0" smtClean="0">
                <a:solidFill>
                  <a:schemeClr val="tx1"/>
                </a:solidFill>
                <a:effectLst/>
                <a:latin typeface="+mn-lt"/>
                <a:cs typeface="+mn-cs"/>
              </a:rPr>
              <a:t>parent process </a:t>
            </a:r>
            <a:r>
              <a:rPr lang="zh-TW" altLang="en-US" sz="1200" b="0" i="0" kern="1200" dirty="0" smtClean="0">
                <a:solidFill>
                  <a:schemeClr val="tx1"/>
                </a:solidFill>
                <a:effectLst/>
                <a:latin typeface="+mn-lt"/>
                <a:cs typeface="+mn-cs"/>
              </a:rPr>
              <a:t>讀取它的 </a:t>
            </a:r>
            <a:r>
              <a:rPr lang="en-US" altLang="zh-TW" sz="1200" b="0" i="0" kern="1200" dirty="0" smtClean="0">
                <a:solidFill>
                  <a:schemeClr val="tx1"/>
                </a:solidFill>
                <a:effectLst/>
                <a:latin typeface="+mn-lt"/>
                <a:cs typeface="+mn-cs"/>
                <a:hlinkClick r:id="rId3"/>
              </a:rPr>
              <a:t>exit status</a:t>
            </a:r>
            <a:r>
              <a:rPr lang="en-US" altLang="zh-TW" sz="1200" b="0" i="0" kern="1200" dirty="0" smtClean="0">
                <a:solidFill>
                  <a:schemeClr val="tx1"/>
                </a:solidFill>
                <a:effectLst/>
                <a:latin typeface="+mn-lt"/>
                <a:cs typeface="+mn-cs"/>
              </a:rPr>
              <a:t> </a:t>
            </a:r>
            <a:r>
              <a:rPr lang="zh-TW" altLang="en-US" sz="1200" b="0" i="0" kern="1200" dirty="0" smtClean="0">
                <a:solidFill>
                  <a:schemeClr val="tx1"/>
                </a:solidFill>
                <a:effectLst/>
                <a:latin typeface="+mn-lt"/>
                <a:cs typeface="+mn-cs"/>
              </a:rPr>
              <a:t>才能結束</a:t>
            </a:r>
            <a:r>
              <a:rPr lang="en-US" altLang="zh-TW" sz="1200" b="0" i="0" kern="1200" dirty="0" smtClean="0">
                <a:solidFill>
                  <a:schemeClr val="tx1"/>
                </a:solidFill>
                <a:effectLst/>
                <a:latin typeface="+mn-lt"/>
                <a:cs typeface="+mn-cs"/>
              </a:rPr>
              <a:t>, </a:t>
            </a:r>
            <a:r>
              <a:rPr lang="zh-TW" altLang="en-US" sz="1200" b="0" i="0" kern="1200" dirty="0" smtClean="0">
                <a:solidFill>
                  <a:schemeClr val="tx1"/>
                </a:solidFill>
                <a:effectLst/>
                <a:latin typeface="+mn-lt"/>
                <a:cs typeface="+mn-cs"/>
              </a:rPr>
              <a:t>在那之前</a:t>
            </a:r>
            <a:r>
              <a:rPr lang="en-US" altLang="zh-TW" sz="1200" b="0" i="0" kern="1200" dirty="0" smtClean="0">
                <a:solidFill>
                  <a:schemeClr val="tx1"/>
                </a:solidFill>
                <a:effectLst/>
                <a:latin typeface="+mn-lt"/>
                <a:cs typeface="+mn-cs"/>
              </a:rPr>
              <a:t>, </a:t>
            </a:r>
            <a:r>
              <a:rPr lang="zh-TW" altLang="en-US" sz="1200" b="0" i="0" kern="1200" dirty="0" smtClean="0">
                <a:solidFill>
                  <a:schemeClr val="tx1"/>
                </a:solidFill>
                <a:effectLst/>
                <a:latin typeface="+mn-lt"/>
                <a:cs typeface="+mn-cs"/>
              </a:rPr>
              <a:t>會進入 </a:t>
            </a:r>
            <a:r>
              <a:rPr lang="en-US" altLang="zh-TW" sz="1200" b="0" i="0" kern="1200" dirty="0" smtClean="0">
                <a:solidFill>
                  <a:schemeClr val="tx1"/>
                </a:solidFill>
                <a:effectLst/>
                <a:latin typeface="+mn-lt"/>
                <a:cs typeface="+mn-cs"/>
              </a:rPr>
              <a:t>Zombie </a:t>
            </a:r>
            <a:r>
              <a:rPr lang="zh-TW" altLang="en-US" sz="1200" b="0" i="0" kern="1200" dirty="0" smtClean="0">
                <a:solidFill>
                  <a:schemeClr val="tx1"/>
                </a:solidFill>
                <a:effectLst/>
                <a:latin typeface="+mn-lt"/>
                <a:cs typeface="+mn-cs"/>
              </a:rPr>
              <a:t>狀態 </a:t>
            </a:r>
            <a:r>
              <a:rPr lang="en-US" altLang="zh-TW" sz="1200" b="0" i="0" kern="1200" dirty="0" smtClean="0">
                <a:solidFill>
                  <a:schemeClr val="tx1"/>
                </a:solidFill>
                <a:effectLst/>
                <a:latin typeface="+mn-lt"/>
                <a:cs typeface="+mn-cs"/>
              </a:rPr>
              <a:t>(</a:t>
            </a:r>
            <a:r>
              <a:rPr lang="en-US" altLang="zh-TW" sz="1200" b="0" i="0" kern="1200" dirty="0" err="1" smtClean="0">
                <a:solidFill>
                  <a:schemeClr val="tx1"/>
                </a:solidFill>
                <a:effectLst/>
                <a:latin typeface="+mn-lt"/>
                <a:cs typeface="+mn-cs"/>
              </a:rPr>
              <a:t>ps</a:t>
            </a:r>
            <a:r>
              <a:rPr lang="en-US" altLang="zh-TW" sz="1200" b="0" i="0" kern="1200" dirty="0" smtClean="0">
                <a:solidFill>
                  <a:schemeClr val="tx1"/>
                </a:solidFill>
                <a:effectLst/>
                <a:latin typeface="+mn-lt"/>
                <a:cs typeface="+mn-cs"/>
              </a:rPr>
              <a:t> </a:t>
            </a:r>
            <a:r>
              <a:rPr lang="zh-TW" altLang="en-US" sz="1200" b="0" i="0" kern="1200" dirty="0" smtClean="0">
                <a:solidFill>
                  <a:schemeClr val="tx1"/>
                </a:solidFill>
                <a:effectLst/>
                <a:latin typeface="+mn-lt"/>
                <a:cs typeface="+mn-cs"/>
              </a:rPr>
              <a:t>顯示 </a:t>
            </a:r>
            <a:r>
              <a:rPr lang="en-US" altLang="zh-TW" sz="1200" b="0" i="0" kern="1200" dirty="0" smtClean="0">
                <a:solidFill>
                  <a:schemeClr val="tx1"/>
                </a:solidFill>
                <a:effectLst/>
                <a:latin typeface="+mn-lt"/>
                <a:cs typeface="+mn-cs"/>
              </a:rPr>
              <a:t>Z)</a:t>
            </a:r>
            <a:r>
              <a:rPr lang="zh-TW" altLang="en-US" sz="1200" b="0" i="0" kern="1200" dirty="0" smtClean="0">
                <a:solidFill>
                  <a:schemeClr val="tx1"/>
                </a:solidFill>
                <a:effectLst/>
                <a:latin typeface="+mn-lt"/>
                <a:cs typeface="+mn-cs"/>
              </a:rPr>
              <a:t>。</a:t>
            </a:r>
          </a:p>
          <a:p>
            <a:r>
              <a:rPr lang="en-US" altLang="zh-TW" sz="1200" b="0" i="0" kern="1200" dirty="0" smtClean="0">
                <a:solidFill>
                  <a:schemeClr val="tx1"/>
                </a:solidFill>
                <a:effectLst/>
                <a:latin typeface="+mn-lt"/>
                <a:cs typeface="+mn-cs"/>
              </a:rPr>
              <a:t>Zombie </a:t>
            </a:r>
            <a:r>
              <a:rPr lang="zh-TW" altLang="en-US" sz="1200" b="0" i="0" kern="1200" dirty="0" smtClean="0">
                <a:solidFill>
                  <a:schemeClr val="tx1"/>
                </a:solidFill>
                <a:effectLst/>
                <a:latin typeface="+mn-lt"/>
                <a:cs typeface="+mn-cs"/>
              </a:rPr>
              <a:t>不會占用 </a:t>
            </a:r>
            <a:r>
              <a:rPr lang="en-US" altLang="zh-TW" sz="1200" b="0" i="0" kern="1200" dirty="0" smtClean="0">
                <a:solidFill>
                  <a:schemeClr val="tx1"/>
                </a:solidFill>
                <a:effectLst/>
                <a:latin typeface="+mn-lt"/>
                <a:cs typeface="+mn-cs"/>
              </a:rPr>
              <a:t>memory</a:t>
            </a:r>
          </a:p>
          <a:p>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176</a:t>
            </a:fld>
            <a:endParaRPr lang="zh-TW" altLang="en-US" dirty="0"/>
          </a:p>
        </p:txBody>
      </p:sp>
    </p:spTree>
    <p:extLst>
      <p:ext uri="{BB962C8B-B14F-4D97-AF65-F5344CB8AC3E}">
        <p14:creationId xmlns:p14="http://schemas.microsoft.com/office/powerpoint/2010/main" val="362661146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eaLnBrk="1" hangingPunct="1">
              <a:buFont typeface="Arial" panose="020B0604020202020204" pitchFamily="34" charset="0"/>
              <a:buChar char="•"/>
            </a:pPr>
            <a:r>
              <a:rPr lang="zh-TW" altLang="en-US" dirty="0" smtClean="0"/>
              <a:t>程式  </a:t>
            </a:r>
            <a:r>
              <a:rPr lang="en-US" altLang="zh-TW" dirty="0" smtClean="0"/>
              <a:t>(program)</a:t>
            </a:r>
            <a:r>
              <a:rPr lang="zh-TW" altLang="en-US" dirty="0" smtClean="0"/>
              <a:t>：通常為  </a:t>
            </a:r>
            <a:r>
              <a:rPr lang="en-US" altLang="zh-TW" dirty="0" smtClean="0"/>
              <a:t>binary  program  </a:t>
            </a:r>
            <a:r>
              <a:rPr lang="zh-TW" altLang="en-US" dirty="0" smtClean="0"/>
              <a:t>，放置在儲存媒體中  </a:t>
            </a:r>
            <a:r>
              <a:rPr lang="en-US" altLang="zh-TW" dirty="0" smtClean="0"/>
              <a:t>(</a:t>
            </a:r>
            <a:r>
              <a:rPr lang="zh-TW" altLang="en-US" dirty="0" smtClean="0"/>
              <a:t>如硬碟、光碟、軟碟、磁帶等</a:t>
            </a:r>
            <a:r>
              <a:rPr lang="en-US" altLang="zh-TW" dirty="0" smtClean="0"/>
              <a:t>)</a:t>
            </a:r>
            <a:r>
              <a:rPr lang="zh-TW" altLang="en-US" dirty="0" smtClean="0"/>
              <a:t>，為實體檔案的形態存在</a:t>
            </a:r>
          </a:p>
          <a:p>
            <a:pPr eaLnBrk="1" hangingPunct="1">
              <a:buFont typeface="Symbol" pitchFamily="18" charset="2"/>
              <a:buChar char="Þ"/>
            </a:pPr>
            <a:r>
              <a:rPr lang="zh-TW" altLang="en-US" dirty="0" smtClean="0"/>
              <a:t>指令的集合</a:t>
            </a:r>
          </a:p>
          <a:p>
            <a:pPr eaLnBrk="1" hangingPunct="1">
              <a:buFont typeface="Symbol" pitchFamily="18" charset="2"/>
              <a:buChar char="Þ"/>
            </a:pPr>
            <a:r>
              <a:rPr lang="zh-TW" altLang="en-US" dirty="0" smtClean="0"/>
              <a:t>  </a:t>
            </a:r>
            <a:r>
              <a:rPr lang="en-US" altLang="zh-TW" dirty="0" smtClean="0"/>
              <a:t>OS</a:t>
            </a:r>
            <a:r>
              <a:rPr lang="zh-TW" altLang="en-US" dirty="0" smtClean="0"/>
              <a:t>最基本的排程單位</a:t>
            </a:r>
            <a:r>
              <a:rPr lang="en-US" altLang="zh-TW" dirty="0" smtClean="0"/>
              <a:t>(scheduling  unit)</a:t>
            </a:r>
          </a:p>
          <a:p>
            <a:pPr eaLnBrk="1" hangingPunct="1">
              <a:buFont typeface="Symbol" pitchFamily="18" charset="2"/>
              <a:buChar char="Þ"/>
            </a:pPr>
            <a:r>
              <a:rPr lang="en-US" altLang="zh-TW" dirty="0" smtClean="0"/>
              <a:t>kernel</a:t>
            </a:r>
            <a:r>
              <a:rPr lang="zh-TW" altLang="en-US" dirty="0" smtClean="0"/>
              <a:t>裡有個</a:t>
            </a:r>
            <a:r>
              <a:rPr lang="en-US" altLang="zh-TW" dirty="0" smtClean="0"/>
              <a:t>process  table</a:t>
            </a:r>
            <a:r>
              <a:rPr lang="zh-TW" altLang="en-US" dirty="0" smtClean="0"/>
              <a:t>，紀錄</a:t>
            </a:r>
            <a:r>
              <a:rPr lang="en-US" altLang="zh-TW" dirty="0" smtClean="0"/>
              <a:t>process</a:t>
            </a:r>
            <a:r>
              <a:rPr lang="zh-TW" altLang="en-US" dirty="0" smtClean="0"/>
              <a:t>的狀態</a:t>
            </a:r>
          </a:p>
          <a:p>
            <a:pPr marL="171450" indent="-171450" eaLnBrk="1" hangingPunct="1">
              <a:buFont typeface="Arial" panose="020B0604020202020204" pitchFamily="34" charset="0"/>
              <a:buChar char="•"/>
            </a:pPr>
            <a:r>
              <a:rPr lang="en-US" altLang="zh-TW" sz="1200" b="0" i="0" kern="1200" dirty="0" smtClean="0">
                <a:solidFill>
                  <a:schemeClr val="tx1"/>
                </a:solidFill>
                <a:effectLst/>
                <a:latin typeface="+mn-lt"/>
                <a:cs typeface="+mn-cs"/>
              </a:rPr>
              <a:t>zombie  process(</a:t>
            </a:r>
            <a:r>
              <a:rPr lang="zh-TW" altLang="en-US" sz="1200" b="0" i="0" kern="1200" dirty="0" smtClean="0">
                <a:solidFill>
                  <a:schemeClr val="tx1"/>
                </a:solidFill>
                <a:effectLst/>
                <a:latin typeface="+mn-lt"/>
                <a:cs typeface="+mn-cs"/>
              </a:rPr>
              <a:t>殭屍行程</a:t>
            </a:r>
            <a:r>
              <a:rPr lang="en-US" altLang="zh-TW" sz="1200" b="0" i="0" kern="1200" dirty="0" smtClean="0">
                <a:solidFill>
                  <a:schemeClr val="tx1"/>
                </a:solidFill>
                <a:effectLst/>
                <a:latin typeface="+mn-lt"/>
                <a:cs typeface="+mn-cs"/>
              </a:rPr>
              <a:t>)</a:t>
            </a:r>
            <a:r>
              <a:rPr lang="zh-TW" altLang="en-US" sz="1200" b="0" i="0" kern="1200" dirty="0" smtClean="0">
                <a:solidFill>
                  <a:schemeClr val="tx1"/>
                </a:solidFill>
                <a:effectLst/>
                <a:latin typeface="+mn-lt"/>
                <a:cs typeface="+mn-cs"/>
              </a:rPr>
              <a:t>的成因，在於某行程已結束，但其父行程</a:t>
            </a:r>
            <a:r>
              <a:rPr lang="en-US" altLang="zh-TW" sz="1200" b="0" i="0" kern="1200" dirty="0" smtClean="0">
                <a:solidFill>
                  <a:schemeClr val="tx1"/>
                </a:solidFill>
                <a:effectLst/>
                <a:latin typeface="+mn-lt"/>
                <a:cs typeface="+mn-cs"/>
              </a:rPr>
              <a:t>(</a:t>
            </a:r>
            <a:r>
              <a:rPr lang="en-US" altLang="zh-TW" sz="1200" b="0" i="0" u="none" strike="noStrike" kern="1200" dirty="0" smtClean="0">
                <a:solidFill>
                  <a:schemeClr val="tx1"/>
                </a:solidFill>
                <a:effectLst/>
                <a:latin typeface="+mn-lt"/>
                <a:cs typeface="+mn-cs"/>
                <a:hlinkClick r:id="rId3"/>
              </a:rPr>
              <a:t>parent  process</a:t>
            </a:r>
            <a:r>
              <a:rPr lang="en-US" altLang="zh-TW" sz="1200" b="0" i="0" kern="1200" dirty="0" smtClean="0">
                <a:solidFill>
                  <a:schemeClr val="tx1"/>
                </a:solidFill>
                <a:effectLst/>
                <a:latin typeface="+mn-lt"/>
                <a:cs typeface="+mn-cs"/>
              </a:rPr>
              <a:t>)</a:t>
            </a:r>
            <a:r>
              <a:rPr lang="zh-TW" altLang="en-US" sz="1200" b="0" i="0" kern="1200" dirty="0" smtClean="0">
                <a:solidFill>
                  <a:schemeClr val="tx1"/>
                </a:solidFill>
                <a:effectLst/>
                <a:latin typeface="+mn-lt"/>
                <a:cs typeface="+mn-cs"/>
              </a:rPr>
              <a:t>並未取得該行程之結束狀態，則該行程就會變成</a:t>
            </a:r>
            <a:r>
              <a:rPr lang="en-US" altLang="zh-TW" sz="1200" b="0" i="0" kern="1200" dirty="0" smtClean="0">
                <a:solidFill>
                  <a:schemeClr val="tx1"/>
                </a:solidFill>
                <a:effectLst/>
                <a:latin typeface="+mn-lt"/>
                <a:cs typeface="+mn-cs"/>
              </a:rPr>
              <a:t>zombie  process</a:t>
            </a:r>
          </a:p>
          <a:p>
            <a:pPr marL="171450" indent="-171450" eaLnBrk="1" hangingPunct="1">
              <a:buFont typeface="Arial" panose="020B0604020202020204" pitchFamily="34" charset="0"/>
              <a:buChar char="•"/>
            </a:pPr>
            <a:r>
              <a:rPr lang="en-US" altLang="zh-TW" sz="1200" b="0" i="0" kern="1200" dirty="0" smtClean="0">
                <a:solidFill>
                  <a:schemeClr val="tx1"/>
                </a:solidFill>
                <a:latin typeface="+mn-lt"/>
                <a:cs typeface="+mn-cs"/>
              </a:rPr>
              <a:t>process </a:t>
            </a:r>
            <a:r>
              <a:rPr lang="zh-TW" altLang="en-US" sz="1200" b="0" i="0" kern="1200" dirty="0" smtClean="0">
                <a:solidFill>
                  <a:schemeClr val="tx1"/>
                </a:solidFill>
                <a:latin typeface="+mn-lt"/>
                <a:cs typeface="+mn-cs"/>
              </a:rPr>
              <a:t>結束後要等 </a:t>
            </a:r>
            <a:r>
              <a:rPr lang="en-US" altLang="zh-TW" sz="1200" b="0" i="0" kern="1200" dirty="0" smtClean="0">
                <a:solidFill>
                  <a:schemeClr val="tx1"/>
                </a:solidFill>
                <a:latin typeface="+mn-lt"/>
                <a:cs typeface="+mn-cs"/>
              </a:rPr>
              <a:t>parent process </a:t>
            </a:r>
            <a:r>
              <a:rPr lang="zh-TW" altLang="en-US" sz="1200" b="0" i="0" kern="1200" dirty="0" smtClean="0">
                <a:solidFill>
                  <a:schemeClr val="tx1"/>
                </a:solidFill>
                <a:latin typeface="+mn-lt"/>
                <a:cs typeface="+mn-cs"/>
              </a:rPr>
              <a:t>讀取它的 </a:t>
            </a:r>
            <a:r>
              <a:rPr lang="en-US" altLang="zh-TW" sz="1200" b="0" i="0" kern="1200" dirty="0" smtClean="0">
                <a:solidFill>
                  <a:schemeClr val="tx1"/>
                </a:solidFill>
                <a:latin typeface="+mn-lt"/>
                <a:cs typeface="+mn-cs"/>
                <a:hlinkClick r:id="rId4"/>
              </a:rPr>
              <a:t>exit status</a:t>
            </a:r>
            <a:r>
              <a:rPr lang="en-US" altLang="zh-TW" sz="1200" b="0" i="0" kern="1200" dirty="0" smtClean="0">
                <a:solidFill>
                  <a:schemeClr val="tx1"/>
                </a:solidFill>
                <a:latin typeface="+mn-lt"/>
                <a:cs typeface="+mn-cs"/>
              </a:rPr>
              <a:t> </a:t>
            </a:r>
            <a:r>
              <a:rPr lang="zh-TW" altLang="en-US" sz="1200" b="0" i="0" kern="1200" dirty="0" smtClean="0">
                <a:solidFill>
                  <a:schemeClr val="tx1"/>
                </a:solidFill>
                <a:latin typeface="+mn-lt"/>
                <a:cs typeface="+mn-cs"/>
              </a:rPr>
              <a:t>才能結束</a:t>
            </a:r>
            <a:r>
              <a:rPr lang="en-US" altLang="zh-TW" sz="1200" b="0" i="0" kern="1200" dirty="0" smtClean="0">
                <a:solidFill>
                  <a:schemeClr val="tx1"/>
                </a:solidFill>
                <a:latin typeface="+mn-lt"/>
                <a:cs typeface="+mn-cs"/>
              </a:rPr>
              <a:t>, </a:t>
            </a:r>
            <a:r>
              <a:rPr lang="zh-TW" altLang="en-US" sz="1200" b="0" i="0" kern="1200" dirty="0" smtClean="0">
                <a:solidFill>
                  <a:schemeClr val="tx1"/>
                </a:solidFill>
                <a:latin typeface="+mn-lt"/>
                <a:cs typeface="+mn-cs"/>
              </a:rPr>
              <a:t>在那之前</a:t>
            </a:r>
            <a:r>
              <a:rPr lang="en-US" altLang="zh-TW" sz="1200" b="0" i="0" kern="1200" dirty="0" smtClean="0">
                <a:solidFill>
                  <a:schemeClr val="tx1"/>
                </a:solidFill>
                <a:latin typeface="+mn-lt"/>
                <a:cs typeface="+mn-cs"/>
              </a:rPr>
              <a:t>, </a:t>
            </a:r>
            <a:r>
              <a:rPr lang="zh-TW" altLang="en-US" sz="1200" b="0" i="0" kern="1200" dirty="0" smtClean="0">
                <a:solidFill>
                  <a:schemeClr val="tx1"/>
                </a:solidFill>
                <a:latin typeface="+mn-lt"/>
                <a:cs typeface="+mn-cs"/>
              </a:rPr>
              <a:t>會進入 </a:t>
            </a:r>
            <a:r>
              <a:rPr lang="en-US" altLang="zh-TW" sz="1200" b="0" i="0" kern="1200" dirty="0" smtClean="0">
                <a:solidFill>
                  <a:schemeClr val="tx1"/>
                </a:solidFill>
                <a:latin typeface="+mn-lt"/>
                <a:cs typeface="+mn-cs"/>
              </a:rPr>
              <a:t>Zombie </a:t>
            </a:r>
            <a:r>
              <a:rPr lang="zh-TW" altLang="en-US" sz="1200" b="0" i="0" kern="1200" dirty="0" smtClean="0">
                <a:solidFill>
                  <a:schemeClr val="tx1"/>
                </a:solidFill>
                <a:latin typeface="+mn-lt"/>
                <a:cs typeface="+mn-cs"/>
              </a:rPr>
              <a:t>狀態 </a:t>
            </a:r>
            <a:r>
              <a:rPr lang="en-US" altLang="zh-TW" sz="1200" b="0" i="0" kern="1200" dirty="0" smtClean="0">
                <a:solidFill>
                  <a:schemeClr val="tx1"/>
                </a:solidFill>
                <a:latin typeface="+mn-lt"/>
                <a:cs typeface="+mn-cs"/>
              </a:rPr>
              <a:t>(</a:t>
            </a:r>
            <a:r>
              <a:rPr lang="en-US" altLang="zh-TW" sz="1200" b="0" i="0" kern="1200" dirty="0" err="1" smtClean="0">
                <a:solidFill>
                  <a:schemeClr val="tx1"/>
                </a:solidFill>
                <a:latin typeface="+mn-lt"/>
                <a:cs typeface="+mn-cs"/>
              </a:rPr>
              <a:t>ps</a:t>
            </a:r>
            <a:r>
              <a:rPr lang="en-US" altLang="zh-TW" sz="1200" b="0" i="0" kern="1200" dirty="0" smtClean="0">
                <a:solidFill>
                  <a:schemeClr val="tx1"/>
                </a:solidFill>
                <a:latin typeface="+mn-lt"/>
                <a:cs typeface="+mn-cs"/>
              </a:rPr>
              <a:t> </a:t>
            </a:r>
            <a:r>
              <a:rPr lang="zh-TW" altLang="en-US" sz="1200" b="0" i="0" kern="1200" dirty="0" smtClean="0">
                <a:solidFill>
                  <a:schemeClr val="tx1"/>
                </a:solidFill>
                <a:latin typeface="+mn-lt"/>
                <a:cs typeface="+mn-cs"/>
              </a:rPr>
              <a:t>顯示 </a:t>
            </a:r>
            <a:r>
              <a:rPr lang="en-US" altLang="zh-TW" sz="1200" b="0" i="0" kern="1200" dirty="0" smtClean="0">
                <a:solidFill>
                  <a:schemeClr val="tx1"/>
                </a:solidFill>
                <a:latin typeface="+mn-lt"/>
                <a:cs typeface="+mn-cs"/>
              </a:rPr>
              <a:t>Z)</a:t>
            </a:r>
            <a:endParaRPr lang="en-US" altLang="zh-TW" dirty="0" smtClean="0"/>
          </a:p>
          <a:p>
            <a:pPr marL="171450" indent="-171450">
              <a:buFont typeface="Arial" panose="020B0604020202020204" pitchFamily="34" charset="0"/>
              <a:buChar char="•"/>
            </a:pPr>
            <a:r>
              <a:rPr lang="en-US" altLang="zh-TW" dirty="0" smtClean="0"/>
              <a:t>http://blog.xuite.net/jackie.xie/bluelove/10470935</a:t>
            </a:r>
          </a:p>
          <a:p>
            <a:pPr marL="171450" indent="-171450">
              <a:buFont typeface="Arial" panose="020B0604020202020204" pitchFamily="34" charset="0"/>
              <a:buChar char="•"/>
            </a:pPr>
            <a:r>
              <a:rPr lang="en-US" altLang="zh-TW" dirty="0" smtClean="0"/>
              <a:t>http://fcamel-life.blogspot.tw/2011/01/zombie-process.html</a:t>
            </a:r>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solidFill>
                  <a:prstClr val="black"/>
                </a:solidFill>
              </a:rPr>
              <a:pPr/>
              <a:t>177</a:t>
            </a:fld>
            <a:endParaRPr lang="zh-TW" altLang="en-US" dirty="0">
              <a:solidFill>
                <a:prstClr val="black"/>
              </a:solidFill>
            </a:endParaRPr>
          </a:p>
        </p:txBody>
      </p:sp>
    </p:spTree>
    <p:extLst>
      <p:ext uri="{BB962C8B-B14F-4D97-AF65-F5344CB8AC3E}">
        <p14:creationId xmlns:p14="http://schemas.microsoft.com/office/powerpoint/2010/main" val="204413587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微軟正黑體" panose="020B0604030504040204" pitchFamily="34" charset="-120"/>
                <a:cs typeface="+mn-cs"/>
              </a:rPr>
              <a:t>刪除程序後又自動產生</a:t>
            </a:r>
            <a:r>
              <a:rPr lang="en-US" altLang="zh-TW" sz="1200" b="0" i="0" kern="1200" dirty="0" smtClean="0">
                <a:solidFill>
                  <a:schemeClr val="tx1"/>
                </a:solidFill>
                <a:effectLst/>
                <a:latin typeface="+mn-lt"/>
                <a:ea typeface="微軟正黑體" panose="020B0604030504040204" pitchFamily="34" charset="-120"/>
                <a:cs typeface="+mn-cs"/>
              </a:rPr>
              <a:t>?</a:t>
            </a:r>
            <a:r>
              <a:rPr lang="zh-TW" altLang="en-US" sz="1200" b="0" i="0" kern="1200" dirty="0" smtClean="0">
                <a:solidFill>
                  <a:schemeClr val="tx1"/>
                </a:solidFill>
                <a:effectLst/>
                <a:latin typeface="+mn-lt"/>
                <a:ea typeface="微軟正黑體" panose="020B0604030504040204" pitchFamily="34" charset="-120"/>
                <a:cs typeface="+mn-cs"/>
              </a:rPr>
              <a:t>有時父程序就會主動再生一支子程序，所以必須找出那支父程序，然後將他刪除</a:t>
            </a:r>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178</a:t>
            </a:fld>
            <a:endParaRPr lang="zh-TW" altLang="en-US" dirty="0"/>
          </a:p>
        </p:txBody>
      </p:sp>
    </p:spTree>
    <p:extLst>
      <p:ext uri="{BB962C8B-B14F-4D97-AF65-F5344CB8AC3E}">
        <p14:creationId xmlns:p14="http://schemas.microsoft.com/office/powerpoint/2010/main" val="368475598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solidFill>
                  <a:srgbClr val="008000"/>
                </a:solidFill>
                <a:latin typeface="+mj-ea"/>
              </a:rPr>
              <a:t>http://linux.vbird.org/linux_basic/0440processcontrol/0440processcontrol-fc4.php#ps</a:t>
            </a:r>
            <a:r>
              <a:rPr lang="zh-TW" altLang="en-US" dirty="0" smtClean="0">
                <a:solidFill>
                  <a:srgbClr val="008000"/>
                </a:solidFill>
                <a:latin typeface="+mj-ea"/>
              </a:rPr>
              <a:t> </a:t>
            </a:r>
            <a:endParaRPr lang="en-US" altLang="zh-TW" dirty="0" smtClean="0">
              <a:solidFill>
                <a:srgbClr val="008000"/>
              </a:solidFill>
              <a:latin typeface="+mj-ea"/>
            </a:endParaRPr>
          </a:p>
          <a:p>
            <a:r>
              <a:rPr lang="zh-TW" altLang="en-US" dirty="0" smtClean="0"/>
              <a:t>程序狀態</a:t>
            </a:r>
            <a:endParaRPr lang="en-US" altLang="zh-TW" dirty="0" smtClean="0"/>
          </a:p>
          <a:p>
            <a:pPr lvl="1"/>
            <a:r>
              <a:rPr lang="en-US" altLang="zh-TW" dirty="0" smtClean="0"/>
              <a:t>R:  Running</a:t>
            </a:r>
          </a:p>
          <a:p>
            <a:pPr lvl="1"/>
            <a:r>
              <a:rPr lang="en-US" altLang="zh-TW" dirty="0" smtClean="0"/>
              <a:t>S:  Interruptible</a:t>
            </a:r>
          </a:p>
          <a:p>
            <a:pPr lvl="1"/>
            <a:r>
              <a:rPr lang="en-US" altLang="zh-TW" dirty="0" smtClean="0"/>
              <a:t>D:  Uninterruptible</a:t>
            </a:r>
          </a:p>
          <a:p>
            <a:pPr lvl="1"/>
            <a:r>
              <a:rPr lang="en-US" altLang="zh-TW" dirty="0" smtClean="0"/>
              <a:t>T:  Stopped</a:t>
            </a:r>
          </a:p>
          <a:p>
            <a:pPr lvl="1"/>
            <a:r>
              <a:rPr lang="en-US" altLang="zh-TW" dirty="0" smtClean="0"/>
              <a:t>Z:  Zombie</a:t>
            </a:r>
            <a:endParaRPr lang="zh-TW" altLang="en-US" dirty="0" smtClean="0"/>
          </a:p>
          <a:p>
            <a:r>
              <a:rPr lang="zh-TW" altLang="en-US" dirty="0" smtClean="0">
                <a:solidFill>
                  <a:srgbClr val="008000"/>
                </a:solidFill>
                <a:latin typeface="+mj-ea"/>
              </a:rPr>
              <a:t> </a:t>
            </a:r>
            <a:endParaRPr lang="en-US" altLang="zh-TW" dirty="0" smtClean="0">
              <a:solidFill>
                <a:srgbClr val="008000"/>
              </a:solidFill>
              <a:latin typeface="+mj-ea"/>
            </a:endParaRPr>
          </a:p>
          <a:p>
            <a:r>
              <a:rPr lang="zh-TW" altLang="en-US" dirty="0" smtClean="0"/>
              <a:t>一般使用者無法管理其他人的</a:t>
            </a:r>
            <a:r>
              <a:rPr lang="en-US" altLang="zh-TW" dirty="0" smtClean="0"/>
              <a:t>bash</a:t>
            </a:r>
            <a:endParaRPr lang="en-US" altLang="zh-TW" dirty="0" smtClean="0">
              <a:solidFill>
                <a:srgbClr val="008000"/>
              </a:solidFill>
              <a:latin typeface="+mj-ea"/>
            </a:endParaRPr>
          </a:p>
          <a:p>
            <a:r>
              <a:rPr lang="zh-TW" altLang="en-US" dirty="0" smtClean="0">
                <a:solidFill>
                  <a:srgbClr val="008000"/>
                </a:solidFill>
                <a:latin typeface="+mj-ea"/>
              </a:rPr>
              <a:t>這個終端機只有</a:t>
            </a:r>
            <a:r>
              <a:rPr lang="en-US" altLang="zh-TW" dirty="0" smtClean="0">
                <a:solidFill>
                  <a:srgbClr val="008000"/>
                </a:solidFill>
                <a:latin typeface="+mj-ea"/>
              </a:rPr>
              <a:t>2</a:t>
            </a:r>
            <a:r>
              <a:rPr lang="zh-TW" altLang="en-US" dirty="0" smtClean="0">
                <a:solidFill>
                  <a:srgbClr val="008000"/>
                </a:solidFill>
                <a:latin typeface="+mj-ea"/>
              </a:rPr>
              <a:t>個程序</a:t>
            </a:r>
            <a:endParaRPr lang="en-US" altLang="zh-TW" dirty="0" smtClean="0">
              <a:solidFill>
                <a:srgbClr val="008000"/>
              </a:solidFill>
              <a:latin typeface="+mj-ea"/>
            </a:endParaRPr>
          </a:p>
          <a:p>
            <a:pPr marL="285750" indent="-285750">
              <a:buFont typeface="Arial" panose="020B0604020202020204" pitchFamily="34" charset="0"/>
              <a:buChar char="•"/>
            </a:pPr>
            <a:r>
              <a:rPr lang="en-US" altLang="zh-TW" sz="1200" kern="1200" dirty="0" smtClean="0">
                <a:solidFill>
                  <a:schemeClr val="tx2"/>
                </a:solidFill>
                <a:latin typeface="+mj-ea"/>
                <a:cs typeface="+mn-cs"/>
              </a:rPr>
              <a:t>F  -  Flags</a:t>
            </a:r>
          </a:p>
          <a:p>
            <a:pPr marL="285750" indent="-285750">
              <a:buFont typeface="Arial" panose="020B0604020202020204" pitchFamily="34" charset="0"/>
              <a:buChar char="•"/>
            </a:pPr>
            <a:r>
              <a:rPr lang="en-US" altLang="zh-TW" sz="1200" kern="1200" dirty="0" smtClean="0">
                <a:solidFill>
                  <a:schemeClr val="tx2"/>
                </a:solidFill>
                <a:latin typeface="+mj-ea"/>
                <a:cs typeface="+mn-cs"/>
              </a:rPr>
              <a:t>S  -  process  state</a:t>
            </a:r>
          </a:p>
          <a:p>
            <a:pPr marL="285750" indent="-285750">
              <a:buFont typeface="Arial" panose="020B0604020202020204" pitchFamily="34" charset="0"/>
              <a:buChar char="•"/>
            </a:pPr>
            <a:r>
              <a:rPr lang="en-US" altLang="zh-TW" sz="1200" kern="1200" dirty="0" smtClean="0">
                <a:solidFill>
                  <a:schemeClr val="tx2"/>
                </a:solidFill>
                <a:latin typeface="+mj-ea"/>
                <a:cs typeface="+mn-cs"/>
              </a:rPr>
              <a:t>UID  -  User  id  of  the  process</a:t>
            </a:r>
          </a:p>
          <a:p>
            <a:pPr marL="285750" indent="-285750">
              <a:buFont typeface="Arial" panose="020B0604020202020204" pitchFamily="34" charset="0"/>
              <a:buChar char="•"/>
            </a:pPr>
            <a:r>
              <a:rPr lang="en-US" altLang="zh-TW" sz="1200" kern="1200" dirty="0" smtClean="0">
                <a:solidFill>
                  <a:schemeClr val="tx2"/>
                </a:solidFill>
                <a:latin typeface="+mj-ea"/>
                <a:cs typeface="+mn-cs"/>
              </a:rPr>
              <a:t>PID  -  Process  ID</a:t>
            </a:r>
          </a:p>
          <a:p>
            <a:pPr marL="285750" indent="-285750">
              <a:buFont typeface="Arial" panose="020B0604020202020204" pitchFamily="34" charset="0"/>
              <a:buChar char="•"/>
            </a:pPr>
            <a:r>
              <a:rPr lang="en-US" altLang="zh-TW" sz="1200" kern="1200" dirty="0" smtClean="0">
                <a:solidFill>
                  <a:schemeClr val="tx2"/>
                </a:solidFill>
                <a:latin typeface="+mj-ea"/>
                <a:cs typeface="+mn-cs"/>
              </a:rPr>
              <a:t>PPID  -  Parent  process  ID</a:t>
            </a:r>
          </a:p>
          <a:p>
            <a:pPr marL="285750" indent="-285750">
              <a:buFont typeface="Arial" panose="020B0604020202020204" pitchFamily="34" charset="0"/>
              <a:buChar char="•"/>
            </a:pPr>
            <a:r>
              <a:rPr lang="en-US" altLang="zh-TW" sz="1200" kern="1200" dirty="0" smtClean="0">
                <a:solidFill>
                  <a:schemeClr val="tx2"/>
                </a:solidFill>
                <a:latin typeface="+mj-ea"/>
                <a:cs typeface="+mn-cs"/>
              </a:rPr>
              <a:t>C  –  CPU  utilization  percentage</a:t>
            </a:r>
          </a:p>
          <a:p>
            <a:pPr marL="285750" indent="-285750">
              <a:buFont typeface="Arial" panose="020B0604020202020204" pitchFamily="34" charset="0"/>
              <a:buChar char="•"/>
            </a:pPr>
            <a:r>
              <a:rPr lang="en-US" altLang="zh-TW" sz="1200" kern="1200" dirty="0" smtClean="0">
                <a:solidFill>
                  <a:schemeClr val="tx2"/>
                </a:solidFill>
                <a:latin typeface="+mj-ea"/>
                <a:cs typeface="+mn-cs"/>
              </a:rPr>
              <a:t>PRI  -  Process's  priority</a:t>
            </a:r>
            <a:endParaRPr lang="en-US" altLang="zh-TW" dirty="0" smtClean="0">
              <a:solidFill>
                <a:srgbClr val="008000"/>
              </a:solidFill>
              <a:latin typeface="+mj-ea"/>
            </a:endParaRPr>
          </a:p>
          <a:p>
            <a:pPr marL="285750" indent="-285750">
              <a:buFont typeface="Arial" panose="020B0604020202020204" pitchFamily="34" charset="0"/>
              <a:buChar char="•"/>
            </a:pPr>
            <a:r>
              <a:rPr lang="en-US" altLang="zh-TW" sz="1200" kern="1200" dirty="0" smtClean="0">
                <a:solidFill>
                  <a:schemeClr val="tx2"/>
                </a:solidFill>
                <a:latin typeface="+mj-ea"/>
                <a:cs typeface="+mn-cs"/>
              </a:rPr>
              <a:t>NI  -  Process's  nice  value</a:t>
            </a:r>
          </a:p>
          <a:p>
            <a:pPr marL="285750" indent="-285750">
              <a:buFont typeface="Arial" panose="020B0604020202020204" pitchFamily="34" charset="0"/>
              <a:buChar char="•"/>
            </a:pPr>
            <a:r>
              <a:rPr lang="en-US" altLang="zh-TW" sz="1200" kern="1200" dirty="0" smtClean="0">
                <a:solidFill>
                  <a:schemeClr val="tx2"/>
                </a:solidFill>
                <a:latin typeface="+mj-ea"/>
                <a:cs typeface="+mn-cs"/>
              </a:rPr>
              <a:t>ADDR  -  Unused  in  Linux</a:t>
            </a:r>
          </a:p>
          <a:p>
            <a:pPr marL="285750" indent="-285750">
              <a:buFont typeface="Arial" panose="020B0604020202020204" pitchFamily="34" charset="0"/>
              <a:buChar char="•"/>
            </a:pPr>
            <a:r>
              <a:rPr lang="en-US" altLang="zh-TW" sz="1200" kern="1200" dirty="0" smtClean="0">
                <a:solidFill>
                  <a:schemeClr val="tx2"/>
                </a:solidFill>
                <a:latin typeface="+mj-ea"/>
                <a:cs typeface="+mn-cs"/>
              </a:rPr>
              <a:t>SZ  –  Approximate  virtual-memory  size  (pages)</a:t>
            </a:r>
          </a:p>
          <a:p>
            <a:pPr marL="285750" indent="-285750">
              <a:buFont typeface="Arial" panose="020B0604020202020204" pitchFamily="34" charset="0"/>
              <a:buChar char="•"/>
            </a:pPr>
            <a:r>
              <a:rPr lang="en-US" altLang="zh-TW" sz="1200" kern="1200" dirty="0" smtClean="0">
                <a:solidFill>
                  <a:schemeClr val="tx2"/>
                </a:solidFill>
                <a:latin typeface="+mj-ea"/>
                <a:cs typeface="+mn-cs"/>
              </a:rPr>
              <a:t>WCHAN  –  system  call  or  kernel  function  </a:t>
            </a:r>
          </a:p>
          <a:p>
            <a:pPr marL="285750" indent="-285750">
              <a:buFont typeface="Arial" panose="020B0604020202020204" pitchFamily="34" charset="0"/>
              <a:buChar char="•"/>
            </a:pPr>
            <a:r>
              <a:rPr lang="en-US" altLang="zh-TW" sz="1200" kern="1200" dirty="0" smtClean="0">
                <a:solidFill>
                  <a:schemeClr val="tx2"/>
                </a:solidFill>
                <a:latin typeface="+mj-ea"/>
                <a:cs typeface="+mn-cs"/>
              </a:rPr>
              <a:t>TTY  –  Controlling  terminal</a:t>
            </a:r>
          </a:p>
          <a:p>
            <a:pPr marL="285750" indent="-285750">
              <a:buFont typeface="Arial" panose="020B0604020202020204" pitchFamily="34" charset="0"/>
              <a:buChar char="•"/>
            </a:pPr>
            <a:r>
              <a:rPr lang="en-US" altLang="zh-TW" sz="1200" kern="1200" dirty="0" smtClean="0">
                <a:solidFill>
                  <a:schemeClr val="tx2"/>
                </a:solidFill>
                <a:latin typeface="+mj-ea"/>
                <a:cs typeface="+mn-cs"/>
              </a:rPr>
              <a:t>TIME  -  Amount  of  CPU  time  consumed</a:t>
            </a:r>
          </a:p>
          <a:p>
            <a:pPr marL="285750" indent="-285750">
              <a:buFont typeface="Arial" panose="020B0604020202020204" pitchFamily="34" charset="0"/>
              <a:buChar char="•"/>
            </a:pPr>
            <a:r>
              <a:rPr lang="en-US" altLang="zh-TW" sz="1200" kern="1200" dirty="0" smtClean="0">
                <a:solidFill>
                  <a:schemeClr val="tx2"/>
                </a:solidFill>
                <a:latin typeface="+mj-ea"/>
                <a:cs typeface="+mn-cs"/>
              </a:rPr>
              <a:t>CMD  –  simple  name  of  executable</a:t>
            </a:r>
          </a:p>
          <a:p>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solidFill>
                  <a:prstClr val="black"/>
                </a:solidFill>
              </a:rPr>
              <a:pPr/>
              <a:t>180</a:t>
            </a:fld>
            <a:endParaRPr lang="zh-TW" altLang="en-US" dirty="0">
              <a:solidFill>
                <a:prstClr val="black"/>
              </a:solidFill>
            </a:endParaRPr>
          </a:p>
        </p:txBody>
      </p:sp>
    </p:spTree>
    <p:extLst>
      <p:ext uri="{BB962C8B-B14F-4D97-AF65-F5344CB8AC3E}">
        <p14:creationId xmlns:p14="http://schemas.microsoft.com/office/powerpoint/2010/main" val="211245162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dirty="0" smtClean="0"/>
              <a:t>目前時間、已開機時間、登入人數、平均負載 </a:t>
            </a:r>
            <a:r>
              <a:rPr lang="en-US" altLang="zh-TW" dirty="0" smtClean="0"/>
              <a:t>( 1</a:t>
            </a:r>
            <a:r>
              <a:rPr lang="zh-TW" altLang="en-US" dirty="0" smtClean="0"/>
              <a:t>分、</a:t>
            </a:r>
            <a:r>
              <a:rPr lang="en-US" altLang="zh-TW" dirty="0" smtClean="0"/>
              <a:t>5</a:t>
            </a:r>
            <a:r>
              <a:rPr lang="zh-TW" altLang="en-US" dirty="0" smtClean="0"/>
              <a:t>分、</a:t>
            </a:r>
            <a:r>
              <a:rPr lang="en-US" altLang="zh-TW" dirty="0" smtClean="0"/>
              <a:t>15</a:t>
            </a:r>
            <a:r>
              <a:rPr lang="zh-TW" altLang="en-US" dirty="0" smtClean="0"/>
              <a:t>分 </a:t>
            </a:r>
            <a:r>
              <a:rPr lang="en-US" altLang="zh-TW" dirty="0" smtClean="0"/>
              <a:t>)</a:t>
            </a:r>
            <a:r>
              <a:rPr lang="zh-TW" altLang="en-US" dirty="0" smtClean="0"/>
              <a:t>、行程數統計、</a:t>
            </a:r>
            <a:r>
              <a:rPr lang="en-US" altLang="zh-TW" dirty="0" smtClean="0"/>
              <a:t>CPU</a:t>
            </a:r>
            <a:r>
              <a:rPr lang="zh-TW" altLang="en-US" dirty="0" smtClean="0"/>
              <a:t>、記憶體及 </a:t>
            </a:r>
            <a:r>
              <a:rPr lang="en-US" altLang="zh-TW" dirty="0" smtClean="0"/>
              <a:t>SWAP </a:t>
            </a:r>
            <a:r>
              <a:rPr lang="zh-TW" altLang="en-US" dirty="0" smtClean="0"/>
              <a:t>訊息等</a:t>
            </a:r>
            <a:endParaRPr lang="en-US" altLang="zh-TW" dirty="0" smtClean="0"/>
          </a:p>
          <a:p>
            <a:r>
              <a:rPr lang="en-US" altLang="zh-TW" dirty="0" smtClean="0"/>
              <a:t>http://linux.vbird.org/linux_basic/0440processcontrol.php#topm</a:t>
            </a:r>
            <a:r>
              <a:rPr lang="zh-TW" altLang="en-US" dirty="0" smtClean="0"/>
              <a:t> </a:t>
            </a:r>
            <a:endParaRPr lang="en-US" altLang="zh-TW" dirty="0" smtClean="0"/>
          </a:p>
          <a:p>
            <a:r>
              <a:rPr lang="en-US" altLang="zh-TW" dirty="0" smtClean="0"/>
              <a:t>up 70 days, 16:44 — </a:t>
            </a:r>
            <a:r>
              <a:rPr lang="zh-TW" altLang="en-US" dirty="0" smtClean="0"/>
              <a:t>系統已經運行了</a:t>
            </a:r>
            <a:r>
              <a:rPr lang="en-US" altLang="zh-TW" dirty="0" smtClean="0"/>
              <a:t>70</a:t>
            </a:r>
            <a:r>
              <a:rPr lang="zh-TW" altLang="en-US" dirty="0" smtClean="0"/>
              <a:t>天</a:t>
            </a:r>
            <a:r>
              <a:rPr lang="en-US" altLang="zh-TW" dirty="0" smtClean="0"/>
              <a:t>16</a:t>
            </a:r>
            <a:r>
              <a:rPr lang="zh-TW" altLang="en-US" dirty="0" smtClean="0"/>
              <a:t>小時</a:t>
            </a:r>
            <a:r>
              <a:rPr lang="en-US" altLang="zh-TW" dirty="0" smtClean="0"/>
              <a:t>44</a:t>
            </a:r>
            <a:r>
              <a:rPr lang="zh-TW" altLang="en-US" dirty="0" smtClean="0"/>
              <a:t>分鐘</a:t>
            </a:r>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181</a:t>
            </a:fld>
            <a:endParaRPr lang="zh-TW" altLang="en-US" dirty="0"/>
          </a:p>
        </p:txBody>
      </p:sp>
    </p:spTree>
    <p:extLst>
      <p:ext uri="{BB962C8B-B14F-4D97-AF65-F5344CB8AC3E}">
        <p14:creationId xmlns:p14="http://schemas.microsoft.com/office/powerpoint/2010/main" val="144514144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eaLnBrk="1" hangingPunct="1"/>
            <a:r>
              <a:rPr lang="en-US" altLang="zh-TW" dirty="0" smtClean="0"/>
              <a:t>top -b -n 2 &gt; </a:t>
            </a:r>
            <a:r>
              <a:rPr lang="zh-TW" altLang="en-US" dirty="0" smtClean="0"/>
              <a:t> </a:t>
            </a:r>
            <a:r>
              <a:rPr lang="en-US" altLang="zh-TW" dirty="0" smtClean="0"/>
              <a:t>top.txt</a:t>
            </a:r>
            <a:r>
              <a:rPr lang="zh-TW" altLang="en-US" dirty="0" smtClean="0"/>
              <a:t>  執行</a:t>
            </a:r>
            <a:r>
              <a:rPr lang="en-US" altLang="zh-TW" dirty="0" smtClean="0"/>
              <a:t>2</a:t>
            </a:r>
            <a:r>
              <a:rPr lang="zh-TW" altLang="en-US" dirty="0" smtClean="0"/>
              <a:t>次後寫檔</a:t>
            </a:r>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182</a:t>
            </a:fld>
            <a:endParaRPr lang="zh-TW" altLang="en-US" dirty="0"/>
          </a:p>
        </p:txBody>
      </p:sp>
    </p:spTree>
    <p:extLst>
      <p:ext uri="{BB962C8B-B14F-4D97-AF65-F5344CB8AC3E}">
        <p14:creationId xmlns:p14="http://schemas.microsoft.com/office/powerpoint/2010/main" val="341914258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smtClean="0">
                <a:solidFill>
                  <a:schemeClr val="tx1"/>
                </a:solidFill>
                <a:effectLst/>
                <a:latin typeface="+mn-lt"/>
                <a:cs typeface="+mn-cs"/>
              </a:rPr>
              <a:t>在預設的情況下，使用  </a:t>
            </a:r>
            <a:r>
              <a:rPr lang="en-US" altLang="zh-TW" sz="1200" b="0" i="0" kern="1200" dirty="0" smtClean="0">
                <a:solidFill>
                  <a:schemeClr val="tx1"/>
                </a:solidFill>
                <a:effectLst/>
                <a:latin typeface="+mn-lt"/>
                <a:cs typeface="+mn-cs"/>
              </a:rPr>
              <a:t>[ctrl]-z  </a:t>
            </a:r>
            <a:r>
              <a:rPr lang="zh-TW" altLang="en-US" sz="1200" b="0" i="0" kern="1200" dirty="0" smtClean="0">
                <a:solidFill>
                  <a:schemeClr val="tx1"/>
                </a:solidFill>
                <a:effectLst/>
                <a:latin typeface="+mn-lt"/>
                <a:cs typeface="+mn-cs"/>
              </a:rPr>
              <a:t>丟到背景當中的工作都是</a:t>
            </a:r>
            <a:r>
              <a:rPr lang="en-US" altLang="zh-TW" sz="1200" b="0" i="0" kern="1200" dirty="0" smtClean="0">
                <a:solidFill>
                  <a:schemeClr val="tx1"/>
                </a:solidFill>
                <a:effectLst/>
                <a:latin typeface="+mn-lt"/>
                <a:cs typeface="+mn-cs"/>
              </a:rPr>
              <a:t>『</a:t>
            </a:r>
            <a:r>
              <a:rPr lang="zh-TW" altLang="en-US" sz="1200" b="0" i="0" kern="1200" dirty="0" smtClean="0">
                <a:solidFill>
                  <a:schemeClr val="tx1"/>
                </a:solidFill>
                <a:effectLst/>
                <a:latin typeface="+mn-lt"/>
                <a:cs typeface="+mn-cs"/>
              </a:rPr>
              <a:t>暫停</a:t>
            </a:r>
            <a:r>
              <a:rPr lang="en-US" altLang="zh-TW" sz="1200" b="0" i="0" kern="1200" dirty="0" smtClean="0">
                <a:solidFill>
                  <a:schemeClr val="tx1"/>
                </a:solidFill>
                <a:effectLst/>
                <a:latin typeface="+mn-lt"/>
                <a:cs typeface="+mn-cs"/>
              </a:rPr>
              <a:t>』</a:t>
            </a:r>
            <a:r>
              <a:rPr lang="zh-TW" altLang="en-US" sz="1200" b="0" i="0" kern="1200" dirty="0" smtClean="0">
                <a:solidFill>
                  <a:schemeClr val="tx1"/>
                </a:solidFill>
                <a:effectLst/>
                <a:latin typeface="+mn-lt"/>
                <a:cs typeface="+mn-cs"/>
              </a:rPr>
              <a:t>的狀態</a:t>
            </a:r>
            <a:endParaRPr lang="en-US" altLang="zh-TW" sz="1200" b="0" i="0" kern="1200" dirty="0" smtClean="0">
              <a:solidFill>
                <a:schemeClr val="tx1"/>
              </a:solidFill>
              <a:effectLst/>
              <a:latin typeface="+mn-lt"/>
              <a:cs typeface="+mn-cs"/>
            </a:endParaRPr>
          </a:p>
          <a:p>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183</a:t>
            </a:fld>
            <a:endParaRPr lang="zh-TW" altLang="en-US" dirty="0"/>
          </a:p>
        </p:txBody>
      </p:sp>
    </p:spTree>
    <p:extLst>
      <p:ext uri="{BB962C8B-B14F-4D97-AF65-F5344CB8AC3E}">
        <p14:creationId xmlns:p14="http://schemas.microsoft.com/office/powerpoint/2010/main" val="61209085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en-US" altLang="zh-TW" sz="1200" b="0" i="0" kern="1200" dirty="0" smtClean="0">
                <a:solidFill>
                  <a:schemeClr val="tx1"/>
                </a:solidFill>
                <a:effectLst/>
                <a:latin typeface="+mn-lt"/>
                <a:cs typeface="+mn-cs"/>
              </a:rPr>
              <a:t>http://randomclan.blog.163.com/blog/static/14530098201210712330899/</a:t>
            </a:r>
            <a:r>
              <a:rPr lang="zh-TW" altLang="en-US" sz="1200" b="0" i="0" kern="1200" dirty="0" smtClean="0">
                <a:solidFill>
                  <a:schemeClr val="tx1"/>
                </a:solidFill>
                <a:effectLst/>
                <a:latin typeface="+mn-lt"/>
                <a:cs typeface="+mn-cs"/>
              </a:rPr>
              <a:t> </a:t>
            </a:r>
            <a:endParaRPr lang="en-US" altLang="zh-TW" sz="1200" b="0" i="0" kern="1200" dirty="0" smtClean="0">
              <a:solidFill>
                <a:schemeClr val="tx1"/>
              </a:solidFill>
              <a:effectLst/>
              <a:latin typeface="+mn-lt"/>
              <a:cs typeface="+mn-cs"/>
            </a:endParaRPr>
          </a:p>
          <a:p>
            <a:pPr marL="171450" indent="-171450">
              <a:buFont typeface="Arial" panose="020B0604020202020204" pitchFamily="34" charset="0"/>
              <a:buChar char="•"/>
            </a:pPr>
            <a:endParaRPr lang="en-US" altLang="zh-TW" sz="1200" b="0" i="0" kern="1200" dirty="0" smtClean="0">
              <a:solidFill>
                <a:schemeClr val="tx1"/>
              </a:solidFill>
              <a:effectLst/>
              <a:latin typeface="+mn-lt"/>
              <a:cs typeface="+mn-cs"/>
            </a:endParaRPr>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184</a:t>
            </a:fld>
            <a:endParaRPr lang="zh-TW" altLang="en-US" dirty="0"/>
          </a:p>
        </p:txBody>
      </p:sp>
    </p:spTree>
    <p:extLst>
      <p:ext uri="{BB962C8B-B14F-4D97-AF65-F5344CB8AC3E}">
        <p14:creationId xmlns:p14="http://schemas.microsoft.com/office/powerpoint/2010/main" val="120814854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en-US" altLang="zh-TW" sz="1200" b="1" i="0" kern="1200" dirty="0" smtClean="0">
                <a:solidFill>
                  <a:schemeClr val="tx1"/>
                </a:solidFill>
                <a:effectLst/>
                <a:latin typeface="+mn-lt"/>
                <a:cs typeface="+mn-cs"/>
              </a:rPr>
              <a:t>TASK_STOPPED or TASK_TRACED</a:t>
            </a:r>
          </a:p>
          <a:p>
            <a:pPr marL="171450" indent="-171450">
              <a:buFont typeface="Arial" panose="020B0604020202020204" pitchFamily="34" charset="0"/>
              <a:buChar char="•"/>
            </a:pPr>
            <a:r>
              <a:rPr lang="zh-TW" altLang="en-US" dirty="0" smtClean="0">
                <a:solidFill>
                  <a:srgbClr val="008000"/>
                </a:solidFill>
                <a:latin typeface="微軟正黑體" panose="020B0604030504040204" pitchFamily="34" charset="-120"/>
              </a:rPr>
              <a:t>如果用</a:t>
            </a:r>
            <a:r>
              <a:rPr lang="en-US" altLang="zh-TW" dirty="0" err="1" smtClean="0">
                <a:solidFill>
                  <a:srgbClr val="008000"/>
                </a:solidFill>
                <a:latin typeface="微軟正黑體" panose="020B0604030504040204" pitchFamily="34" charset="-120"/>
              </a:rPr>
              <a:t>ps</a:t>
            </a:r>
            <a:r>
              <a:rPr lang="en-US" altLang="zh-TW" dirty="0" smtClean="0">
                <a:solidFill>
                  <a:srgbClr val="008000"/>
                </a:solidFill>
                <a:latin typeface="微軟正黑體" panose="020B0604030504040204" pitchFamily="34" charset="-120"/>
              </a:rPr>
              <a:t>  -l</a:t>
            </a:r>
            <a:r>
              <a:rPr lang="zh-TW" altLang="en-US" dirty="0" smtClean="0">
                <a:solidFill>
                  <a:srgbClr val="008000"/>
                </a:solidFill>
                <a:latin typeface="微軟正黑體" panose="020B0604030504040204" pitchFamily="34" charset="-120"/>
              </a:rPr>
              <a:t>，</a:t>
            </a:r>
            <a:r>
              <a:rPr lang="en-US" altLang="zh-TW" dirty="0" smtClean="0">
                <a:solidFill>
                  <a:srgbClr val="008000"/>
                </a:solidFill>
                <a:latin typeface="微軟正黑體" panose="020B0604030504040204" pitchFamily="34" charset="-120"/>
              </a:rPr>
              <a:t>vi</a:t>
            </a:r>
            <a:r>
              <a:rPr lang="zh-TW" altLang="en-US" dirty="0" smtClean="0">
                <a:solidFill>
                  <a:srgbClr val="008000"/>
                </a:solidFill>
                <a:latin typeface="微軟正黑體" panose="020B0604030504040204" pitchFamily="34" charset="-120"/>
              </a:rPr>
              <a:t>和</a:t>
            </a:r>
            <a:r>
              <a:rPr lang="en-US" altLang="zh-TW" dirty="0" smtClean="0">
                <a:solidFill>
                  <a:srgbClr val="008000"/>
                </a:solidFill>
                <a:latin typeface="微軟正黑體" panose="020B0604030504040204" pitchFamily="34" charset="-120"/>
              </a:rPr>
              <a:t>find</a:t>
            </a:r>
            <a:r>
              <a:rPr lang="zh-TW" altLang="en-US" dirty="0" smtClean="0">
                <a:solidFill>
                  <a:srgbClr val="008000"/>
                </a:solidFill>
                <a:latin typeface="微軟正黑體" panose="020B0604030504040204" pitchFamily="34" charset="-120"/>
              </a:rPr>
              <a:t>的狀態都是</a:t>
            </a:r>
            <a:r>
              <a:rPr lang="en-US" altLang="zh-TW" dirty="0" smtClean="0">
                <a:solidFill>
                  <a:srgbClr val="008000"/>
                </a:solidFill>
                <a:latin typeface="微軟正黑體" panose="020B0604030504040204" pitchFamily="34" charset="-120"/>
              </a:rPr>
              <a:t>T</a:t>
            </a:r>
            <a:endParaRPr lang="en-US" altLang="zh-TW" sz="1200" b="0" i="0" kern="1200" dirty="0" smtClean="0">
              <a:solidFill>
                <a:schemeClr val="tx1"/>
              </a:solidFill>
              <a:effectLst/>
              <a:latin typeface="+mn-lt"/>
              <a:cs typeface="+mn-cs"/>
            </a:endParaRPr>
          </a:p>
          <a:p>
            <a:endParaRPr lang="zh-TW" altLang="en-US" dirty="0"/>
          </a:p>
        </p:txBody>
      </p:sp>
      <p:sp>
        <p:nvSpPr>
          <p:cNvPr id="4" name="投影片編號版面配置區 3"/>
          <p:cNvSpPr>
            <a:spLocks noGrp="1"/>
          </p:cNvSpPr>
          <p:nvPr>
            <p:ph type="sldNum" sz="quarter" idx="10"/>
          </p:nvPr>
        </p:nvSpPr>
        <p:spPr/>
        <p:txBody>
          <a:bodyPr/>
          <a:lstStyle/>
          <a:p>
            <a:fld id="{9169B44B-3B13-4DE8-A43B-8267DE3A0EE0}" type="slidenum">
              <a:rPr lang="zh-TW" altLang="en-US" smtClean="0"/>
              <a:pPr/>
              <a:t>185</a:t>
            </a:fld>
            <a:endParaRPr lang="zh-TW" altLang="en-US" dirty="0"/>
          </a:p>
        </p:txBody>
      </p:sp>
    </p:spTree>
    <p:extLst>
      <p:ext uri="{BB962C8B-B14F-4D97-AF65-F5344CB8AC3E}">
        <p14:creationId xmlns:p14="http://schemas.microsoft.com/office/powerpoint/2010/main" val="3220582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8" name="標題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zh-TW" altLang="en-US" smtClean="0"/>
              <a:t>按一下以編輯母片標題樣式</a:t>
            </a:r>
            <a:endParaRPr kumimoji="0" lang="en-US"/>
          </a:p>
        </p:txBody>
      </p:sp>
      <p:sp>
        <p:nvSpPr>
          <p:cNvPr id="9" name="副標題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TW" altLang="en-US" smtClean="0"/>
              <a:t>按一下以編輯母片副標題樣式</a:t>
            </a:r>
            <a:endParaRPr kumimoji="0" lang="en-US"/>
          </a:p>
        </p:txBody>
      </p:sp>
      <p:sp>
        <p:nvSpPr>
          <p:cNvPr id="28" name="日期版面配置區 27"/>
          <p:cNvSpPr>
            <a:spLocks noGrp="1"/>
          </p:cNvSpPr>
          <p:nvPr>
            <p:ph type="dt" sz="half" idx="10"/>
          </p:nvPr>
        </p:nvSpPr>
        <p:spPr>
          <a:xfrm>
            <a:off x="6400800" y="6355080"/>
            <a:ext cx="2286000" cy="365760"/>
          </a:xfrm>
        </p:spPr>
        <p:txBody>
          <a:bodyPr/>
          <a:lstStyle>
            <a:lvl1pPr>
              <a:defRPr sz="1400"/>
            </a:lvl1pPr>
          </a:lstStyle>
          <a:p>
            <a:fld id="{6AEF7840-23FD-4D85-BDFA-2EDDB0B9BD47}" type="datetime1">
              <a:rPr lang="zh-TW" altLang="en-US" smtClean="0"/>
              <a:pPr/>
              <a:t>2019/5/31</a:t>
            </a:fld>
            <a:endParaRPr lang="zh-TW" altLang="en-US"/>
          </a:p>
        </p:txBody>
      </p:sp>
      <p:sp>
        <p:nvSpPr>
          <p:cNvPr id="17" name="頁尾版面配置區 16"/>
          <p:cNvSpPr>
            <a:spLocks noGrp="1"/>
          </p:cNvSpPr>
          <p:nvPr>
            <p:ph type="ftr" sz="quarter" idx="11"/>
          </p:nvPr>
        </p:nvSpPr>
        <p:spPr>
          <a:xfrm>
            <a:off x="2898648" y="6355080"/>
            <a:ext cx="3474720" cy="365760"/>
          </a:xfrm>
        </p:spPr>
        <p:txBody>
          <a:bodyPr/>
          <a:lstStyle/>
          <a:p>
            <a:endParaRPr lang="zh-TW" altLang="en-US"/>
          </a:p>
        </p:txBody>
      </p:sp>
      <p:sp>
        <p:nvSpPr>
          <p:cNvPr id="29" name="投影片編號版面配置區 28"/>
          <p:cNvSpPr>
            <a:spLocks noGrp="1"/>
          </p:cNvSpPr>
          <p:nvPr>
            <p:ph type="sldNum" sz="quarter" idx="12"/>
          </p:nvPr>
        </p:nvSpPr>
        <p:spPr>
          <a:xfrm>
            <a:off x="1216152" y="6355080"/>
            <a:ext cx="1219200" cy="365760"/>
          </a:xfrm>
        </p:spPr>
        <p:txBody>
          <a:bodyPr/>
          <a:lstStyle/>
          <a:p>
            <a:fld id="{73DA0BB7-265A-403C-9275-D587AB510EDC}" type="slidenum">
              <a:rPr lang="zh-TW" altLang="en-US" smtClean="0"/>
              <a:pPr/>
              <a:t>‹#›</a:t>
            </a:fld>
            <a:endParaRPr lang="zh-TW" altLang="en-US"/>
          </a:p>
        </p:txBody>
      </p:sp>
      <p:sp>
        <p:nvSpPr>
          <p:cNvPr id="21" name="矩形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矩形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矩形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矩形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0" lang="zh-TW" altLang="en-US" smtClean="0"/>
              <a:t>按一下以編輯母片標題樣式</a:t>
            </a:r>
            <a:endParaRPr kumimoji="0" lang="en-US"/>
          </a:p>
        </p:txBody>
      </p:sp>
      <p:sp>
        <p:nvSpPr>
          <p:cNvPr id="3" name="直排文字版面配置區 2"/>
          <p:cNvSpPr>
            <a:spLocks noGrp="1"/>
          </p:cNvSpPr>
          <p:nvPr>
            <p:ph type="body" orient="vert" idx="1"/>
          </p:nvPr>
        </p:nvSpPr>
        <p:spPr/>
        <p:txBody>
          <a:bodyPr vert="eaVer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p>
            <a:fld id="{E4A6D5D3-8431-4002-B440-B405CD518751}" type="datetime1">
              <a:rPr lang="zh-TW" altLang="en-US" smtClean="0"/>
              <a:pPr/>
              <a:t>2019/5/31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kumimoji="0" lang="zh-TW" altLang="en-US" smtClean="0"/>
              <a:t>按一下以編輯母片標題樣式</a:t>
            </a:r>
            <a:endParaRPr kumimoji="0" 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p>
            <a:fld id="{B01F63C5-8FC1-48F7-9019-2A36DCAA2DF3}" type="datetime1">
              <a:rPr lang="zh-TW" altLang="en-US" smtClean="0"/>
              <a:pPr/>
              <a:t>2019/5/31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a:t>
            </a:fld>
            <a:endParaRPr lang="zh-TW" altLang="en-US"/>
          </a:p>
        </p:txBody>
      </p:sp>
      <p:sp>
        <p:nvSpPr>
          <p:cNvPr id="7" name="直線接點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等腰三角形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直線接點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96752"/>
            <a:ext cx="8229600" cy="5544616"/>
          </a:xfrm>
        </p:spPr>
        <p:txBody>
          <a:bodyPr>
            <a:normAutofit/>
          </a:bodyPr>
          <a:lstStyle>
            <a:lvl1pPr>
              <a:defRPr sz="2000"/>
            </a:lvl1pPr>
            <a:lvl2pPr>
              <a:defRPr sz="1800"/>
            </a:lvl2pPr>
            <a:lvl3pPr>
              <a:defRPr sz="1600"/>
            </a:lvl3pPr>
            <a:lvl4pPr>
              <a:defRPr sz="1400"/>
            </a:lvl4pPr>
            <a:lvl5pPr>
              <a:defRPr sz="1200"/>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en-US" dirty="0"/>
          </a:p>
        </p:txBody>
      </p:sp>
      <p:sp>
        <p:nvSpPr>
          <p:cNvPr id="7" name="標題 6"/>
          <p:cNvSpPr>
            <a:spLocks noGrp="1"/>
          </p:cNvSpPr>
          <p:nvPr>
            <p:ph type="title"/>
          </p:nvPr>
        </p:nvSpPr>
        <p:spPr>
          <a:xfrm>
            <a:off x="457200" y="422176"/>
            <a:ext cx="8229600" cy="702568"/>
          </a:xfrm>
        </p:spPr>
        <p:txBody>
          <a:bodyPr>
            <a:normAutofit/>
          </a:bodyPr>
          <a:lstStyle>
            <a:lvl1pPr>
              <a:defRPr sz="3200"/>
            </a:lvl1pPr>
          </a:lstStyle>
          <a:p>
            <a:r>
              <a:rPr lang="zh-TW" altLang="en-US" dirty="0" smtClean="0"/>
              <a:t>按一下以編輯母片標題樣式</a:t>
            </a:r>
            <a:endParaRPr lang="zh-TW" altLang="en-US" dirty="0"/>
          </a:p>
        </p:txBody>
      </p:sp>
      <p:sp>
        <p:nvSpPr>
          <p:cNvPr id="13" name="投影片編號版面配置區 12"/>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0" lang="zh-TW" altLang="en-US" smtClean="0"/>
              <a:t>按一下以編輯母片標題樣式</a:t>
            </a:r>
            <a:endParaRPr kumimoji="0" lang="en-US"/>
          </a:p>
        </p:txBody>
      </p:sp>
      <p:sp>
        <p:nvSpPr>
          <p:cNvPr id="4" name="日期版面配置區 3"/>
          <p:cNvSpPr>
            <a:spLocks noGrp="1"/>
          </p:cNvSpPr>
          <p:nvPr>
            <p:ph type="dt" sz="half" idx="10"/>
          </p:nvPr>
        </p:nvSpPr>
        <p:spPr/>
        <p:txBody>
          <a:bodyPr/>
          <a:lstStyle/>
          <a:p>
            <a:fld id="{604E9D2B-1FED-4D91-9C87-6CA5E6CF2FF3}" type="datetime1">
              <a:rPr lang="zh-TW" altLang="en-US" smtClean="0"/>
              <a:pPr/>
              <a:t>2019/5/31</a:t>
            </a:fld>
            <a:endParaRPr lang="zh-TW" altLang="en-US"/>
          </a:p>
        </p:txBody>
      </p:sp>
      <p:sp>
        <p:nvSpPr>
          <p:cNvPr id="5" name="頁尾版面配置區 4"/>
          <p:cNvSpPr>
            <a:spLocks noGrp="1"/>
          </p:cNvSpPr>
          <p:nvPr>
            <p:ph type="ftr" sz="quarter" idx="11"/>
          </p:nvPr>
        </p:nvSpPr>
        <p:spPr/>
        <p:txBody>
          <a:bodyPr/>
          <a:lstStyle/>
          <a:p>
            <a:endParaRPr lang="zh-TW" altLang="en-US" dirty="0"/>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a:t>
            </a:fld>
            <a:endParaRPr lang="zh-TW" altLang="en-US"/>
          </a:p>
        </p:txBody>
      </p:sp>
      <p:sp>
        <p:nvSpPr>
          <p:cNvPr id="8" name="內容版面配置區 7"/>
          <p:cNvSpPr>
            <a:spLocks noGrp="1"/>
          </p:cNvSpPr>
          <p:nvPr>
            <p:ph sz="quarter" idx="1"/>
          </p:nvPr>
        </p:nvSpPr>
        <p:spPr>
          <a:xfrm>
            <a:off x="457200" y="1219200"/>
            <a:ext cx="8229600" cy="4937760"/>
          </a:xfrm>
        </p:spPr>
        <p:txBody>
          <a:bodyPr/>
          <a:lstStyle>
            <a:lvl3pPr>
              <a:buClr>
                <a:schemeClr val="accent3">
                  <a:lumMod val="75000"/>
                </a:schemeClr>
              </a:buClr>
              <a:defRPr/>
            </a:lvl3pPr>
          </a:lstStyle>
          <a:p>
            <a:pPr lvl="0" eaLnBrk="1" latinLnBrk="0" hangingPunct="1"/>
            <a:r>
              <a:rPr lang="zh-TW" altLang="en-US" dirty="0" smtClean="0"/>
              <a:t>按一下以編輯母片文字樣式</a:t>
            </a:r>
          </a:p>
          <a:p>
            <a:pPr lvl="1" eaLnBrk="1" latinLnBrk="0" hangingPunct="1"/>
            <a:r>
              <a:rPr lang="zh-TW" altLang="en-US" dirty="0" smtClean="0"/>
              <a:t>第二層</a:t>
            </a:r>
          </a:p>
          <a:p>
            <a:pPr lvl="2" eaLnBrk="1" latinLnBrk="0" hangingPunct="1"/>
            <a:r>
              <a:rPr lang="zh-TW" altLang="en-US" dirty="0" smtClean="0"/>
              <a:t>第三層</a:t>
            </a:r>
          </a:p>
          <a:p>
            <a:pPr lvl="3" eaLnBrk="1" latinLnBrk="0" hangingPunct="1"/>
            <a:r>
              <a:rPr lang="zh-TW" altLang="en-US" dirty="0" smtClean="0"/>
              <a:t>第四層</a:t>
            </a:r>
          </a:p>
          <a:p>
            <a:pPr lvl="4" eaLnBrk="1" latinLnBrk="0" hangingPunct="1"/>
            <a:r>
              <a:rPr lang="zh-TW" altLang="en-US" dirty="0" smtClean="0"/>
              <a:t>第五層</a:t>
            </a:r>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zh-TW" altLang="en-US" smtClean="0"/>
              <a:t>按一下以編輯母片標題樣式</a:t>
            </a:r>
            <a:endParaRPr kumimoji="0" lang="en-US"/>
          </a:p>
        </p:txBody>
      </p:sp>
      <p:sp>
        <p:nvSpPr>
          <p:cNvPr id="3" name="文字版面配置區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TW" altLang="en-US" smtClean="0"/>
              <a:t>按一下以編輯母片文字樣式</a:t>
            </a:r>
          </a:p>
        </p:txBody>
      </p:sp>
      <p:sp>
        <p:nvSpPr>
          <p:cNvPr id="4" name="日期版面配置區 3"/>
          <p:cNvSpPr>
            <a:spLocks noGrp="1"/>
          </p:cNvSpPr>
          <p:nvPr>
            <p:ph type="dt" sz="half" idx="10"/>
          </p:nvPr>
        </p:nvSpPr>
        <p:spPr>
          <a:xfrm>
            <a:off x="6400800" y="6355080"/>
            <a:ext cx="2286000" cy="365760"/>
          </a:xfrm>
        </p:spPr>
        <p:txBody>
          <a:bodyPr/>
          <a:lstStyle/>
          <a:p>
            <a:fld id="{56653E6D-6778-4EE5-B7CB-0BFE5B1EE136}" type="datetime1">
              <a:rPr lang="zh-TW" altLang="en-US" smtClean="0"/>
              <a:pPr/>
              <a:t>2019/5/31</a:t>
            </a:fld>
            <a:endParaRPr lang="zh-TW" altLang="en-US"/>
          </a:p>
        </p:txBody>
      </p:sp>
      <p:sp>
        <p:nvSpPr>
          <p:cNvPr id="5" name="頁尾版面配置區 4"/>
          <p:cNvSpPr>
            <a:spLocks noGrp="1"/>
          </p:cNvSpPr>
          <p:nvPr>
            <p:ph type="ftr" sz="quarter" idx="11"/>
          </p:nvPr>
        </p:nvSpPr>
        <p:spPr>
          <a:xfrm>
            <a:off x="2898648" y="6355080"/>
            <a:ext cx="3474720" cy="365760"/>
          </a:xfrm>
        </p:spPr>
        <p:txBody>
          <a:bodyPr/>
          <a:lstStyle/>
          <a:p>
            <a:endParaRPr lang="zh-TW" altLang="en-US"/>
          </a:p>
        </p:txBody>
      </p:sp>
      <p:sp>
        <p:nvSpPr>
          <p:cNvPr id="6" name="投影片編號版面配置區 5"/>
          <p:cNvSpPr>
            <a:spLocks noGrp="1"/>
          </p:cNvSpPr>
          <p:nvPr>
            <p:ph type="sldNum" sz="quarter" idx="12"/>
          </p:nvPr>
        </p:nvSpPr>
        <p:spPr>
          <a:xfrm>
            <a:off x="1069848" y="6355080"/>
            <a:ext cx="1520952" cy="365760"/>
          </a:xfrm>
        </p:spPr>
        <p:txBody>
          <a:bodyPr/>
          <a:lstStyle/>
          <a:p>
            <a:fld id="{73DA0BB7-265A-403C-9275-D587AB510EDC}" type="slidenum">
              <a:rPr lang="zh-TW" altLang="en-US" smtClean="0"/>
              <a:pPr/>
              <a:t>‹#›</a:t>
            </a:fld>
            <a:endParaRPr lang="zh-TW" altLang="en-US"/>
          </a:p>
        </p:txBody>
      </p:sp>
      <p:sp>
        <p:nvSpPr>
          <p:cNvPr id="7" name="矩形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28600"/>
            <a:ext cx="8229600" cy="914400"/>
          </a:xfrm>
        </p:spPr>
        <p:txBody>
          <a:bodyPr/>
          <a:lstStyle/>
          <a:p>
            <a:r>
              <a:rPr kumimoji="0" lang="zh-TW" altLang="en-US" smtClean="0"/>
              <a:t>按一下以編輯母片標題樣式</a:t>
            </a:r>
            <a:endParaRPr kumimoji="0" lang="en-US"/>
          </a:p>
        </p:txBody>
      </p:sp>
      <p:sp>
        <p:nvSpPr>
          <p:cNvPr id="5" name="日期版面配置區 4"/>
          <p:cNvSpPr>
            <a:spLocks noGrp="1"/>
          </p:cNvSpPr>
          <p:nvPr>
            <p:ph type="dt" sz="half" idx="10"/>
          </p:nvPr>
        </p:nvSpPr>
        <p:spPr/>
        <p:txBody>
          <a:bodyPr/>
          <a:lstStyle/>
          <a:p>
            <a:fld id="{700379D5-6EA0-4F4C-9CE1-0C3A79483501}" type="datetime1">
              <a:rPr lang="zh-TW" altLang="en-US" smtClean="0"/>
              <a:pPr/>
              <a:t>2019/5/31</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pPr/>
              <a:t>‹#›</a:t>
            </a:fld>
            <a:endParaRPr lang="zh-TW" altLang="en-US"/>
          </a:p>
        </p:txBody>
      </p:sp>
      <p:sp>
        <p:nvSpPr>
          <p:cNvPr id="9" name="內容版面配置區 8"/>
          <p:cNvSpPr>
            <a:spLocks noGrp="1"/>
          </p:cNvSpPr>
          <p:nvPr>
            <p:ph sz="quarter" idx="1"/>
          </p:nvPr>
        </p:nvSpPr>
        <p:spPr>
          <a:xfrm>
            <a:off x="457200" y="1219200"/>
            <a:ext cx="4041648" cy="4937760"/>
          </a:xfrm>
        </p:spPr>
        <p:txBody>
          <a:body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11" name="內容版面配置區 10"/>
          <p:cNvSpPr>
            <a:spLocks noGrp="1"/>
          </p:cNvSpPr>
          <p:nvPr>
            <p:ph sz="quarter" idx="2"/>
          </p:nvPr>
        </p:nvSpPr>
        <p:spPr>
          <a:xfrm>
            <a:off x="4632198" y="1216152"/>
            <a:ext cx="4041648" cy="4937760"/>
          </a:xfrm>
        </p:spPr>
        <p:txBody>
          <a:body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28600"/>
            <a:ext cx="8229600" cy="914400"/>
          </a:xfrm>
        </p:spPr>
        <p:txBody>
          <a:bodyPr anchor="ctr"/>
          <a:lstStyle>
            <a:lvl1pPr>
              <a:defRPr/>
            </a:lvl1pPr>
          </a:lstStyle>
          <a:p>
            <a:r>
              <a:rPr kumimoji="0" lang="zh-TW" altLang="en-US" smtClean="0"/>
              <a:t>按一下以編輯母片標題樣式</a:t>
            </a:r>
            <a:endParaRPr kumimoji="0" lang="en-US"/>
          </a:p>
        </p:txBody>
      </p:sp>
      <p:sp>
        <p:nvSpPr>
          <p:cNvPr id="3" name="文字版面配置區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TW" altLang="en-US" smtClean="0"/>
              <a:t>按一下以編輯母片文字樣式</a:t>
            </a:r>
          </a:p>
        </p:txBody>
      </p:sp>
      <p:sp>
        <p:nvSpPr>
          <p:cNvPr id="4" name="文字版面配置區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TW" altLang="en-US" smtClean="0"/>
              <a:t>按一下以編輯母片文字樣式</a:t>
            </a:r>
          </a:p>
        </p:txBody>
      </p:sp>
      <p:sp>
        <p:nvSpPr>
          <p:cNvPr id="7" name="日期版面配置區 6"/>
          <p:cNvSpPr>
            <a:spLocks noGrp="1"/>
          </p:cNvSpPr>
          <p:nvPr>
            <p:ph type="dt" sz="half" idx="10"/>
          </p:nvPr>
        </p:nvSpPr>
        <p:spPr/>
        <p:txBody>
          <a:bodyPr/>
          <a:lstStyle/>
          <a:p>
            <a:fld id="{2D3EA250-FFAE-4673-8111-05F23D9471F7}" type="datetime1">
              <a:rPr lang="zh-TW" altLang="en-US" smtClean="0"/>
              <a:pPr/>
              <a:t>2019/5/31</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73DA0BB7-265A-403C-9275-D587AB510EDC}" type="slidenum">
              <a:rPr lang="zh-TW" altLang="en-US" smtClean="0"/>
              <a:pPr/>
              <a:t>‹#›</a:t>
            </a:fld>
            <a:endParaRPr lang="zh-TW" altLang="en-US"/>
          </a:p>
        </p:txBody>
      </p:sp>
      <p:sp>
        <p:nvSpPr>
          <p:cNvPr id="11" name="內容版面配置區 10"/>
          <p:cNvSpPr>
            <a:spLocks noGrp="1"/>
          </p:cNvSpPr>
          <p:nvPr>
            <p:ph sz="quarter" idx="2"/>
          </p:nvPr>
        </p:nvSpPr>
        <p:spPr>
          <a:xfrm>
            <a:off x="457200" y="2133600"/>
            <a:ext cx="4038600" cy="4038600"/>
          </a:xfrm>
        </p:spPr>
        <p:txBody>
          <a:body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13" name="內容版面配置區 12"/>
          <p:cNvSpPr>
            <a:spLocks noGrp="1"/>
          </p:cNvSpPr>
          <p:nvPr>
            <p:ph sz="quarter" idx="4"/>
          </p:nvPr>
        </p:nvSpPr>
        <p:spPr>
          <a:xfrm>
            <a:off x="4648200" y="2133600"/>
            <a:ext cx="4038600" cy="4038600"/>
          </a:xfrm>
        </p:spPr>
        <p:txBody>
          <a:body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57200" y="228600"/>
            <a:ext cx="8229600" cy="914400"/>
          </a:xfrm>
        </p:spPr>
        <p:txBody>
          <a:bodyPr/>
          <a:lstStyle/>
          <a:p>
            <a:r>
              <a:rPr kumimoji="0" lang="zh-TW" altLang="en-US" smtClean="0"/>
              <a:t>按一下以編輯母片標題樣式</a:t>
            </a:r>
            <a:endParaRPr kumimoji="0" lang="en-US"/>
          </a:p>
        </p:txBody>
      </p:sp>
      <p:sp>
        <p:nvSpPr>
          <p:cNvPr id="3" name="日期版面配置區 2"/>
          <p:cNvSpPr>
            <a:spLocks noGrp="1"/>
          </p:cNvSpPr>
          <p:nvPr>
            <p:ph type="dt" sz="half" idx="10"/>
          </p:nvPr>
        </p:nvSpPr>
        <p:spPr/>
        <p:txBody>
          <a:bodyPr/>
          <a:lstStyle/>
          <a:p>
            <a:fld id="{659DD9C9-BD0C-43E7-836C-C54379EAA172}" type="datetime1">
              <a:rPr lang="zh-TW" altLang="en-US" smtClean="0"/>
              <a:pPr/>
              <a:t>2019/5/31</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a:t>
            </a:fld>
            <a:endParaRPr lang="zh-TW" altLang="en-US"/>
          </a:p>
        </p:txBody>
      </p:sp>
      <p:sp>
        <p:nvSpPr>
          <p:cNvPr id="6" name="等腰三角形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0B93FE7D-8763-455A-9285-3247C2370F6A}" type="datetime1">
              <a:rPr lang="zh-TW" altLang="en-US" smtClean="0"/>
              <a:pPr/>
              <a:t>2019/5/31</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a:t>
            </a:fld>
            <a:endParaRPr lang="zh-TW" altLang="en-US"/>
          </a:p>
        </p:txBody>
      </p:sp>
      <p:sp>
        <p:nvSpPr>
          <p:cNvPr id="5" name="直線接點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等腰三角形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zh-TW" altLang="en-US" smtClean="0"/>
              <a:t>按一下以編輯母片標題樣式</a:t>
            </a:r>
            <a:endParaRPr kumimoji="0" lang="en-US"/>
          </a:p>
        </p:txBody>
      </p:sp>
      <p:sp>
        <p:nvSpPr>
          <p:cNvPr id="3" name="文字版面配置區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zh-TW" altLang="en-US" smtClean="0"/>
              <a:t>按一下以編輯母片文字樣式</a:t>
            </a:r>
          </a:p>
        </p:txBody>
      </p:sp>
      <p:sp>
        <p:nvSpPr>
          <p:cNvPr id="5" name="日期版面配置區 4"/>
          <p:cNvSpPr>
            <a:spLocks noGrp="1"/>
          </p:cNvSpPr>
          <p:nvPr>
            <p:ph type="dt" sz="half" idx="10"/>
          </p:nvPr>
        </p:nvSpPr>
        <p:spPr/>
        <p:txBody>
          <a:bodyPr/>
          <a:lstStyle/>
          <a:p>
            <a:fld id="{80F4D5EB-D9CD-4EA7-8CA3-CED459F8752E}" type="datetime1">
              <a:rPr lang="zh-TW" altLang="en-US" smtClean="0"/>
              <a:pPr/>
              <a:t>2019/5/31</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pPr/>
              <a:t>‹#›</a:t>
            </a:fld>
            <a:endParaRPr lang="zh-TW" altLang="en-US"/>
          </a:p>
        </p:txBody>
      </p:sp>
      <p:sp>
        <p:nvSpPr>
          <p:cNvPr id="8" name="直線接點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直線接點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等腰三角形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內容版面配置區 11"/>
          <p:cNvSpPr>
            <a:spLocks noGrp="1"/>
          </p:cNvSpPr>
          <p:nvPr>
            <p:ph sz="quarter" idx="1"/>
          </p:nvPr>
        </p:nvSpPr>
        <p:spPr>
          <a:xfrm>
            <a:off x="304800" y="304800"/>
            <a:ext cx="5715000" cy="5715000"/>
          </a:xfrm>
        </p:spPr>
        <p:txBody>
          <a:body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zh-TW" altLang="en-US" smtClean="0"/>
              <a:t>按一下以編輯母片標題樣式</a:t>
            </a:r>
            <a:endParaRPr kumimoji="0" lang="en-US"/>
          </a:p>
        </p:txBody>
      </p:sp>
      <p:sp>
        <p:nvSpPr>
          <p:cNvPr id="3" name="圖片版面配置區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zh-TW" altLang="en-US" smtClean="0"/>
              <a:t>按一下圖示以新增圖片</a:t>
            </a:r>
            <a:endParaRPr kumimoji="0" lang="en-US" dirty="0"/>
          </a:p>
        </p:txBody>
      </p:sp>
      <p:sp>
        <p:nvSpPr>
          <p:cNvPr id="4" name="文字版面配置區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zh-TW" altLang="en-US" smtClean="0"/>
              <a:t>按一下以編輯母片文字樣式</a:t>
            </a:r>
          </a:p>
        </p:txBody>
      </p:sp>
      <p:sp>
        <p:nvSpPr>
          <p:cNvPr id="5" name="日期版面配置區 4"/>
          <p:cNvSpPr>
            <a:spLocks noGrp="1"/>
          </p:cNvSpPr>
          <p:nvPr>
            <p:ph type="dt" sz="half" idx="10"/>
          </p:nvPr>
        </p:nvSpPr>
        <p:spPr/>
        <p:txBody>
          <a:bodyPr/>
          <a:lstStyle/>
          <a:p>
            <a:fld id="{D5D0A01B-00CD-42C9-890E-56E084ACF0E3}" type="datetime1">
              <a:rPr lang="zh-TW" altLang="en-US" smtClean="0"/>
              <a:pPr/>
              <a:t>2019/5/31</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pPr/>
              <a:t>‹#›</a:t>
            </a:fld>
            <a:endParaRPr lang="zh-TW" altLang="en-US"/>
          </a:p>
        </p:txBody>
      </p:sp>
      <p:sp>
        <p:nvSpPr>
          <p:cNvPr id="8" name="直線接點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等腰三角形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標題版面配置區 21"/>
          <p:cNvSpPr>
            <a:spLocks noGrp="1"/>
          </p:cNvSpPr>
          <p:nvPr>
            <p:ph type="title"/>
          </p:nvPr>
        </p:nvSpPr>
        <p:spPr>
          <a:xfrm>
            <a:off x="457200" y="152400"/>
            <a:ext cx="8229600" cy="990600"/>
          </a:xfrm>
          <a:prstGeom prst="rect">
            <a:avLst/>
          </a:prstGeom>
        </p:spPr>
        <p:txBody>
          <a:bodyPr vert="horz" anchor="b" anchorCtr="0">
            <a:normAutofit/>
          </a:bodyPr>
          <a:lstStyle/>
          <a:p>
            <a:r>
              <a:rPr kumimoji="0" lang="zh-TW" altLang="en-US" smtClean="0"/>
              <a:t>按一下以編輯母片標題樣式</a:t>
            </a:r>
            <a:endParaRPr kumimoji="0" lang="en-US"/>
          </a:p>
        </p:txBody>
      </p:sp>
      <p:sp>
        <p:nvSpPr>
          <p:cNvPr id="13" name="文字版面配置區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zh-TW" altLang="en-US" dirty="0" smtClean="0"/>
              <a:t>按一下以編輯母片文字樣式</a:t>
            </a:r>
          </a:p>
          <a:p>
            <a:pPr lvl="1" eaLnBrk="1" latinLnBrk="0" hangingPunct="1"/>
            <a:r>
              <a:rPr kumimoji="0" lang="zh-TW" altLang="en-US" dirty="0" smtClean="0"/>
              <a:t>第二層</a:t>
            </a:r>
          </a:p>
          <a:p>
            <a:pPr lvl="2" eaLnBrk="1" latinLnBrk="0" hangingPunct="1"/>
            <a:r>
              <a:rPr kumimoji="0" lang="zh-TW" altLang="en-US" dirty="0" smtClean="0"/>
              <a:t>第三層</a:t>
            </a:r>
          </a:p>
          <a:p>
            <a:pPr lvl="3" eaLnBrk="1" latinLnBrk="0" hangingPunct="1"/>
            <a:r>
              <a:rPr kumimoji="0" lang="zh-TW" altLang="en-US" dirty="0" smtClean="0"/>
              <a:t>第四層</a:t>
            </a:r>
          </a:p>
          <a:p>
            <a:pPr lvl="4" eaLnBrk="1" latinLnBrk="0" hangingPunct="1"/>
            <a:r>
              <a:rPr kumimoji="0" lang="zh-TW" altLang="en-US" dirty="0" smtClean="0"/>
              <a:t>第五層</a:t>
            </a:r>
            <a:endParaRPr kumimoji="0" lang="en-US" dirty="0"/>
          </a:p>
        </p:txBody>
      </p:sp>
      <p:sp>
        <p:nvSpPr>
          <p:cNvPr id="14" name="日期版面配置區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fld id="{F980772D-4DE0-4CAC-94B5-96C546D5195B}" type="datetime1">
              <a:rPr lang="zh-TW" altLang="en-US" smtClean="0"/>
              <a:pPr/>
              <a:t>2019/5/31</a:t>
            </a:fld>
            <a:endParaRPr lang="zh-TW" altLang="en-US" dirty="0"/>
          </a:p>
        </p:txBody>
      </p:sp>
      <p:sp>
        <p:nvSpPr>
          <p:cNvPr id="3" name="頁尾版面配置區 2"/>
          <p:cNvSpPr>
            <a:spLocks noGrp="1"/>
          </p:cNvSpPr>
          <p:nvPr>
            <p:ph type="ftr" sz="quarter" idx="3"/>
          </p:nvPr>
        </p:nvSpPr>
        <p:spPr>
          <a:xfrm>
            <a:off x="2898648" y="6356350"/>
            <a:ext cx="3505200" cy="365760"/>
          </a:xfrm>
          <a:prstGeom prst="rect">
            <a:avLst/>
          </a:prstGeom>
        </p:spPr>
        <p:txBody>
          <a:bodyPr vert="horz"/>
          <a:lstStyle>
            <a:lvl1pPr algn="r" eaLnBrk="1" latinLnBrk="0" hangingPunct="1">
              <a:defRPr kumimoji="0" sz="1400">
                <a:solidFill>
                  <a:schemeClr val="tx2"/>
                </a:solidFill>
              </a:defRPr>
            </a:lvl1pPr>
          </a:lstStyle>
          <a:p>
            <a:endParaRPr lang="zh-TW" altLang="en-US" dirty="0"/>
          </a:p>
        </p:txBody>
      </p:sp>
      <p:sp>
        <p:nvSpPr>
          <p:cNvPr id="23" name="投影片編號版面配置區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73DA0BB7-265A-403C-9275-D587AB510EDC}" type="slidenum">
              <a:rPr lang="zh-TW" altLang="en-US" smtClean="0"/>
              <a:pPr/>
              <a:t>‹#›</a:t>
            </a:fld>
            <a:endParaRPr lang="zh-TW" altLang="en-US" dirty="0"/>
          </a:p>
        </p:txBody>
      </p:sp>
      <p:sp>
        <p:nvSpPr>
          <p:cNvPr id="28" name="直線接點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直線接點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等腰三角形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4696" r:id="rId1"/>
    <p:sldLayoutId id="2147484697" r:id="rId2"/>
    <p:sldLayoutId id="2147484698" r:id="rId3"/>
    <p:sldLayoutId id="2147484699" r:id="rId4"/>
    <p:sldLayoutId id="2147484700" r:id="rId5"/>
    <p:sldLayoutId id="2147484701" r:id="rId6"/>
    <p:sldLayoutId id="2147484702" r:id="rId7"/>
    <p:sldLayoutId id="2147484703" r:id="rId8"/>
    <p:sldLayoutId id="2147484704" r:id="rId9"/>
    <p:sldLayoutId id="2147484705" r:id="rId10"/>
    <p:sldLayoutId id="2147484706" r:id="rId11"/>
    <p:sldLayoutId id="2147484673" r:id="rId12"/>
  </p:sldLayoutIdLst>
  <p:hf hdr="0" ftr="0" dt="0"/>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accent3">
            <a:lumMod val="75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microsoft.com/office/2007/relationships/hdphoto" Target="../media/hdphoto25.wdp"/><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07.xml.rels><?xml version="1.0" encoding="UTF-8" standalone="yes"?>
<Relationships xmlns="http://schemas.openxmlformats.org/package/2006/relationships"><Relationship Id="rId3" Type="http://schemas.microsoft.com/office/2007/relationships/hdphoto" Target="../media/hdphoto26.wdp"/><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8" Type="http://schemas.openxmlformats.org/officeDocument/2006/relationships/diagramLayout" Target="../diagrams/layout14.xml"/><Relationship Id="rId3" Type="http://schemas.openxmlformats.org/officeDocument/2006/relationships/diagramLayout" Target="../diagrams/layout13.xml"/><Relationship Id="rId7" Type="http://schemas.openxmlformats.org/officeDocument/2006/relationships/diagramData" Target="../diagrams/data14.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11" Type="http://schemas.microsoft.com/office/2007/relationships/diagramDrawing" Target="../diagrams/drawing14.xml"/><Relationship Id="rId5" Type="http://schemas.openxmlformats.org/officeDocument/2006/relationships/diagramColors" Target="../diagrams/colors13.xml"/><Relationship Id="rId10" Type="http://schemas.openxmlformats.org/officeDocument/2006/relationships/diagramColors" Target="../diagrams/colors14.xml"/><Relationship Id="rId4" Type="http://schemas.openxmlformats.org/officeDocument/2006/relationships/diagramQuickStyle" Target="../diagrams/quickStyle13.xml"/><Relationship Id="rId9" Type="http://schemas.openxmlformats.org/officeDocument/2006/relationships/diagramQuickStyle" Target="../diagrams/quickStyle1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microsoft.com/office/2007/relationships/hdphoto" Target="../media/hdphoto27.wdp"/></Relationships>
</file>

<file path=ppt/slides/_rels/slide117.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1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microsoft.com/office/2007/relationships/hdphoto" Target="../media/hdphoto28.wdp"/></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ftp.isu.edu.tw/pub/Linux/" TargetMode="External"/><Relationship Id="rId1" Type="http://schemas.openxmlformats.org/officeDocument/2006/relationships/slideLayout" Target="../slideLayouts/slideLayout2.xml"/><Relationship Id="rId4" Type="http://schemas.microsoft.com/office/2007/relationships/hdphoto" Target="../media/hdphoto5.wdp"/></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microsoft.com/office/2007/relationships/hdphoto" Target="../media/hdphoto29.wdp"/><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13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microsoft.com/office/2007/relationships/hdphoto" Target="../media/hdphoto30.wdp"/><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13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14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147.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4.xml"/><Relationship Id="rId1" Type="http://schemas.openxmlformats.org/officeDocument/2006/relationships/slideLayout" Target="../slideLayouts/slideLayout3.xml"/><Relationship Id="rId4" Type="http://schemas.microsoft.com/office/2007/relationships/hdphoto" Target="../media/hdphoto31.wdp"/></Relationships>
</file>

<file path=ppt/slides/_rels/slide15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152.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image" Target="../media/image106.png"/><Relationship Id="rId7" Type="http://schemas.openxmlformats.org/officeDocument/2006/relationships/diagramColors" Target="../diagrams/colors19.xm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diagramQuickStyle" Target="../diagrams/quickStyle19.xml"/><Relationship Id="rId5" Type="http://schemas.openxmlformats.org/officeDocument/2006/relationships/diagramLayout" Target="../diagrams/layout19.xml"/><Relationship Id="rId4" Type="http://schemas.openxmlformats.org/officeDocument/2006/relationships/diagramData" Target="../diagrams/data19.xml"/></Relationships>
</file>

<file path=ppt/slides/_rels/slide153.xml.rels><?xml version="1.0" encoding="UTF-8" standalone="yes"?>
<Relationships xmlns="http://schemas.openxmlformats.org/package/2006/relationships"><Relationship Id="rId3" Type="http://schemas.microsoft.com/office/2007/relationships/hdphoto" Target="../media/hdphoto32.wdp"/><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microsoft.com/office/2007/relationships/hdphoto" Target="../media/hdphoto33.wdp"/><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6.wdp"/></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62.xml.rels><?xml version="1.0" encoding="UTF-8" standalone="yes"?>
<Relationships xmlns="http://schemas.openxmlformats.org/package/2006/relationships"><Relationship Id="rId3" Type="http://schemas.microsoft.com/office/2007/relationships/hdphoto" Target="../media/hdphoto34.wdp"/><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6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microsoft.com/office/2007/relationships/hdphoto" Target="../media/hdphoto35.wdp"/></Relationships>
</file>

<file path=ppt/slides/_rels/slide165.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84.xml"/><Relationship Id="rId1" Type="http://schemas.openxmlformats.org/officeDocument/2006/relationships/slideLayout" Target="../slideLayouts/slideLayout6.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16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microsoft.com/office/2007/relationships/hdphoto" Target="../media/hdphoto7.wdp"/></Relationships>
</file>

<file path=ppt/slides/_rels/slide170.xml.rels><?xml version="1.0" encoding="UTF-8" standalone="yes"?>
<Relationships xmlns="http://schemas.openxmlformats.org/package/2006/relationships"><Relationship Id="rId2" Type="http://schemas.openxmlformats.org/officeDocument/2006/relationships/hyperlink" Target="https://nmap.org/download.html" TargetMode="Externa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91.xml"/><Relationship Id="rId1" Type="http://schemas.openxmlformats.org/officeDocument/2006/relationships/slideLayout" Target="../slideLayouts/slideLayout3.xml"/><Relationship Id="rId4" Type="http://schemas.microsoft.com/office/2007/relationships/hdphoto" Target="../media/hdphoto36.wdp"/></Relationships>
</file>

<file path=ppt/slides/_rels/slide17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microsoft.com/office/2007/relationships/hdphoto" Target="../media/hdphoto37.wdp"/><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126.png"/><Relationship Id="rId4" Type="http://schemas.microsoft.com/office/2007/relationships/hdphoto" Target="../media/hdphoto38.wdp"/></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8" Type="http://schemas.openxmlformats.org/officeDocument/2006/relationships/diagramData" Target="../diagrams/data24.xml"/><Relationship Id="rId13" Type="http://schemas.openxmlformats.org/officeDocument/2006/relationships/image" Target="../media/image129.png"/><Relationship Id="rId3" Type="http://schemas.openxmlformats.org/officeDocument/2006/relationships/diagramData" Target="../diagrams/data23.xml"/><Relationship Id="rId7" Type="http://schemas.microsoft.com/office/2007/relationships/diagramDrawing" Target="../diagrams/drawing23.xml"/><Relationship Id="rId12" Type="http://schemas.microsoft.com/office/2007/relationships/diagramDrawing" Target="../diagrams/drawing24.xml"/><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diagramColors" Target="../diagrams/colors23.xml"/><Relationship Id="rId11" Type="http://schemas.openxmlformats.org/officeDocument/2006/relationships/diagramColors" Target="../diagrams/colors24.xml"/><Relationship Id="rId5" Type="http://schemas.openxmlformats.org/officeDocument/2006/relationships/diagramQuickStyle" Target="../diagrams/quickStyle23.xml"/><Relationship Id="rId10" Type="http://schemas.openxmlformats.org/officeDocument/2006/relationships/diagramQuickStyle" Target="../diagrams/quickStyle24.xml"/><Relationship Id="rId4" Type="http://schemas.openxmlformats.org/officeDocument/2006/relationships/diagramLayout" Target="../diagrams/layout23.xml"/><Relationship Id="rId9" Type="http://schemas.openxmlformats.org/officeDocument/2006/relationships/diagramLayout" Target="../diagrams/layout24.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microsoft.com/office/2007/relationships/hdphoto" Target="../media/hdphoto8.wdp"/></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3" Type="http://schemas.openxmlformats.org/officeDocument/2006/relationships/hyperlink" Target="https://support.microsoft.com/zh-tw/kb/164015" TargetMode="External"/><Relationship Id="rId2" Type="http://schemas.openxmlformats.org/officeDocument/2006/relationships/hyperlink" Target="https://zh.wikipedia.org/wiki/IP&#22320;&#22336;" TargetMode="External"/><Relationship Id="rId1" Type="http://schemas.openxmlformats.org/officeDocument/2006/relationships/slideLayout" Target="../slideLayouts/slideLayout2.xml"/><Relationship Id="rId5" Type="http://schemas.openxmlformats.org/officeDocument/2006/relationships/hyperlink" Target="http://linux.vbird.org/linux_server/0140networkcommand.php" TargetMode="External"/><Relationship Id="rId4" Type="http://schemas.openxmlformats.org/officeDocument/2006/relationships/hyperlink" Target="http://linux.vbird.org/linux_server/0110network_basic.php" TargetMode="External"/></Relationships>
</file>

<file path=ppt/slides/_rels/slide195.xml.rels><?xml version="1.0" encoding="UTF-8" standalone="yes"?>
<Relationships xmlns="http://schemas.openxmlformats.org/package/2006/relationships"><Relationship Id="rId8" Type="http://schemas.openxmlformats.org/officeDocument/2006/relationships/diagramData" Target="../diagrams/data26.xml"/><Relationship Id="rId3" Type="http://schemas.openxmlformats.org/officeDocument/2006/relationships/diagramData" Target="../diagrams/data25.xml"/><Relationship Id="rId7" Type="http://schemas.microsoft.com/office/2007/relationships/diagramDrawing" Target="../diagrams/drawing25.xml"/><Relationship Id="rId12" Type="http://schemas.microsoft.com/office/2007/relationships/diagramDrawing" Target="../diagrams/drawing26.xml"/><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diagramColors" Target="../diagrams/colors25.xml"/><Relationship Id="rId11" Type="http://schemas.openxmlformats.org/officeDocument/2006/relationships/diagramColors" Target="../diagrams/colors26.xml"/><Relationship Id="rId5" Type="http://schemas.openxmlformats.org/officeDocument/2006/relationships/diagramQuickStyle" Target="../diagrams/quickStyle25.xml"/><Relationship Id="rId10" Type="http://schemas.openxmlformats.org/officeDocument/2006/relationships/diagramQuickStyle" Target="../diagrams/quickStyle26.xml"/><Relationship Id="rId4" Type="http://schemas.openxmlformats.org/officeDocument/2006/relationships/diagramLayout" Target="../diagrams/layout25.xml"/><Relationship Id="rId9" Type="http://schemas.openxmlformats.org/officeDocument/2006/relationships/diagramLayout" Target="../diagrams/layout26.xml"/></Relationships>
</file>

<file path=ppt/slides/_rels/slide196.xml.rels><?xml version="1.0" encoding="UTF-8" standalone="yes"?>
<Relationships xmlns="http://schemas.openxmlformats.org/package/2006/relationships"><Relationship Id="rId8" Type="http://schemas.microsoft.com/office/2007/relationships/diagramDrawing" Target="../diagrams/drawing27.xml"/><Relationship Id="rId3" Type="http://schemas.openxmlformats.org/officeDocument/2006/relationships/hyperlink" Target="http://www.ncu.edu.tw/" TargetMode="External"/><Relationship Id="rId7" Type="http://schemas.openxmlformats.org/officeDocument/2006/relationships/diagramColors" Target="../diagrams/colors27.xml"/><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diagramQuickStyle" Target="../diagrams/quickStyle27.xml"/><Relationship Id="rId5" Type="http://schemas.openxmlformats.org/officeDocument/2006/relationships/diagramLayout" Target="../diagrams/layout27.xml"/><Relationship Id="rId4" Type="http://schemas.openxmlformats.org/officeDocument/2006/relationships/diagramData" Target="../diagrams/data27.xml"/></Relationships>
</file>

<file path=ppt/slides/_rels/slide197.xml.rels><?xml version="1.0" encoding="UTF-8" standalone="yes"?>
<Relationships xmlns="http://schemas.openxmlformats.org/package/2006/relationships"><Relationship Id="rId3" Type="http://schemas.openxmlformats.org/officeDocument/2006/relationships/image" Target="../media/image133.png"/><Relationship Id="rId7" Type="http://schemas.microsoft.com/office/2007/relationships/hdphoto" Target="../media/hdphoto40.wdp"/><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135.png"/><Relationship Id="rId5" Type="http://schemas.microsoft.com/office/2007/relationships/hdphoto" Target="../media/hdphoto39.wdp"/><Relationship Id="rId4" Type="http://schemas.openxmlformats.org/officeDocument/2006/relationships/image" Target="../media/image134.png"/></Relationships>
</file>

<file path=ppt/slides/_rels/slide198.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19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microsoft.com/office/2007/relationships/hdphoto" Target="../media/hdphoto41.wdp"/></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diagramColors" Target="../diagrams/colors30.xml"/><Relationship Id="rId11" Type="http://schemas.openxmlformats.org/officeDocument/2006/relationships/image" Target="../media/image140.png"/><Relationship Id="rId5" Type="http://schemas.openxmlformats.org/officeDocument/2006/relationships/diagramQuickStyle" Target="../diagrams/quickStyle30.xml"/><Relationship Id="rId10" Type="http://schemas.openxmlformats.org/officeDocument/2006/relationships/image" Target="../media/image139.png"/><Relationship Id="rId4" Type="http://schemas.openxmlformats.org/officeDocument/2006/relationships/diagramLayout" Target="../diagrams/layout30.xml"/><Relationship Id="rId9" Type="http://schemas.openxmlformats.org/officeDocument/2006/relationships/image" Target="../media/image138.png"/></Relationships>
</file>

<file path=ppt/slides/_rels/slide204.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diagramColors" Target="../diagrams/colors31.xml"/><Relationship Id="rId11" Type="http://schemas.openxmlformats.org/officeDocument/2006/relationships/image" Target="../media/image144.png"/><Relationship Id="rId5" Type="http://schemas.openxmlformats.org/officeDocument/2006/relationships/diagramQuickStyle" Target="../diagrams/quickStyle31.xml"/><Relationship Id="rId10" Type="http://schemas.openxmlformats.org/officeDocument/2006/relationships/image" Target="../media/image143.png"/><Relationship Id="rId4" Type="http://schemas.openxmlformats.org/officeDocument/2006/relationships/diagramLayout" Target="../diagrams/layout31.xml"/><Relationship Id="rId9" Type="http://schemas.openxmlformats.org/officeDocument/2006/relationships/image" Target="../media/image142.png"/></Relationships>
</file>

<file path=ppt/slides/_rels/slide20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0.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211.xml.rels><?xml version="1.0" encoding="UTF-8" standalone="yes"?>
<Relationships xmlns="http://schemas.openxmlformats.org/package/2006/relationships"><Relationship Id="rId3" Type="http://schemas.openxmlformats.org/officeDocument/2006/relationships/hyperlink" Target="http://winscp.net/" TargetMode="External"/><Relationship Id="rId2" Type="http://schemas.openxmlformats.org/officeDocument/2006/relationships/hyperlink" Target="https://filezilla-project.org/" TargetMode="Externa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212.xml.rels><?xml version="1.0" encoding="UTF-8" standalone="yes"?>
<Relationships xmlns="http://schemas.openxmlformats.org/package/2006/relationships"><Relationship Id="rId3" Type="http://schemas.openxmlformats.org/officeDocument/2006/relationships/hyperlink" Target="http://www.google.com.tw/" TargetMode="External"/><Relationship Id="rId7" Type="http://schemas.openxmlformats.org/officeDocument/2006/relationships/image" Target="../media/image151.png"/><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hyperlink" Target="ftp://user:mypassword@xxx.xxx.xxx/files/" TargetMode="External"/><Relationship Id="rId5" Type="http://schemas.openxmlformats.org/officeDocument/2006/relationships/hyperlink" Target="http://address/" TargetMode="External"/><Relationship Id="rId4" Type="http://schemas.openxmlformats.org/officeDocument/2006/relationships/hyperlink" Target="https://www.kernel.org/" TargetMode="External"/></Relationships>
</file>

<file path=ppt/slides/_rels/slide213.xml.rels><?xml version="1.0" encoding="UTF-8" standalone="yes"?>
<Relationships xmlns="http://schemas.openxmlformats.org/package/2006/relationships"><Relationship Id="rId3" Type="http://schemas.openxmlformats.org/officeDocument/2006/relationships/hyperlink" Target="http://www.google.com/" TargetMode="External"/><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1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154.png"/><Relationship Id="rId4" Type="http://schemas.microsoft.com/office/2007/relationships/hdphoto" Target="../media/hdphoto42.wdp"/></Relationships>
</file>

<file path=ppt/slides/_rels/slide21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microsoft.com/office/2007/relationships/hdphoto" Target="../media/hdphoto43.wdp"/><Relationship Id="rId2" Type="http://schemas.openxmlformats.org/officeDocument/2006/relationships/image" Target="../media/image156.png"/><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20.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notesSlide" Target="../notesSlides/notesSlide122.xml"/><Relationship Id="rId1" Type="http://schemas.openxmlformats.org/officeDocument/2006/relationships/slideLayout" Target="../slideLayouts/slideLayout2.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hyperlink" Target="http://www.kernel.org/" TargetMode="External"/><Relationship Id="rId1" Type="http://schemas.openxmlformats.org/officeDocument/2006/relationships/slideLayout" Target="../slideLayouts/slideLayout2.xml"/><Relationship Id="rId6" Type="http://schemas.microsoft.com/office/2007/relationships/hdphoto" Target="../media/hdphoto11.wdp"/><Relationship Id="rId5" Type="http://schemas.openxmlformats.org/officeDocument/2006/relationships/image" Target="../media/image32.png"/><Relationship Id="rId4" Type="http://schemas.microsoft.com/office/2007/relationships/hdphoto" Target="../media/hdphoto10.wdp"/></Relationships>
</file>

<file path=ppt/slides/_rels/slide250.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2.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microsoft.com/office/2007/relationships/hdphoto" Target="../media/hdphoto44.wdp"/></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8.xml.rels><?xml version="1.0" encoding="UTF-8" standalone="yes"?>
<Relationships xmlns="http://schemas.openxmlformats.org/package/2006/relationships"><Relationship Id="rId8" Type="http://schemas.openxmlformats.org/officeDocument/2006/relationships/image" Target="../media/image42.png"/><Relationship Id="rId3" Type="http://schemas.microsoft.com/office/2007/relationships/hdphoto" Target="../media/hdphoto13.wdp"/><Relationship Id="rId7"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microsoft.com/office/2007/relationships/hdphoto" Target="../media/hdphoto14.wdp"/></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microsoft.com/office/2007/relationships/hdphoto" Target="../media/hdphoto15.wdp"/></Relationships>
</file>

<file path=ppt/slides/_rels/slide31.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virtualbox.org/wiki/Downloads" TargetMode="External"/><Relationship Id="rId2" Type="http://schemas.openxmlformats.org/officeDocument/2006/relationships/hyperlink" Target="https://www.centos.org/download/"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microsoft.com/office/2007/relationships/hdphoto" Target="../media/hdphoto19.wdp"/><Relationship Id="rId7" Type="http://schemas.microsoft.com/office/2007/relationships/hdphoto" Target="../media/hdphoto21.wdp"/><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0.png"/><Relationship Id="rId5" Type="http://schemas.microsoft.com/office/2007/relationships/hdphoto" Target="../media/hdphoto20.wdp"/><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centos.org/download/"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png"/><Relationship Id="rId4" Type="http://schemas.microsoft.com/office/2007/relationships/hdphoto" Target="../media/hdphoto2.wdp"/></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microsoft.com/office/2007/relationships/hdphoto" Target="../media/hdphoto22.wdp"/></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78.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microsoft.com/office/2007/relationships/hdphoto" Target="../media/hdphoto24.wdp"/></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5.tmp"/></Relationships>
</file>

<file path=ppt/slides/_rels/slide92.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smtClean="0"/>
              <a:t>Linux</a:t>
            </a:r>
            <a:r>
              <a:rPr lang="zh-TW" altLang="en-US" dirty="0" smtClean="0"/>
              <a:t>系統操作</a:t>
            </a:r>
            <a:endParaRPr lang="zh-TW" altLang="en-US" dirty="0"/>
          </a:p>
        </p:txBody>
      </p:sp>
      <p:sp>
        <p:nvSpPr>
          <p:cNvPr id="9" name="副標題 8"/>
          <p:cNvSpPr>
            <a:spLocks noGrp="1"/>
          </p:cNvSpPr>
          <p:nvPr>
            <p:ph type="subTitle" idx="1"/>
          </p:nvPr>
        </p:nvSpPr>
        <p:spPr/>
        <p:txBody>
          <a:bodyPr>
            <a:normAutofit/>
          </a:bodyPr>
          <a:lstStyle/>
          <a:p>
            <a:r>
              <a:rPr lang="zh-TW" altLang="en-US" dirty="0" smtClean="0"/>
              <a:t>講師  陳彥銘</a:t>
            </a:r>
            <a:endParaRPr lang="en-US" altLang="zh-TW" dirty="0" smtClean="0"/>
          </a:p>
          <a:p>
            <a:endParaRPr lang="zh-TW" altLang="en-US" dirty="0"/>
          </a:p>
        </p:txBody>
      </p:sp>
      <p:sp>
        <p:nvSpPr>
          <p:cNvPr id="4" name="AutoShape 2" descr="「linux」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dirty="0">
              <a:latin typeface="微軟正黑體" panose="020B0604030504040204" pitchFamily="34" charset="-120"/>
            </a:endParaRPr>
          </a:p>
        </p:txBody>
      </p:sp>
    </p:spTree>
    <p:extLst>
      <p:ext uri="{BB962C8B-B14F-4D97-AF65-F5344CB8AC3E}">
        <p14:creationId xmlns:p14="http://schemas.microsoft.com/office/powerpoint/2010/main" val="8240844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21601" y="2736166"/>
            <a:ext cx="4026002" cy="2376403"/>
          </a:xfrm>
          <a:prstGeom prst="rect">
            <a:avLst/>
          </a:prstGeom>
          <a:ln/>
        </p:spPr>
        <p:style>
          <a:lnRef idx="2">
            <a:schemeClr val="dk1"/>
          </a:lnRef>
          <a:fillRef idx="1">
            <a:schemeClr val="lt1"/>
          </a:fillRef>
          <a:effectRef idx="0">
            <a:schemeClr val="dk1"/>
          </a:effectRef>
          <a:fontRef idx="minor">
            <a:schemeClr val="dk1"/>
          </a:fontRef>
        </p:style>
      </p:pic>
      <p:sp>
        <p:nvSpPr>
          <p:cNvPr id="2" name="標題 1"/>
          <p:cNvSpPr>
            <a:spLocks noGrp="1"/>
          </p:cNvSpPr>
          <p:nvPr>
            <p:ph type="title"/>
          </p:nvPr>
        </p:nvSpPr>
        <p:spPr/>
        <p:txBody>
          <a:bodyPr/>
          <a:lstStyle/>
          <a:p>
            <a:r>
              <a:rPr lang="zh-TW" altLang="en-US" smtClean="0"/>
              <a:t>建立快照</a:t>
            </a:r>
            <a:r>
              <a:rPr lang="en-US" altLang="zh-TW" smtClean="0"/>
              <a:t>(Snapshot)</a:t>
            </a:r>
            <a:endParaRPr lang="zh-TW" altLang="en-US" dirty="0"/>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pPr/>
              <a:t>10</a:t>
            </a:fld>
            <a:endParaRPr lang="zh-TW" altLang="en-US"/>
          </a:p>
        </p:txBody>
      </p:sp>
      <p:sp>
        <p:nvSpPr>
          <p:cNvPr id="3" name="內容版面配置區 2"/>
          <p:cNvSpPr>
            <a:spLocks noGrp="1"/>
          </p:cNvSpPr>
          <p:nvPr>
            <p:ph sz="quarter" idx="1"/>
          </p:nvPr>
        </p:nvSpPr>
        <p:spPr/>
        <p:txBody>
          <a:bodyPr/>
          <a:lstStyle/>
          <a:p>
            <a:r>
              <a:rPr lang="zh-TW" altLang="en-US" dirty="0" smtClean="0"/>
              <a:t>啟動</a:t>
            </a:r>
            <a:r>
              <a:rPr lang="en-US" altLang="zh-TW" dirty="0" smtClean="0"/>
              <a:t>CentOS</a:t>
            </a:r>
          </a:p>
          <a:p>
            <a:r>
              <a:rPr lang="zh-TW" altLang="en-US" dirty="0" smtClean="0"/>
              <a:t>點選</a:t>
            </a:r>
            <a:r>
              <a:rPr lang="en-US" altLang="zh-TW" dirty="0" err="1" smtClean="0"/>
              <a:t>VirtualBox</a:t>
            </a:r>
            <a:r>
              <a:rPr lang="zh-TW" altLang="en-US" dirty="0" smtClean="0"/>
              <a:t>選單</a:t>
            </a:r>
            <a:endParaRPr lang="en-US" altLang="zh-TW" dirty="0" smtClean="0"/>
          </a:p>
          <a:p>
            <a:pPr lvl="1"/>
            <a:r>
              <a:rPr lang="zh-TW" altLang="en-US" dirty="0" smtClean="0"/>
              <a:t>機器</a:t>
            </a:r>
            <a:r>
              <a:rPr lang="en-US" altLang="zh-TW" dirty="0" smtClean="0">
                <a:sym typeface="Wingdings" panose="05000000000000000000" pitchFamily="2" charset="2"/>
              </a:rPr>
              <a:t></a:t>
            </a:r>
            <a:r>
              <a:rPr lang="zh-TW" altLang="en-US" dirty="0" smtClean="0"/>
              <a:t>取得快照</a:t>
            </a:r>
            <a:r>
              <a:rPr lang="en-US" altLang="zh-TW" dirty="0" smtClean="0"/>
              <a:t>…</a:t>
            </a:r>
            <a:r>
              <a:rPr lang="zh-TW" altLang="en-US" dirty="0" smtClean="0"/>
              <a:t>  </a:t>
            </a:r>
            <a:r>
              <a:rPr lang="en-US" altLang="zh-TW" dirty="0" err="1" smtClean="0"/>
              <a:t>Host+T</a:t>
            </a:r>
            <a:r>
              <a:rPr lang="zh-TW" altLang="en-US" dirty="0" smtClean="0"/>
              <a:t>  </a:t>
            </a:r>
            <a:endParaRPr lang="en-US" altLang="zh-TW" dirty="0" smtClean="0"/>
          </a:p>
          <a:p>
            <a:pPr lvl="1"/>
            <a:endParaRPr lang="en-US" altLang="zh-TW" dirty="0" smtClean="0"/>
          </a:p>
        </p:txBody>
      </p:sp>
      <p:sp>
        <p:nvSpPr>
          <p:cNvPr id="8" name="矩形 7"/>
          <p:cNvSpPr/>
          <p:nvPr/>
        </p:nvSpPr>
        <p:spPr>
          <a:xfrm>
            <a:off x="1821512" y="5610726"/>
            <a:ext cx="3326552" cy="338554"/>
          </a:xfrm>
          <a:prstGeom prst="rect">
            <a:avLst/>
          </a:prstGeom>
        </p:spPr>
        <p:txBody>
          <a:bodyPr wrap="none">
            <a:spAutoFit/>
          </a:bodyPr>
          <a:lstStyle/>
          <a:p>
            <a:pPr lvl="1"/>
            <a:r>
              <a:rPr lang="en-US" altLang="zh-TW" sz="1600" dirty="0" smtClean="0">
                <a:solidFill>
                  <a:srgbClr val="FF0000"/>
                </a:solidFill>
                <a:latin typeface="微軟正黑體" panose="020B0604030504040204" pitchFamily="34" charset="-120"/>
              </a:rPr>
              <a:t>2.</a:t>
            </a:r>
            <a:r>
              <a:rPr lang="zh-TW" altLang="en-US" sz="1600" dirty="0" smtClean="0">
                <a:solidFill>
                  <a:srgbClr val="FF0000"/>
                </a:solidFill>
                <a:latin typeface="微軟正黑體" panose="020B0604030504040204" pitchFamily="34" charset="-120"/>
              </a:rPr>
              <a:t>輸入自訂的快照名稱與描述 </a:t>
            </a:r>
            <a:endParaRPr lang="en-US" altLang="zh-TW" sz="1600" dirty="0" smtClean="0">
              <a:solidFill>
                <a:srgbClr val="FF0000"/>
              </a:solidFill>
              <a:latin typeface="微軟正黑體" panose="020B0604030504040204" pitchFamily="34" charset="-120"/>
            </a:endParaRPr>
          </a:p>
        </p:txBody>
      </p:sp>
      <p:sp>
        <p:nvSpPr>
          <p:cNvPr id="9" name="矩形 8"/>
          <p:cNvSpPr/>
          <p:nvPr/>
        </p:nvSpPr>
        <p:spPr>
          <a:xfrm>
            <a:off x="196835" y="3563724"/>
            <a:ext cx="342717" cy="369332"/>
          </a:xfrm>
          <a:prstGeom prst="rect">
            <a:avLst/>
          </a:prstGeom>
        </p:spPr>
        <p:txBody>
          <a:bodyPr wrap="square">
            <a:spAutoFit/>
          </a:bodyPr>
          <a:lstStyle/>
          <a:p>
            <a:r>
              <a:rPr lang="en-US" altLang="zh-TW" dirty="0" smtClean="0">
                <a:solidFill>
                  <a:srgbClr val="FF0000"/>
                </a:solidFill>
                <a:latin typeface="微軟正黑體" panose="020B0604030504040204" pitchFamily="34" charset="-120"/>
                <a:ea typeface="微軟正黑體" panose="020B0604030504040204" pitchFamily="34" charset="-120"/>
              </a:rPr>
              <a:t>1.</a:t>
            </a:r>
            <a:endParaRPr lang="zh-TW" altLang="en-US" dirty="0">
              <a:solidFill>
                <a:srgbClr val="FF0000"/>
              </a:solidFill>
              <a:latin typeface="微軟正黑體" panose="020B0604030504040204" pitchFamily="34" charset="-120"/>
              <a:ea typeface="微軟正黑體" panose="020B0604030504040204" pitchFamily="34" charset="-120"/>
            </a:endParaRPr>
          </a:p>
        </p:txBody>
      </p:sp>
      <p:sp>
        <p:nvSpPr>
          <p:cNvPr id="10" name="矩形 9"/>
          <p:cNvSpPr/>
          <p:nvPr/>
        </p:nvSpPr>
        <p:spPr>
          <a:xfrm>
            <a:off x="5632171" y="2884294"/>
            <a:ext cx="342717" cy="369332"/>
          </a:xfrm>
          <a:prstGeom prst="rect">
            <a:avLst/>
          </a:prstGeom>
        </p:spPr>
        <p:txBody>
          <a:bodyPr wrap="square">
            <a:spAutoFit/>
          </a:bodyPr>
          <a:lstStyle/>
          <a:p>
            <a:r>
              <a:rPr lang="en-US" altLang="zh-TW" dirty="0" smtClean="0">
                <a:solidFill>
                  <a:srgbClr val="FF0000"/>
                </a:solidFill>
                <a:latin typeface="微軟正黑體" panose="020B0604030504040204" pitchFamily="34" charset="-120"/>
                <a:ea typeface="微軟正黑體" panose="020B0604030504040204" pitchFamily="34" charset="-120"/>
              </a:rPr>
              <a:t>2.</a:t>
            </a:r>
            <a:endParaRPr lang="zh-TW" altLang="en-US" dirty="0">
              <a:solidFill>
                <a:srgbClr val="FF0000"/>
              </a:solidFill>
              <a:latin typeface="微軟正黑體" panose="020B0604030504040204" pitchFamily="34" charset="-120"/>
              <a:ea typeface="微軟正黑體" panose="020B0604030504040204" pitchFamily="34" charset="-120"/>
            </a:endParaRPr>
          </a:p>
        </p:txBody>
      </p:sp>
      <p:sp>
        <p:nvSpPr>
          <p:cNvPr id="14" name="矩形 13"/>
          <p:cNvSpPr/>
          <p:nvPr/>
        </p:nvSpPr>
        <p:spPr>
          <a:xfrm>
            <a:off x="5154571" y="5958572"/>
            <a:ext cx="1217629" cy="4227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14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113396" y="2708920"/>
            <a:ext cx="3867150" cy="400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6" name="直線單箭頭接點 15"/>
          <p:cNvCxnSpPr/>
          <p:nvPr/>
        </p:nvCxnSpPr>
        <p:spPr>
          <a:xfrm flipV="1">
            <a:off x="4990320" y="4709170"/>
            <a:ext cx="641851" cy="95207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4" name="橢圓形圖說文字 3"/>
          <p:cNvSpPr/>
          <p:nvPr/>
        </p:nvSpPr>
        <p:spPr>
          <a:xfrm>
            <a:off x="6171528" y="1196752"/>
            <a:ext cx="2016224" cy="936104"/>
          </a:xfrm>
          <a:prstGeom prst="wedgeEllipseCallou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TW" altLang="en-US" sz="2000" dirty="0" smtClean="0"/>
              <a:t>備份是很重要的</a:t>
            </a:r>
            <a:r>
              <a:rPr lang="en-US" altLang="zh-TW" sz="2000" dirty="0" smtClean="0"/>
              <a:t>!</a:t>
            </a:r>
            <a:endParaRPr lang="zh-TW" altLang="en-US" sz="2000" dirty="0"/>
          </a:p>
        </p:txBody>
      </p:sp>
    </p:spTree>
    <p:extLst>
      <p:ext uri="{BB962C8B-B14F-4D97-AF65-F5344CB8AC3E}">
        <p14:creationId xmlns:p14="http://schemas.microsoft.com/office/powerpoint/2010/main" val="399220850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計數符號</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100</a:t>
            </a:fld>
            <a:endParaRPr lang="zh-TW" altLang="en-US"/>
          </a:p>
        </p:txBody>
      </p:sp>
      <p:sp>
        <p:nvSpPr>
          <p:cNvPr id="4" name="內容版面配置區 3"/>
          <p:cNvSpPr>
            <a:spLocks noGrp="1"/>
          </p:cNvSpPr>
          <p:nvPr>
            <p:ph sz="quarter" idx="1"/>
          </p:nvPr>
        </p:nvSpPr>
        <p:spPr/>
        <p:txBody>
          <a:bodyPr/>
          <a:lstStyle/>
          <a:p>
            <a:r>
              <a:rPr lang="zh-TW" altLang="en-US" dirty="0" smtClean="0"/>
              <a:t>用來以表達前面的「樣版」重複出現的次數</a:t>
            </a:r>
            <a:endParaRPr lang="en-US" altLang="zh-TW" dirty="0"/>
          </a:p>
          <a:p>
            <a:pPr lvl="1"/>
            <a:r>
              <a:rPr lang="zh-TW" altLang="en-US" dirty="0"/>
              <a:t>樣版可能是一個字元</a:t>
            </a:r>
            <a:r>
              <a:rPr lang="en-US" altLang="zh-TW" dirty="0"/>
              <a:t>, </a:t>
            </a:r>
            <a:r>
              <a:rPr lang="zh-TW" altLang="en-US" dirty="0"/>
              <a:t>或是由小括弧括起來的一長串</a:t>
            </a:r>
            <a:endParaRPr lang="en-US" altLang="zh-TW" dirty="0"/>
          </a:p>
          <a:p>
            <a:endParaRPr lang="zh-TW" altLang="en-US" dirty="0"/>
          </a:p>
        </p:txBody>
      </p:sp>
      <p:graphicFrame>
        <p:nvGraphicFramePr>
          <p:cNvPr id="5" name="表格 4"/>
          <p:cNvGraphicFramePr>
            <a:graphicFrameLocks noGrp="1"/>
          </p:cNvGraphicFramePr>
          <p:nvPr>
            <p:extLst>
              <p:ext uri="{D42A27DB-BD31-4B8C-83A1-F6EECF244321}">
                <p14:modId xmlns:p14="http://schemas.microsoft.com/office/powerpoint/2010/main" val="1920016673"/>
              </p:ext>
            </p:extLst>
          </p:nvPr>
        </p:nvGraphicFramePr>
        <p:xfrm>
          <a:off x="611560" y="2276872"/>
          <a:ext cx="7711440" cy="2225040"/>
        </p:xfrm>
        <a:graphic>
          <a:graphicData uri="http://schemas.openxmlformats.org/drawingml/2006/table">
            <a:tbl>
              <a:tblPr firstRow="1" bandRow="1">
                <a:tableStyleId>{69012ECD-51FC-41F1-AA8D-1B2483CD663E}</a:tableStyleId>
              </a:tblPr>
              <a:tblGrid>
                <a:gridCol w="779780">
                  <a:extLst>
                    <a:ext uri="{9D8B030D-6E8A-4147-A177-3AD203B41FA5}">
                      <a16:colId xmlns:a16="http://schemas.microsoft.com/office/drawing/2014/main" xmlns="" val="20000"/>
                    </a:ext>
                  </a:extLst>
                </a:gridCol>
                <a:gridCol w="2430780">
                  <a:extLst>
                    <a:ext uri="{9D8B030D-6E8A-4147-A177-3AD203B41FA5}">
                      <a16:colId xmlns:a16="http://schemas.microsoft.com/office/drawing/2014/main" xmlns="" val="20001"/>
                    </a:ext>
                  </a:extLst>
                </a:gridCol>
                <a:gridCol w="4500880">
                  <a:extLst>
                    <a:ext uri="{9D8B030D-6E8A-4147-A177-3AD203B41FA5}">
                      <a16:colId xmlns:a16="http://schemas.microsoft.com/office/drawing/2014/main" xmlns="" val="20002"/>
                    </a:ext>
                  </a:extLst>
                </a:gridCol>
              </a:tblGrid>
              <a:tr h="370840">
                <a:tc>
                  <a:txBody>
                    <a:bodyPr/>
                    <a:lstStyle/>
                    <a:p>
                      <a:r>
                        <a:rPr lang="zh-TW" altLang="en-US" dirty="0" smtClean="0"/>
                        <a:t>符號</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dirty="0" smtClean="0"/>
                        <a:t>意義</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dirty="0" smtClean="0"/>
                        <a:t>範例</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70840">
                <a:tc>
                  <a:txBody>
                    <a:bodyPr/>
                    <a:lstStyle/>
                    <a:p>
                      <a:pPr algn="ctr"/>
                      <a:r>
                        <a:rPr lang="en-US" altLang="zh-TW" dirty="0" smtClean="0"/>
                        <a:t>?</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zh-TW" dirty="0" smtClean="0"/>
                        <a:t>樣版出現</a:t>
                      </a:r>
                      <a:r>
                        <a:rPr lang="en-US" altLang="zh-TW" dirty="0" smtClean="0"/>
                        <a:t>0</a:t>
                      </a:r>
                      <a:r>
                        <a:rPr lang="zh-TW" altLang="zh-TW" dirty="0" smtClean="0"/>
                        <a:t>次或</a:t>
                      </a:r>
                      <a:r>
                        <a:rPr lang="en-US" altLang="zh-TW" dirty="0" smtClean="0"/>
                        <a:t>1</a:t>
                      </a:r>
                      <a:r>
                        <a:rPr lang="zh-TW" altLang="zh-TW" dirty="0" smtClean="0"/>
                        <a:t>次</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dirty="0" err="1" smtClean="0"/>
                        <a:t>ra?t</a:t>
                      </a:r>
                      <a:r>
                        <a:rPr lang="en-US" altLang="zh-TW" dirty="0" smtClean="0"/>
                        <a:t> </a:t>
                      </a:r>
                      <a:r>
                        <a:rPr lang="zh-TW" altLang="en-US" dirty="0" smtClean="0"/>
                        <a:t>可符合 </a:t>
                      </a:r>
                      <a:r>
                        <a:rPr lang="en-US" altLang="zh-TW" dirty="0" err="1" smtClean="0"/>
                        <a:t>rt</a:t>
                      </a:r>
                      <a:r>
                        <a:rPr lang="en-US" altLang="zh-TW" dirty="0" smtClean="0"/>
                        <a:t> </a:t>
                      </a:r>
                      <a:r>
                        <a:rPr lang="zh-TW" altLang="en-US" dirty="0" smtClean="0"/>
                        <a:t>或 </a:t>
                      </a:r>
                      <a:r>
                        <a:rPr lang="en-US" altLang="zh-TW" dirty="0" smtClean="0"/>
                        <a:t>rat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370840">
                <a:tc>
                  <a:txBody>
                    <a:bodyPr/>
                    <a:lstStyle/>
                    <a:p>
                      <a:pPr algn="ctr"/>
                      <a:r>
                        <a:rPr lang="zh-TW" altLang="zh-TW" dirty="0" smtClean="0"/>
                        <a:t>*</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zh-TW" dirty="0" smtClean="0"/>
                        <a:t>樣版出現</a:t>
                      </a:r>
                      <a:r>
                        <a:rPr lang="en-US" altLang="zh-TW" dirty="0" smtClean="0"/>
                        <a:t>0</a:t>
                      </a:r>
                      <a:r>
                        <a:rPr lang="zh-TW" altLang="zh-TW" dirty="0" smtClean="0"/>
                        <a:t>次以上</a:t>
                      </a:r>
                      <a:endParaRPr lang="en-US" altLang="zh-TW"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dirty="0" err="1" smtClean="0"/>
                        <a:t>ra</a:t>
                      </a:r>
                      <a:r>
                        <a:rPr lang="en-US" altLang="zh-TW" dirty="0" smtClean="0"/>
                        <a:t>*t  </a:t>
                      </a:r>
                      <a:r>
                        <a:rPr lang="zh-TW" altLang="en-US" dirty="0" smtClean="0"/>
                        <a:t>可符合  </a:t>
                      </a:r>
                      <a:r>
                        <a:rPr lang="en-US" altLang="zh-TW" dirty="0" err="1" smtClean="0"/>
                        <a:t>rt</a:t>
                      </a:r>
                      <a:r>
                        <a:rPr lang="zh-TW" altLang="en-US" dirty="0" smtClean="0"/>
                        <a:t>  或  </a:t>
                      </a:r>
                      <a:r>
                        <a:rPr lang="en-US" altLang="zh-TW" dirty="0" smtClean="0"/>
                        <a:t>rat</a:t>
                      </a:r>
                      <a:r>
                        <a:rPr lang="zh-TW" altLang="en-US" dirty="0" smtClean="0"/>
                        <a:t>  或  </a:t>
                      </a:r>
                      <a:r>
                        <a:rPr lang="en-US" altLang="zh-TW" dirty="0" err="1" smtClean="0"/>
                        <a:t>raat</a:t>
                      </a:r>
                      <a:endParaRPr lang="zh-TW" altLang="en-US"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370840">
                <a:tc>
                  <a:txBody>
                    <a:bodyPr/>
                    <a:lstStyle/>
                    <a:p>
                      <a:pPr algn="ctr"/>
                      <a:r>
                        <a:rPr lang="en-US" altLang="zh-TW" dirty="0" smtClean="0"/>
                        <a:t>+</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zh-TW" dirty="0" smtClean="0"/>
                        <a:t>樣板重複出現</a:t>
                      </a:r>
                      <a:r>
                        <a:rPr lang="en-US" altLang="zh-TW" dirty="0" smtClean="0"/>
                        <a:t>1</a:t>
                      </a:r>
                      <a:r>
                        <a:rPr lang="zh-TW" altLang="zh-TW" dirty="0" smtClean="0"/>
                        <a:t>次以上</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dirty="0" err="1" smtClean="0"/>
                        <a:t>r.+t</a:t>
                      </a:r>
                      <a:r>
                        <a:rPr lang="zh-TW" altLang="en-US" dirty="0" smtClean="0"/>
                        <a:t>  可符合  </a:t>
                      </a:r>
                      <a:r>
                        <a:rPr lang="en-US" altLang="zh-TW" dirty="0" smtClean="0"/>
                        <a:t>rat</a:t>
                      </a:r>
                      <a:r>
                        <a:rPr lang="zh-TW" altLang="en-US" dirty="0" smtClean="0"/>
                        <a:t>、</a:t>
                      </a:r>
                      <a:r>
                        <a:rPr lang="en-US" altLang="zh-TW" dirty="0" smtClean="0"/>
                        <a:t>rent</a:t>
                      </a:r>
                      <a:r>
                        <a:rPr lang="zh-TW" altLang="en-US" dirty="0" smtClean="0"/>
                        <a:t>、</a:t>
                      </a:r>
                      <a:r>
                        <a:rPr lang="en-US" altLang="zh-TW" dirty="0" err="1" smtClean="0"/>
                        <a:t>r@t</a:t>
                      </a:r>
                      <a:r>
                        <a:rPr lang="zh-TW" altLang="en-US" dirty="0" smtClean="0"/>
                        <a:t>，但不能</a:t>
                      </a:r>
                      <a:r>
                        <a:rPr lang="en-US" altLang="zh-TW" dirty="0" err="1" smtClean="0"/>
                        <a:t>rt</a:t>
                      </a:r>
                      <a:endParaRPr lang="zh-TW" altLang="zh-TW"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370840">
                <a:tc>
                  <a:txBody>
                    <a:bodyPr/>
                    <a:lstStyle/>
                    <a:p>
                      <a:pPr algn="ctr"/>
                      <a:r>
                        <a:rPr lang="en-US" altLang="zh-TW" dirty="0" smtClean="0"/>
                        <a:t>{n}</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zh-TW" dirty="0" smtClean="0"/>
                        <a:t>樣板重複出現</a:t>
                      </a:r>
                      <a:r>
                        <a:rPr lang="en-US" altLang="zh-TW" dirty="0" smtClean="0"/>
                        <a:t>n</a:t>
                      </a:r>
                      <a:r>
                        <a:rPr lang="zh-TW" altLang="zh-TW" dirty="0" smtClean="0"/>
                        <a:t>次</a:t>
                      </a:r>
                      <a:endParaRPr lang="en-US" altLang="zh-TW"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dirty="0" err="1" smtClean="0"/>
                        <a:t>ba</a:t>
                      </a:r>
                      <a:r>
                        <a:rPr lang="en-US" altLang="zh-TW" dirty="0" smtClean="0"/>
                        <a:t>(</a:t>
                      </a:r>
                      <a:r>
                        <a:rPr lang="en-US" altLang="zh-TW" dirty="0" err="1" smtClean="0"/>
                        <a:t>na</a:t>
                      </a:r>
                      <a:r>
                        <a:rPr lang="en-US" altLang="zh-TW" dirty="0" smtClean="0"/>
                        <a:t>){2}  </a:t>
                      </a:r>
                      <a:r>
                        <a:rPr lang="zh-TW" altLang="en-US" dirty="0" smtClean="0"/>
                        <a:t>符合</a:t>
                      </a:r>
                      <a:r>
                        <a:rPr lang="en-US" altLang="zh-TW" dirty="0" smtClean="0"/>
                        <a:t>banana</a:t>
                      </a:r>
                      <a:endParaRPr lang="zh-TW" altLang="en-US"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r h="370840">
                <a:tc>
                  <a:txBody>
                    <a:bodyPr/>
                    <a:lstStyle/>
                    <a:p>
                      <a:pPr algn="ctr"/>
                      <a:r>
                        <a:rPr lang="en-US" altLang="zh-TW" dirty="0" smtClean="0"/>
                        <a:t>{</a:t>
                      </a:r>
                      <a:r>
                        <a:rPr lang="en-US" altLang="zh-TW" dirty="0" err="1" smtClean="0"/>
                        <a:t>n,m</a:t>
                      </a:r>
                      <a:r>
                        <a:rPr lang="en-US" altLang="zh-TW" dirty="0" smtClean="0"/>
                        <a:t>}</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zh-TW" dirty="0" smtClean="0"/>
                        <a:t>樣板重複出現</a:t>
                      </a:r>
                      <a:r>
                        <a:rPr lang="en-US" altLang="zh-TW" dirty="0" smtClean="0"/>
                        <a:t>n</a:t>
                      </a:r>
                      <a:r>
                        <a:rPr lang="zh-TW" altLang="zh-TW" dirty="0" smtClean="0"/>
                        <a:t>到</a:t>
                      </a:r>
                      <a:r>
                        <a:rPr lang="en-US" altLang="zh-TW" dirty="0" smtClean="0"/>
                        <a:t>m</a:t>
                      </a:r>
                      <a:r>
                        <a:rPr lang="zh-TW" altLang="zh-TW" dirty="0" smtClean="0"/>
                        <a:t>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dirty="0" smtClean="0"/>
                        <a:t>go{1,3}</a:t>
                      </a:r>
                      <a:r>
                        <a:rPr lang="en-US" altLang="zh-TW" dirty="0" err="1" smtClean="0"/>
                        <a:t>gle</a:t>
                      </a:r>
                      <a:r>
                        <a:rPr lang="en-US" altLang="zh-TW" dirty="0" smtClean="0"/>
                        <a:t> </a:t>
                      </a:r>
                      <a:r>
                        <a:rPr lang="zh-TW" altLang="en-US" dirty="0" smtClean="0"/>
                        <a:t>符合</a:t>
                      </a:r>
                      <a:r>
                        <a:rPr lang="en-US" altLang="zh-TW" dirty="0" err="1" smtClean="0"/>
                        <a:t>gogle</a:t>
                      </a:r>
                      <a:r>
                        <a:rPr lang="zh-TW" altLang="en-US" dirty="0" smtClean="0"/>
                        <a:t>或</a:t>
                      </a:r>
                      <a:r>
                        <a:rPr lang="en-US" altLang="zh-TW" dirty="0" smtClean="0"/>
                        <a:t>google</a:t>
                      </a:r>
                      <a:r>
                        <a:rPr lang="zh-TW" altLang="en-US" dirty="0" smtClean="0"/>
                        <a:t>或</a:t>
                      </a:r>
                      <a:r>
                        <a:rPr lang="en-US" altLang="zh-TW" dirty="0" err="1" smtClean="0"/>
                        <a:t>gooogle</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38901212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lvl="0"/>
            <a:r>
              <a:rPr lang="zh-TW" altLang="en-US" dirty="0" smtClean="0"/>
              <a:t>貪婪原則</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101</a:t>
            </a:fld>
            <a:endParaRPr lang="zh-TW" altLang="en-US"/>
          </a:p>
        </p:txBody>
      </p:sp>
      <p:sp>
        <p:nvSpPr>
          <p:cNvPr id="7" name="內容版面配置區 6"/>
          <p:cNvSpPr>
            <a:spLocks noGrp="1"/>
          </p:cNvSpPr>
          <p:nvPr>
            <p:ph sz="quarter" idx="1"/>
          </p:nvPr>
        </p:nvSpPr>
        <p:spPr/>
        <p:txBody>
          <a:bodyPr/>
          <a:lstStyle/>
          <a:p>
            <a:pPr lvl="0"/>
            <a:r>
              <a:rPr lang="zh-TW" altLang="en-US" sz="2800" dirty="0"/>
              <a:t>正規表示法會</a:t>
            </a:r>
            <a:r>
              <a:rPr lang="zh-TW" altLang="en-US" sz="2800" dirty="0" smtClean="0"/>
              <a:t>從多個相符的字串中，挑選最長的字串當作最終結果</a:t>
            </a:r>
            <a:endParaRPr lang="en-US" altLang="zh-TW" sz="2800" dirty="0" smtClean="0"/>
          </a:p>
          <a:p>
            <a:pPr lvl="1"/>
            <a:r>
              <a:rPr lang="zh-TW" altLang="en-US" sz="2500" dirty="0" smtClean="0"/>
              <a:t>例如若</a:t>
            </a:r>
            <a:r>
              <a:rPr lang="zh-TW" altLang="en-US" sz="2500" dirty="0"/>
              <a:t>用以下本文</a:t>
            </a:r>
            <a:r>
              <a:rPr lang="zh-TW" altLang="en-US" sz="2500" dirty="0" smtClean="0"/>
              <a:t>搜尋 </a:t>
            </a:r>
            <a:r>
              <a:rPr lang="en-US" altLang="zh-TW" sz="2500" dirty="0" smtClean="0"/>
              <a:t>go+</a:t>
            </a:r>
          </a:p>
          <a:p>
            <a:pPr lvl="2"/>
            <a:r>
              <a:rPr lang="en-US" altLang="zh-TW" sz="2200" dirty="0" err="1" smtClean="0"/>
              <a:t>grep</a:t>
            </a:r>
            <a:r>
              <a:rPr lang="en-US" altLang="zh-TW" sz="2200" dirty="0" smtClean="0"/>
              <a:t> -E -o “</a:t>
            </a:r>
            <a:r>
              <a:rPr lang="en-US" altLang="zh-TW" sz="2100" dirty="0" smtClean="0"/>
              <a:t>go+</a:t>
            </a:r>
            <a:r>
              <a:rPr lang="en-US" altLang="zh-TW" sz="2200" dirty="0" smtClean="0"/>
              <a:t>” log.txt</a:t>
            </a:r>
            <a:endParaRPr lang="en-US" altLang="zh-TW" sz="2200" dirty="0"/>
          </a:p>
          <a:p>
            <a:endParaRPr lang="zh-TW" altLang="en-US" dirty="0"/>
          </a:p>
        </p:txBody>
      </p:sp>
      <p:sp>
        <p:nvSpPr>
          <p:cNvPr id="9" name="流程圖: 文件 8"/>
          <p:cNvSpPr/>
          <p:nvPr/>
        </p:nvSpPr>
        <p:spPr>
          <a:xfrm>
            <a:off x="683568" y="3501008"/>
            <a:ext cx="2520280" cy="2082512"/>
          </a:xfrm>
          <a:prstGeom prst="flowChartDocumen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ltLang="zh-TW" dirty="0" smtClean="0">
              <a:hlinkClick r:id=""/>
            </a:endParaRPr>
          </a:p>
          <a:p>
            <a:pPr algn="ctr"/>
            <a:endParaRPr lang="en-US" altLang="zh-TW" dirty="0" smtClean="0">
              <a:hlinkClick r:id=""/>
            </a:endParaRPr>
          </a:p>
          <a:p>
            <a:pPr algn="ctr"/>
            <a:r>
              <a:rPr lang="en-US" altLang="zh-TW" dirty="0" smtClean="0"/>
              <a:t>www.gap.com</a:t>
            </a:r>
          </a:p>
          <a:p>
            <a:pPr algn="ctr"/>
            <a:r>
              <a:rPr lang="en-US" altLang="zh-TW" dirty="0" smtClean="0"/>
              <a:t>www.pchome.com.tw</a:t>
            </a:r>
            <a:endParaRPr lang="en-US" altLang="zh-TW" dirty="0"/>
          </a:p>
          <a:p>
            <a:pPr algn="ctr"/>
            <a:r>
              <a:rPr lang="en-US" altLang="zh-TW" dirty="0" smtClean="0"/>
              <a:t>www.</a:t>
            </a:r>
            <a:r>
              <a:rPr lang="en-US" altLang="zh-TW" dirty="0" smtClean="0">
                <a:solidFill>
                  <a:srgbClr val="FF0000"/>
                </a:solidFill>
              </a:rPr>
              <a:t>goo</a:t>
            </a:r>
            <a:r>
              <a:rPr lang="en-US" altLang="zh-TW" dirty="0" smtClean="0"/>
              <a:t>gle.com</a:t>
            </a:r>
          </a:p>
          <a:p>
            <a:pPr algn="ctr"/>
            <a:r>
              <a:rPr lang="en-US" altLang="zh-TW" dirty="0" smtClean="0"/>
              <a:t>www.microsoft.com</a:t>
            </a:r>
          </a:p>
          <a:p>
            <a:pPr algn="ctr"/>
            <a:r>
              <a:rPr lang="en-US" altLang="zh-TW" dirty="0" smtClean="0"/>
              <a:t>www.today.com</a:t>
            </a:r>
          </a:p>
          <a:p>
            <a:pPr algn="ctr"/>
            <a:r>
              <a:rPr lang="en-US" altLang="zh-TW" dirty="0" smtClean="0"/>
              <a:t>…..</a:t>
            </a:r>
          </a:p>
          <a:p>
            <a:pPr algn="ctr"/>
            <a:endParaRPr lang="en-US" altLang="zh-TW" dirty="0" smtClean="0"/>
          </a:p>
          <a:p>
            <a:pPr algn="ctr"/>
            <a:endParaRPr lang="zh-TW" altLang="en-US" dirty="0"/>
          </a:p>
        </p:txBody>
      </p:sp>
      <p:sp>
        <p:nvSpPr>
          <p:cNvPr id="10" name="矩形 9"/>
          <p:cNvSpPr/>
          <p:nvPr/>
        </p:nvSpPr>
        <p:spPr>
          <a:xfrm>
            <a:off x="1475656" y="3123644"/>
            <a:ext cx="800219" cy="369332"/>
          </a:xfrm>
          <a:prstGeom prst="rect">
            <a:avLst/>
          </a:prstGeom>
        </p:spPr>
        <p:txBody>
          <a:bodyPr wrap="none">
            <a:spAutoFit/>
          </a:bodyPr>
          <a:lstStyle/>
          <a:p>
            <a:r>
              <a:rPr lang="en-US" altLang="zh-TW" dirty="0" smtClean="0"/>
              <a:t>log.txt</a:t>
            </a:r>
            <a:endParaRPr lang="zh-TW" altLang="en-US" dirty="0"/>
          </a:p>
        </p:txBody>
      </p:sp>
      <p:sp>
        <p:nvSpPr>
          <p:cNvPr id="15" name="矩形圖說文字 14"/>
          <p:cNvSpPr/>
          <p:nvPr/>
        </p:nvSpPr>
        <p:spPr>
          <a:xfrm>
            <a:off x="4283968" y="3789360"/>
            <a:ext cx="3384376" cy="1007792"/>
          </a:xfrm>
          <a:prstGeom prst="wedgeRectCallout">
            <a:avLst>
              <a:gd name="adj1" fmla="val -89223"/>
              <a:gd name="adj2" fmla="val -688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solidFill>
                  <a:schemeClr val="tx1"/>
                </a:solidFill>
              </a:rPr>
              <a:t>這一行的</a:t>
            </a:r>
            <a:r>
              <a:rPr lang="zh-TW" altLang="en-US" dirty="0" smtClean="0">
                <a:solidFill>
                  <a:schemeClr val="tx1"/>
                </a:solidFill>
              </a:rPr>
              <a:t>結果可以為</a:t>
            </a:r>
            <a:r>
              <a:rPr lang="en-US" altLang="zh-TW" dirty="0" smtClean="0">
                <a:solidFill>
                  <a:schemeClr val="tx1"/>
                </a:solidFill>
              </a:rPr>
              <a:t>go</a:t>
            </a:r>
            <a:r>
              <a:rPr lang="zh-TW" altLang="en-US" dirty="0" smtClean="0">
                <a:solidFill>
                  <a:schemeClr val="tx1"/>
                </a:solidFill>
              </a:rPr>
              <a:t>或</a:t>
            </a:r>
            <a:r>
              <a:rPr lang="en-US" altLang="zh-TW" dirty="0" smtClean="0">
                <a:solidFill>
                  <a:schemeClr val="tx1"/>
                </a:solidFill>
              </a:rPr>
              <a:t>goo</a:t>
            </a:r>
          </a:p>
          <a:p>
            <a:r>
              <a:rPr lang="zh-TW" altLang="en-US" dirty="0" smtClean="0">
                <a:solidFill>
                  <a:schemeClr val="tx1"/>
                </a:solidFill>
              </a:rPr>
              <a:t>但因為貪婪原則，</a:t>
            </a:r>
            <a:endParaRPr lang="en-US" altLang="zh-TW" dirty="0" smtClean="0">
              <a:solidFill>
                <a:schemeClr val="tx1"/>
              </a:solidFill>
            </a:endParaRPr>
          </a:p>
          <a:p>
            <a:r>
              <a:rPr lang="zh-TW" altLang="en-US" dirty="0" smtClean="0">
                <a:solidFill>
                  <a:schemeClr val="tx1"/>
                </a:solidFill>
              </a:rPr>
              <a:t>故會顯示</a:t>
            </a:r>
            <a:r>
              <a:rPr lang="en-US" altLang="zh-TW" dirty="0" smtClean="0">
                <a:solidFill>
                  <a:schemeClr val="tx1"/>
                </a:solidFill>
              </a:rPr>
              <a:t>goo</a:t>
            </a:r>
            <a:r>
              <a:rPr lang="zh-TW" altLang="en-US" dirty="0" smtClean="0">
                <a:solidFill>
                  <a:schemeClr val="tx1"/>
                </a:solidFill>
              </a:rPr>
              <a:t>當作最終結果</a:t>
            </a:r>
            <a:endParaRPr lang="zh-TW" altLang="en-US" dirty="0">
              <a:solidFill>
                <a:schemeClr val="tx1"/>
              </a:solidFill>
            </a:endParaRPr>
          </a:p>
        </p:txBody>
      </p:sp>
      <p:pic>
        <p:nvPicPr>
          <p:cNvPr id="4" name="圖片 3"/>
          <p:cNvPicPr>
            <a:picLocks noChangeAspect="1"/>
          </p:cNvPicPr>
          <p:nvPr/>
        </p:nvPicPr>
        <p:blipFill>
          <a:blip r:embed="rId2">
            <a:extLst>
              <a:ext uri="{BEBA8EAE-BF5A-486C-A8C5-ECC9F3942E4B}">
                <a14:imgProps xmlns:a14="http://schemas.microsoft.com/office/drawing/2010/main">
                  <a14:imgLayer r:embed="rId3">
                    <a14:imgEffect>
                      <a14:artisticPhotocopy/>
                    </a14:imgEffect>
                    <a14:imgEffect>
                      <a14:sharpenSoften amount="50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7164288" y="1786508"/>
            <a:ext cx="1714500" cy="1714500"/>
          </a:xfrm>
          <a:prstGeom prst="rect">
            <a:avLst/>
          </a:prstGeom>
        </p:spPr>
      </p:pic>
    </p:spTree>
    <p:extLst>
      <p:ext uri="{BB962C8B-B14F-4D97-AF65-F5344CB8AC3E}">
        <p14:creationId xmlns:p14="http://schemas.microsoft.com/office/powerpoint/2010/main" val="329679541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意義字符 </a:t>
            </a:r>
            <a:r>
              <a:rPr lang="en-US" altLang="zh-TW" dirty="0" smtClean="0"/>
              <a:t>(Linux</a:t>
            </a:r>
            <a:r>
              <a:rPr lang="zh-TW" altLang="en-US" dirty="0" smtClean="0"/>
              <a:t>專屬</a:t>
            </a:r>
            <a:r>
              <a:rPr lang="en-US" altLang="zh-TW" dirty="0" smtClean="0"/>
              <a:t>)</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102</a:t>
            </a:fld>
            <a:endParaRPr lang="zh-TW" altLang="en-US"/>
          </a:p>
        </p:txBody>
      </p:sp>
      <p:graphicFrame>
        <p:nvGraphicFramePr>
          <p:cNvPr id="5" name="內容版面配置區 4"/>
          <p:cNvGraphicFramePr>
            <a:graphicFrameLocks noGrp="1"/>
          </p:cNvGraphicFramePr>
          <p:nvPr>
            <p:ph sz="quarter" idx="1"/>
            <p:extLst>
              <p:ext uri="{D42A27DB-BD31-4B8C-83A1-F6EECF244321}">
                <p14:modId xmlns:p14="http://schemas.microsoft.com/office/powerpoint/2010/main" val="530627425"/>
              </p:ext>
            </p:extLst>
          </p:nvPr>
        </p:nvGraphicFramePr>
        <p:xfrm>
          <a:off x="1029932" y="1350992"/>
          <a:ext cx="5447920" cy="4526280"/>
        </p:xfrm>
        <a:graphic>
          <a:graphicData uri="http://schemas.openxmlformats.org/drawingml/2006/table">
            <a:tbl>
              <a:tblPr firstRow="1" bandRow="1">
                <a:tableStyleId>{69012ECD-51FC-41F1-AA8D-1B2483CD663E}</a:tableStyleId>
              </a:tblPr>
              <a:tblGrid>
                <a:gridCol w="1009968">
                  <a:extLst>
                    <a:ext uri="{9D8B030D-6E8A-4147-A177-3AD203B41FA5}">
                      <a16:colId xmlns:a16="http://schemas.microsoft.com/office/drawing/2014/main" xmlns="" val="20000"/>
                    </a:ext>
                  </a:extLst>
                </a:gridCol>
                <a:gridCol w="2187893">
                  <a:extLst>
                    <a:ext uri="{9D8B030D-6E8A-4147-A177-3AD203B41FA5}">
                      <a16:colId xmlns:a16="http://schemas.microsoft.com/office/drawing/2014/main" xmlns="" val="20001"/>
                    </a:ext>
                  </a:extLst>
                </a:gridCol>
                <a:gridCol w="2250059">
                  <a:extLst>
                    <a:ext uri="{9D8B030D-6E8A-4147-A177-3AD203B41FA5}">
                      <a16:colId xmlns:a16="http://schemas.microsoft.com/office/drawing/2014/main" xmlns="" val="20002"/>
                    </a:ext>
                  </a:extLst>
                </a:gridCol>
              </a:tblGrid>
              <a:tr h="385661">
                <a:tc>
                  <a:txBody>
                    <a:bodyPr/>
                    <a:lstStyle/>
                    <a:p>
                      <a:pPr algn="l">
                        <a:lnSpc>
                          <a:spcPct val="150000"/>
                        </a:lnSpc>
                      </a:pPr>
                      <a:r>
                        <a:rPr lang="zh-TW" altLang="en-US" sz="1400" dirty="0" smtClean="0"/>
                        <a:t>符號</a:t>
                      </a:r>
                      <a:endParaRPr lang="zh-TW"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50000"/>
                        </a:lnSpc>
                      </a:pPr>
                      <a:r>
                        <a:rPr lang="zh-TW" altLang="en-US" sz="1400" dirty="0" smtClean="0"/>
                        <a:t>意義</a:t>
                      </a:r>
                      <a:endParaRPr lang="zh-TW"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50000"/>
                        </a:lnSpc>
                      </a:pPr>
                      <a:r>
                        <a:rPr lang="zh-TW" altLang="en-US" sz="1400" dirty="0" smtClean="0">
                          <a:effectLst/>
                        </a:rPr>
                        <a:t>效用</a:t>
                      </a:r>
                      <a:endParaRPr lang="zh-TW"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85661">
                <a:tc>
                  <a:txBody>
                    <a:bodyPr/>
                    <a:lstStyle/>
                    <a:p>
                      <a:pPr algn="l">
                        <a:lnSpc>
                          <a:spcPct val="150000"/>
                        </a:lnSpc>
                      </a:pPr>
                      <a:r>
                        <a:rPr lang="en-US" altLang="zh-TW" sz="1400" dirty="0" smtClean="0"/>
                        <a:t>[[:</a:t>
                      </a:r>
                      <a:r>
                        <a:rPr lang="en-US" altLang="zh-TW" sz="1400" dirty="0" err="1" smtClean="0"/>
                        <a:t>alnum</a:t>
                      </a:r>
                      <a:r>
                        <a:rPr lang="en-US" altLang="zh-TW" sz="1400" dirty="0" smtClean="0"/>
                        <a:t>:]]</a:t>
                      </a:r>
                      <a:endParaRPr lang="zh-TW"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TW" altLang="zh-TW" sz="1400" dirty="0" smtClean="0"/>
                        <a:t>所有英文字大小寫和數字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TW" altLang="en-US" sz="1400" dirty="0" smtClean="0"/>
                        <a:t>等同於</a:t>
                      </a:r>
                      <a:r>
                        <a:rPr lang="en-US" altLang="zh-TW" sz="1400" dirty="0" smtClean="0"/>
                        <a:t>[A-Za-z0-9]</a:t>
                      </a:r>
                      <a:endParaRPr lang="zh-TW"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385661">
                <a:tc>
                  <a:txBody>
                    <a:bodyPr/>
                    <a:lstStyle/>
                    <a:p>
                      <a:pPr algn="l">
                        <a:lnSpc>
                          <a:spcPct val="150000"/>
                        </a:lnSpc>
                      </a:pPr>
                      <a:r>
                        <a:rPr lang="en-US" altLang="zh-TW" sz="1400" dirty="0" smtClean="0"/>
                        <a:t>[[:alpha:]]</a:t>
                      </a:r>
                      <a:endParaRPr lang="zh-TW"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TW" altLang="zh-TW" sz="1400" dirty="0" smtClean="0"/>
                        <a:t>所有英文字大小寫</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50000"/>
                        </a:lnSpc>
                      </a:pPr>
                      <a:r>
                        <a:rPr lang="zh-TW" altLang="zh-TW" sz="1400" dirty="0" smtClean="0"/>
                        <a:t>等同於</a:t>
                      </a:r>
                      <a:r>
                        <a:rPr lang="en-US" altLang="zh-TW" sz="1400" dirty="0" smtClean="0"/>
                        <a:t>[A-</a:t>
                      </a:r>
                      <a:r>
                        <a:rPr lang="en-US" altLang="zh-TW" sz="1400" dirty="0" err="1" smtClean="0"/>
                        <a:t>Za</a:t>
                      </a:r>
                      <a:r>
                        <a:rPr lang="en-US" altLang="zh-TW" sz="1400" dirty="0" smtClean="0"/>
                        <a:t>-z]</a:t>
                      </a:r>
                      <a:endParaRPr lang="zh-TW"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385661">
                <a:tc>
                  <a:txBody>
                    <a:bodyPr/>
                    <a:lstStyle/>
                    <a:p>
                      <a:pPr algn="l">
                        <a:lnSpc>
                          <a:spcPct val="150000"/>
                        </a:lnSpc>
                      </a:pPr>
                      <a:r>
                        <a:rPr lang="en-US" altLang="zh-TW" sz="1400" dirty="0" smtClean="0"/>
                        <a:t>[[:digit:]]</a:t>
                      </a:r>
                      <a:endParaRPr lang="zh-TW"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TW" altLang="zh-TW" sz="1400" dirty="0" smtClean="0"/>
                        <a:t>所有數字</a:t>
                      </a:r>
                      <a:endParaRPr lang="en-US" altLang="zh-TW" sz="14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50000"/>
                        </a:lnSpc>
                      </a:pPr>
                      <a:r>
                        <a:rPr lang="zh-TW" altLang="zh-TW" sz="1400" dirty="0" smtClean="0"/>
                        <a:t>等同於</a:t>
                      </a:r>
                      <a:r>
                        <a:rPr lang="en-US" altLang="zh-TW" sz="1400" dirty="0" smtClean="0"/>
                        <a:t>[0-9]</a:t>
                      </a:r>
                      <a:endParaRPr lang="zh-TW"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385661">
                <a:tc>
                  <a:txBody>
                    <a:bodyPr/>
                    <a:lstStyle/>
                    <a:p>
                      <a:pPr algn="l">
                        <a:lnSpc>
                          <a:spcPct val="150000"/>
                        </a:lnSpc>
                      </a:pPr>
                      <a:r>
                        <a:rPr lang="en-US" altLang="zh-TW" sz="1400" dirty="0" smtClean="0"/>
                        <a:t>[[:</a:t>
                      </a:r>
                      <a:r>
                        <a:rPr lang="en-US" altLang="zh-TW" sz="1400" dirty="0" err="1" smtClean="0"/>
                        <a:t>xdigit</a:t>
                      </a:r>
                      <a:r>
                        <a:rPr lang="en-US" altLang="zh-TW" sz="1400" dirty="0" smtClean="0"/>
                        <a:t>:]]</a:t>
                      </a:r>
                      <a:endParaRPr lang="zh-TW"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TW" altLang="en-US" sz="1400" dirty="0" smtClean="0"/>
                        <a:t>代表</a:t>
                      </a:r>
                      <a:r>
                        <a:rPr lang="en-US" altLang="zh-TW" sz="1400" dirty="0" smtClean="0"/>
                        <a:t>16</a:t>
                      </a:r>
                      <a:r>
                        <a:rPr lang="zh-TW" altLang="en-US" sz="1400" dirty="0" smtClean="0"/>
                        <a:t>進位的數字類型</a:t>
                      </a:r>
                      <a:endParaRPr lang="zh-TW" altLang="zh-TW" sz="14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50000"/>
                        </a:lnSpc>
                      </a:pPr>
                      <a:r>
                        <a:rPr lang="zh-TW" altLang="en-US" sz="1400" dirty="0" smtClean="0"/>
                        <a:t>等同於</a:t>
                      </a:r>
                      <a:r>
                        <a:rPr lang="en-US" altLang="zh-TW" sz="1400" dirty="0" smtClean="0"/>
                        <a:t>[0-9A-Fa-f]</a:t>
                      </a:r>
                      <a:endParaRPr lang="zh-TW"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385661">
                <a:tc>
                  <a:txBody>
                    <a:bodyPr/>
                    <a:lstStyle/>
                    <a:p>
                      <a:pPr algn="l">
                        <a:lnSpc>
                          <a:spcPct val="150000"/>
                        </a:lnSpc>
                      </a:pPr>
                      <a:r>
                        <a:rPr lang="en-US" altLang="zh-TW" sz="1400" dirty="0" smtClean="0"/>
                        <a:t>[[:lower:]]</a:t>
                      </a:r>
                      <a:endParaRPr lang="zh-TW"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50000"/>
                        </a:lnSpc>
                      </a:pPr>
                      <a:r>
                        <a:rPr lang="zh-TW" altLang="zh-TW" sz="1400" dirty="0" smtClean="0"/>
                        <a:t>所有英文字小寫</a:t>
                      </a:r>
                      <a:endParaRPr lang="zh-TW"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50000"/>
                        </a:lnSpc>
                      </a:pPr>
                      <a:r>
                        <a:rPr lang="zh-TW" altLang="zh-TW" sz="1400" dirty="0" smtClean="0"/>
                        <a:t>等同於</a:t>
                      </a:r>
                      <a:r>
                        <a:rPr lang="en-US" altLang="zh-TW" sz="1400" dirty="0" smtClean="0"/>
                        <a:t>[a-z]</a:t>
                      </a:r>
                      <a:endParaRPr lang="zh-TW" altLang="zh-TW" sz="14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385661">
                <a:tc>
                  <a:txBody>
                    <a:bodyPr/>
                    <a:lstStyle/>
                    <a:p>
                      <a:pPr algn="l">
                        <a:lnSpc>
                          <a:spcPct val="150000"/>
                        </a:lnSpc>
                      </a:pPr>
                      <a:r>
                        <a:rPr lang="en-US" altLang="zh-TW" sz="1400" dirty="0" smtClean="0"/>
                        <a:t>[[:upper:]]</a:t>
                      </a:r>
                      <a:endParaRPr lang="zh-TW"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50000"/>
                        </a:lnSpc>
                      </a:pPr>
                      <a:r>
                        <a:rPr lang="zh-TW" altLang="zh-TW" sz="1400" dirty="0" smtClean="0"/>
                        <a:t>所有英文字大寫</a:t>
                      </a:r>
                      <a:endParaRPr lang="zh-TW"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50000"/>
                        </a:lnSpc>
                      </a:pPr>
                      <a:r>
                        <a:rPr lang="zh-TW" altLang="zh-TW" sz="1400" dirty="0" smtClean="0"/>
                        <a:t>等同於</a:t>
                      </a:r>
                      <a:r>
                        <a:rPr lang="en-US" altLang="zh-TW" sz="1400" dirty="0" smtClean="0"/>
                        <a:t>[A-Z]</a:t>
                      </a:r>
                      <a:endParaRPr lang="zh-TW"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r h="385661">
                <a:tc>
                  <a:txBody>
                    <a:bodyPr/>
                    <a:lstStyle/>
                    <a:p>
                      <a:pPr algn="l">
                        <a:lnSpc>
                          <a:spcPct val="150000"/>
                        </a:lnSpc>
                      </a:pPr>
                      <a:r>
                        <a:rPr lang="en-US" altLang="zh-TW" sz="1400" dirty="0" smtClean="0"/>
                        <a:t>[[:</a:t>
                      </a:r>
                      <a:r>
                        <a:rPr lang="en-US" altLang="zh-TW" sz="1400" dirty="0" err="1" smtClean="0"/>
                        <a:t>punct</a:t>
                      </a:r>
                      <a:r>
                        <a:rPr lang="en-US" altLang="zh-TW" sz="1400" dirty="0" smtClean="0"/>
                        <a:t>:]]</a:t>
                      </a:r>
                      <a:endParaRPr lang="zh-TW"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50000"/>
                        </a:lnSpc>
                      </a:pPr>
                      <a:r>
                        <a:rPr lang="zh-TW" altLang="zh-TW" sz="1400" dirty="0" smtClean="0"/>
                        <a:t>所有標點符號</a:t>
                      </a:r>
                      <a:endParaRPr lang="zh-TW"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50000"/>
                        </a:lnSpc>
                      </a:pPr>
                      <a:r>
                        <a:rPr lang="zh-TW" altLang="en-US" sz="1400" dirty="0" smtClean="0"/>
                        <a:t>：</a:t>
                      </a:r>
                      <a:r>
                        <a:rPr lang="en-US" altLang="zh-TW" sz="1400" dirty="0" smtClean="0"/>
                        <a:t>“ ‘ ? ! ; : # $</a:t>
                      </a:r>
                      <a:endParaRPr lang="zh-TW"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7"/>
                  </a:ext>
                </a:extLst>
              </a:tr>
              <a:tr h="385661">
                <a:tc>
                  <a:txBody>
                    <a:bodyPr/>
                    <a:lstStyle/>
                    <a:p>
                      <a:pPr algn="l">
                        <a:lnSpc>
                          <a:spcPct val="150000"/>
                        </a:lnSpc>
                      </a:pPr>
                      <a:r>
                        <a:rPr lang="en-US" altLang="zh-TW" sz="1400" dirty="0" smtClean="0"/>
                        <a:t>[[:blank:]]</a:t>
                      </a:r>
                      <a:endParaRPr lang="zh-TW"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50000"/>
                        </a:lnSpc>
                      </a:pPr>
                      <a:r>
                        <a:rPr lang="zh-TW" altLang="en-US" sz="1400" dirty="0" smtClean="0"/>
                        <a:t>空白</a:t>
                      </a:r>
                      <a:endParaRPr lang="zh-TW"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50000"/>
                        </a:lnSpc>
                      </a:pPr>
                      <a:r>
                        <a:rPr lang="zh-TW" altLang="zh-TW" sz="1400" dirty="0" smtClean="0"/>
                        <a:t>空白鍵及</a:t>
                      </a:r>
                      <a:r>
                        <a:rPr lang="en-US" altLang="zh-TW" sz="1400" dirty="0" smtClean="0"/>
                        <a:t>Tab</a:t>
                      </a:r>
                      <a:r>
                        <a:rPr lang="zh-TW" altLang="zh-TW" sz="1400" dirty="0" smtClean="0"/>
                        <a:t>鍵</a:t>
                      </a:r>
                      <a:endParaRPr lang="zh-TW"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8"/>
                  </a:ext>
                </a:extLst>
              </a:tr>
              <a:tr h="385661">
                <a:tc>
                  <a:txBody>
                    <a:bodyPr/>
                    <a:lstStyle/>
                    <a:p>
                      <a:pPr algn="l">
                        <a:lnSpc>
                          <a:spcPct val="150000"/>
                        </a:lnSpc>
                      </a:pPr>
                      <a:r>
                        <a:rPr lang="en-US" altLang="zh-TW" sz="1400" dirty="0" smtClean="0"/>
                        <a:t>[[:space:]]</a:t>
                      </a:r>
                      <a:endParaRPr lang="zh-TW"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50000"/>
                        </a:lnSpc>
                      </a:pPr>
                      <a:r>
                        <a:rPr lang="zh-TW" altLang="en-US" sz="1400" dirty="0" smtClean="0"/>
                        <a:t>空白</a:t>
                      </a:r>
                      <a:endParaRPr lang="zh-TW"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TW" altLang="zh-TW" sz="1400" dirty="0" smtClean="0"/>
                        <a:t>空白鍵及</a:t>
                      </a:r>
                      <a:r>
                        <a:rPr lang="en-US" altLang="zh-TW" sz="1400" dirty="0" smtClean="0"/>
                        <a:t>Tab</a:t>
                      </a:r>
                      <a:r>
                        <a:rPr lang="zh-TW" altLang="zh-TW" sz="1400" dirty="0" smtClean="0"/>
                        <a:t>鍵及</a:t>
                      </a:r>
                      <a:r>
                        <a:rPr lang="en-US" altLang="zh-TW" sz="1400" dirty="0" smtClean="0"/>
                        <a:t>CR</a:t>
                      </a:r>
                      <a:endParaRPr lang="zh-TW" altLang="zh-TW" sz="14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9"/>
                  </a:ext>
                </a:extLst>
              </a:tr>
              <a:tr h="385661">
                <a:tc>
                  <a:txBody>
                    <a:bodyPr/>
                    <a:lstStyle/>
                    <a:p>
                      <a:pPr algn="l">
                        <a:lnSpc>
                          <a:spcPct val="150000"/>
                        </a:lnSpc>
                      </a:pPr>
                      <a:r>
                        <a:rPr lang="en-US" altLang="zh-TW" sz="1400" dirty="0" smtClean="0"/>
                        <a:t>[[:</a:t>
                      </a:r>
                      <a:r>
                        <a:rPr lang="en-US" altLang="zh-TW" sz="1400" dirty="0" err="1" smtClean="0"/>
                        <a:t>cntrl</a:t>
                      </a:r>
                      <a:r>
                        <a:rPr lang="en-US" altLang="zh-TW" sz="1400" dirty="0" smtClean="0"/>
                        <a:t>:]]</a:t>
                      </a:r>
                      <a:endParaRPr lang="zh-TW"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50000"/>
                        </a:lnSpc>
                      </a:pPr>
                      <a:r>
                        <a:rPr lang="zh-TW" altLang="en-US" sz="1400" dirty="0" smtClean="0"/>
                        <a:t>控制按鍵</a:t>
                      </a:r>
                      <a:endParaRPr lang="zh-TW"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50000"/>
                        </a:lnSpc>
                      </a:pPr>
                      <a:r>
                        <a:rPr lang="zh-TW" altLang="en-US" sz="1400" dirty="0" smtClean="0"/>
                        <a:t>包括 </a:t>
                      </a:r>
                      <a:r>
                        <a:rPr lang="en-US" altLang="zh-TW" sz="1400" dirty="0" smtClean="0"/>
                        <a:t>CR, LF, Tab, Del.. </a:t>
                      </a:r>
                      <a:r>
                        <a:rPr lang="zh-TW" altLang="en-US" sz="1400" dirty="0" smtClean="0"/>
                        <a:t>等</a:t>
                      </a:r>
                      <a:endParaRPr lang="zh-TW"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0"/>
                  </a:ext>
                </a:extLst>
              </a:tr>
            </a:tbl>
          </a:graphicData>
        </a:graphic>
      </p:graphicFrame>
    </p:spTree>
    <p:extLst>
      <p:ext uri="{BB962C8B-B14F-4D97-AF65-F5344CB8AC3E}">
        <p14:creationId xmlns:p14="http://schemas.microsoft.com/office/powerpoint/2010/main" val="10513387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Linux</a:t>
            </a:r>
            <a:r>
              <a:rPr lang="zh-TW" altLang="en-US" smtClean="0"/>
              <a:t>支援的特殊序列符號</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103</a:t>
            </a:fld>
            <a:endParaRPr lang="zh-TW" altLang="en-US"/>
          </a:p>
        </p:txBody>
      </p:sp>
      <p:sp>
        <p:nvSpPr>
          <p:cNvPr id="4" name="內容版面配置區 3"/>
          <p:cNvSpPr>
            <a:spLocks noGrp="1"/>
          </p:cNvSpPr>
          <p:nvPr>
            <p:ph sz="quarter" idx="1"/>
          </p:nvPr>
        </p:nvSpPr>
        <p:spPr/>
        <p:txBody>
          <a:bodyPr/>
          <a:lstStyle/>
          <a:p>
            <a:endParaRPr lang="en-US" altLang="zh-TW" dirty="0" smtClean="0"/>
          </a:p>
          <a:p>
            <a:endParaRPr lang="en-US" altLang="zh-TW" dirty="0" smtClean="0"/>
          </a:p>
          <a:p>
            <a:endParaRPr lang="en-US" altLang="zh-TW" dirty="0" smtClean="0"/>
          </a:p>
          <a:p>
            <a:endParaRPr lang="en-US" altLang="zh-TW" dirty="0" smtClean="0"/>
          </a:p>
          <a:p>
            <a:r>
              <a:rPr lang="zh-TW" altLang="en-US" dirty="0" smtClean="0"/>
              <a:t>備註</a:t>
            </a:r>
            <a:r>
              <a:rPr lang="en-US" altLang="zh-TW" dirty="0" smtClean="0"/>
              <a:t>:</a:t>
            </a:r>
            <a:r>
              <a:rPr lang="zh-TW" altLang="en-US" dirty="0" smtClean="0"/>
              <a:t> 各系統</a:t>
            </a:r>
            <a:r>
              <a:rPr lang="en-US" altLang="zh-TW" dirty="0" smtClean="0"/>
              <a:t>(</a:t>
            </a:r>
            <a:r>
              <a:rPr lang="zh-TW" altLang="en-US" dirty="0" smtClean="0"/>
              <a:t>語言</a:t>
            </a:r>
            <a:r>
              <a:rPr lang="en-US" altLang="zh-TW" dirty="0" smtClean="0"/>
              <a:t>)</a:t>
            </a:r>
            <a:r>
              <a:rPr lang="zh-TW" altLang="en-US" dirty="0" smtClean="0"/>
              <a:t>對</a:t>
            </a:r>
            <a:r>
              <a:rPr lang="en-US" altLang="zh-TW" dirty="0" smtClean="0"/>
              <a:t>Regex</a:t>
            </a:r>
            <a:r>
              <a:rPr lang="zh-TW" altLang="en-US" dirty="0" smtClean="0"/>
              <a:t>的支援度不同</a:t>
            </a:r>
            <a:endParaRPr lang="en-US" altLang="zh-TW" dirty="0" smtClean="0"/>
          </a:p>
          <a:p>
            <a:pPr lvl="1"/>
            <a:r>
              <a:rPr lang="zh-TW" altLang="en-US" dirty="0" smtClean="0"/>
              <a:t>例如在</a:t>
            </a:r>
            <a:r>
              <a:rPr lang="en-US" altLang="zh-TW" dirty="0" smtClean="0"/>
              <a:t>python</a:t>
            </a:r>
            <a:r>
              <a:rPr lang="zh-TW" altLang="en-US" dirty="0" smtClean="0"/>
              <a:t>可用</a:t>
            </a:r>
            <a:r>
              <a:rPr lang="en-US" altLang="zh-TW" dirty="0" smtClean="0"/>
              <a:t>\d</a:t>
            </a:r>
            <a:r>
              <a:rPr lang="zh-TW" altLang="en-US" dirty="0" smtClean="0"/>
              <a:t>代表數字，但</a:t>
            </a:r>
            <a:r>
              <a:rPr lang="en-US" altLang="zh-TW" dirty="0" smtClean="0"/>
              <a:t>Linux grep</a:t>
            </a:r>
            <a:r>
              <a:rPr lang="zh-TW" altLang="en-US" dirty="0" smtClean="0"/>
              <a:t>卻不支援</a:t>
            </a:r>
            <a:endParaRPr lang="en-US" altLang="zh-TW" dirty="0" smtClean="0"/>
          </a:p>
          <a:p>
            <a:endParaRPr lang="en-US" altLang="zh-TW" dirty="0" smtClean="0"/>
          </a:p>
          <a:p>
            <a:endParaRPr lang="zh-TW" altLang="en-US" dirty="0"/>
          </a:p>
        </p:txBody>
      </p:sp>
      <p:graphicFrame>
        <p:nvGraphicFramePr>
          <p:cNvPr id="5" name="內容版面配置區 4"/>
          <p:cNvGraphicFramePr>
            <a:graphicFrameLocks/>
          </p:cNvGraphicFramePr>
          <p:nvPr>
            <p:extLst>
              <p:ext uri="{D42A27DB-BD31-4B8C-83A1-F6EECF244321}">
                <p14:modId xmlns:p14="http://schemas.microsoft.com/office/powerpoint/2010/main" val="2831150116"/>
              </p:ext>
            </p:extLst>
          </p:nvPr>
        </p:nvGraphicFramePr>
        <p:xfrm>
          <a:off x="755576" y="1484784"/>
          <a:ext cx="4701540" cy="1112520"/>
        </p:xfrm>
        <a:graphic>
          <a:graphicData uri="http://schemas.openxmlformats.org/drawingml/2006/table">
            <a:tbl>
              <a:tblPr firstRow="1" bandRow="1">
                <a:tableStyleId>{69012ECD-51FC-41F1-AA8D-1B2483CD663E}</a:tableStyleId>
              </a:tblPr>
              <a:tblGrid>
                <a:gridCol w="646430">
                  <a:extLst>
                    <a:ext uri="{9D8B030D-6E8A-4147-A177-3AD203B41FA5}">
                      <a16:colId xmlns:a16="http://schemas.microsoft.com/office/drawing/2014/main" xmlns="" val="20000"/>
                    </a:ext>
                  </a:extLst>
                </a:gridCol>
                <a:gridCol w="2589530">
                  <a:extLst>
                    <a:ext uri="{9D8B030D-6E8A-4147-A177-3AD203B41FA5}">
                      <a16:colId xmlns:a16="http://schemas.microsoft.com/office/drawing/2014/main" xmlns="" val="20001"/>
                    </a:ext>
                  </a:extLst>
                </a:gridCol>
                <a:gridCol w="1465580">
                  <a:extLst>
                    <a:ext uri="{9D8B030D-6E8A-4147-A177-3AD203B41FA5}">
                      <a16:colId xmlns:a16="http://schemas.microsoft.com/office/drawing/2014/main" xmlns="" val="20002"/>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符號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意義</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effectLst/>
                        </a:rPr>
                        <a:t>效用</a:t>
                      </a:r>
                      <a:endParaRPr lang="zh-TW" altLang="en-US" sz="16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600" dirty="0" smtClean="0"/>
                        <a:t>\w</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600" dirty="0" smtClean="0"/>
                        <a:t>數字、字母、底線</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600" dirty="0" smtClean="0"/>
                        <a:t>[A-Za-z0-9_]</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600" dirty="0" smtClean="0"/>
                        <a:t>\W</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600" dirty="0" smtClean="0"/>
                        <a:t>\w</a:t>
                      </a:r>
                      <a:r>
                        <a:rPr lang="zh-TW" altLang="zh-TW" sz="1600" dirty="0" smtClean="0"/>
                        <a:t>的反向</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600" dirty="0" smtClean="0"/>
                        <a:t>[^A-Za-z0-9_]</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305256269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練習：搜尋</a:t>
            </a:r>
            <a:r>
              <a:rPr lang="en-US" altLang="zh-TW" dirty="0" smtClean="0"/>
              <a:t>GPL</a:t>
            </a:r>
            <a:r>
              <a:rPr lang="zh-TW" altLang="en-US" dirty="0"/>
              <a:t>檔案內容</a:t>
            </a:r>
            <a:endParaRPr lang="en-US" altLang="zh-TW"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104</a:t>
            </a:fld>
            <a:endParaRPr lang="zh-TW" altLang="en-US"/>
          </a:p>
        </p:txBody>
      </p:sp>
      <p:sp>
        <p:nvSpPr>
          <p:cNvPr id="4" name="內容版面配置區 3"/>
          <p:cNvSpPr>
            <a:spLocks noGrp="1"/>
          </p:cNvSpPr>
          <p:nvPr>
            <p:ph sz="quarter" idx="1"/>
          </p:nvPr>
        </p:nvSpPr>
        <p:spPr/>
        <p:txBody>
          <a:bodyPr>
            <a:normAutofit/>
          </a:bodyPr>
          <a:lstStyle/>
          <a:p>
            <a:pPr lvl="1"/>
            <a:r>
              <a:rPr lang="zh-TW" altLang="en-US" sz="2000" dirty="0" smtClean="0"/>
              <a:t>首先　</a:t>
            </a:r>
            <a:r>
              <a:rPr lang="en-US" altLang="zh-TW" sz="2000" dirty="0" smtClean="0"/>
              <a:t>cd   /</a:t>
            </a:r>
            <a:r>
              <a:rPr lang="en-US" altLang="zh-TW" sz="2000" dirty="0" err="1"/>
              <a:t>usr</a:t>
            </a:r>
            <a:r>
              <a:rPr lang="en-US" altLang="zh-TW" sz="2000" dirty="0"/>
              <a:t>/share/doc/centos-release/</a:t>
            </a:r>
            <a:endParaRPr lang="zh-TW" altLang="en-US" sz="2000" dirty="0"/>
          </a:p>
        </p:txBody>
      </p:sp>
      <p:graphicFrame>
        <p:nvGraphicFramePr>
          <p:cNvPr id="5" name="表格 4"/>
          <p:cNvGraphicFramePr>
            <a:graphicFrameLocks noGrp="1"/>
          </p:cNvGraphicFramePr>
          <p:nvPr>
            <p:extLst>
              <p:ext uri="{D42A27DB-BD31-4B8C-83A1-F6EECF244321}">
                <p14:modId xmlns:p14="http://schemas.microsoft.com/office/powerpoint/2010/main" val="3376631698"/>
              </p:ext>
            </p:extLst>
          </p:nvPr>
        </p:nvGraphicFramePr>
        <p:xfrm>
          <a:off x="946164" y="1628800"/>
          <a:ext cx="7786054" cy="4712139"/>
        </p:xfrm>
        <a:graphic>
          <a:graphicData uri="http://schemas.openxmlformats.org/drawingml/2006/table">
            <a:tbl>
              <a:tblPr firstRow="1" bandRow="1">
                <a:tableStyleId>{69012ECD-51FC-41F1-AA8D-1B2483CD663E}</a:tableStyleId>
              </a:tblPr>
              <a:tblGrid>
                <a:gridCol w="587693">
                  <a:extLst>
                    <a:ext uri="{9D8B030D-6E8A-4147-A177-3AD203B41FA5}">
                      <a16:colId xmlns:a16="http://schemas.microsoft.com/office/drawing/2014/main" xmlns="" val="20000"/>
                    </a:ext>
                  </a:extLst>
                </a:gridCol>
                <a:gridCol w="3264218">
                  <a:extLst>
                    <a:ext uri="{9D8B030D-6E8A-4147-A177-3AD203B41FA5}">
                      <a16:colId xmlns:a16="http://schemas.microsoft.com/office/drawing/2014/main" xmlns="" val="20001"/>
                    </a:ext>
                  </a:extLst>
                </a:gridCol>
                <a:gridCol w="3934143">
                  <a:extLst>
                    <a:ext uri="{9D8B030D-6E8A-4147-A177-3AD203B41FA5}">
                      <a16:colId xmlns:a16="http://schemas.microsoft.com/office/drawing/2014/main" xmlns="" val="20002"/>
                    </a:ext>
                  </a:extLst>
                </a:gridCol>
              </a:tblGrid>
              <a:tr h="316251">
                <a:tc>
                  <a:txBody>
                    <a:bodyPr/>
                    <a:lstStyle/>
                    <a:p>
                      <a:r>
                        <a:rPr lang="zh-TW" altLang="en-US" sz="1400" dirty="0" smtClean="0"/>
                        <a:t>項次</a:t>
                      </a:r>
                      <a:endParaRPr lang="zh-TW"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400" dirty="0" smtClean="0"/>
                        <a:t>指令</a:t>
                      </a:r>
                      <a:endParaRPr lang="zh-TW"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400" dirty="0" smtClean="0"/>
                        <a:t>說明</a:t>
                      </a:r>
                      <a:endParaRPr lang="zh-TW"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47876">
                <a:tc>
                  <a:txBody>
                    <a:bodyPr/>
                    <a:lstStyle/>
                    <a:p>
                      <a:pPr algn="ctr"/>
                      <a:r>
                        <a:rPr kumimoji="0" lang="en-US" altLang="zh-TW" sz="1400" kern="1200" dirty="0" smtClean="0"/>
                        <a:t>1</a:t>
                      </a:r>
                      <a:endParaRPr kumimoji="0" lang="zh-TW" altLang="en-US" sz="14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0" lang="en-US" altLang="zh-TW" sz="1400" kern="1200" dirty="0" smtClean="0"/>
                        <a:t>grep  -</a:t>
                      </a:r>
                      <a:r>
                        <a:rPr kumimoji="0" lang="en-US" altLang="zh-TW" sz="1400" kern="1200" dirty="0" err="1" smtClean="0"/>
                        <a:t>inw</a:t>
                      </a:r>
                      <a:r>
                        <a:rPr kumimoji="0" lang="en-US" altLang="zh-TW" sz="1400" kern="1200" dirty="0" smtClean="0"/>
                        <a:t>  “license”  GPL</a:t>
                      </a:r>
                      <a:endParaRPr kumimoji="0" lang="zh-TW" altLang="en-US" sz="14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zh-TW" altLang="zh-TW" sz="1400" kern="1200" dirty="0" smtClean="0"/>
                        <a:t>印出行數</a:t>
                      </a:r>
                      <a:r>
                        <a:rPr kumimoji="0" lang="en-US" altLang="zh-TW" sz="1400" kern="1200" dirty="0" smtClean="0"/>
                        <a:t>,</a:t>
                      </a:r>
                      <a:r>
                        <a:rPr kumimoji="0" lang="zh-TW" altLang="zh-TW" sz="1400" kern="1200" dirty="0" smtClean="0"/>
                        <a:t>不分大小寫</a:t>
                      </a:r>
                      <a:r>
                        <a:rPr kumimoji="0" lang="en-US" altLang="zh-TW" sz="1400" kern="1200" dirty="0" smtClean="0"/>
                        <a:t>,</a:t>
                      </a:r>
                      <a:r>
                        <a:rPr kumimoji="0" lang="zh-TW" altLang="en-US" sz="1400" kern="1200" dirty="0" smtClean="0"/>
                        <a:t>全字相符</a:t>
                      </a:r>
                      <a:endParaRPr kumimoji="0" lang="zh-TW" altLang="zh-TW" sz="1400" kern="1200" dirty="0" smtClean="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347876">
                <a:tc>
                  <a:txBody>
                    <a:bodyPr/>
                    <a:lstStyle/>
                    <a:p>
                      <a:pPr algn="ctr"/>
                      <a:r>
                        <a:rPr kumimoji="0" lang="en-US" altLang="zh-TW" sz="1400" kern="1200" dirty="0" smtClean="0"/>
                        <a:t>2</a:t>
                      </a:r>
                      <a:endParaRPr kumimoji="0" lang="zh-TW" altLang="en-US" sz="14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0" lang="en-US" altLang="zh-TW" sz="1400" kern="1200" dirty="0" err="1" smtClean="0"/>
                        <a:t>grep</a:t>
                      </a:r>
                      <a:r>
                        <a:rPr kumimoji="0" lang="en-US" altLang="zh-TW" sz="1400" kern="1200" dirty="0" smtClean="0"/>
                        <a:t> </a:t>
                      </a:r>
                      <a:r>
                        <a:rPr kumimoji="0" lang="zh-TW" altLang="en-US" sz="1400" kern="1200" dirty="0" smtClean="0"/>
                        <a:t> </a:t>
                      </a:r>
                      <a:r>
                        <a:rPr kumimoji="0" lang="en-US" altLang="zh-TW" sz="1400" kern="1200" dirty="0" smtClean="0"/>
                        <a:t>-E -o  “&lt;.+&gt;”  GPL</a:t>
                      </a:r>
                      <a:endParaRPr kumimoji="0" lang="zh-TW" altLang="en-US" sz="14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0" lang="zh-TW" altLang="zh-TW" sz="1400" kern="1200" dirty="0" smtClean="0"/>
                        <a:t>找</a:t>
                      </a:r>
                      <a:r>
                        <a:rPr kumimoji="0" lang="zh-TW" altLang="en-US" sz="1400" kern="1200" dirty="0" smtClean="0"/>
                        <a:t>出</a:t>
                      </a:r>
                      <a:r>
                        <a:rPr kumimoji="0" lang="zh-TW" altLang="zh-TW" sz="1400" kern="1200" dirty="0" smtClean="0"/>
                        <a:t>被</a:t>
                      </a:r>
                      <a:r>
                        <a:rPr kumimoji="0" lang="zh-TW" altLang="en-US" sz="1400" kern="1200" dirty="0" smtClean="0"/>
                        <a:t>標籤＜＞的</a:t>
                      </a:r>
                      <a:r>
                        <a:rPr kumimoji="0" lang="zh-TW" altLang="zh-TW" sz="1400" kern="1200" dirty="0" smtClean="0"/>
                        <a:t>字串</a:t>
                      </a:r>
                      <a:endParaRPr kumimoji="0" lang="zh-TW" altLang="en-US" sz="14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347876">
                <a:tc>
                  <a:txBody>
                    <a:bodyPr/>
                    <a:lstStyle/>
                    <a:p>
                      <a:pPr algn="ctr"/>
                      <a:r>
                        <a:rPr kumimoji="0" lang="en-US" altLang="zh-TW" sz="1400" kern="1200" dirty="0" smtClean="0"/>
                        <a:t>3</a:t>
                      </a:r>
                      <a:endParaRPr kumimoji="0" lang="zh-TW" altLang="en-US" sz="14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0" lang="en-US" altLang="zh-TW" sz="1400" kern="1200" dirty="0" err="1" smtClean="0"/>
                        <a:t>grep</a:t>
                      </a:r>
                      <a:r>
                        <a:rPr kumimoji="0" lang="en-US" altLang="zh-TW" sz="1400" kern="1200" dirty="0" smtClean="0"/>
                        <a:t> </a:t>
                      </a:r>
                      <a:r>
                        <a:rPr kumimoji="0" lang="zh-TW" altLang="en-US" sz="1400" kern="1200" dirty="0" smtClean="0"/>
                        <a:t> </a:t>
                      </a:r>
                      <a:r>
                        <a:rPr kumimoji="0" lang="en-US" altLang="zh-TW" sz="1400" kern="1200" dirty="0" smtClean="0"/>
                        <a:t>-E -n  “^you”</a:t>
                      </a:r>
                      <a:r>
                        <a:rPr kumimoji="0" lang="zh-TW" altLang="zh-TW" sz="1400" kern="1200" dirty="0" smtClean="0"/>
                        <a:t>  </a:t>
                      </a:r>
                      <a:r>
                        <a:rPr kumimoji="0" lang="en-US" altLang="zh-TW" sz="1400" kern="1200" dirty="0" smtClean="0"/>
                        <a:t>GPL</a:t>
                      </a:r>
                      <a:r>
                        <a:rPr kumimoji="0" lang="zh-TW" altLang="zh-TW" sz="1400" kern="1200" dirty="0" smtClean="0"/>
                        <a:t> </a:t>
                      </a:r>
                      <a:endParaRPr kumimoji="0" lang="zh-TW" altLang="en-US" sz="14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zh-TW" altLang="zh-TW" sz="1400" kern="1200" dirty="0" smtClean="0"/>
                        <a:t>句首是</a:t>
                      </a:r>
                      <a:r>
                        <a:rPr kumimoji="0" lang="en-US" altLang="zh-TW" sz="1400" kern="1200" dirty="0" smtClean="0"/>
                        <a:t>you</a:t>
                      </a:r>
                      <a:endParaRPr kumimoji="0" lang="zh-TW" altLang="zh-TW" sz="1400" kern="1200" dirty="0" smtClean="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347876">
                <a:tc>
                  <a:txBody>
                    <a:bodyPr/>
                    <a:lstStyle/>
                    <a:p>
                      <a:pPr algn="ctr"/>
                      <a:r>
                        <a:rPr kumimoji="0" lang="en-US" altLang="zh-TW" sz="1400" kern="1200" dirty="0" smtClean="0"/>
                        <a:t>4</a:t>
                      </a:r>
                      <a:endParaRPr kumimoji="0" lang="zh-TW" altLang="en-US" sz="14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0" lang="en-US" altLang="zh-TW" sz="1400" kern="1200" dirty="0" err="1" smtClean="0"/>
                        <a:t>grep</a:t>
                      </a:r>
                      <a:r>
                        <a:rPr kumimoji="0" lang="en-US" altLang="zh-TW" sz="1400" kern="1200" dirty="0" smtClean="0"/>
                        <a:t> </a:t>
                      </a:r>
                      <a:r>
                        <a:rPr kumimoji="0" lang="zh-TW" altLang="en-US" sz="1400" kern="1200" dirty="0" smtClean="0"/>
                        <a:t> </a:t>
                      </a:r>
                      <a:r>
                        <a:rPr kumimoji="0" lang="en-US" altLang="zh-TW" sz="1400" kern="1200" dirty="0" smtClean="0"/>
                        <a:t>-E</a:t>
                      </a:r>
                      <a:r>
                        <a:rPr kumimoji="0" lang="zh-TW" altLang="en-US" sz="1400" kern="1200" dirty="0" smtClean="0"/>
                        <a:t> </a:t>
                      </a:r>
                      <a:r>
                        <a:rPr kumimoji="0" lang="en-US" altLang="zh-TW" sz="1400" kern="1200" dirty="0" smtClean="0"/>
                        <a:t>-n  “and$”  GPL</a:t>
                      </a:r>
                      <a:endParaRPr kumimoji="0" lang="zh-TW" altLang="en-US" sz="14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zh-TW" altLang="zh-TW" sz="1400" kern="1200" dirty="0" smtClean="0"/>
                        <a:t>句尾是</a:t>
                      </a:r>
                      <a:r>
                        <a:rPr kumimoji="0" lang="en-US" altLang="zh-TW" sz="1400" kern="1200" dirty="0" smtClean="0"/>
                        <a:t>and</a:t>
                      </a:r>
                      <a:endParaRPr kumimoji="0" lang="zh-TW" altLang="zh-TW" sz="1400" kern="1200" dirty="0" smtClean="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r h="347876">
                <a:tc>
                  <a:txBody>
                    <a:bodyPr/>
                    <a:lstStyle/>
                    <a:p>
                      <a:pPr algn="ctr"/>
                      <a:r>
                        <a:rPr kumimoji="0" lang="en-US" altLang="zh-TW" sz="1400" kern="1200" dirty="0" smtClean="0">
                          <a:solidFill>
                            <a:schemeClr val="dk1"/>
                          </a:solidFill>
                          <a:latin typeface="+mn-lt"/>
                          <a:ea typeface="+mn-ea"/>
                          <a:cs typeface="+mn-cs"/>
                        </a:rPr>
                        <a:t>5</a:t>
                      </a:r>
                      <a:endParaRPr kumimoji="0" lang="zh-TW" altLang="en-US" sz="14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0" lang="en-US" altLang="zh-TW" sz="1400" kern="1200" dirty="0" err="1" smtClean="0"/>
                        <a:t>grep</a:t>
                      </a:r>
                      <a:r>
                        <a:rPr kumimoji="0" lang="en-US" altLang="zh-TW" sz="1400" kern="1200" dirty="0" smtClean="0"/>
                        <a:t>  -E</a:t>
                      </a:r>
                      <a:r>
                        <a:rPr kumimoji="0" lang="zh-TW" altLang="en-US" sz="1400" kern="1200" dirty="0" smtClean="0"/>
                        <a:t> </a:t>
                      </a:r>
                      <a:r>
                        <a:rPr kumimoji="0" lang="en-US" altLang="zh-TW" sz="1400" kern="1200" dirty="0" smtClean="0"/>
                        <a:t> “^o.</a:t>
                      </a:r>
                      <a:r>
                        <a:rPr kumimoji="0" lang="zh-TW" altLang="zh-TW" sz="1400" kern="1200" dirty="0" smtClean="0"/>
                        <a:t>*</a:t>
                      </a:r>
                      <a:r>
                        <a:rPr kumimoji="0" lang="en-US" altLang="zh-TW" sz="1400" kern="1200" dirty="0" smtClean="0"/>
                        <a:t>and$”  GPL</a:t>
                      </a:r>
                      <a:endParaRPr kumimoji="0" lang="zh-TW" altLang="en-US" sz="14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zh-TW" altLang="zh-TW" sz="1400" kern="1200" dirty="0" smtClean="0"/>
                        <a:t>句首是</a:t>
                      </a:r>
                      <a:r>
                        <a:rPr kumimoji="0" lang="en-US" altLang="zh-TW" sz="1400" kern="1200" dirty="0" smtClean="0"/>
                        <a:t>o</a:t>
                      </a:r>
                      <a:r>
                        <a:rPr kumimoji="0" lang="zh-TW" altLang="zh-TW" sz="1400" kern="1200" dirty="0" smtClean="0"/>
                        <a:t>，且句尾是</a:t>
                      </a:r>
                      <a:r>
                        <a:rPr kumimoji="0" lang="en-US" altLang="zh-TW" sz="1400" kern="1200" dirty="0" smtClean="0"/>
                        <a:t>and</a:t>
                      </a:r>
                      <a:endParaRPr kumimoji="0" lang="zh-TW" altLang="zh-TW" sz="1400" kern="1200" dirty="0" smtClean="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5"/>
                  </a:ext>
                </a:extLst>
              </a:tr>
              <a:tr h="347876">
                <a:tc>
                  <a:txBody>
                    <a:bodyPr/>
                    <a:lstStyle/>
                    <a:p>
                      <a:pPr algn="ctr"/>
                      <a:r>
                        <a:rPr kumimoji="0" lang="en-US" altLang="zh-TW" sz="1400" kern="1200" dirty="0" smtClean="0">
                          <a:solidFill>
                            <a:schemeClr val="dk1"/>
                          </a:solidFill>
                          <a:latin typeface="+mn-lt"/>
                          <a:ea typeface="+mn-ea"/>
                          <a:cs typeface="+mn-cs"/>
                        </a:rPr>
                        <a:t>6</a:t>
                      </a:r>
                      <a:endParaRPr kumimoji="0" lang="zh-TW" altLang="en-US" sz="14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0" lang="en-US" altLang="zh-TW" sz="1400" kern="1200" dirty="0" err="1" smtClean="0"/>
                        <a:t>grep</a:t>
                      </a:r>
                      <a:r>
                        <a:rPr kumimoji="0" lang="en-US" altLang="zh-TW" sz="1400" kern="1200" dirty="0" smtClean="0"/>
                        <a:t>  -E</a:t>
                      </a:r>
                      <a:r>
                        <a:rPr kumimoji="0" lang="zh-TW" altLang="en-US" sz="1400" kern="1200" dirty="0" smtClean="0"/>
                        <a:t> </a:t>
                      </a:r>
                      <a:r>
                        <a:rPr kumimoji="0" lang="en-US" altLang="zh-TW" sz="1400" kern="1200" dirty="0" smtClean="0"/>
                        <a:t>-o  “..</a:t>
                      </a:r>
                      <a:r>
                        <a:rPr kumimoji="0" lang="en-US" altLang="zh-TW" sz="1400" kern="1200" dirty="0" err="1" smtClean="0"/>
                        <a:t>cept</a:t>
                      </a:r>
                      <a:r>
                        <a:rPr kumimoji="0" lang="en-US" altLang="zh-TW" sz="1400" kern="1200" dirty="0" smtClean="0"/>
                        <a:t>”  GPL</a:t>
                      </a:r>
                      <a:endParaRPr kumimoji="0" lang="zh-TW" altLang="en-US" sz="14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zh-TW" altLang="zh-TW" sz="1400" kern="1200" dirty="0" smtClean="0"/>
                        <a:t>任意兩個字元跟著字串</a:t>
                      </a:r>
                      <a:r>
                        <a:rPr kumimoji="0" lang="en-US" altLang="zh-TW" sz="1400" kern="1200" dirty="0" smtClean="0"/>
                        <a:t>“</a:t>
                      </a:r>
                      <a:r>
                        <a:rPr kumimoji="0" lang="en-US" altLang="zh-TW" sz="1400" kern="1200" dirty="0" err="1" smtClean="0"/>
                        <a:t>cept</a:t>
                      </a:r>
                      <a:r>
                        <a:rPr kumimoji="0" lang="en-US" altLang="zh-TW" sz="1400" kern="1200" dirty="0" smtClean="0"/>
                        <a:t>”</a:t>
                      </a:r>
                      <a:r>
                        <a:rPr kumimoji="0" lang="zh-TW" altLang="en-US" sz="1400" kern="1200" dirty="0" smtClean="0"/>
                        <a:t> ，只印出相符字串</a:t>
                      </a:r>
                      <a:endParaRPr kumimoji="0" lang="zh-TW" altLang="en-US" sz="14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6"/>
                  </a:ext>
                </a:extLst>
              </a:tr>
              <a:tr h="316251">
                <a:tc>
                  <a:txBody>
                    <a:bodyPr/>
                    <a:lstStyle/>
                    <a:p>
                      <a:pPr algn="ctr"/>
                      <a:r>
                        <a:rPr kumimoji="0" lang="en-US" altLang="zh-TW" sz="1400" kern="1200" dirty="0" smtClean="0"/>
                        <a:t>7</a:t>
                      </a:r>
                      <a:endParaRPr kumimoji="0" lang="zh-TW" altLang="en-US" sz="14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0" lang="en-US" altLang="zh-TW" sz="1400" kern="1200" dirty="0" err="1" smtClean="0"/>
                        <a:t>grep</a:t>
                      </a:r>
                      <a:r>
                        <a:rPr kumimoji="0" lang="en-US" altLang="zh-TW" sz="1400" kern="1200" dirty="0" smtClean="0"/>
                        <a:t>  -E</a:t>
                      </a:r>
                      <a:r>
                        <a:rPr kumimoji="0" lang="zh-TW" altLang="en-US" sz="1400" kern="1200" dirty="0" smtClean="0"/>
                        <a:t> </a:t>
                      </a:r>
                      <a:r>
                        <a:rPr kumimoji="0" lang="en-US" altLang="zh-TW" sz="1400" kern="1200" dirty="0" smtClean="0"/>
                        <a:t>-w  “(</a:t>
                      </a:r>
                      <a:r>
                        <a:rPr kumimoji="0" lang="en-US" altLang="zh-TW" sz="1400" kern="1200" dirty="0" err="1" smtClean="0"/>
                        <a:t>a|an</a:t>
                      </a:r>
                      <a:r>
                        <a:rPr kumimoji="0" lang="en-US" altLang="zh-TW" sz="1400" kern="1200" dirty="0" smtClean="0"/>
                        <a:t>)”  GPL</a:t>
                      </a:r>
                      <a:endParaRPr kumimoji="0" lang="zh-TW" altLang="en-US" sz="14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0" lang="zh-TW" altLang="zh-TW" sz="1400" kern="1200" dirty="0" smtClean="0"/>
                        <a:t>找</a:t>
                      </a:r>
                      <a:r>
                        <a:rPr kumimoji="0" lang="en-US" altLang="zh-TW" sz="1400" kern="1200" dirty="0" smtClean="0"/>
                        <a:t>a</a:t>
                      </a:r>
                      <a:r>
                        <a:rPr kumimoji="0" lang="zh-TW" altLang="zh-TW" sz="1400" kern="1200" dirty="0" smtClean="0"/>
                        <a:t>或</a:t>
                      </a:r>
                      <a:r>
                        <a:rPr kumimoji="0" lang="en-US" altLang="zh-TW" sz="1400" kern="1200" dirty="0" smtClean="0"/>
                        <a:t>an</a:t>
                      </a:r>
                      <a:r>
                        <a:rPr kumimoji="0" lang="zh-TW" altLang="zh-TW" sz="1400" kern="1200" dirty="0" smtClean="0"/>
                        <a:t>的單字</a:t>
                      </a:r>
                      <a:r>
                        <a:rPr kumimoji="0" lang="en-US" altLang="zh-TW" sz="1400" kern="1200" dirty="0" smtClean="0"/>
                        <a:t>(word)</a:t>
                      </a:r>
                      <a:endParaRPr kumimoji="0" lang="zh-TW" altLang="en-US" sz="14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7"/>
                  </a:ext>
                </a:extLst>
              </a:tr>
              <a:tr h="316251">
                <a:tc>
                  <a:txBody>
                    <a:bodyPr/>
                    <a:lstStyle/>
                    <a:p>
                      <a:pPr algn="ctr"/>
                      <a:r>
                        <a:rPr kumimoji="0" lang="en-US" altLang="zh-TW" sz="1400" kern="1200" dirty="0" smtClean="0"/>
                        <a:t>8</a:t>
                      </a:r>
                      <a:endParaRPr kumimoji="0" lang="zh-TW" altLang="en-US" sz="14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0" lang="en-US" altLang="zh-TW" sz="1400" kern="1200" dirty="0" err="1" smtClean="0"/>
                        <a:t>grep</a:t>
                      </a:r>
                      <a:r>
                        <a:rPr kumimoji="0" lang="en-US" altLang="zh-TW" sz="1400" kern="1200" dirty="0" smtClean="0"/>
                        <a:t>  -E </a:t>
                      </a:r>
                      <a:r>
                        <a:rPr kumimoji="0" lang="zh-TW" altLang="en-US" sz="1400" kern="1200" dirty="0" smtClean="0"/>
                        <a:t> </a:t>
                      </a:r>
                      <a:r>
                        <a:rPr kumimoji="0" lang="en-US" altLang="zh-TW" sz="1400" kern="1200" dirty="0" smtClean="0"/>
                        <a:t>“[^m]ode”  GPL</a:t>
                      </a:r>
                      <a:endParaRPr kumimoji="0" lang="zh-TW" altLang="en-US" sz="14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0" lang="zh-TW" altLang="en-US" sz="1400" kern="1200" dirty="0" smtClean="0"/>
                        <a:t>找</a:t>
                      </a:r>
                      <a:r>
                        <a:rPr kumimoji="0" lang="en-US" altLang="zh-TW" sz="1400" kern="1200" dirty="0" smtClean="0"/>
                        <a:t>.ode</a:t>
                      </a:r>
                      <a:r>
                        <a:rPr kumimoji="0" lang="zh-TW" altLang="en-US" sz="1400" kern="1200" dirty="0" smtClean="0"/>
                        <a:t>，但第一個字元不可為</a:t>
                      </a:r>
                      <a:r>
                        <a:rPr kumimoji="0" lang="en-US" altLang="zh-TW" sz="1400" kern="1200" dirty="0" smtClean="0"/>
                        <a:t>m</a:t>
                      </a:r>
                      <a:endParaRPr kumimoji="0" lang="zh-TW" altLang="en-US" sz="14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8"/>
                  </a:ext>
                </a:extLst>
              </a:tr>
              <a:tr h="347876">
                <a:tc>
                  <a:txBody>
                    <a:bodyPr/>
                    <a:lstStyle/>
                    <a:p>
                      <a:pPr algn="ctr"/>
                      <a:r>
                        <a:rPr kumimoji="0" lang="en-US" altLang="zh-TW" sz="1400" kern="1200" dirty="0" smtClean="0"/>
                        <a:t>9</a:t>
                      </a:r>
                      <a:endParaRPr kumimoji="0" lang="zh-TW" altLang="en-US" sz="14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0" lang="en-US" altLang="zh-TW" sz="1400" kern="1200" dirty="0" err="1" smtClean="0"/>
                        <a:t>grep</a:t>
                      </a:r>
                      <a:r>
                        <a:rPr kumimoji="0" lang="zh-TW" altLang="zh-TW" sz="1400" kern="1200" dirty="0" smtClean="0"/>
                        <a:t>  </a:t>
                      </a:r>
                      <a:r>
                        <a:rPr kumimoji="0" lang="en-US" altLang="zh-TW" sz="1400" kern="1200" dirty="0" smtClean="0"/>
                        <a:t>-E</a:t>
                      </a:r>
                      <a:r>
                        <a:rPr kumimoji="0" lang="zh-TW" altLang="en-US" sz="1400" kern="1200" dirty="0" smtClean="0"/>
                        <a:t> </a:t>
                      </a:r>
                      <a:r>
                        <a:rPr kumimoji="0" lang="en-US" altLang="zh-TW" sz="1400" kern="1200" dirty="0" smtClean="0"/>
                        <a:t>-on “^[A-Z].+”</a:t>
                      </a:r>
                      <a:r>
                        <a:rPr kumimoji="0" lang="zh-TW" altLang="zh-TW" sz="1400" kern="1200" dirty="0" smtClean="0"/>
                        <a:t>  </a:t>
                      </a:r>
                      <a:r>
                        <a:rPr kumimoji="0" lang="en-US" altLang="zh-TW" sz="1400" kern="1200" dirty="0" smtClean="0"/>
                        <a:t>GPL</a:t>
                      </a:r>
                      <a:endParaRPr kumimoji="0" lang="zh-TW" altLang="en-US" sz="14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zh-TW" altLang="zh-TW" sz="1400" kern="1200" dirty="0" smtClean="0"/>
                        <a:t>找句首為大寫字元的整行</a:t>
                      </a:r>
                      <a:endParaRPr kumimoji="0" lang="zh-TW" altLang="zh-TW" sz="1400" kern="1200" dirty="0" smtClean="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9"/>
                  </a:ext>
                </a:extLst>
              </a:tr>
              <a:tr h="347876">
                <a:tc>
                  <a:txBody>
                    <a:bodyPr/>
                    <a:lstStyle/>
                    <a:p>
                      <a:pPr algn="ctr"/>
                      <a:r>
                        <a:rPr kumimoji="0" lang="en-US" altLang="zh-TW" sz="1400" kern="1200" dirty="0" smtClean="0"/>
                        <a:t>10</a:t>
                      </a:r>
                      <a:endParaRPr kumimoji="0" lang="zh-TW" altLang="en-US" sz="14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0" lang="en-US" altLang="zh-TW" sz="1400" kern="1200" dirty="0" err="1" smtClean="0"/>
                        <a:t>grep</a:t>
                      </a:r>
                      <a:r>
                        <a:rPr kumimoji="0" lang="zh-TW" altLang="zh-TW" sz="1400" kern="1200" dirty="0" smtClean="0"/>
                        <a:t>  </a:t>
                      </a:r>
                      <a:r>
                        <a:rPr kumimoji="0" lang="en-US" altLang="zh-TW" sz="1400" kern="1200" dirty="0" smtClean="0"/>
                        <a:t>-E</a:t>
                      </a:r>
                      <a:r>
                        <a:rPr kumimoji="0" lang="zh-TW" altLang="en-US" sz="1400" kern="1200" dirty="0" smtClean="0"/>
                        <a:t> </a:t>
                      </a:r>
                      <a:r>
                        <a:rPr kumimoji="0" lang="en-US" altLang="zh-TW" sz="1400" kern="1200" dirty="0" smtClean="0"/>
                        <a:t>-on “^[A-Z].</a:t>
                      </a:r>
                      <a:r>
                        <a:rPr kumimoji="0" lang="zh-TW" altLang="zh-TW" sz="1400" kern="1200" dirty="0" smtClean="0"/>
                        <a:t>*</a:t>
                      </a:r>
                      <a:r>
                        <a:rPr kumimoji="0" lang="en-US" altLang="zh-TW" sz="1400" kern="1200" dirty="0" smtClean="0"/>
                        <a:t>\.$”</a:t>
                      </a:r>
                      <a:r>
                        <a:rPr kumimoji="0" lang="zh-TW" altLang="zh-TW" sz="1400" kern="1200" dirty="0" smtClean="0"/>
                        <a:t>  </a:t>
                      </a:r>
                      <a:r>
                        <a:rPr kumimoji="0" lang="en-US" altLang="zh-TW" sz="1400" kern="1200" dirty="0" smtClean="0"/>
                        <a:t>GPL</a:t>
                      </a:r>
                      <a:endParaRPr kumimoji="0" lang="zh-TW" altLang="en-US" sz="14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zh-TW" altLang="zh-TW" sz="1400" kern="1200" dirty="0" smtClean="0"/>
                        <a:t>找句首為大寫字元，句尾為</a:t>
                      </a:r>
                      <a:r>
                        <a:rPr kumimoji="0" lang="en-US" altLang="zh-TW" sz="1400" kern="1200" dirty="0" smtClean="0"/>
                        <a:t>.</a:t>
                      </a:r>
                      <a:r>
                        <a:rPr kumimoji="0" lang="zh-TW" altLang="zh-TW" sz="1400" kern="1200" dirty="0" smtClean="0"/>
                        <a:t>的整句</a:t>
                      </a:r>
                      <a:endParaRPr kumimoji="0" lang="zh-TW" altLang="zh-TW" sz="1400" kern="1200" dirty="0" smtClean="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10"/>
                  </a:ext>
                </a:extLst>
              </a:tr>
              <a:tr h="316251">
                <a:tc>
                  <a:txBody>
                    <a:bodyPr/>
                    <a:lstStyle/>
                    <a:p>
                      <a:pPr algn="ctr"/>
                      <a:r>
                        <a:rPr kumimoji="0" lang="en-US" altLang="zh-TW" sz="1400" kern="1200" dirty="0" smtClean="0"/>
                        <a:t>11</a:t>
                      </a:r>
                      <a:endParaRPr kumimoji="0" lang="zh-TW" altLang="en-US" sz="14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0" lang="en-US" altLang="zh-TW" sz="1400" kern="1200" dirty="0" err="1" smtClean="0"/>
                        <a:t>grep</a:t>
                      </a:r>
                      <a:r>
                        <a:rPr kumimoji="0" lang="en-US" altLang="zh-TW" sz="1400" kern="1200" dirty="0" smtClean="0"/>
                        <a:t>  -E</a:t>
                      </a:r>
                      <a:r>
                        <a:rPr kumimoji="0" lang="zh-TW" altLang="en-US" sz="1400" kern="1200" dirty="0" smtClean="0"/>
                        <a:t> </a:t>
                      </a:r>
                      <a:r>
                        <a:rPr kumimoji="0" lang="en-US" altLang="zh-TW" sz="1400" kern="1200" dirty="0" smtClean="0"/>
                        <a:t>-on  “(copy)?right”  GPL</a:t>
                      </a:r>
                      <a:endParaRPr kumimoji="0" lang="zh-TW" altLang="en-US" sz="14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0" lang="zh-TW" altLang="zh-TW" sz="1400" kern="1200" dirty="0" smtClean="0"/>
                        <a:t>找</a:t>
                      </a:r>
                      <a:r>
                        <a:rPr kumimoji="0" lang="en-US" altLang="zh-TW" sz="1400" kern="1200" dirty="0" smtClean="0"/>
                        <a:t>copyright</a:t>
                      </a:r>
                      <a:r>
                        <a:rPr kumimoji="0" lang="zh-TW" altLang="zh-TW" sz="1400" kern="1200" dirty="0" smtClean="0"/>
                        <a:t>或</a:t>
                      </a:r>
                      <a:r>
                        <a:rPr kumimoji="0" lang="en-US" altLang="zh-TW" sz="1400" kern="1200" dirty="0" smtClean="0"/>
                        <a:t>right</a:t>
                      </a:r>
                      <a:endParaRPr kumimoji="0" lang="zh-TW" altLang="en-US" sz="14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11"/>
                  </a:ext>
                </a:extLst>
              </a:tr>
              <a:tr h="316251">
                <a:tc>
                  <a:txBody>
                    <a:bodyPr/>
                    <a:lstStyle/>
                    <a:p>
                      <a:pPr algn="ctr"/>
                      <a:r>
                        <a:rPr kumimoji="0" lang="en-US" altLang="zh-TW" sz="1400" kern="1200" dirty="0" smtClean="0"/>
                        <a:t>12</a:t>
                      </a:r>
                      <a:endParaRPr kumimoji="0" lang="zh-TW" altLang="en-US" sz="14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0" lang="en-US" altLang="zh-TW" sz="1400" kern="1200" dirty="0" err="1" smtClean="0"/>
                        <a:t>grep</a:t>
                      </a:r>
                      <a:r>
                        <a:rPr kumimoji="0" lang="en-US" altLang="zh-TW" sz="1400" kern="1200" dirty="0" smtClean="0"/>
                        <a:t>  -E</a:t>
                      </a:r>
                      <a:r>
                        <a:rPr kumimoji="0" lang="zh-TW" altLang="en-US" sz="1400" kern="1200" dirty="0" smtClean="0"/>
                        <a:t> </a:t>
                      </a:r>
                      <a:r>
                        <a:rPr kumimoji="0" lang="en-US" altLang="zh-TW" sz="1400" kern="1200" dirty="0" smtClean="0"/>
                        <a:t>-i  “[AEIOU]{3}”  GPL</a:t>
                      </a:r>
                      <a:endParaRPr kumimoji="0" lang="zh-TW" altLang="en-US" sz="14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zh-TW" altLang="zh-TW" sz="1400" kern="1200" dirty="0" smtClean="0"/>
                        <a:t>找連續</a:t>
                      </a:r>
                      <a:r>
                        <a:rPr kumimoji="0" lang="en-US" altLang="zh-TW" sz="1400" kern="1200" dirty="0" smtClean="0"/>
                        <a:t>3</a:t>
                      </a:r>
                      <a:r>
                        <a:rPr kumimoji="0" lang="zh-TW" altLang="zh-TW" sz="1400" kern="1200" dirty="0" smtClean="0"/>
                        <a:t>個母音</a:t>
                      </a:r>
                      <a:r>
                        <a:rPr kumimoji="0" lang="en-US" altLang="zh-TW" sz="1400" kern="1200" dirty="0" smtClean="0"/>
                        <a:t>,</a:t>
                      </a:r>
                      <a:r>
                        <a:rPr kumimoji="0" lang="zh-TW" altLang="en-US" sz="1400" kern="1200" dirty="0" smtClean="0"/>
                        <a:t>不分大小寫</a:t>
                      </a:r>
                      <a:endParaRPr kumimoji="0" lang="zh-TW" altLang="zh-TW" sz="1400" kern="1200" dirty="0" smtClean="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12"/>
                  </a:ext>
                </a:extLst>
              </a:tr>
              <a:tr h="347876">
                <a:tc>
                  <a:txBody>
                    <a:bodyPr/>
                    <a:lstStyle/>
                    <a:p>
                      <a:pPr algn="ctr"/>
                      <a:r>
                        <a:rPr kumimoji="0" lang="en-US" altLang="zh-TW" sz="1400" kern="1200" dirty="0" smtClean="0"/>
                        <a:t>13</a:t>
                      </a:r>
                      <a:endParaRPr kumimoji="0" lang="zh-TW" altLang="en-US" sz="14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0" lang="en-US" altLang="zh-TW" sz="1400" kern="1200" dirty="0" err="1" smtClean="0"/>
                        <a:t>grep</a:t>
                      </a:r>
                      <a:r>
                        <a:rPr kumimoji="0" lang="en-US" altLang="zh-TW" sz="1400" kern="1200" dirty="0" smtClean="0"/>
                        <a:t> </a:t>
                      </a:r>
                      <a:r>
                        <a:rPr kumimoji="0" lang="zh-TW" altLang="en-US" sz="1400" kern="1200" dirty="0" smtClean="0"/>
                        <a:t> </a:t>
                      </a:r>
                      <a:r>
                        <a:rPr kumimoji="0" lang="en-US" altLang="zh-TW" sz="1400" kern="1200" dirty="0" smtClean="0"/>
                        <a:t>-E -w</a:t>
                      </a:r>
                      <a:r>
                        <a:rPr kumimoji="0" lang="zh-TW" altLang="en-US" sz="1400" kern="1200" dirty="0" smtClean="0"/>
                        <a:t> </a:t>
                      </a:r>
                      <a:r>
                        <a:rPr kumimoji="0" lang="en-US" altLang="zh-TW" sz="1400" kern="1200" dirty="0" smtClean="0"/>
                        <a:t>-o  “[[:alpha:]]{14,18}” </a:t>
                      </a:r>
                      <a:r>
                        <a:rPr kumimoji="0" lang="zh-TW" altLang="en-US" sz="1400" kern="1200" dirty="0" smtClean="0"/>
                        <a:t> </a:t>
                      </a:r>
                      <a:r>
                        <a:rPr kumimoji="0" lang="en-US" altLang="zh-TW" sz="1400" kern="1200" dirty="0" smtClean="0"/>
                        <a:t>GPL</a:t>
                      </a:r>
                      <a:endParaRPr kumimoji="0" lang="zh-TW" altLang="en-US" sz="14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0" lang="zh-TW" altLang="zh-TW" sz="1400" kern="1200" dirty="0" smtClean="0"/>
                        <a:t>找長度是</a:t>
                      </a:r>
                      <a:r>
                        <a:rPr kumimoji="0" lang="en-US" altLang="zh-TW" sz="1400" kern="1200" dirty="0" smtClean="0"/>
                        <a:t>14~18</a:t>
                      </a:r>
                      <a:r>
                        <a:rPr kumimoji="0" lang="zh-TW" altLang="zh-TW" sz="1400" kern="1200" dirty="0" smtClean="0"/>
                        <a:t>的英文單字</a:t>
                      </a:r>
                      <a:endParaRPr kumimoji="0" lang="zh-TW" altLang="en-US" sz="14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13"/>
                  </a:ext>
                </a:extLst>
              </a:tr>
            </a:tbl>
          </a:graphicData>
        </a:graphic>
      </p:graphicFrame>
    </p:spTree>
    <p:extLst>
      <p:ext uri="{BB962C8B-B14F-4D97-AF65-F5344CB8AC3E}">
        <p14:creationId xmlns:p14="http://schemas.microsoft.com/office/powerpoint/2010/main" val="344343299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對數字的處理</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105</a:t>
            </a:fld>
            <a:endParaRPr lang="zh-TW" altLang="en-US"/>
          </a:p>
        </p:txBody>
      </p:sp>
      <p:sp>
        <p:nvSpPr>
          <p:cNvPr id="4" name="內容版面配置區 3"/>
          <p:cNvSpPr>
            <a:spLocks noGrp="1"/>
          </p:cNvSpPr>
          <p:nvPr>
            <p:ph sz="quarter" idx="1"/>
          </p:nvPr>
        </p:nvSpPr>
        <p:spPr/>
        <p:txBody>
          <a:bodyPr/>
          <a:lstStyle/>
          <a:p>
            <a:r>
              <a:rPr lang="zh-TW" altLang="en-US" dirty="0"/>
              <a:t>正規表示法是以</a:t>
            </a:r>
            <a:r>
              <a:rPr lang="zh-TW" altLang="en-US" u="sng" dirty="0"/>
              <a:t>字串</a:t>
            </a:r>
            <a:r>
              <a:rPr lang="zh-TW" altLang="en-US" dirty="0"/>
              <a:t>來看待要比對的項目</a:t>
            </a:r>
            <a:endParaRPr lang="en-US" altLang="zh-TW" dirty="0"/>
          </a:p>
          <a:p>
            <a:pPr lvl="1"/>
            <a:r>
              <a:rPr lang="zh-TW" altLang="en-US" dirty="0"/>
              <a:t>所以若是用 </a:t>
            </a:r>
            <a:r>
              <a:rPr lang="en-US" altLang="zh-TW" dirty="0"/>
              <a:t>[0-255] </a:t>
            </a:r>
            <a:r>
              <a:rPr lang="zh-TW" altLang="en-US" dirty="0"/>
              <a:t>則會尋找  </a:t>
            </a:r>
            <a:r>
              <a:rPr lang="en-US" altLang="zh-TW" dirty="0"/>
              <a:t>0-2,5,5  </a:t>
            </a:r>
            <a:r>
              <a:rPr lang="zh-TW" altLang="en-US" dirty="0"/>
              <a:t>也就是會找</a:t>
            </a:r>
            <a:r>
              <a:rPr lang="en-US" altLang="zh-TW" dirty="0"/>
              <a:t>[0125]</a:t>
            </a:r>
          </a:p>
          <a:p>
            <a:endParaRPr lang="zh-TW" altLang="en-US" dirty="0"/>
          </a:p>
        </p:txBody>
      </p:sp>
      <p:graphicFrame>
        <p:nvGraphicFramePr>
          <p:cNvPr id="5" name="表格 4"/>
          <p:cNvGraphicFramePr>
            <a:graphicFrameLocks noGrp="1"/>
          </p:cNvGraphicFramePr>
          <p:nvPr>
            <p:extLst>
              <p:ext uri="{D42A27DB-BD31-4B8C-83A1-F6EECF244321}">
                <p14:modId xmlns:p14="http://schemas.microsoft.com/office/powerpoint/2010/main" val="3324955933"/>
              </p:ext>
            </p:extLst>
          </p:nvPr>
        </p:nvGraphicFramePr>
        <p:xfrm>
          <a:off x="755576" y="2420888"/>
          <a:ext cx="7862317" cy="1854200"/>
        </p:xfrm>
        <a:graphic>
          <a:graphicData uri="http://schemas.openxmlformats.org/drawingml/2006/table">
            <a:tbl>
              <a:tblPr firstRow="1" bandRow="1">
                <a:tableStyleId>{6E25E649-3F16-4E02-A733-19D2CDBF48F0}</a:tableStyleId>
              </a:tblPr>
              <a:tblGrid>
                <a:gridCol w="1216343">
                  <a:extLst>
                    <a:ext uri="{9D8B030D-6E8A-4147-A177-3AD203B41FA5}">
                      <a16:colId xmlns:a16="http://schemas.microsoft.com/office/drawing/2014/main" xmlns="" val="20000"/>
                    </a:ext>
                  </a:extLst>
                </a:gridCol>
                <a:gridCol w="6645974">
                  <a:extLst>
                    <a:ext uri="{9D8B030D-6E8A-4147-A177-3AD203B41FA5}">
                      <a16:colId xmlns:a16="http://schemas.microsoft.com/office/drawing/2014/main" xmlns="" val="20001"/>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目的</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600" dirty="0" smtClean="0"/>
                        <a:t>範例</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70840">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找出數字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TW" sz="1600" dirty="0" err="1" smtClean="0"/>
                        <a:t>egrep</a:t>
                      </a:r>
                      <a:r>
                        <a:rPr lang="en-US" altLang="zh-TW" sz="1600" dirty="0" smtClean="0"/>
                        <a:t> ‘[0-9]’  /</a:t>
                      </a:r>
                      <a:r>
                        <a:rPr lang="en-US" altLang="zh-TW" sz="1600" dirty="0" err="1" smtClean="0"/>
                        <a:t>etc</a:t>
                      </a:r>
                      <a:r>
                        <a:rPr lang="en-US" altLang="zh-TW" sz="1600" dirty="0" smtClean="0"/>
                        <a:t>/</a:t>
                      </a:r>
                      <a:r>
                        <a:rPr lang="en-US" altLang="zh-TW" sz="1600" dirty="0" err="1" smtClean="0"/>
                        <a:t>passwd</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370840">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dirty="0" smtClean="0"/>
                    </a:p>
                  </a:txBody>
                  <a:tcPr/>
                </a:tc>
                <a:tc>
                  <a:txBody>
                    <a:body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TW" sz="1600" dirty="0" err="1" smtClean="0"/>
                        <a:t>egrep</a:t>
                      </a:r>
                      <a:r>
                        <a:rPr lang="en-US" altLang="zh-TW" sz="1600" dirty="0" smtClean="0"/>
                        <a:t> ‘[[:digit:]]’  /</a:t>
                      </a:r>
                      <a:r>
                        <a:rPr lang="en-US" altLang="zh-TW" sz="1600" dirty="0" err="1" smtClean="0"/>
                        <a:t>etc</a:t>
                      </a:r>
                      <a:r>
                        <a:rPr lang="en-US" altLang="zh-TW" sz="1600" dirty="0" smtClean="0"/>
                        <a:t>/</a:t>
                      </a:r>
                      <a:r>
                        <a:rPr lang="en-US" altLang="zh-TW" sz="1600" dirty="0" err="1" smtClean="0"/>
                        <a:t>passwd</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找出</a:t>
                      </a:r>
                      <a:r>
                        <a:rPr lang="en-US" altLang="zh-TW" sz="1600" dirty="0" smtClean="0"/>
                        <a:t>0~9</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sz="1600" dirty="0" err="1" smtClean="0"/>
                        <a:t>egrep</a:t>
                      </a:r>
                      <a:r>
                        <a:rPr lang="en-US" altLang="zh-TW" sz="1600" dirty="0" smtClean="0"/>
                        <a:t> -w</a:t>
                      </a:r>
                      <a:r>
                        <a:rPr lang="en-US" altLang="zh-TW" sz="1600" baseline="0" dirty="0" smtClean="0"/>
                        <a:t>  ‘</a:t>
                      </a:r>
                      <a:r>
                        <a:rPr lang="en-US" altLang="zh-TW" sz="1600" dirty="0" smtClean="0"/>
                        <a:t>[0-9]’  /</a:t>
                      </a:r>
                      <a:r>
                        <a:rPr lang="en-US" altLang="zh-TW" sz="1600" dirty="0" err="1" smtClean="0"/>
                        <a:t>etc</a:t>
                      </a:r>
                      <a:r>
                        <a:rPr lang="en-US" altLang="zh-TW" sz="1600" dirty="0" smtClean="0"/>
                        <a:t>/</a:t>
                      </a:r>
                      <a:r>
                        <a:rPr lang="en-US" altLang="zh-TW" sz="1600" dirty="0" err="1" smtClean="0"/>
                        <a:t>passwd</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找出</a:t>
                      </a:r>
                      <a:r>
                        <a:rPr lang="en-US" altLang="zh-TW" sz="1600" dirty="0" smtClean="0"/>
                        <a:t>0~99</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sz="1600" dirty="0" err="1" smtClean="0"/>
                        <a:t>egrep</a:t>
                      </a:r>
                      <a:r>
                        <a:rPr lang="en-US" altLang="zh-TW" sz="1600" dirty="0" smtClean="0"/>
                        <a:t>   -w  ‘([0-9]|[1-9][0-9])’  /</a:t>
                      </a:r>
                      <a:r>
                        <a:rPr lang="en-US" altLang="zh-TW" sz="1600" dirty="0" err="1" smtClean="0"/>
                        <a:t>etc</a:t>
                      </a:r>
                      <a:r>
                        <a:rPr lang="en-US" altLang="zh-TW" sz="1600" dirty="0" smtClean="0"/>
                        <a:t>/</a:t>
                      </a:r>
                      <a:r>
                        <a:rPr lang="en-US" altLang="zh-TW" sz="1600" dirty="0" err="1" smtClean="0"/>
                        <a:t>passwd</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148915697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其他範例</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106</a:t>
            </a:fld>
            <a:endParaRPr lang="zh-TW" altLang="en-US"/>
          </a:p>
        </p:txBody>
      </p:sp>
      <p:sp>
        <p:nvSpPr>
          <p:cNvPr id="9" name="內容版面配置區 8"/>
          <p:cNvSpPr>
            <a:spLocks noGrp="1"/>
          </p:cNvSpPr>
          <p:nvPr>
            <p:ph sz="quarter" idx="1"/>
          </p:nvPr>
        </p:nvSpPr>
        <p:spPr/>
        <p:txBody>
          <a:bodyPr/>
          <a:lstStyle/>
          <a:p>
            <a:endParaRPr lang="zh-TW" altLang="en-US" dirty="0"/>
          </a:p>
        </p:txBody>
      </p:sp>
      <p:graphicFrame>
        <p:nvGraphicFramePr>
          <p:cNvPr id="4" name="資料庫圖表 3"/>
          <p:cNvGraphicFramePr/>
          <p:nvPr>
            <p:extLst>
              <p:ext uri="{D42A27DB-BD31-4B8C-83A1-F6EECF244321}">
                <p14:modId xmlns:p14="http://schemas.microsoft.com/office/powerpoint/2010/main" val="338007746"/>
              </p:ext>
            </p:extLst>
          </p:nvPr>
        </p:nvGraphicFramePr>
        <p:xfrm>
          <a:off x="1259632" y="1196752"/>
          <a:ext cx="6912768" cy="5112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629416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smtClean="0"/>
              <a:t>壓縮與備份</a:t>
            </a:r>
            <a:endParaRPr lang="zh-TW" altLang="en-US" dirty="0"/>
          </a:p>
        </p:txBody>
      </p:sp>
      <p:sp>
        <p:nvSpPr>
          <p:cNvPr id="2" name="文字版面配置區 1"/>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107</a:t>
            </a:fld>
            <a:endParaRPr lang="zh-TW" altLang="en-US"/>
          </a:p>
        </p:txBody>
      </p:sp>
      <p:pic>
        <p:nvPicPr>
          <p:cNvPr id="3076" name="Picture 4" descr="「linux Process logo」的圖片搜尋結果"/>
          <p:cNvPicPr>
            <a:picLocks noChangeAspect="1" noChangeArrowheads="1"/>
          </p:cNvPicPr>
          <p:nvPr/>
        </p:nvPicPr>
        <p:blipFill>
          <a:blip r:embed="rId2" cstate="email">
            <a:extLst>
              <a:ext uri="{BEBA8EAE-BF5A-486C-A8C5-ECC9F3942E4B}">
                <a14:imgProps xmlns:a14="http://schemas.microsoft.com/office/drawing/2010/main">
                  <a14:imgLayer r:embed="rId3">
                    <a14:imgEffect>
                      <a14:backgroundRemoval t="4444" b="96889" l="3556" r="97778"/>
                    </a14:imgEffect>
                  </a14:imgLayer>
                </a14:imgProps>
              </a:ext>
              <a:ext uri="{28A0092B-C50C-407E-A947-70E740481C1C}">
                <a14:useLocalDpi xmlns:a14="http://schemas.microsoft.com/office/drawing/2010/main"/>
              </a:ext>
            </a:extLst>
          </a:blip>
          <a:srcRect/>
          <a:stretch>
            <a:fillRect/>
          </a:stretch>
        </p:blipFill>
        <p:spPr bwMode="auto">
          <a:xfrm>
            <a:off x="6444208" y="4149080"/>
            <a:ext cx="1783083" cy="1783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159926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Linux</a:t>
            </a:r>
            <a:r>
              <a:rPr lang="zh-TW" altLang="en-US" dirty="0"/>
              <a:t>壓縮檔</a:t>
            </a:r>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108</a:t>
            </a:fld>
            <a:endParaRPr lang="zh-TW" altLang="en-US"/>
          </a:p>
        </p:txBody>
      </p:sp>
      <p:sp>
        <p:nvSpPr>
          <p:cNvPr id="4" name="內容版面配置區 3"/>
          <p:cNvSpPr>
            <a:spLocks noGrp="1"/>
          </p:cNvSpPr>
          <p:nvPr>
            <p:ph sz="quarter" idx="1"/>
          </p:nvPr>
        </p:nvSpPr>
        <p:spPr/>
        <p:txBody>
          <a:bodyPr/>
          <a:lstStyle/>
          <a:p>
            <a:r>
              <a:rPr lang="zh-TW" altLang="en-US" dirty="0"/>
              <a:t>壓縮檔的附</a:t>
            </a:r>
            <a:r>
              <a:rPr lang="zh-TW" altLang="en-US" dirty="0" smtClean="0"/>
              <a:t>檔名</a:t>
            </a:r>
            <a:r>
              <a:rPr lang="zh-TW" altLang="en-US" dirty="0"/>
              <a:t>只</a:t>
            </a:r>
            <a:r>
              <a:rPr lang="zh-TW" altLang="en-US" dirty="0" smtClean="0"/>
              <a:t>是為了識別作用</a:t>
            </a:r>
            <a:endParaRPr lang="en-US" altLang="zh-TW" dirty="0" smtClean="0"/>
          </a:p>
          <a:p>
            <a:endParaRPr lang="en-US" altLang="zh-TW" dirty="0"/>
          </a:p>
          <a:p>
            <a:endParaRPr lang="en-US" altLang="zh-TW" dirty="0" smtClean="0"/>
          </a:p>
          <a:p>
            <a:endParaRPr lang="en-US" altLang="zh-TW" dirty="0"/>
          </a:p>
          <a:p>
            <a:endParaRPr lang="en-US" altLang="zh-TW" dirty="0" smtClean="0"/>
          </a:p>
          <a:p>
            <a:r>
              <a:rPr lang="zh-TW" altLang="en-US" dirty="0" smtClean="0"/>
              <a:t>搭配</a:t>
            </a:r>
            <a:r>
              <a:rPr lang="en-US" altLang="zh-TW" dirty="0" smtClean="0"/>
              <a:t>tar</a:t>
            </a:r>
            <a:r>
              <a:rPr lang="zh-TW" altLang="en-US" dirty="0" smtClean="0"/>
              <a:t>使用</a:t>
            </a:r>
            <a:endParaRPr lang="zh-TW" altLang="en-US" dirty="0"/>
          </a:p>
        </p:txBody>
      </p:sp>
      <p:graphicFrame>
        <p:nvGraphicFramePr>
          <p:cNvPr id="6" name="資料庫圖表 5"/>
          <p:cNvGraphicFramePr/>
          <p:nvPr>
            <p:extLst>
              <p:ext uri="{D42A27DB-BD31-4B8C-83A1-F6EECF244321}">
                <p14:modId xmlns:p14="http://schemas.microsoft.com/office/powerpoint/2010/main" val="2390451373"/>
              </p:ext>
            </p:extLst>
          </p:nvPr>
        </p:nvGraphicFramePr>
        <p:xfrm>
          <a:off x="899592" y="1700808"/>
          <a:ext cx="7488832" cy="180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資料庫圖表 6"/>
          <p:cNvGraphicFramePr/>
          <p:nvPr>
            <p:extLst>
              <p:ext uri="{D42A27DB-BD31-4B8C-83A1-F6EECF244321}">
                <p14:modId xmlns:p14="http://schemas.microsoft.com/office/powerpoint/2010/main" val="1696972155"/>
              </p:ext>
            </p:extLst>
          </p:nvPr>
        </p:nvGraphicFramePr>
        <p:xfrm>
          <a:off x="827584" y="4293296"/>
          <a:ext cx="7632848" cy="1800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98272496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Grp="1" noChangeArrowheads="1"/>
          </p:cNvSpPr>
          <p:nvPr>
            <p:ph type="title"/>
          </p:nvPr>
        </p:nvSpPr>
        <p:spPr/>
        <p:txBody>
          <a:bodyPr/>
          <a:lstStyle/>
          <a:p>
            <a:r>
              <a:rPr lang="en-US" altLang="zh-TW" smtClean="0"/>
              <a:t>zip</a:t>
            </a:r>
            <a:r>
              <a:rPr lang="zh-TW" altLang="en-US" smtClean="0"/>
              <a:t>  及  </a:t>
            </a:r>
            <a:r>
              <a:rPr lang="en-US" altLang="zh-TW" smtClean="0"/>
              <a:t>gzip</a:t>
            </a:r>
            <a:endParaRPr lang="en-US" altLang="zh-TW" dirty="0" smtClean="0"/>
          </a:p>
        </p:txBody>
      </p:sp>
      <p:sp>
        <p:nvSpPr>
          <p:cNvPr id="8" name="投影片編號版面配置區 7"/>
          <p:cNvSpPr>
            <a:spLocks noGrp="1"/>
          </p:cNvSpPr>
          <p:nvPr>
            <p:ph type="sldNum" sz="quarter" idx="12"/>
          </p:nvPr>
        </p:nvSpPr>
        <p:spPr/>
        <p:txBody>
          <a:bodyPr/>
          <a:lstStyle/>
          <a:p>
            <a:fld id="{73DA0BB7-265A-403C-9275-D587AB510EDC}" type="slidenum">
              <a:rPr lang="zh-TW" altLang="en-US" smtClean="0"/>
              <a:pPr/>
              <a:t>109</a:t>
            </a:fld>
            <a:endParaRPr lang="zh-TW" altLang="en-US"/>
          </a:p>
        </p:txBody>
      </p:sp>
      <p:sp>
        <p:nvSpPr>
          <p:cNvPr id="43012" name="Rectangle 3"/>
          <p:cNvSpPr>
            <a:spLocks noGrp="1" noChangeArrowheads="1"/>
          </p:cNvSpPr>
          <p:nvPr>
            <p:ph sz="quarter" idx="1"/>
          </p:nvPr>
        </p:nvSpPr>
        <p:spPr/>
        <p:txBody>
          <a:bodyPr/>
          <a:lstStyle/>
          <a:p>
            <a:r>
              <a:rPr lang="en-US" altLang="zh-TW" dirty="0" smtClean="0"/>
              <a:t>zip  /  unzip</a:t>
            </a:r>
          </a:p>
          <a:p>
            <a:pPr lvl="1"/>
            <a:r>
              <a:rPr lang="en-US" altLang="zh-TW" dirty="0" smtClean="0"/>
              <a:t>zip  file1.zip</a:t>
            </a:r>
            <a:r>
              <a:rPr lang="zh-TW" altLang="en-US" dirty="0" smtClean="0"/>
              <a:t>  </a:t>
            </a:r>
            <a:r>
              <a:rPr lang="en-US" altLang="zh-TW" dirty="0" smtClean="0"/>
              <a:t>file1  </a:t>
            </a:r>
            <a:r>
              <a:rPr lang="en-US" altLang="zh-TW" dirty="0" smtClean="0">
                <a:solidFill>
                  <a:srgbClr val="00B050"/>
                </a:solidFill>
              </a:rPr>
              <a:t>#</a:t>
            </a:r>
            <a:r>
              <a:rPr lang="zh-TW" altLang="en-US" dirty="0" smtClean="0">
                <a:solidFill>
                  <a:srgbClr val="00B050"/>
                </a:solidFill>
              </a:rPr>
              <a:t>壓縮</a:t>
            </a:r>
            <a:r>
              <a:rPr lang="en-US" altLang="zh-TW" dirty="0" smtClean="0">
                <a:solidFill>
                  <a:srgbClr val="00B050"/>
                </a:solidFill>
              </a:rPr>
              <a:t>file1</a:t>
            </a:r>
            <a:r>
              <a:rPr lang="zh-TW" altLang="en-US" dirty="0" smtClean="0">
                <a:solidFill>
                  <a:srgbClr val="00B050"/>
                </a:solidFill>
              </a:rPr>
              <a:t>產生</a:t>
            </a:r>
            <a:r>
              <a:rPr lang="en-US" altLang="zh-TW" dirty="0" smtClean="0">
                <a:solidFill>
                  <a:srgbClr val="00B050"/>
                </a:solidFill>
              </a:rPr>
              <a:t>file1.zip</a:t>
            </a:r>
          </a:p>
          <a:p>
            <a:pPr lvl="1"/>
            <a:r>
              <a:rPr lang="en-US" altLang="zh-TW" dirty="0" smtClean="0"/>
              <a:t>unzip  file1.zip	</a:t>
            </a:r>
            <a:r>
              <a:rPr lang="zh-TW" altLang="en-US" dirty="0" smtClean="0"/>
              <a:t>  </a:t>
            </a:r>
            <a:r>
              <a:rPr lang="en-US" altLang="zh-TW" dirty="0" smtClean="0">
                <a:solidFill>
                  <a:srgbClr val="00B050"/>
                </a:solidFill>
              </a:rPr>
              <a:t>#</a:t>
            </a:r>
            <a:r>
              <a:rPr lang="zh-TW" altLang="en-US" dirty="0" smtClean="0">
                <a:solidFill>
                  <a:srgbClr val="00B050"/>
                </a:solidFill>
              </a:rPr>
              <a:t>解壓縮</a:t>
            </a:r>
            <a:r>
              <a:rPr lang="en-US" altLang="zh-TW" dirty="0" smtClean="0">
                <a:solidFill>
                  <a:srgbClr val="00B050"/>
                </a:solidFill>
              </a:rPr>
              <a:t>file1.zip</a:t>
            </a:r>
          </a:p>
          <a:p>
            <a:endParaRPr lang="en-US" altLang="zh-TW" dirty="0" smtClean="0"/>
          </a:p>
          <a:p>
            <a:r>
              <a:rPr lang="en-US" altLang="zh-TW" dirty="0" err="1" smtClean="0"/>
              <a:t>gzip</a:t>
            </a:r>
            <a:r>
              <a:rPr lang="en-US" altLang="zh-TW" dirty="0" smtClean="0"/>
              <a:t>  /  </a:t>
            </a:r>
            <a:r>
              <a:rPr lang="en-US" altLang="zh-TW" dirty="0" err="1" smtClean="0"/>
              <a:t>gunzip</a:t>
            </a:r>
            <a:endParaRPr lang="zh-TW" altLang="en-US" dirty="0" smtClean="0"/>
          </a:p>
          <a:p>
            <a:pPr lvl="1"/>
            <a:r>
              <a:rPr lang="zh-TW" altLang="en-US" dirty="0" smtClean="0"/>
              <a:t>只能壓縮一個檔案，無法將多個檔案壓縮為一個檔案</a:t>
            </a:r>
            <a:r>
              <a:rPr lang="en-US" altLang="zh-TW" dirty="0" smtClean="0"/>
              <a:t>  </a:t>
            </a:r>
          </a:p>
          <a:p>
            <a:pPr lvl="1"/>
            <a:r>
              <a:rPr lang="en-US" altLang="zh-TW" dirty="0" err="1" smtClean="0"/>
              <a:t>gzip</a:t>
            </a:r>
            <a:r>
              <a:rPr lang="en-US" altLang="zh-TW" dirty="0" smtClean="0"/>
              <a:t>  file1</a:t>
            </a:r>
            <a:r>
              <a:rPr lang="zh-TW" altLang="en-US" dirty="0" smtClean="0"/>
              <a:t>  </a:t>
            </a:r>
            <a:r>
              <a:rPr lang="en-US" altLang="zh-TW" dirty="0" smtClean="0"/>
              <a:t>  	</a:t>
            </a:r>
            <a:r>
              <a:rPr lang="en-US" altLang="zh-TW" dirty="0" smtClean="0">
                <a:solidFill>
                  <a:srgbClr val="00B050"/>
                </a:solidFill>
              </a:rPr>
              <a:t>#</a:t>
            </a:r>
            <a:r>
              <a:rPr lang="zh-TW" altLang="en-US" dirty="0" smtClean="0">
                <a:solidFill>
                  <a:srgbClr val="00B050"/>
                </a:solidFill>
              </a:rPr>
              <a:t>壓縮後生成</a:t>
            </a:r>
            <a:r>
              <a:rPr lang="en-US" altLang="zh-TW" dirty="0" smtClean="0">
                <a:solidFill>
                  <a:srgbClr val="00B050"/>
                </a:solidFill>
              </a:rPr>
              <a:t>file1.gz</a:t>
            </a:r>
            <a:r>
              <a:rPr lang="zh-TW" altLang="en-US" dirty="0" smtClean="0">
                <a:solidFill>
                  <a:srgbClr val="00B050"/>
                </a:solidFill>
              </a:rPr>
              <a:t>，並刪除原始檔案</a:t>
            </a:r>
            <a:endParaRPr lang="en-US" altLang="zh-TW" dirty="0" smtClean="0">
              <a:solidFill>
                <a:srgbClr val="00B050"/>
              </a:solidFill>
            </a:endParaRPr>
          </a:p>
          <a:p>
            <a:pPr lvl="1"/>
            <a:r>
              <a:rPr lang="en-US" altLang="zh-TW" dirty="0" err="1" smtClean="0"/>
              <a:t>gzip</a:t>
            </a:r>
            <a:r>
              <a:rPr lang="en-US" altLang="zh-TW" dirty="0" smtClean="0"/>
              <a:t> -9 file2 	</a:t>
            </a:r>
            <a:r>
              <a:rPr lang="en-US" altLang="zh-TW" dirty="0" smtClean="0">
                <a:solidFill>
                  <a:srgbClr val="00B050"/>
                </a:solidFill>
              </a:rPr>
              <a:t>#</a:t>
            </a:r>
            <a:r>
              <a:rPr lang="zh-TW" altLang="en-US" dirty="0" smtClean="0">
                <a:solidFill>
                  <a:srgbClr val="00B050"/>
                </a:solidFill>
              </a:rPr>
              <a:t>可以加</a:t>
            </a:r>
            <a:r>
              <a:rPr lang="en-US" altLang="zh-TW" dirty="0" smtClean="0">
                <a:solidFill>
                  <a:srgbClr val="00B050"/>
                </a:solidFill>
              </a:rPr>
              <a:t>1~9</a:t>
            </a:r>
            <a:r>
              <a:rPr lang="zh-TW" altLang="en-US" dirty="0" smtClean="0">
                <a:solidFill>
                  <a:srgbClr val="00B050"/>
                </a:solidFill>
              </a:rPr>
              <a:t>表示壓縮程度，預設是</a:t>
            </a:r>
            <a:r>
              <a:rPr lang="en-US" altLang="zh-TW" dirty="0" smtClean="0">
                <a:solidFill>
                  <a:srgbClr val="00B050"/>
                </a:solidFill>
              </a:rPr>
              <a:t>6</a:t>
            </a:r>
          </a:p>
          <a:p>
            <a:pPr lvl="1"/>
            <a:r>
              <a:rPr lang="en-US" altLang="zh-TW" dirty="0" err="1" smtClean="0"/>
              <a:t>gzip</a:t>
            </a:r>
            <a:r>
              <a:rPr lang="en-US" altLang="zh-TW" dirty="0" smtClean="0"/>
              <a:t>  -d  file1.gz  </a:t>
            </a:r>
            <a:r>
              <a:rPr lang="en-US" altLang="zh-TW" dirty="0" smtClean="0">
                <a:solidFill>
                  <a:srgbClr val="00B050"/>
                </a:solidFill>
              </a:rPr>
              <a:t>#</a:t>
            </a:r>
            <a:r>
              <a:rPr lang="zh-TW" altLang="en-US" dirty="0" smtClean="0">
                <a:solidFill>
                  <a:srgbClr val="00B050"/>
                </a:solidFill>
              </a:rPr>
              <a:t>解壓縮</a:t>
            </a:r>
            <a:endParaRPr lang="en-US" altLang="zh-TW" dirty="0" smtClean="0">
              <a:solidFill>
                <a:srgbClr val="00B050"/>
              </a:solidFill>
            </a:endParaRPr>
          </a:p>
          <a:p>
            <a:pPr lvl="1"/>
            <a:r>
              <a:rPr lang="en-US" altLang="zh-TW" dirty="0" err="1" smtClean="0"/>
              <a:t>gunzip</a:t>
            </a:r>
            <a:r>
              <a:rPr lang="en-US" altLang="zh-TW" dirty="0" smtClean="0"/>
              <a:t>  file2.gz</a:t>
            </a:r>
            <a:r>
              <a:rPr lang="zh-TW" altLang="en-US" dirty="0" smtClean="0"/>
              <a:t>   </a:t>
            </a:r>
            <a:r>
              <a:rPr lang="en-US" altLang="zh-TW" dirty="0" smtClean="0">
                <a:solidFill>
                  <a:srgbClr val="00B050"/>
                </a:solidFill>
              </a:rPr>
              <a:t>#</a:t>
            </a:r>
            <a:r>
              <a:rPr lang="zh-TW" altLang="en-US" dirty="0" smtClean="0">
                <a:solidFill>
                  <a:srgbClr val="00B050"/>
                </a:solidFill>
              </a:rPr>
              <a:t>解壓縮</a:t>
            </a:r>
            <a:endParaRPr lang="en-US" altLang="zh-TW" dirty="0">
              <a:solidFill>
                <a:srgbClr val="00B050"/>
              </a:solidFill>
            </a:endParaRPr>
          </a:p>
        </p:txBody>
      </p:sp>
    </p:spTree>
    <p:extLst>
      <p:ext uri="{BB962C8B-B14F-4D97-AF65-F5344CB8AC3E}">
        <p14:creationId xmlns:p14="http://schemas.microsoft.com/office/powerpoint/2010/main" val="31881354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如何還原快照</a:t>
            </a:r>
            <a:r>
              <a:rPr lang="en-US" altLang="zh-TW" smtClean="0"/>
              <a:t>?</a:t>
            </a:r>
            <a:endParaRPr lang="en-US" altLang="zh-TW"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11</a:t>
            </a:fld>
            <a:endParaRPr lang="zh-TW" altLang="en-US" dirty="0"/>
          </a:p>
        </p:txBody>
      </p:sp>
      <p:sp>
        <p:nvSpPr>
          <p:cNvPr id="3" name="內容版面配置區 2"/>
          <p:cNvSpPr>
            <a:spLocks noGrp="1"/>
          </p:cNvSpPr>
          <p:nvPr>
            <p:ph sz="quarter" idx="1"/>
          </p:nvPr>
        </p:nvSpPr>
        <p:spPr/>
        <p:txBody>
          <a:bodyPr/>
          <a:lstStyle/>
          <a:p>
            <a:pPr marL="514350" indent="-514350">
              <a:buFont typeface="+mj-lt"/>
              <a:buAutoNum type="arabicPeriod"/>
            </a:pPr>
            <a:r>
              <a:rPr lang="zh-TW" altLang="en-US" dirty="0" smtClean="0"/>
              <a:t>關閉</a:t>
            </a:r>
            <a:r>
              <a:rPr lang="en-US" altLang="zh-TW" dirty="0"/>
              <a:t>CentOS</a:t>
            </a:r>
          </a:p>
          <a:p>
            <a:pPr marL="514350" indent="-514350">
              <a:buFont typeface="+mj-lt"/>
              <a:buAutoNum type="arabicPeriod"/>
            </a:pPr>
            <a:r>
              <a:rPr lang="zh-TW" altLang="en-US" dirty="0" smtClean="0"/>
              <a:t>點選快照</a:t>
            </a:r>
            <a:r>
              <a:rPr lang="en-US" altLang="zh-TW" dirty="0" smtClean="0"/>
              <a:t>(S)</a:t>
            </a:r>
          </a:p>
          <a:p>
            <a:pPr marL="514350" indent="-514350">
              <a:buFont typeface="+mj-lt"/>
              <a:buAutoNum type="arabicPeriod"/>
            </a:pPr>
            <a:r>
              <a:rPr lang="zh-TW" altLang="en-US" dirty="0" smtClean="0"/>
              <a:t>挑選欲還原的快照</a:t>
            </a:r>
            <a:endParaRPr lang="en-US" altLang="zh-TW" dirty="0" smtClean="0"/>
          </a:p>
          <a:p>
            <a:pPr marL="514350" indent="-514350">
              <a:buFont typeface="+mj-lt"/>
              <a:buAutoNum type="arabicPeriod"/>
            </a:pPr>
            <a:r>
              <a:rPr lang="zh-TW" altLang="en-US" dirty="0" smtClean="0"/>
              <a:t>按下滑鼠右鍵，點選</a:t>
            </a:r>
            <a:r>
              <a:rPr lang="en-US" altLang="zh-TW" dirty="0" smtClean="0"/>
              <a:t>"</a:t>
            </a:r>
            <a:r>
              <a:rPr lang="zh-TW" altLang="en-US" dirty="0" smtClean="0"/>
              <a:t>還原快照</a:t>
            </a:r>
            <a:r>
              <a:rPr lang="en-US" altLang="zh-TW" dirty="0" smtClean="0"/>
              <a:t>"</a:t>
            </a:r>
            <a:r>
              <a:rPr lang="zh-TW" altLang="en-US" dirty="0" smtClean="0"/>
              <a:t> </a:t>
            </a:r>
          </a:p>
        </p:txBody>
      </p:sp>
      <p:grpSp>
        <p:nvGrpSpPr>
          <p:cNvPr id="8" name="群組 7"/>
          <p:cNvGrpSpPr/>
          <p:nvPr/>
        </p:nvGrpSpPr>
        <p:grpSpPr>
          <a:xfrm>
            <a:off x="899592" y="3284984"/>
            <a:ext cx="7583038" cy="3436908"/>
            <a:chOff x="251520" y="2330411"/>
            <a:chExt cx="7583038" cy="4195809"/>
          </a:xfrm>
        </p:grpSpPr>
        <p:sp>
          <p:nvSpPr>
            <p:cNvPr id="14" name="矩形 13"/>
            <p:cNvSpPr/>
            <p:nvPr/>
          </p:nvSpPr>
          <p:spPr>
            <a:xfrm>
              <a:off x="251520" y="3422757"/>
              <a:ext cx="342717" cy="369332"/>
            </a:xfrm>
            <a:prstGeom prst="rect">
              <a:avLst/>
            </a:prstGeom>
          </p:spPr>
          <p:txBody>
            <a:bodyPr wrap="square">
              <a:spAutoFit/>
            </a:bodyPr>
            <a:lstStyle/>
            <a:p>
              <a:r>
                <a:rPr lang="en-US" altLang="zh-TW" dirty="0" smtClean="0">
                  <a:solidFill>
                    <a:srgbClr val="FF0000"/>
                  </a:solidFill>
                  <a:latin typeface="微軟正黑體" panose="020B0604030504040204" pitchFamily="34" charset="-120"/>
                  <a:ea typeface="微軟正黑體" panose="020B0604030504040204" pitchFamily="34" charset="-120"/>
                </a:rPr>
                <a:t>1.</a:t>
              </a:r>
              <a:endParaRPr lang="zh-TW" altLang="en-US" dirty="0">
                <a:solidFill>
                  <a:srgbClr val="FF0000"/>
                </a:solidFill>
                <a:latin typeface="微軟正黑體" panose="020B0604030504040204" pitchFamily="34" charset="-120"/>
                <a:ea typeface="微軟正黑體" panose="020B0604030504040204" pitchFamily="34" charset="-120"/>
              </a:endParaRPr>
            </a:p>
          </p:txBody>
        </p:sp>
        <p:sp>
          <p:nvSpPr>
            <p:cNvPr id="12" name="右彎箭號 11"/>
            <p:cNvSpPr/>
            <p:nvPr/>
          </p:nvSpPr>
          <p:spPr>
            <a:xfrm flipH="1" flipV="1">
              <a:off x="4806699" y="4984958"/>
              <a:ext cx="615781" cy="732023"/>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latin typeface="微軟正黑體" panose="020B0604030504040204" pitchFamily="34" charset="-120"/>
                <a:ea typeface="微軟正黑體" panose="020B0604030504040204" pitchFamily="34" charset="-120"/>
              </a:endParaRPr>
            </a:p>
          </p:txBody>
        </p:sp>
        <p:sp>
          <p:nvSpPr>
            <p:cNvPr id="19" name="矩形 18"/>
            <p:cNvSpPr/>
            <p:nvPr/>
          </p:nvSpPr>
          <p:spPr>
            <a:xfrm>
              <a:off x="7485812" y="3798825"/>
              <a:ext cx="348746" cy="340382"/>
            </a:xfrm>
            <a:prstGeom prst="rect">
              <a:avLst/>
            </a:prstGeom>
          </p:spPr>
          <p:txBody>
            <a:bodyPr wrap="none">
              <a:spAutoFit/>
            </a:bodyPr>
            <a:lstStyle/>
            <a:p>
              <a:r>
                <a:rPr lang="en-US" altLang="zh-TW" dirty="0" smtClean="0">
                  <a:solidFill>
                    <a:srgbClr val="FF0000"/>
                  </a:solidFill>
                  <a:latin typeface="微軟正黑體" panose="020B0604030504040204" pitchFamily="34" charset="-120"/>
                  <a:ea typeface="微軟正黑體" panose="020B0604030504040204" pitchFamily="34" charset="-120"/>
                </a:rPr>
                <a:t>3.</a:t>
              </a:r>
              <a:endParaRPr lang="zh-TW" altLang="en-US" dirty="0">
                <a:solidFill>
                  <a:srgbClr val="FF0000"/>
                </a:solidFill>
                <a:latin typeface="微軟正黑體" panose="020B0604030504040204" pitchFamily="34" charset="-120"/>
                <a:ea typeface="微軟正黑體" panose="020B0604030504040204" pitchFamily="34" charset="-120"/>
              </a:endParaRPr>
            </a:p>
          </p:txBody>
        </p:sp>
        <p:sp>
          <p:nvSpPr>
            <p:cNvPr id="20" name="矩形 19"/>
            <p:cNvSpPr/>
            <p:nvPr/>
          </p:nvSpPr>
          <p:spPr>
            <a:xfrm>
              <a:off x="4456118" y="5895658"/>
              <a:ext cx="322495" cy="340382"/>
            </a:xfrm>
            <a:prstGeom prst="rect">
              <a:avLst/>
            </a:prstGeom>
          </p:spPr>
          <p:txBody>
            <a:bodyPr wrap="square">
              <a:spAutoFit/>
            </a:bodyPr>
            <a:lstStyle/>
            <a:p>
              <a:r>
                <a:rPr lang="en-US" altLang="zh-TW" dirty="0" smtClean="0">
                  <a:solidFill>
                    <a:srgbClr val="FF0000"/>
                  </a:solidFill>
                  <a:latin typeface="微軟正黑體" panose="020B0604030504040204" pitchFamily="34" charset="-120"/>
                  <a:ea typeface="微軟正黑體" panose="020B0604030504040204" pitchFamily="34" charset="-120"/>
                </a:rPr>
                <a:t>4.</a:t>
              </a:r>
              <a:endParaRPr lang="zh-TW" altLang="en-US" dirty="0">
                <a:solidFill>
                  <a:srgbClr val="FF0000"/>
                </a:solidFill>
                <a:latin typeface="微軟正黑體" panose="020B0604030504040204" pitchFamily="34" charset="-120"/>
                <a:ea typeface="微軟正黑體" panose="020B0604030504040204" pitchFamily="34" charset="-120"/>
              </a:endParaRPr>
            </a:p>
          </p:txBody>
        </p:sp>
        <p:pic>
          <p:nvPicPr>
            <p:cNvPr id="7171"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54191" y="2330411"/>
              <a:ext cx="6056318" cy="27065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矩形 10"/>
            <p:cNvSpPr/>
            <p:nvPr/>
          </p:nvSpPr>
          <p:spPr>
            <a:xfrm>
              <a:off x="944428" y="3325866"/>
              <a:ext cx="1693978" cy="5309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微軟正黑體" panose="020B0604030504040204" pitchFamily="34" charset="-120"/>
              </a:endParaRPr>
            </a:p>
          </p:txBody>
        </p:sp>
        <p:sp>
          <p:nvSpPr>
            <p:cNvPr id="24" name="矩形 23"/>
            <p:cNvSpPr/>
            <p:nvPr/>
          </p:nvSpPr>
          <p:spPr>
            <a:xfrm>
              <a:off x="4538556" y="3856776"/>
              <a:ext cx="2823700" cy="2824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微軟正黑體" panose="020B0604030504040204" pitchFamily="34" charset="-120"/>
                <a:ea typeface="微軟正黑體" panose="020B0604030504040204" pitchFamily="34" charset="-120"/>
              </a:endParaRPr>
            </a:p>
          </p:txBody>
        </p:sp>
        <p:sp>
          <p:nvSpPr>
            <p:cNvPr id="25" name="矩形 24"/>
            <p:cNvSpPr/>
            <p:nvPr/>
          </p:nvSpPr>
          <p:spPr>
            <a:xfrm>
              <a:off x="5062730" y="2939318"/>
              <a:ext cx="1099151" cy="2824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微軟正黑體" panose="020B0604030504040204" pitchFamily="34" charset="-120"/>
                <a:ea typeface="微軟正黑體" panose="020B0604030504040204" pitchFamily="34" charset="-120"/>
              </a:endParaRPr>
            </a:p>
          </p:txBody>
        </p:sp>
        <p:sp>
          <p:nvSpPr>
            <p:cNvPr id="26" name="矩形 25"/>
            <p:cNvSpPr/>
            <p:nvPr/>
          </p:nvSpPr>
          <p:spPr>
            <a:xfrm>
              <a:off x="6365159" y="2919121"/>
              <a:ext cx="348746" cy="340382"/>
            </a:xfrm>
            <a:prstGeom prst="rect">
              <a:avLst/>
            </a:prstGeom>
          </p:spPr>
          <p:txBody>
            <a:bodyPr wrap="none">
              <a:spAutoFit/>
            </a:bodyPr>
            <a:lstStyle/>
            <a:p>
              <a:r>
                <a:rPr lang="en-US" altLang="zh-TW" dirty="0" smtClean="0">
                  <a:solidFill>
                    <a:srgbClr val="FF0000"/>
                  </a:solidFill>
                  <a:latin typeface="微軟正黑體" panose="020B0604030504040204" pitchFamily="34" charset="-120"/>
                  <a:ea typeface="微軟正黑體" panose="020B0604030504040204" pitchFamily="34" charset="-120"/>
                </a:rPr>
                <a:t>2.</a:t>
              </a:r>
              <a:endParaRPr lang="zh-TW" altLang="en-US" dirty="0">
                <a:solidFill>
                  <a:srgbClr val="FF0000"/>
                </a:solidFill>
                <a:latin typeface="微軟正黑體" panose="020B0604030504040204" pitchFamily="34" charset="-120"/>
                <a:ea typeface="微軟正黑體" panose="020B0604030504040204" pitchFamily="34" charset="-120"/>
              </a:endParaRPr>
            </a:p>
          </p:txBody>
        </p:sp>
        <p:grpSp>
          <p:nvGrpSpPr>
            <p:cNvPr id="18" name="群組 17"/>
            <p:cNvGrpSpPr/>
            <p:nvPr/>
          </p:nvGrpSpPr>
          <p:grpSpPr>
            <a:xfrm>
              <a:off x="1331640" y="4456408"/>
              <a:ext cx="3024336" cy="2069812"/>
              <a:chOff x="3345351" y="4391968"/>
              <a:chExt cx="2876050" cy="2088232"/>
            </a:xfrm>
          </p:grpSpPr>
          <p:pic>
            <p:nvPicPr>
              <p:cNvPr id="21"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345351" y="4391968"/>
                <a:ext cx="2876050" cy="2088232"/>
              </a:xfrm>
              <a:prstGeom prst="rect">
                <a:avLst/>
              </a:prstGeom>
              <a:ln/>
            </p:spPr>
            <p:style>
              <a:lnRef idx="2">
                <a:schemeClr val="dk1"/>
              </a:lnRef>
              <a:fillRef idx="1">
                <a:schemeClr val="lt1"/>
              </a:fillRef>
              <a:effectRef idx="0">
                <a:schemeClr val="dk1"/>
              </a:effectRef>
              <a:fontRef idx="minor">
                <a:schemeClr val="dk1"/>
              </a:fontRef>
            </p:style>
          </p:pic>
          <p:sp>
            <p:nvSpPr>
              <p:cNvPr id="27" name="矩形 26"/>
              <p:cNvSpPr/>
              <p:nvPr/>
            </p:nvSpPr>
            <p:spPr>
              <a:xfrm>
                <a:off x="3847272" y="6015732"/>
                <a:ext cx="936104" cy="3064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微軟正黑體" panose="020B0604030504040204" pitchFamily="34" charset="-120"/>
                  <a:ea typeface="微軟正黑體" panose="020B0604030504040204" pitchFamily="34" charset="-120"/>
                </a:endParaRPr>
              </a:p>
            </p:txBody>
          </p:sp>
        </p:grpSp>
      </p:grpSp>
    </p:spTree>
    <p:extLst>
      <p:ext uri="{BB962C8B-B14F-4D97-AF65-F5344CB8AC3E}">
        <p14:creationId xmlns:p14="http://schemas.microsoft.com/office/powerpoint/2010/main" val="12543299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smtClean="0"/>
              <a:t>bzip2</a:t>
            </a:r>
            <a:r>
              <a:rPr lang="zh-TW" altLang="en-US" smtClean="0"/>
              <a:t> 及 </a:t>
            </a:r>
            <a:r>
              <a:rPr lang="en-US" altLang="zh-TW" smtClean="0"/>
              <a:t>xz</a:t>
            </a:r>
            <a:r>
              <a:rPr lang="zh-TW" altLang="en-US" smtClean="0"/>
              <a:t> </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110</a:t>
            </a:fld>
            <a:endParaRPr lang="zh-TW" altLang="en-US"/>
          </a:p>
        </p:txBody>
      </p:sp>
      <p:sp>
        <p:nvSpPr>
          <p:cNvPr id="2" name="內容版面配置區 1"/>
          <p:cNvSpPr>
            <a:spLocks noGrp="1"/>
          </p:cNvSpPr>
          <p:nvPr>
            <p:ph sz="quarter" idx="1"/>
          </p:nvPr>
        </p:nvSpPr>
        <p:spPr/>
        <p:txBody>
          <a:bodyPr>
            <a:normAutofit/>
          </a:bodyPr>
          <a:lstStyle/>
          <a:p>
            <a:r>
              <a:rPr lang="en-US" altLang="zh-TW" dirty="0" smtClean="0"/>
              <a:t>bzip2  /  bunzip2 (</a:t>
            </a:r>
            <a:r>
              <a:rPr lang="zh-TW" altLang="en-US" dirty="0" smtClean="0"/>
              <a:t>壓縮效率較佳</a:t>
            </a:r>
            <a:r>
              <a:rPr lang="en-US" altLang="zh-TW" dirty="0" smtClean="0"/>
              <a:t>)</a:t>
            </a:r>
            <a:endParaRPr lang="zh-TW" altLang="en-US" dirty="0" smtClean="0"/>
          </a:p>
          <a:p>
            <a:pPr lvl="1"/>
            <a:r>
              <a:rPr lang="en-US" altLang="zh-TW" dirty="0" smtClean="0"/>
              <a:t>bzip2  file1  	  </a:t>
            </a:r>
            <a:r>
              <a:rPr lang="zh-TW" altLang="en-US" dirty="0" smtClean="0"/>
              <a:t> </a:t>
            </a:r>
            <a:r>
              <a:rPr lang="en-US" altLang="zh-TW" dirty="0" smtClean="0">
                <a:solidFill>
                  <a:srgbClr val="00B050"/>
                </a:solidFill>
              </a:rPr>
              <a:t>#</a:t>
            </a:r>
            <a:r>
              <a:rPr lang="zh-TW" altLang="en-US" dirty="0">
                <a:solidFill>
                  <a:srgbClr val="00B050"/>
                </a:solidFill>
              </a:rPr>
              <a:t>壓縮後生成</a:t>
            </a:r>
            <a:r>
              <a:rPr lang="en-US" altLang="zh-TW" dirty="0" smtClean="0">
                <a:solidFill>
                  <a:srgbClr val="00B050"/>
                </a:solidFill>
              </a:rPr>
              <a:t>file1.bz2</a:t>
            </a:r>
            <a:r>
              <a:rPr lang="zh-TW" altLang="en-US" dirty="0" smtClean="0">
                <a:solidFill>
                  <a:srgbClr val="00B050"/>
                </a:solidFill>
              </a:rPr>
              <a:t>，但</a:t>
            </a:r>
            <a:r>
              <a:rPr lang="zh-TW" altLang="en-US" dirty="0">
                <a:solidFill>
                  <a:srgbClr val="FF0000"/>
                </a:solidFill>
              </a:rPr>
              <a:t>刪除</a:t>
            </a:r>
            <a:r>
              <a:rPr lang="zh-TW" altLang="en-US" dirty="0" smtClean="0">
                <a:solidFill>
                  <a:srgbClr val="00B050"/>
                </a:solidFill>
              </a:rPr>
              <a:t>原始</a:t>
            </a:r>
            <a:r>
              <a:rPr lang="zh-TW" altLang="en-US" dirty="0">
                <a:solidFill>
                  <a:srgbClr val="00B050"/>
                </a:solidFill>
              </a:rPr>
              <a:t>檔</a:t>
            </a:r>
            <a:endParaRPr lang="en-US" altLang="zh-TW" dirty="0" smtClean="0">
              <a:solidFill>
                <a:srgbClr val="00B050"/>
              </a:solidFill>
            </a:endParaRPr>
          </a:p>
          <a:p>
            <a:pPr lvl="1"/>
            <a:r>
              <a:rPr lang="en-US" altLang="zh-TW" dirty="0" smtClean="0"/>
              <a:t>bzip2  </a:t>
            </a:r>
            <a:r>
              <a:rPr lang="en-US" altLang="zh-TW" dirty="0"/>
              <a:t>-k  file1</a:t>
            </a:r>
            <a:r>
              <a:rPr lang="zh-TW" altLang="en-US" dirty="0"/>
              <a:t>   </a:t>
            </a:r>
            <a:r>
              <a:rPr lang="en-US" altLang="zh-TW" dirty="0"/>
              <a:t>	</a:t>
            </a:r>
            <a:r>
              <a:rPr lang="zh-TW" altLang="en-US" dirty="0" smtClean="0"/>
              <a:t>   </a:t>
            </a:r>
            <a:r>
              <a:rPr lang="en-US" altLang="zh-TW" dirty="0" smtClean="0">
                <a:solidFill>
                  <a:srgbClr val="00B050"/>
                </a:solidFill>
              </a:rPr>
              <a:t>#</a:t>
            </a:r>
            <a:r>
              <a:rPr lang="zh-TW" altLang="en-US" dirty="0">
                <a:solidFill>
                  <a:srgbClr val="00B050"/>
                </a:solidFill>
              </a:rPr>
              <a:t>壓縮後生成</a:t>
            </a:r>
            <a:r>
              <a:rPr lang="en-US" altLang="zh-TW" dirty="0" smtClean="0">
                <a:solidFill>
                  <a:srgbClr val="00B050"/>
                </a:solidFill>
              </a:rPr>
              <a:t>file1.bz2</a:t>
            </a:r>
            <a:r>
              <a:rPr lang="zh-TW" altLang="en-US" dirty="0" smtClean="0">
                <a:solidFill>
                  <a:srgbClr val="00B050"/>
                </a:solidFill>
              </a:rPr>
              <a:t>，</a:t>
            </a:r>
            <a:r>
              <a:rPr lang="zh-TW" altLang="en-US" dirty="0">
                <a:solidFill>
                  <a:srgbClr val="00B050"/>
                </a:solidFill>
              </a:rPr>
              <a:t>但</a:t>
            </a:r>
            <a:r>
              <a:rPr lang="zh-TW" altLang="en-US" dirty="0">
                <a:solidFill>
                  <a:srgbClr val="FF0000"/>
                </a:solidFill>
              </a:rPr>
              <a:t>保留</a:t>
            </a:r>
            <a:r>
              <a:rPr lang="zh-TW" altLang="en-US" dirty="0">
                <a:solidFill>
                  <a:srgbClr val="00B050"/>
                </a:solidFill>
              </a:rPr>
              <a:t>原始檔</a:t>
            </a:r>
            <a:endParaRPr lang="zh-TW" altLang="en-US" dirty="0" smtClean="0">
              <a:solidFill>
                <a:srgbClr val="00B050"/>
              </a:solidFill>
            </a:endParaRPr>
          </a:p>
          <a:p>
            <a:pPr lvl="1"/>
            <a:r>
              <a:rPr lang="en-US" altLang="zh-TW" dirty="0" smtClean="0"/>
              <a:t>bzip2  -d  file1.bz2 </a:t>
            </a:r>
            <a:r>
              <a:rPr lang="en-US" altLang="zh-TW" dirty="0" smtClean="0">
                <a:solidFill>
                  <a:srgbClr val="00B050"/>
                </a:solidFill>
              </a:rPr>
              <a:t>#</a:t>
            </a:r>
            <a:r>
              <a:rPr lang="zh-TW" altLang="en-US" dirty="0" smtClean="0">
                <a:solidFill>
                  <a:srgbClr val="00B050"/>
                </a:solidFill>
              </a:rPr>
              <a:t>解壓縮</a:t>
            </a:r>
            <a:endParaRPr lang="en-US" altLang="zh-TW" dirty="0" smtClean="0">
              <a:solidFill>
                <a:srgbClr val="00B050"/>
              </a:solidFill>
            </a:endParaRPr>
          </a:p>
          <a:p>
            <a:pPr lvl="1"/>
            <a:r>
              <a:rPr lang="en-US" altLang="zh-TW" dirty="0" smtClean="0"/>
              <a:t>bunzip2  file1.bz2 </a:t>
            </a:r>
            <a:r>
              <a:rPr lang="zh-TW" altLang="en-US" dirty="0" smtClean="0"/>
              <a:t> </a:t>
            </a:r>
            <a:r>
              <a:rPr lang="en-US" altLang="zh-TW" dirty="0" smtClean="0">
                <a:solidFill>
                  <a:srgbClr val="00B050"/>
                </a:solidFill>
              </a:rPr>
              <a:t>#</a:t>
            </a:r>
            <a:r>
              <a:rPr lang="zh-TW" altLang="en-US" dirty="0" smtClean="0">
                <a:solidFill>
                  <a:srgbClr val="00B050"/>
                </a:solidFill>
              </a:rPr>
              <a:t>解壓縮</a:t>
            </a:r>
          </a:p>
          <a:p>
            <a:endParaRPr lang="en-US" altLang="zh-TW" dirty="0" smtClean="0"/>
          </a:p>
          <a:p>
            <a:r>
              <a:rPr lang="en-US" altLang="zh-TW" dirty="0" err="1" smtClean="0"/>
              <a:t>xz</a:t>
            </a:r>
            <a:r>
              <a:rPr lang="zh-TW" altLang="en-US" dirty="0" smtClean="0"/>
              <a:t> </a:t>
            </a:r>
            <a:r>
              <a:rPr lang="en-US" altLang="zh-TW" dirty="0" smtClean="0"/>
              <a:t>/ </a:t>
            </a:r>
            <a:r>
              <a:rPr lang="en-US" altLang="zh-TW" dirty="0" err="1" smtClean="0"/>
              <a:t>unxz</a:t>
            </a:r>
            <a:r>
              <a:rPr lang="zh-TW" altLang="en-US" dirty="0" smtClean="0"/>
              <a:t> </a:t>
            </a:r>
            <a:r>
              <a:rPr lang="en-US" altLang="zh-TW" dirty="0"/>
              <a:t>(</a:t>
            </a:r>
            <a:r>
              <a:rPr lang="zh-TW" altLang="en-US" dirty="0"/>
              <a:t>壓縮</a:t>
            </a:r>
            <a:r>
              <a:rPr lang="zh-TW" altLang="en-US" dirty="0" smtClean="0"/>
              <a:t>效率更好</a:t>
            </a:r>
            <a:r>
              <a:rPr lang="en-US" altLang="zh-TW" dirty="0" smtClean="0"/>
              <a:t>)</a:t>
            </a:r>
          </a:p>
          <a:p>
            <a:pPr lvl="1"/>
            <a:r>
              <a:rPr lang="en-US" altLang="zh-TW" dirty="0" err="1" smtClean="0"/>
              <a:t>xz</a:t>
            </a:r>
            <a:r>
              <a:rPr lang="en-US" altLang="zh-TW" dirty="0" smtClean="0"/>
              <a:t>  file1	</a:t>
            </a:r>
            <a:r>
              <a:rPr lang="zh-TW" altLang="en-US" dirty="0" smtClean="0"/>
              <a:t>    </a:t>
            </a:r>
            <a:r>
              <a:rPr lang="en-US" altLang="zh-TW" dirty="0" smtClean="0"/>
              <a:t>	</a:t>
            </a:r>
            <a:r>
              <a:rPr lang="en-US" altLang="zh-TW" dirty="0" smtClean="0">
                <a:solidFill>
                  <a:srgbClr val="00B050"/>
                </a:solidFill>
              </a:rPr>
              <a:t>#</a:t>
            </a:r>
            <a:r>
              <a:rPr lang="zh-TW" altLang="en-US" dirty="0" smtClean="0">
                <a:solidFill>
                  <a:srgbClr val="00B050"/>
                </a:solidFill>
              </a:rPr>
              <a:t>壓縮後生成</a:t>
            </a:r>
            <a:r>
              <a:rPr lang="en-US" altLang="zh-TW" dirty="0" smtClean="0">
                <a:solidFill>
                  <a:srgbClr val="00B050"/>
                </a:solidFill>
              </a:rPr>
              <a:t>file1.xz</a:t>
            </a:r>
            <a:r>
              <a:rPr lang="zh-TW" altLang="en-US" dirty="0" smtClean="0">
                <a:solidFill>
                  <a:srgbClr val="00B050"/>
                </a:solidFill>
              </a:rPr>
              <a:t>，並</a:t>
            </a:r>
            <a:r>
              <a:rPr lang="zh-TW" altLang="en-US" dirty="0" smtClean="0">
                <a:solidFill>
                  <a:srgbClr val="FF0000"/>
                </a:solidFill>
              </a:rPr>
              <a:t>刪除</a:t>
            </a:r>
            <a:r>
              <a:rPr lang="zh-TW" altLang="en-US" dirty="0" smtClean="0">
                <a:solidFill>
                  <a:srgbClr val="00B050"/>
                </a:solidFill>
              </a:rPr>
              <a:t>原始檔</a:t>
            </a:r>
            <a:endParaRPr lang="en-US" altLang="zh-TW" dirty="0" smtClean="0">
              <a:solidFill>
                <a:srgbClr val="00B050"/>
              </a:solidFill>
            </a:endParaRPr>
          </a:p>
          <a:p>
            <a:pPr lvl="1"/>
            <a:r>
              <a:rPr lang="en-US" altLang="zh-TW" dirty="0" err="1" smtClean="0"/>
              <a:t>xz</a:t>
            </a:r>
            <a:r>
              <a:rPr lang="en-US" altLang="zh-TW" dirty="0" smtClean="0"/>
              <a:t>  -k  file1</a:t>
            </a:r>
            <a:r>
              <a:rPr lang="zh-TW" altLang="en-US" dirty="0" smtClean="0"/>
              <a:t>   </a:t>
            </a:r>
            <a:r>
              <a:rPr lang="en-US" altLang="zh-TW" dirty="0" smtClean="0"/>
              <a:t>	</a:t>
            </a:r>
            <a:r>
              <a:rPr lang="en-US" altLang="zh-TW" dirty="0" smtClean="0">
                <a:solidFill>
                  <a:srgbClr val="00B050"/>
                </a:solidFill>
              </a:rPr>
              <a:t>#</a:t>
            </a:r>
            <a:r>
              <a:rPr lang="zh-TW" altLang="en-US" dirty="0" smtClean="0">
                <a:solidFill>
                  <a:srgbClr val="00B050"/>
                </a:solidFill>
              </a:rPr>
              <a:t>壓縮後生成</a:t>
            </a:r>
            <a:r>
              <a:rPr lang="en-US" altLang="zh-TW" dirty="0" smtClean="0">
                <a:solidFill>
                  <a:srgbClr val="00B050"/>
                </a:solidFill>
              </a:rPr>
              <a:t>file1.xz</a:t>
            </a:r>
            <a:r>
              <a:rPr lang="zh-TW" altLang="en-US" dirty="0" smtClean="0">
                <a:solidFill>
                  <a:srgbClr val="00B050"/>
                </a:solidFill>
              </a:rPr>
              <a:t>，但</a:t>
            </a:r>
            <a:r>
              <a:rPr lang="zh-TW" altLang="en-US" dirty="0" smtClean="0">
                <a:solidFill>
                  <a:srgbClr val="FF0000"/>
                </a:solidFill>
              </a:rPr>
              <a:t>保留</a:t>
            </a:r>
            <a:r>
              <a:rPr lang="zh-TW" altLang="en-US" dirty="0" smtClean="0">
                <a:solidFill>
                  <a:srgbClr val="00B050"/>
                </a:solidFill>
              </a:rPr>
              <a:t>原始檔</a:t>
            </a:r>
            <a:endParaRPr lang="en-US" altLang="zh-TW" dirty="0" smtClean="0">
              <a:solidFill>
                <a:srgbClr val="00B050"/>
              </a:solidFill>
            </a:endParaRPr>
          </a:p>
          <a:p>
            <a:pPr lvl="1"/>
            <a:r>
              <a:rPr lang="en-US" altLang="zh-TW" dirty="0" err="1" smtClean="0"/>
              <a:t>xz</a:t>
            </a:r>
            <a:r>
              <a:rPr lang="en-US" altLang="zh-TW" dirty="0" smtClean="0"/>
              <a:t>  -d  file1.xz</a:t>
            </a:r>
            <a:r>
              <a:rPr lang="zh-TW" altLang="en-US" dirty="0" smtClean="0"/>
              <a:t>  </a:t>
            </a:r>
            <a:r>
              <a:rPr lang="en-US" altLang="zh-TW" dirty="0" smtClean="0"/>
              <a:t>	</a:t>
            </a:r>
            <a:r>
              <a:rPr lang="en-US" altLang="zh-TW" dirty="0" smtClean="0">
                <a:solidFill>
                  <a:srgbClr val="00B050"/>
                </a:solidFill>
              </a:rPr>
              <a:t>#</a:t>
            </a:r>
            <a:r>
              <a:rPr lang="zh-TW" altLang="en-US" dirty="0" smtClean="0">
                <a:solidFill>
                  <a:srgbClr val="00B050"/>
                </a:solidFill>
              </a:rPr>
              <a:t>解壓縮，並刪除壓縮檔</a:t>
            </a:r>
            <a:endParaRPr lang="en-US" altLang="zh-TW" dirty="0" smtClean="0">
              <a:solidFill>
                <a:srgbClr val="00B050"/>
              </a:solidFill>
            </a:endParaRPr>
          </a:p>
          <a:p>
            <a:pPr lvl="1"/>
            <a:r>
              <a:rPr lang="en-US" altLang="zh-TW" dirty="0" err="1" smtClean="0"/>
              <a:t>unxz</a:t>
            </a:r>
            <a:r>
              <a:rPr lang="en-US" altLang="zh-TW" dirty="0" smtClean="0"/>
              <a:t>  file1.xz</a:t>
            </a:r>
            <a:r>
              <a:rPr lang="zh-TW" altLang="en-US" dirty="0" smtClean="0"/>
              <a:t>    </a:t>
            </a:r>
            <a:r>
              <a:rPr lang="en-US" altLang="zh-TW" dirty="0" smtClean="0"/>
              <a:t>	</a:t>
            </a:r>
            <a:r>
              <a:rPr lang="en-US" altLang="zh-TW" dirty="0" smtClean="0">
                <a:solidFill>
                  <a:srgbClr val="00B050"/>
                </a:solidFill>
              </a:rPr>
              <a:t>#</a:t>
            </a:r>
            <a:r>
              <a:rPr lang="zh-TW" altLang="en-US" dirty="0" smtClean="0">
                <a:solidFill>
                  <a:srgbClr val="00B050"/>
                </a:solidFill>
              </a:rPr>
              <a:t>解壓縮，並刪除壓縮檔</a:t>
            </a:r>
            <a:endParaRPr lang="zh-TW" altLang="en-US" dirty="0">
              <a:solidFill>
                <a:srgbClr val="00B050"/>
              </a:solidFill>
            </a:endParaRPr>
          </a:p>
        </p:txBody>
      </p:sp>
    </p:spTree>
    <p:extLst>
      <p:ext uri="{BB962C8B-B14F-4D97-AF65-F5344CB8AC3E}">
        <p14:creationId xmlns:p14="http://schemas.microsoft.com/office/powerpoint/2010/main" val="380960727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tar</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111</a:t>
            </a:fld>
            <a:endParaRPr lang="zh-TW" altLang="en-US"/>
          </a:p>
        </p:txBody>
      </p:sp>
      <p:sp>
        <p:nvSpPr>
          <p:cNvPr id="3" name="內容版面配置區 2"/>
          <p:cNvSpPr>
            <a:spLocks noGrp="1"/>
          </p:cNvSpPr>
          <p:nvPr>
            <p:ph sz="quarter" idx="1"/>
          </p:nvPr>
        </p:nvSpPr>
        <p:spPr/>
        <p:txBody>
          <a:bodyPr/>
          <a:lstStyle/>
          <a:p>
            <a:r>
              <a:rPr lang="zh-TW" altLang="en-US" dirty="0" smtClean="0"/>
              <a:t>用於將多個檔案合併為一個檔案，以利備份和壓縮</a:t>
            </a:r>
            <a:endParaRPr lang="en-US" altLang="zh-TW" dirty="0" smtClean="0"/>
          </a:p>
          <a:p>
            <a:pPr lvl="1"/>
            <a:r>
              <a:rPr lang="en-US" altLang="zh-TW" dirty="0" smtClean="0"/>
              <a:t>tar  -</a:t>
            </a:r>
            <a:r>
              <a:rPr lang="en-US" altLang="zh-TW" dirty="0" err="1" smtClean="0"/>
              <a:t>cf</a:t>
            </a:r>
            <a:r>
              <a:rPr lang="en-US" altLang="zh-TW" dirty="0" smtClean="0"/>
              <a:t>  test.tar  dir1</a:t>
            </a:r>
            <a:r>
              <a:rPr lang="zh-TW" altLang="en-US" dirty="0" smtClean="0"/>
              <a:t>   </a:t>
            </a:r>
            <a:r>
              <a:rPr lang="en-US" altLang="zh-TW" dirty="0" smtClean="0"/>
              <a:t>	</a:t>
            </a:r>
            <a:r>
              <a:rPr lang="en-US" altLang="zh-TW" dirty="0" smtClean="0">
                <a:solidFill>
                  <a:srgbClr val="00B050"/>
                </a:solidFill>
              </a:rPr>
              <a:t>#</a:t>
            </a:r>
            <a:r>
              <a:rPr lang="zh-TW" altLang="en-US" dirty="0" smtClean="0">
                <a:solidFill>
                  <a:srgbClr val="00B050"/>
                </a:solidFill>
              </a:rPr>
              <a:t>將</a:t>
            </a:r>
            <a:r>
              <a:rPr lang="en-US" altLang="zh-TW" dirty="0" smtClean="0">
                <a:solidFill>
                  <a:srgbClr val="00B050"/>
                </a:solidFill>
              </a:rPr>
              <a:t>dir1</a:t>
            </a:r>
            <a:r>
              <a:rPr lang="zh-TW" altLang="en-US" dirty="0" smtClean="0">
                <a:solidFill>
                  <a:srgbClr val="00B050"/>
                </a:solidFill>
              </a:rPr>
              <a:t>下所有檔案合併到</a:t>
            </a:r>
            <a:r>
              <a:rPr lang="en-US" altLang="zh-TW" dirty="0" smtClean="0">
                <a:solidFill>
                  <a:srgbClr val="00B050"/>
                </a:solidFill>
              </a:rPr>
              <a:t>test.tar</a:t>
            </a:r>
          </a:p>
          <a:p>
            <a:pPr lvl="1"/>
            <a:r>
              <a:rPr lang="en-US" altLang="zh-TW" dirty="0" err="1" smtClean="0"/>
              <a:t>gzip</a:t>
            </a:r>
            <a:r>
              <a:rPr lang="en-US" altLang="zh-TW" dirty="0" smtClean="0"/>
              <a:t>  test.tar		</a:t>
            </a:r>
            <a:r>
              <a:rPr lang="en-US" altLang="zh-TW" dirty="0" smtClean="0">
                <a:solidFill>
                  <a:srgbClr val="00B050"/>
                </a:solidFill>
              </a:rPr>
              <a:t>#</a:t>
            </a:r>
            <a:r>
              <a:rPr lang="zh-TW" altLang="en-US" dirty="0" smtClean="0">
                <a:solidFill>
                  <a:srgbClr val="00B050"/>
                </a:solidFill>
              </a:rPr>
              <a:t>再用</a:t>
            </a:r>
            <a:r>
              <a:rPr lang="en-US" altLang="zh-TW" dirty="0" err="1" smtClean="0">
                <a:solidFill>
                  <a:srgbClr val="00B050"/>
                </a:solidFill>
              </a:rPr>
              <a:t>gzip</a:t>
            </a:r>
            <a:r>
              <a:rPr lang="zh-TW" altLang="en-US" dirty="0" smtClean="0">
                <a:solidFill>
                  <a:srgbClr val="00B050"/>
                </a:solidFill>
              </a:rPr>
              <a:t>產生</a:t>
            </a:r>
            <a:r>
              <a:rPr lang="en-US" altLang="zh-TW" dirty="0" smtClean="0">
                <a:solidFill>
                  <a:srgbClr val="00B050"/>
                </a:solidFill>
              </a:rPr>
              <a:t>test.tar.gz</a:t>
            </a:r>
          </a:p>
          <a:p>
            <a:endParaRPr lang="zh-TW" altLang="en-US" dirty="0"/>
          </a:p>
        </p:txBody>
      </p:sp>
      <p:sp>
        <p:nvSpPr>
          <p:cNvPr id="7" name="矩形 6"/>
          <p:cNvSpPr/>
          <p:nvPr/>
        </p:nvSpPr>
        <p:spPr>
          <a:xfrm>
            <a:off x="503617" y="2914653"/>
            <a:ext cx="951796" cy="30860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sz="1600" dirty="0">
                <a:latin typeface="微軟正黑體" panose="020B0604030504040204" pitchFamily="34" charset="-120"/>
                <a:ea typeface="微軟正黑體" panose="020B0604030504040204" pitchFamily="34" charset="-120"/>
              </a:rPr>
              <a:t>檔案</a:t>
            </a:r>
            <a:r>
              <a:rPr lang="en-US" altLang="zh-TW" sz="1600" dirty="0">
                <a:latin typeface="微軟正黑體" panose="020B0604030504040204" pitchFamily="34" charset="-120"/>
                <a:ea typeface="微軟正黑體" panose="020B0604030504040204" pitchFamily="34" charset="-120"/>
              </a:rPr>
              <a:t>1</a:t>
            </a:r>
            <a:endParaRPr lang="zh-TW" altLang="en-US" sz="1600" dirty="0">
              <a:latin typeface="微軟正黑體" panose="020B0604030504040204" pitchFamily="34" charset="-120"/>
              <a:ea typeface="微軟正黑體" panose="020B0604030504040204" pitchFamily="34" charset="-120"/>
            </a:endParaRPr>
          </a:p>
        </p:txBody>
      </p:sp>
      <p:sp>
        <p:nvSpPr>
          <p:cNvPr id="8" name="矩形 7"/>
          <p:cNvSpPr/>
          <p:nvPr/>
        </p:nvSpPr>
        <p:spPr>
          <a:xfrm>
            <a:off x="1619672" y="2914653"/>
            <a:ext cx="951796" cy="30860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sz="1600" dirty="0" smtClean="0">
                <a:latin typeface="微軟正黑體" panose="020B0604030504040204" pitchFamily="34" charset="-120"/>
                <a:ea typeface="微軟正黑體" panose="020B0604030504040204" pitchFamily="34" charset="-120"/>
              </a:rPr>
              <a:t>檔案</a:t>
            </a:r>
            <a:r>
              <a:rPr lang="en-US" altLang="zh-TW" sz="1600" dirty="0" smtClean="0">
                <a:latin typeface="微軟正黑體" panose="020B0604030504040204" pitchFamily="34" charset="-120"/>
                <a:ea typeface="微軟正黑體" panose="020B0604030504040204" pitchFamily="34" charset="-120"/>
              </a:rPr>
              <a:t>2</a:t>
            </a:r>
            <a:endParaRPr lang="zh-TW" altLang="en-US" sz="1600" dirty="0">
              <a:latin typeface="微軟正黑體" panose="020B0604030504040204" pitchFamily="34" charset="-120"/>
              <a:ea typeface="微軟正黑體" panose="020B0604030504040204" pitchFamily="34" charset="-120"/>
            </a:endParaRPr>
          </a:p>
        </p:txBody>
      </p:sp>
      <p:sp>
        <p:nvSpPr>
          <p:cNvPr id="9" name="矩形 8"/>
          <p:cNvSpPr/>
          <p:nvPr/>
        </p:nvSpPr>
        <p:spPr>
          <a:xfrm>
            <a:off x="2699792" y="2914653"/>
            <a:ext cx="951796" cy="30860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sz="1600" dirty="0" smtClean="0">
                <a:latin typeface="微軟正黑體" panose="020B0604030504040204" pitchFamily="34" charset="-120"/>
                <a:ea typeface="微軟正黑體" panose="020B0604030504040204" pitchFamily="34" charset="-120"/>
              </a:rPr>
              <a:t>目錄</a:t>
            </a:r>
            <a:endParaRPr lang="zh-TW" altLang="en-US" sz="1600" dirty="0">
              <a:latin typeface="微軟正黑體" panose="020B0604030504040204" pitchFamily="34" charset="-120"/>
              <a:ea typeface="微軟正黑體" panose="020B0604030504040204" pitchFamily="34" charset="-120"/>
            </a:endParaRPr>
          </a:p>
        </p:txBody>
      </p:sp>
      <p:sp>
        <p:nvSpPr>
          <p:cNvPr id="10" name="矩形 9"/>
          <p:cNvSpPr/>
          <p:nvPr/>
        </p:nvSpPr>
        <p:spPr>
          <a:xfrm>
            <a:off x="1140378" y="4437112"/>
            <a:ext cx="2097336" cy="46832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sz="1600" dirty="0" smtClean="0">
                <a:latin typeface="微軟正黑體" panose="020B0604030504040204" pitchFamily="34" charset="-120"/>
                <a:ea typeface="微軟正黑體" panose="020B0604030504040204" pitchFamily="34" charset="-120"/>
              </a:rPr>
              <a:t>.tar</a:t>
            </a:r>
            <a:endParaRPr lang="zh-TW" altLang="en-US" sz="1600" dirty="0">
              <a:latin typeface="微軟正黑體" panose="020B0604030504040204" pitchFamily="34" charset="-120"/>
              <a:ea typeface="微軟正黑體" panose="020B0604030504040204" pitchFamily="34" charset="-120"/>
            </a:endParaRPr>
          </a:p>
        </p:txBody>
      </p:sp>
      <p:sp>
        <p:nvSpPr>
          <p:cNvPr id="12" name="矩形 11"/>
          <p:cNvSpPr/>
          <p:nvPr/>
        </p:nvSpPr>
        <p:spPr>
          <a:xfrm>
            <a:off x="1069924" y="3572904"/>
            <a:ext cx="693764" cy="338554"/>
          </a:xfrm>
          <a:prstGeom prst="rect">
            <a:avLst/>
          </a:prstGeom>
        </p:spPr>
        <p:txBody>
          <a:bodyPr wrap="square">
            <a:spAutoFit/>
          </a:bodyPr>
          <a:lstStyle/>
          <a:p>
            <a:r>
              <a:rPr lang="en-US" altLang="zh-TW" sz="1600" dirty="0">
                <a:latin typeface="微軟正黑體" panose="020B0604030504040204" pitchFamily="34" charset="-120"/>
                <a:ea typeface="微軟正黑體" panose="020B0604030504040204" pitchFamily="34" charset="-120"/>
              </a:rPr>
              <a:t>tar</a:t>
            </a:r>
            <a:endParaRPr lang="zh-TW" altLang="en-US" sz="1600" dirty="0">
              <a:latin typeface="微軟正黑體" panose="020B0604030504040204" pitchFamily="34" charset="-120"/>
              <a:ea typeface="微軟正黑體" panose="020B0604030504040204" pitchFamily="34" charset="-120"/>
            </a:endParaRPr>
          </a:p>
        </p:txBody>
      </p:sp>
      <p:sp>
        <p:nvSpPr>
          <p:cNvPr id="13" name="矩形 12"/>
          <p:cNvSpPr/>
          <p:nvPr/>
        </p:nvSpPr>
        <p:spPr>
          <a:xfrm>
            <a:off x="997164" y="5157192"/>
            <a:ext cx="622508" cy="440014"/>
          </a:xfrm>
          <a:prstGeom prst="rect">
            <a:avLst/>
          </a:prstGeom>
        </p:spPr>
        <p:txBody>
          <a:bodyPr wrap="none">
            <a:spAutoFit/>
          </a:bodyPr>
          <a:lstStyle/>
          <a:p>
            <a:r>
              <a:rPr lang="en-US" altLang="zh-TW" sz="1600" dirty="0" err="1" smtClean="0">
                <a:latin typeface="微軟正黑體" panose="020B0604030504040204" pitchFamily="34" charset="-120"/>
                <a:ea typeface="微軟正黑體" panose="020B0604030504040204" pitchFamily="34" charset="-120"/>
              </a:rPr>
              <a:t>gzip</a:t>
            </a:r>
            <a:endParaRPr lang="zh-TW" altLang="en-US" sz="1600" dirty="0">
              <a:latin typeface="微軟正黑體" panose="020B0604030504040204" pitchFamily="34" charset="-120"/>
              <a:ea typeface="微軟正黑體" panose="020B0604030504040204" pitchFamily="34" charset="-120"/>
            </a:endParaRPr>
          </a:p>
        </p:txBody>
      </p:sp>
      <p:sp>
        <p:nvSpPr>
          <p:cNvPr id="14" name="矩形 13"/>
          <p:cNvSpPr/>
          <p:nvPr/>
        </p:nvSpPr>
        <p:spPr>
          <a:xfrm>
            <a:off x="1189815" y="5877272"/>
            <a:ext cx="2086041" cy="45262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1600" dirty="0" smtClean="0">
                <a:latin typeface="微軟正黑體" panose="020B0604030504040204" pitchFamily="34" charset="-120"/>
                <a:ea typeface="微軟正黑體" panose="020B0604030504040204" pitchFamily="34" charset="-120"/>
              </a:rPr>
              <a:t>.tar.gz</a:t>
            </a:r>
            <a:endParaRPr lang="zh-TW" altLang="en-US" sz="1600" dirty="0">
              <a:latin typeface="微軟正黑體" panose="020B0604030504040204" pitchFamily="34" charset="-120"/>
              <a:ea typeface="微軟正黑體" panose="020B0604030504040204" pitchFamily="34" charset="-120"/>
            </a:endParaRPr>
          </a:p>
        </p:txBody>
      </p:sp>
      <p:graphicFrame>
        <p:nvGraphicFramePr>
          <p:cNvPr id="16" name="表格 15"/>
          <p:cNvGraphicFramePr>
            <a:graphicFrameLocks noGrp="1"/>
          </p:cNvGraphicFramePr>
          <p:nvPr>
            <p:extLst>
              <p:ext uri="{D42A27DB-BD31-4B8C-83A1-F6EECF244321}">
                <p14:modId xmlns:p14="http://schemas.microsoft.com/office/powerpoint/2010/main" val="3662417470"/>
              </p:ext>
            </p:extLst>
          </p:nvPr>
        </p:nvGraphicFramePr>
        <p:xfrm>
          <a:off x="4267532" y="3068960"/>
          <a:ext cx="3832860" cy="3657600"/>
        </p:xfrm>
        <a:graphic>
          <a:graphicData uri="http://schemas.openxmlformats.org/drawingml/2006/table">
            <a:tbl>
              <a:tblPr firstRow="1" bandRow="1">
                <a:tableStyleId>{72833802-FEF1-4C79-8D5D-14CF1EAF98D9}</a:tableStyleId>
              </a:tblPr>
              <a:tblGrid>
                <a:gridCol w="1529080">
                  <a:extLst>
                    <a:ext uri="{9D8B030D-6E8A-4147-A177-3AD203B41FA5}">
                      <a16:colId xmlns="" xmlns:a16="http://schemas.microsoft.com/office/drawing/2014/main" val="20000"/>
                    </a:ext>
                  </a:extLst>
                </a:gridCol>
                <a:gridCol w="2303780">
                  <a:extLst>
                    <a:ext uri="{9D8B030D-6E8A-4147-A177-3AD203B41FA5}">
                      <a16:colId xmlns="" xmlns:a16="http://schemas.microsoft.com/office/drawing/2014/main" val="20001"/>
                    </a:ext>
                  </a:extLst>
                </a:gridCol>
              </a:tblGrid>
              <a:tr h="304800">
                <a:tc>
                  <a:txBody>
                    <a:bodyPr/>
                    <a:lstStyle/>
                    <a:p>
                      <a:r>
                        <a:rPr lang="zh-TW" altLang="en-US" sz="1800" dirty="0" smtClean="0"/>
                        <a:t>選項</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dirty="0" smtClean="0"/>
                        <a:t>說明</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271273">
                <a:tc>
                  <a:txBody>
                    <a:bodyPr/>
                    <a:lstStyle/>
                    <a:p>
                      <a:pPr algn="ctr"/>
                      <a:r>
                        <a:rPr lang="en-US" altLang="zh-TW" sz="1800" dirty="0" smtClean="0"/>
                        <a:t>-c</a:t>
                      </a:r>
                      <a:r>
                        <a:rPr lang="zh-TW" altLang="en-US" sz="1800" dirty="0" smtClean="0"/>
                        <a:t> </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dirty="0" smtClean="0"/>
                        <a:t>建立檔案 </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271273">
                <a:tc>
                  <a:txBody>
                    <a:bodyPr/>
                    <a:lstStyle/>
                    <a:p>
                      <a:pPr algn="ctr"/>
                      <a:r>
                        <a:rPr lang="en-US" altLang="zh-TW" sz="1800" dirty="0" smtClean="0"/>
                        <a:t>-x</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800" dirty="0" smtClean="0"/>
                        <a:t>解開檔案</a:t>
                      </a:r>
                      <a:endParaRPr lang="en-US" altLang="zh-TW" sz="18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271273">
                <a:tc>
                  <a:txBody>
                    <a:bodyPr/>
                    <a:lstStyle/>
                    <a:p>
                      <a:pPr algn="ctr"/>
                      <a:r>
                        <a:rPr lang="en-US" altLang="zh-TW" sz="1800" dirty="0" smtClean="0"/>
                        <a:t>-v</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dirty="0" smtClean="0"/>
                        <a:t>顯示過程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271273">
                <a:tc>
                  <a:txBody>
                    <a:bodyPr/>
                    <a:lstStyle/>
                    <a:p>
                      <a:pPr algn="ctr"/>
                      <a:r>
                        <a:rPr lang="en-US" altLang="zh-TW" sz="1800" dirty="0" smtClean="0"/>
                        <a:t>-t</a:t>
                      </a:r>
                      <a:r>
                        <a:rPr lang="zh-TW" altLang="en-US" sz="1800" dirty="0" smtClean="0"/>
                        <a:t> </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800" dirty="0" smtClean="0"/>
                        <a:t>查看內容</a:t>
                      </a:r>
                      <a:endParaRPr lang="en-US" altLang="zh-TW" sz="18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r h="271273">
                <a:tc>
                  <a:txBody>
                    <a:bodyPr/>
                    <a:lstStyle/>
                    <a:p>
                      <a:pPr algn="ctr"/>
                      <a:r>
                        <a:rPr lang="en-US" altLang="zh-TW" sz="1800" dirty="0" smtClean="0"/>
                        <a:t>-f</a:t>
                      </a:r>
                      <a:r>
                        <a:rPr lang="zh-TW" altLang="en-US" sz="1800" dirty="0" smtClean="0"/>
                        <a:t>  檔名</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zh-TW" sz="1800" dirty="0" smtClean="0"/>
                        <a:t>要被處理的檔案名稱</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5"/>
                  </a:ext>
                </a:extLst>
              </a:tr>
              <a:tr h="271273">
                <a:tc>
                  <a:txBody>
                    <a:bodyPr/>
                    <a:lstStyle/>
                    <a:p>
                      <a:pPr algn="ctr"/>
                      <a:r>
                        <a:rPr lang="en-US" altLang="zh-TW" sz="1800" dirty="0" smtClean="0"/>
                        <a:t>-z</a:t>
                      </a:r>
                      <a:r>
                        <a:rPr lang="zh-TW" altLang="en-US" sz="1800" dirty="0" smtClean="0"/>
                        <a:t> </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dirty="0" smtClean="0"/>
                        <a:t>由</a:t>
                      </a:r>
                      <a:r>
                        <a:rPr lang="en-US" altLang="zh-TW" sz="1800" dirty="0" err="1" smtClean="0"/>
                        <a:t>gzip</a:t>
                      </a:r>
                      <a:r>
                        <a:rPr lang="zh-TW" altLang="en-US" sz="1800" dirty="0" smtClean="0"/>
                        <a:t>處理</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6"/>
                  </a:ext>
                </a:extLst>
              </a:tr>
              <a:tr h="271273">
                <a:tc>
                  <a:txBody>
                    <a:bodyPr/>
                    <a:lstStyle/>
                    <a:p>
                      <a:pPr algn="ctr"/>
                      <a:r>
                        <a:rPr lang="en-US" altLang="zh-TW" sz="1800" dirty="0" smtClean="0"/>
                        <a:t>-j</a:t>
                      </a:r>
                      <a:r>
                        <a:rPr lang="zh-TW" altLang="en-US" sz="1800" dirty="0" smtClean="0"/>
                        <a:t> </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dirty="0" smtClean="0"/>
                        <a:t>由</a:t>
                      </a:r>
                      <a:r>
                        <a:rPr lang="en-US" altLang="zh-TW" sz="1800" dirty="0" smtClean="0"/>
                        <a:t>bzip2</a:t>
                      </a:r>
                      <a:r>
                        <a:rPr lang="zh-TW" altLang="en-US" sz="1800" dirty="0" smtClean="0"/>
                        <a:t>處理 </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7"/>
                  </a:ext>
                </a:extLst>
              </a:tr>
              <a:tr h="271273">
                <a:tc>
                  <a:txBody>
                    <a:bodyPr/>
                    <a:lstStyle/>
                    <a:p>
                      <a:pPr algn="ctr"/>
                      <a:r>
                        <a:rPr lang="en-US" altLang="zh-TW" sz="1800" dirty="0" smtClean="0"/>
                        <a:t>-J</a:t>
                      </a:r>
                      <a:r>
                        <a:rPr lang="zh-TW" altLang="en-US" sz="1800" dirty="0" smtClean="0"/>
                        <a:t> </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800" dirty="0" smtClean="0"/>
                        <a:t>由</a:t>
                      </a:r>
                      <a:r>
                        <a:rPr lang="en-US" altLang="zh-TW" sz="1800" dirty="0" err="1" smtClean="0"/>
                        <a:t>xz</a:t>
                      </a:r>
                      <a:r>
                        <a:rPr lang="zh-TW" altLang="en-US" sz="1800" dirty="0" smtClean="0"/>
                        <a:t>處理</a:t>
                      </a:r>
                      <a:endParaRPr lang="en-US" altLang="zh-TW" sz="18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8"/>
                  </a:ext>
                </a:extLst>
              </a:tr>
              <a:tr h="271273">
                <a:tc>
                  <a:txBody>
                    <a:bodyPr/>
                    <a:lstStyle/>
                    <a:p>
                      <a:pPr algn="ctr"/>
                      <a:r>
                        <a:rPr lang="en-US" altLang="zh-TW" sz="1800" dirty="0" smtClean="0"/>
                        <a:t>-C  </a:t>
                      </a:r>
                      <a:r>
                        <a:rPr lang="zh-TW" altLang="en-US" sz="1800" dirty="0" smtClean="0"/>
                        <a:t>目的路徑</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800" dirty="0" smtClean="0"/>
                        <a:t>指定目的地路徑</a:t>
                      </a:r>
                      <a:endParaRPr lang="en-US" altLang="zh-TW" sz="18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9"/>
                  </a:ext>
                </a:extLst>
              </a:tr>
            </a:tbl>
          </a:graphicData>
        </a:graphic>
      </p:graphicFrame>
      <p:sp>
        <p:nvSpPr>
          <p:cNvPr id="18" name="向下箭號 17"/>
          <p:cNvSpPr/>
          <p:nvPr/>
        </p:nvSpPr>
        <p:spPr>
          <a:xfrm>
            <a:off x="1633443" y="3572904"/>
            <a:ext cx="1041024" cy="6986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向下箭號 20"/>
          <p:cNvSpPr/>
          <p:nvPr/>
        </p:nvSpPr>
        <p:spPr>
          <a:xfrm>
            <a:off x="1619672" y="5153205"/>
            <a:ext cx="1041024" cy="6520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79767186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tar</a:t>
            </a:r>
            <a:r>
              <a:rPr lang="zh-TW" altLang="en-US" dirty="0" smtClean="0"/>
              <a:t>配合壓縮範例</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112</a:t>
            </a:fld>
            <a:endParaRPr lang="zh-TW" altLang="en-US"/>
          </a:p>
        </p:txBody>
      </p:sp>
      <p:sp>
        <p:nvSpPr>
          <p:cNvPr id="4" name="內容版面配置區 3"/>
          <p:cNvSpPr>
            <a:spLocks noGrp="1"/>
          </p:cNvSpPr>
          <p:nvPr>
            <p:ph sz="quarter" idx="1"/>
          </p:nvPr>
        </p:nvSpPr>
        <p:spPr>
          <a:xfrm>
            <a:off x="457200" y="1219200"/>
            <a:ext cx="8229600" cy="5306144"/>
          </a:xfrm>
        </p:spPr>
        <p:txBody>
          <a:bodyPr>
            <a:normAutofit fontScale="92500"/>
          </a:bodyPr>
          <a:lstStyle/>
          <a:p>
            <a:r>
              <a:rPr lang="zh-TW" altLang="en-US" dirty="0" smtClean="0"/>
              <a:t>把</a:t>
            </a:r>
            <a:r>
              <a:rPr lang="en-US" altLang="zh-TW" dirty="0" smtClean="0"/>
              <a:t>dir1</a:t>
            </a:r>
            <a:r>
              <a:rPr lang="zh-TW" altLang="en-US" dirty="0" smtClean="0"/>
              <a:t>打包，然後壓縮成不同的壓縮檔格式</a:t>
            </a:r>
            <a:endParaRPr lang="en-US" altLang="zh-TW" dirty="0" smtClean="0"/>
          </a:p>
          <a:p>
            <a:pPr lvl="1"/>
            <a:r>
              <a:rPr lang="en-US" altLang="zh-TW" dirty="0" smtClean="0"/>
              <a:t>tar  -</a:t>
            </a:r>
            <a:r>
              <a:rPr lang="en-US" altLang="zh-TW" dirty="0" err="1" smtClean="0"/>
              <a:t>zcf</a:t>
            </a:r>
            <a:r>
              <a:rPr lang="en-US" altLang="zh-TW" dirty="0" smtClean="0"/>
              <a:t>  test.tar.gz  dir1 </a:t>
            </a:r>
            <a:endParaRPr lang="zh-TW" altLang="en-US" dirty="0" smtClean="0"/>
          </a:p>
          <a:p>
            <a:pPr lvl="1"/>
            <a:r>
              <a:rPr lang="en-US" altLang="zh-TW" dirty="0" smtClean="0"/>
              <a:t>tar  -</a:t>
            </a:r>
            <a:r>
              <a:rPr lang="en-US" altLang="zh-TW" dirty="0" err="1" smtClean="0"/>
              <a:t>zcf</a:t>
            </a:r>
            <a:r>
              <a:rPr lang="en-US" altLang="zh-TW" dirty="0" smtClean="0"/>
              <a:t>  test.tgz  dir1 </a:t>
            </a:r>
            <a:endParaRPr lang="zh-TW" altLang="en-US" dirty="0" smtClean="0"/>
          </a:p>
          <a:p>
            <a:pPr lvl="1"/>
            <a:r>
              <a:rPr lang="en-US" altLang="zh-TW" dirty="0" smtClean="0"/>
              <a:t>tar  -</a:t>
            </a:r>
            <a:r>
              <a:rPr lang="en-US" altLang="zh-TW" dirty="0" err="1" smtClean="0"/>
              <a:t>jcf</a:t>
            </a:r>
            <a:r>
              <a:rPr lang="en-US" altLang="zh-TW" dirty="0" smtClean="0"/>
              <a:t>  test.tar.bz2  dir1</a:t>
            </a:r>
            <a:r>
              <a:rPr lang="zh-TW" altLang="en-US" dirty="0" smtClean="0"/>
              <a:t> </a:t>
            </a:r>
            <a:endParaRPr lang="en-US" altLang="zh-TW" dirty="0" smtClean="0"/>
          </a:p>
          <a:p>
            <a:pPr lvl="1"/>
            <a:r>
              <a:rPr lang="en-US" altLang="zh-TW" dirty="0" smtClean="0"/>
              <a:t>tar  -</a:t>
            </a:r>
            <a:r>
              <a:rPr lang="en-US" altLang="zh-TW" dirty="0" err="1" smtClean="0"/>
              <a:t>Jcf</a:t>
            </a:r>
            <a:r>
              <a:rPr lang="en-US" altLang="zh-TW" dirty="0" smtClean="0"/>
              <a:t>  </a:t>
            </a:r>
            <a:r>
              <a:rPr lang="en-US" altLang="zh-TW" dirty="0" err="1" smtClean="0"/>
              <a:t>test.tar.xz</a:t>
            </a:r>
            <a:r>
              <a:rPr lang="en-US" altLang="zh-TW" dirty="0" smtClean="0"/>
              <a:t>  dir1</a:t>
            </a:r>
            <a:r>
              <a:rPr lang="zh-TW" altLang="en-US" dirty="0" smtClean="0"/>
              <a:t> </a:t>
            </a:r>
          </a:p>
          <a:p>
            <a:r>
              <a:rPr lang="zh-TW" altLang="zh-TW" dirty="0"/>
              <a:t>檢視</a:t>
            </a:r>
            <a:r>
              <a:rPr lang="en-US" altLang="zh-TW" dirty="0"/>
              <a:t>tar</a:t>
            </a:r>
            <a:r>
              <a:rPr lang="zh-TW" altLang="zh-TW" dirty="0"/>
              <a:t>檔的內容</a:t>
            </a:r>
          </a:p>
          <a:p>
            <a:pPr lvl="1"/>
            <a:r>
              <a:rPr lang="en-US" altLang="zh-TW" dirty="0"/>
              <a:t>tar  -</a:t>
            </a:r>
            <a:r>
              <a:rPr lang="en-US" altLang="zh-TW" dirty="0" err="1" smtClean="0"/>
              <a:t>tvf</a:t>
            </a:r>
            <a:r>
              <a:rPr lang="en-US" altLang="zh-TW" dirty="0" smtClean="0"/>
              <a:t>  test.tar.gz		</a:t>
            </a:r>
            <a:r>
              <a:rPr lang="en-US" altLang="zh-TW" dirty="0" smtClean="0">
                <a:solidFill>
                  <a:srgbClr val="00B050"/>
                </a:solidFill>
              </a:rPr>
              <a:t>#</a:t>
            </a:r>
            <a:r>
              <a:rPr lang="zh-TW" altLang="en-US" dirty="0" smtClean="0">
                <a:solidFill>
                  <a:srgbClr val="00B050"/>
                </a:solidFill>
              </a:rPr>
              <a:t>只顯示內容物，未真實解開</a:t>
            </a:r>
            <a:endParaRPr lang="en-US" altLang="zh-TW" dirty="0" smtClean="0">
              <a:solidFill>
                <a:srgbClr val="00B050"/>
              </a:solidFill>
            </a:endParaRPr>
          </a:p>
          <a:p>
            <a:r>
              <a:rPr lang="zh-TW" altLang="en-US" dirty="0" smtClean="0"/>
              <a:t>解開</a:t>
            </a:r>
            <a:r>
              <a:rPr lang="en-US" altLang="zh-TW" dirty="0" smtClean="0"/>
              <a:t>tar</a:t>
            </a:r>
            <a:r>
              <a:rPr lang="zh-TW" altLang="en-US" dirty="0" smtClean="0"/>
              <a:t>壓縮檔</a:t>
            </a:r>
          </a:p>
          <a:p>
            <a:pPr lvl="1"/>
            <a:r>
              <a:rPr lang="en-US" altLang="zh-TW" dirty="0" smtClean="0"/>
              <a:t>tar  -</a:t>
            </a:r>
            <a:r>
              <a:rPr lang="en-US" altLang="zh-TW" dirty="0" err="1" smtClean="0"/>
              <a:t>zxf</a:t>
            </a:r>
            <a:r>
              <a:rPr lang="en-US" altLang="zh-TW" dirty="0" smtClean="0"/>
              <a:t>  test.tar.gz</a:t>
            </a:r>
            <a:endParaRPr lang="zh-TW" altLang="zh-TW" dirty="0" smtClean="0"/>
          </a:p>
          <a:p>
            <a:pPr lvl="1"/>
            <a:r>
              <a:rPr lang="en-US" altLang="zh-TW" dirty="0" smtClean="0"/>
              <a:t>tar  -</a:t>
            </a:r>
            <a:r>
              <a:rPr lang="en-US" altLang="zh-TW" dirty="0" err="1" smtClean="0"/>
              <a:t>zxf</a:t>
            </a:r>
            <a:r>
              <a:rPr lang="en-US" altLang="zh-TW" dirty="0" smtClean="0"/>
              <a:t>  test.tgz</a:t>
            </a:r>
            <a:endParaRPr lang="zh-TW" altLang="zh-TW" dirty="0" smtClean="0"/>
          </a:p>
          <a:p>
            <a:pPr lvl="1"/>
            <a:r>
              <a:rPr lang="en-US" altLang="zh-TW" dirty="0" smtClean="0"/>
              <a:t>tar  -</a:t>
            </a:r>
            <a:r>
              <a:rPr lang="en-US" altLang="zh-TW" dirty="0" err="1" smtClean="0"/>
              <a:t>zxf</a:t>
            </a:r>
            <a:r>
              <a:rPr lang="en-US" altLang="zh-TW" dirty="0" smtClean="0"/>
              <a:t>  test.tar.gz  -C  /</a:t>
            </a:r>
            <a:r>
              <a:rPr lang="en-US" altLang="zh-TW" dirty="0" err="1" smtClean="0"/>
              <a:t>tmp</a:t>
            </a:r>
            <a:r>
              <a:rPr lang="zh-TW" altLang="zh-TW" dirty="0" smtClean="0"/>
              <a:t> </a:t>
            </a:r>
            <a:r>
              <a:rPr lang="en-US" altLang="zh-TW" dirty="0" smtClean="0"/>
              <a:t>	</a:t>
            </a:r>
            <a:r>
              <a:rPr lang="en-US" altLang="zh-TW" dirty="0" smtClean="0">
                <a:solidFill>
                  <a:srgbClr val="00B050"/>
                </a:solidFill>
              </a:rPr>
              <a:t>#</a:t>
            </a:r>
            <a:r>
              <a:rPr lang="zh-TW" altLang="zh-TW" dirty="0" smtClean="0">
                <a:solidFill>
                  <a:srgbClr val="00B050"/>
                </a:solidFill>
              </a:rPr>
              <a:t>解</a:t>
            </a:r>
            <a:r>
              <a:rPr lang="zh-TW" altLang="en-US" dirty="0">
                <a:solidFill>
                  <a:srgbClr val="00B050"/>
                </a:solidFill>
              </a:rPr>
              <a:t>開來放</a:t>
            </a:r>
            <a:r>
              <a:rPr lang="zh-TW" altLang="en-US" dirty="0" smtClean="0">
                <a:solidFill>
                  <a:srgbClr val="00B050"/>
                </a:solidFill>
              </a:rPr>
              <a:t>到</a:t>
            </a:r>
            <a:r>
              <a:rPr lang="en-US" altLang="zh-TW" dirty="0" smtClean="0">
                <a:solidFill>
                  <a:srgbClr val="00B050"/>
                </a:solidFill>
              </a:rPr>
              <a:t>/</a:t>
            </a:r>
            <a:r>
              <a:rPr lang="en-US" altLang="zh-TW" dirty="0" err="1" smtClean="0">
                <a:solidFill>
                  <a:srgbClr val="00B050"/>
                </a:solidFill>
              </a:rPr>
              <a:t>tmp</a:t>
            </a:r>
            <a:r>
              <a:rPr lang="en-US" altLang="zh-TW" dirty="0" smtClean="0">
                <a:solidFill>
                  <a:srgbClr val="00B050"/>
                </a:solidFill>
              </a:rPr>
              <a:t>/</a:t>
            </a:r>
            <a:r>
              <a:rPr lang="zh-TW" altLang="en-US" dirty="0" smtClean="0">
                <a:solidFill>
                  <a:srgbClr val="00B050"/>
                </a:solidFill>
              </a:rPr>
              <a:t>下</a:t>
            </a:r>
            <a:endParaRPr lang="zh-TW" altLang="zh-TW" dirty="0" smtClean="0">
              <a:solidFill>
                <a:srgbClr val="00B050"/>
              </a:solidFill>
            </a:endParaRPr>
          </a:p>
          <a:p>
            <a:pPr lvl="1"/>
            <a:r>
              <a:rPr lang="en-US" altLang="zh-TW" dirty="0" smtClean="0"/>
              <a:t>tar  -</a:t>
            </a:r>
            <a:r>
              <a:rPr lang="en-US" altLang="zh-TW" dirty="0" err="1" smtClean="0"/>
              <a:t>jxf</a:t>
            </a:r>
            <a:r>
              <a:rPr lang="en-US" altLang="zh-TW" dirty="0" smtClean="0"/>
              <a:t>  test.tar.bz2 </a:t>
            </a:r>
            <a:endParaRPr lang="zh-TW" altLang="zh-TW" dirty="0" smtClean="0"/>
          </a:p>
          <a:p>
            <a:pPr lvl="1"/>
            <a:r>
              <a:rPr lang="en-US" altLang="zh-TW" dirty="0" smtClean="0"/>
              <a:t>tar  -</a:t>
            </a:r>
            <a:r>
              <a:rPr lang="en-US" altLang="zh-TW" dirty="0" err="1" smtClean="0"/>
              <a:t>Jxf</a:t>
            </a:r>
            <a:r>
              <a:rPr lang="en-US" altLang="zh-TW" dirty="0" smtClean="0"/>
              <a:t>  </a:t>
            </a:r>
            <a:r>
              <a:rPr lang="en-US" altLang="zh-TW" dirty="0" err="1" smtClean="0"/>
              <a:t>test.tar.xz</a:t>
            </a:r>
            <a:r>
              <a:rPr lang="en-US" altLang="zh-TW" dirty="0" smtClean="0"/>
              <a:t> </a:t>
            </a:r>
            <a:endParaRPr lang="zh-TW" altLang="zh-TW" dirty="0" smtClean="0"/>
          </a:p>
          <a:p>
            <a:endParaRPr lang="zh-TW" altLang="zh-TW" dirty="0" smtClean="0"/>
          </a:p>
          <a:p>
            <a:endParaRPr lang="zh-TW" altLang="en-US" dirty="0" smtClean="0"/>
          </a:p>
          <a:p>
            <a:pPr lvl="1"/>
            <a:endParaRPr lang="zh-TW" altLang="en-US" dirty="0"/>
          </a:p>
        </p:txBody>
      </p:sp>
    </p:spTree>
    <p:extLst>
      <p:ext uri="{BB962C8B-B14F-4D97-AF65-F5344CB8AC3E}">
        <p14:creationId xmlns:p14="http://schemas.microsoft.com/office/powerpoint/2010/main" val="285145955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Rectangle 4"/>
          <p:cNvSpPr>
            <a:spLocks noGrp="1" noChangeArrowheads="1"/>
          </p:cNvSpPr>
          <p:nvPr>
            <p:ph type="title"/>
          </p:nvPr>
        </p:nvSpPr>
        <p:spPr/>
        <p:txBody>
          <a:bodyPr/>
          <a:lstStyle/>
          <a:p>
            <a:r>
              <a:rPr lang="en-US" altLang="zh-TW" dirty="0" smtClean="0"/>
              <a:t>vi (vim)</a:t>
            </a:r>
            <a:r>
              <a:rPr lang="zh-TW" altLang="en-US" dirty="0" smtClean="0"/>
              <a:t>文字編輯器</a:t>
            </a:r>
            <a:endParaRPr lang="en-US" altLang="zh-TW" dirty="0" smtClean="0"/>
          </a:p>
        </p:txBody>
      </p:sp>
      <p:sp>
        <p:nvSpPr>
          <p:cNvPr id="3" name="文字版面配置區 2"/>
          <p:cNvSpPr>
            <a:spLocks noGrp="1"/>
          </p:cNvSpPr>
          <p:nvPr>
            <p:ph type="body" idx="1"/>
          </p:nvPr>
        </p:nvSpPr>
        <p:spPr/>
        <p:txBody>
          <a:bodyPr/>
          <a:lstStyle/>
          <a:p>
            <a:endParaRPr lang="zh-TW" altLang="en-US"/>
          </a:p>
        </p:txBody>
      </p:sp>
      <p:sp>
        <p:nvSpPr>
          <p:cNvPr id="2" name="投影片編號版面配置區 1"/>
          <p:cNvSpPr>
            <a:spLocks noGrp="1"/>
          </p:cNvSpPr>
          <p:nvPr>
            <p:ph type="sldNum" sz="quarter" idx="12"/>
          </p:nvPr>
        </p:nvSpPr>
        <p:spPr/>
        <p:txBody>
          <a:bodyPr/>
          <a:lstStyle/>
          <a:p>
            <a:fld id="{73DA0BB7-265A-403C-9275-D587AB510EDC}" type="slidenum">
              <a:rPr lang="zh-TW" altLang="en-US" smtClean="0"/>
              <a:pPr/>
              <a:t>113</a:t>
            </a:fld>
            <a:endParaRPr lang="zh-TW" altLang="en-US"/>
          </a:p>
        </p:txBody>
      </p:sp>
      <p:pic>
        <p:nvPicPr>
          <p:cNvPr id="7170" name="Picture 2" descr="C:\Users\john\AppData\Local\Microsoft\Windows\INetCache\IE\6C8JYNFJ\vim-logo-en[1].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840780" y="4221088"/>
            <a:ext cx="1353866" cy="1354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7475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smtClean="0"/>
              <a:t>Linux</a:t>
            </a:r>
            <a:r>
              <a:rPr lang="zh-TW" altLang="en-US" smtClean="0"/>
              <a:t> 文字編輯器</a:t>
            </a:r>
            <a:endParaRPr lang="zh-TW" altLang="en-US" dirty="0"/>
          </a:p>
        </p:txBody>
      </p:sp>
      <p:sp>
        <p:nvSpPr>
          <p:cNvPr id="6" name="文字版面配置區 5"/>
          <p:cNvSpPr>
            <a:spLocks noGrp="1"/>
          </p:cNvSpPr>
          <p:nvPr>
            <p:ph type="body" idx="1"/>
          </p:nvPr>
        </p:nvSpPr>
        <p:spPr/>
        <p:txBody>
          <a:bodyPr/>
          <a:lstStyle/>
          <a:p>
            <a:pPr lvl="0"/>
            <a:r>
              <a:rPr lang="zh-TW" altLang="en-US" smtClean="0"/>
              <a:t>圖形介面</a:t>
            </a:r>
            <a:endParaRPr lang="zh-TW" altLang="en-US" dirty="0"/>
          </a:p>
        </p:txBody>
      </p:sp>
      <p:sp>
        <p:nvSpPr>
          <p:cNvPr id="8" name="文字版面配置區 7"/>
          <p:cNvSpPr>
            <a:spLocks noGrp="1"/>
          </p:cNvSpPr>
          <p:nvPr>
            <p:ph type="body" sz="half" idx="3"/>
          </p:nvPr>
        </p:nvSpPr>
        <p:spPr/>
        <p:txBody>
          <a:bodyPr/>
          <a:lstStyle/>
          <a:p>
            <a:pPr lvl="0"/>
            <a:r>
              <a:rPr lang="zh-TW" altLang="en-US" smtClean="0"/>
              <a:t>文字介面</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114</a:t>
            </a:fld>
            <a:endParaRPr lang="zh-TW" altLang="en-US"/>
          </a:p>
        </p:txBody>
      </p:sp>
      <p:sp>
        <p:nvSpPr>
          <p:cNvPr id="7" name="內容版面配置區 6"/>
          <p:cNvSpPr>
            <a:spLocks noGrp="1"/>
          </p:cNvSpPr>
          <p:nvPr>
            <p:ph sz="quarter" idx="2"/>
          </p:nvPr>
        </p:nvSpPr>
        <p:spPr/>
        <p:txBody>
          <a:bodyPr/>
          <a:lstStyle/>
          <a:p>
            <a:r>
              <a:rPr lang="en-US" altLang="zh-TW" smtClean="0"/>
              <a:t>gedit  </a:t>
            </a:r>
            <a:endParaRPr lang="zh-TW" altLang="en-US" smtClean="0"/>
          </a:p>
          <a:p>
            <a:r>
              <a:rPr lang="en-US" altLang="zh-TW" smtClean="0"/>
              <a:t>kwrite</a:t>
            </a:r>
          </a:p>
          <a:p>
            <a:endParaRPr lang="zh-TW" altLang="en-US" dirty="0"/>
          </a:p>
        </p:txBody>
      </p:sp>
      <p:sp>
        <p:nvSpPr>
          <p:cNvPr id="9" name="內容版面配置區 8"/>
          <p:cNvSpPr>
            <a:spLocks noGrp="1"/>
          </p:cNvSpPr>
          <p:nvPr>
            <p:ph sz="quarter" idx="4"/>
          </p:nvPr>
        </p:nvSpPr>
        <p:spPr/>
        <p:txBody>
          <a:bodyPr/>
          <a:lstStyle/>
          <a:p>
            <a:r>
              <a:rPr lang="en-US" altLang="zh-TW" smtClean="0"/>
              <a:t>vi (vim)</a:t>
            </a:r>
            <a:endParaRPr lang="zh-TW" altLang="en-US" smtClean="0"/>
          </a:p>
          <a:p>
            <a:r>
              <a:rPr lang="en-US" altLang="zh-TW" smtClean="0"/>
              <a:t>emacs</a:t>
            </a:r>
            <a:endParaRPr lang="zh-TW" altLang="en-US" smtClean="0"/>
          </a:p>
          <a:p>
            <a:r>
              <a:rPr lang="en-US" altLang="zh-TW" smtClean="0"/>
              <a:t>nano</a:t>
            </a:r>
            <a:endParaRPr lang="zh-TW" altLang="en-US" smtClean="0"/>
          </a:p>
          <a:p>
            <a:r>
              <a:rPr lang="en-US" altLang="zh-TW" smtClean="0"/>
              <a:t>pico</a:t>
            </a:r>
            <a:endParaRPr lang="zh-TW" altLang="en-US" smtClean="0"/>
          </a:p>
          <a:p>
            <a:r>
              <a:rPr lang="en-US" altLang="zh-TW" smtClean="0"/>
              <a:t>joe</a:t>
            </a:r>
            <a:endParaRPr lang="zh-TW" altLang="en-US" dirty="0"/>
          </a:p>
        </p:txBody>
      </p:sp>
    </p:spTree>
    <p:extLst>
      <p:ext uri="{BB962C8B-B14F-4D97-AF65-F5344CB8AC3E}">
        <p14:creationId xmlns:p14="http://schemas.microsoft.com/office/powerpoint/2010/main" val="2190074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vi (vim) </a:t>
            </a:r>
            <a:r>
              <a:rPr lang="zh-TW" altLang="en-US" dirty="0" smtClean="0"/>
              <a:t>的操作模式</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115</a:t>
            </a:fld>
            <a:endParaRPr lang="zh-TW" altLang="en-US"/>
          </a:p>
        </p:txBody>
      </p:sp>
      <p:sp>
        <p:nvSpPr>
          <p:cNvPr id="10" name="內容版面配置區 9"/>
          <p:cNvSpPr>
            <a:spLocks noGrp="1"/>
          </p:cNvSpPr>
          <p:nvPr>
            <p:ph sz="quarter" idx="1"/>
          </p:nvPr>
        </p:nvSpPr>
        <p:spPr/>
        <p:txBody>
          <a:bodyPr/>
          <a:lstStyle/>
          <a:p>
            <a:endParaRPr lang="zh-TW" altLang="en-US" dirty="0"/>
          </a:p>
        </p:txBody>
      </p:sp>
      <p:sp>
        <p:nvSpPr>
          <p:cNvPr id="5" name="圓角矩形 4"/>
          <p:cNvSpPr/>
          <p:nvPr/>
        </p:nvSpPr>
        <p:spPr>
          <a:xfrm>
            <a:off x="1547663" y="1700808"/>
            <a:ext cx="5918121" cy="144016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TW" altLang="en-US" sz="2000" u="sng" dirty="0"/>
              <a:t>一般</a:t>
            </a:r>
            <a:r>
              <a:rPr lang="zh-TW" altLang="en-US" sz="2000" u="sng" dirty="0" smtClean="0"/>
              <a:t>模式</a:t>
            </a:r>
            <a:r>
              <a:rPr lang="en-US" altLang="zh-TW" sz="2000" u="sng" dirty="0" smtClean="0"/>
              <a:t>(</a:t>
            </a:r>
            <a:r>
              <a:rPr lang="zh-TW" altLang="en-US" sz="2000" u="sng" dirty="0" smtClean="0"/>
              <a:t>初始模式</a:t>
            </a:r>
            <a:r>
              <a:rPr lang="en-US" altLang="zh-TW" sz="2000" u="sng" dirty="0" smtClean="0"/>
              <a:t>)</a:t>
            </a:r>
          </a:p>
          <a:p>
            <a:pPr algn="ctr"/>
            <a:endParaRPr lang="en-US" altLang="zh-TW" sz="1200" b="1" dirty="0" smtClean="0"/>
          </a:p>
          <a:p>
            <a:pPr algn="ctr"/>
            <a:r>
              <a:rPr lang="zh-TW" altLang="en-US" b="1" dirty="0" smtClean="0"/>
              <a:t>移動游標 </a:t>
            </a:r>
            <a:endParaRPr lang="en-US" altLang="zh-TW" b="1" dirty="0" smtClean="0"/>
          </a:p>
          <a:p>
            <a:pPr algn="ctr"/>
            <a:r>
              <a:rPr lang="zh-TW" altLang="en-US" b="1" dirty="0" smtClean="0"/>
              <a:t>文字複製</a:t>
            </a:r>
            <a:r>
              <a:rPr lang="zh-TW" altLang="en-US" b="1" dirty="0"/>
              <a:t>、</a:t>
            </a:r>
            <a:r>
              <a:rPr lang="zh-TW" altLang="en-US" b="1" dirty="0" smtClean="0"/>
              <a:t>刪除、放置</a:t>
            </a:r>
            <a:endParaRPr lang="en-US" altLang="zh-TW" b="1" dirty="0" smtClean="0"/>
          </a:p>
          <a:p>
            <a:pPr algn="ctr"/>
            <a:r>
              <a:rPr lang="zh-TW" altLang="en-US" b="1" dirty="0" smtClean="0"/>
              <a:t>字串搜尋、取代</a:t>
            </a:r>
            <a:endParaRPr lang="zh-TW" altLang="en-US" b="1" dirty="0"/>
          </a:p>
        </p:txBody>
      </p:sp>
      <p:sp>
        <p:nvSpPr>
          <p:cNvPr id="6" name="圓角矩形 5"/>
          <p:cNvSpPr/>
          <p:nvPr/>
        </p:nvSpPr>
        <p:spPr>
          <a:xfrm>
            <a:off x="1547664" y="4293096"/>
            <a:ext cx="2160240" cy="17281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TW" altLang="en-US" sz="2000" u="sng" dirty="0" smtClean="0"/>
              <a:t>編輯模式</a:t>
            </a:r>
            <a:endParaRPr lang="en-US" altLang="zh-TW" sz="2000" u="sng" dirty="0" smtClean="0"/>
          </a:p>
          <a:p>
            <a:pPr algn="ctr"/>
            <a:endParaRPr lang="en-US" altLang="zh-TW" sz="1200" b="1" dirty="0" smtClean="0"/>
          </a:p>
          <a:p>
            <a:pPr algn="ctr"/>
            <a:r>
              <a:rPr lang="zh-TW" altLang="en-US" b="1" dirty="0" smtClean="0"/>
              <a:t>輸入文字</a:t>
            </a:r>
            <a:endParaRPr lang="zh-TW" altLang="en-US" b="1" dirty="0"/>
          </a:p>
        </p:txBody>
      </p:sp>
      <p:sp>
        <p:nvSpPr>
          <p:cNvPr id="7" name="圓角矩形 6"/>
          <p:cNvSpPr/>
          <p:nvPr/>
        </p:nvSpPr>
        <p:spPr>
          <a:xfrm>
            <a:off x="5292080" y="4293096"/>
            <a:ext cx="2173705" cy="172819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TW" altLang="en-US" sz="2000" u="sng" dirty="0" smtClean="0"/>
              <a:t>指令模式</a:t>
            </a:r>
            <a:endParaRPr lang="en-US" altLang="zh-TW" sz="2000" u="sng" dirty="0" smtClean="0"/>
          </a:p>
          <a:p>
            <a:pPr algn="ctr"/>
            <a:endParaRPr lang="en-US" altLang="zh-TW" sz="1200" b="1" dirty="0" smtClean="0"/>
          </a:p>
          <a:p>
            <a:pPr algn="ctr"/>
            <a:r>
              <a:rPr lang="zh-TW" altLang="en-US" b="1" dirty="0" smtClean="0"/>
              <a:t>開啟檔案</a:t>
            </a:r>
            <a:endParaRPr lang="en-US" altLang="zh-TW" b="1" dirty="0" smtClean="0"/>
          </a:p>
          <a:p>
            <a:pPr algn="ctr"/>
            <a:r>
              <a:rPr lang="zh-TW" altLang="en-US" b="1" dirty="0" smtClean="0"/>
              <a:t>儲存檔案</a:t>
            </a:r>
            <a:endParaRPr lang="en-US" altLang="zh-TW" b="1" dirty="0" smtClean="0"/>
          </a:p>
          <a:p>
            <a:pPr algn="ctr"/>
            <a:r>
              <a:rPr lang="zh-TW" altLang="en-US" b="1" dirty="0" smtClean="0"/>
              <a:t>環境設定</a:t>
            </a:r>
            <a:endParaRPr lang="en-US" altLang="zh-TW" b="1" dirty="0" smtClean="0"/>
          </a:p>
          <a:p>
            <a:pPr algn="ctr"/>
            <a:r>
              <a:rPr lang="zh-TW" altLang="en-US" b="1" dirty="0" smtClean="0"/>
              <a:t>其他指令</a:t>
            </a:r>
            <a:endParaRPr lang="zh-TW" altLang="en-US" b="1" dirty="0"/>
          </a:p>
        </p:txBody>
      </p:sp>
      <p:cxnSp>
        <p:nvCxnSpPr>
          <p:cNvPr id="9" name="直線單箭頭接點 8"/>
          <p:cNvCxnSpPr>
            <a:endCxn id="6" idx="0"/>
          </p:cNvCxnSpPr>
          <p:nvPr/>
        </p:nvCxnSpPr>
        <p:spPr>
          <a:xfrm>
            <a:off x="2627784" y="3153508"/>
            <a:ext cx="0" cy="1139588"/>
          </a:xfrm>
          <a:prstGeom prst="straightConnector1">
            <a:avLst/>
          </a:prstGeom>
          <a:ln w="57150">
            <a:tailEnd type="arrow"/>
          </a:ln>
        </p:spPr>
        <p:style>
          <a:lnRef idx="3">
            <a:schemeClr val="accent5"/>
          </a:lnRef>
          <a:fillRef idx="0">
            <a:schemeClr val="accent5"/>
          </a:fillRef>
          <a:effectRef idx="2">
            <a:schemeClr val="accent5"/>
          </a:effectRef>
          <a:fontRef idx="minor">
            <a:schemeClr val="tx1"/>
          </a:fontRef>
        </p:style>
      </p:cxnSp>
      <p:cxnSp>
        <p:nvCxnSpPr>
          <p:cNvPr id="12" name="直線單箭頭接點 11"/>
          <p:cNvCxnSpPr/>
          <p:nvPr/>
        </p:nvCxnSpPr>
        <p:spPr>
          <a:xfrm>
            <a:off x="6084168" y="3140968"/>
            <a:ext cx="0" cy="1139588"/>
          </a:xfrm>
          <a:prstGeom prst="straightConnector1">
            <a:avLst/>
          </a:prstGeom>
          <a:ln w="57150">
            <a:tailEnd type="arrow"/>
          </a:ln>
        </p:spPr>
        <p:style>
          <a:lnRef idx="3">
            <a:schemeClr val="accent2"/>
          </a:lnRef>
          <a:fillRef idx="0">
            <a:schemeClr val="accent2"/>
          </a:fillRef>
          <a:effectRef idx="2">
            <a:schemeClr val="accent2"/>
          </a:effectRef>
          <a:fontRef idx="minor">
            <a:schemeClr val="tx1"/>
          </a:fontRef>
        </p:style>
      </p:cxnSp>
      <p:cxnSp>
        <p:nvCxnSpPr>
          <p:cNvPr id="14" name="直線單箭頭接點 13"/>
          <p:cNvCxnSpPr/>
          <p:nvPr/>
        </p:nvCxnSpPr>
        <p:spPr>
          <a:xfrm flipV="1">
            <a:off x="2987824" y="3140968"/>
            <a:ext cx="0" cy="1139588"/>
          </a:xfrm>
          <a:prstGeom prst="straightConnector1">
            <a:avLst/>
          </a:prstGeom>
          <a:ln w="57150">
            <a:tailEnd type="arrow"/>
          </a:ln>
        </p:spPr>
        <p:style>
          <a:lnRef idx="3">
            <a:schemeClr val="accent3"/>
          </a:lnRef>
          <a:fillRef idx="0">
            <a:schemeClr val="accent3"/>
          </a:fillRef>
          <a:effectRef idx="2">
            <a:schemeClr val="accent3"/>
          </a:effectRef>
          <a:fontRef idx="minor">
            <a:schemeClr val="tx1"/>
          </a:fontRef>
        </p:style>
      </p:cxnSp>
      <p:cxnSp>
        <p:nvCxnSpPr>
          <p:cNvPr id="15" name="直線單箭頭接點 14"/>
          <p:cNvCxnSpPr/>
          <p:nvPr/>
        </p:nvCxnSpPr>
        <p:spPr>
          <a:xfrm flipV="1">
            <a:off x="6378932" y="3140968"/>
            <a:ext cx="0" cy="1139588"/>
          </a:xfrm>
          <a:prstGeom prst="straightConnector1">
            <a:avLst/>
          </a:prstGeom>
          <a:ln w="57150">
            <a:tailEnd type="arrow"/>
          </a:ln>
        </p:spPr>
        <p:style>
          <a:lnRef idx="3">
            <a:schemeClr val="accent3"/>
          </a:lnRef>
          <a:fillRef idx="0">
            <a:schemeClr val="accent3"/>
          </a:fillRef>
          <a:effectRef idx="2">
            <a:schemeClr val="accent3"/>
          </a:effectRef>
          <a:fontRef idx="minor">
            <a:schemeClr val="tx1"/>
          </a:fontRef>
        </p:style>
      </p:cxnSp>
      <p:sp>
        <p:nvSpPr>
          <p:cNvPr id="16" name="矩形 15"/>
          <p:cNvSpPr/>
          <p:nvPr/>
        </p:nvSpPr>
        <p:spPr>
          <a:xfrm>
            <a:off x="2208560" y="3080227"/>
            <a:ext cx="325731" cy="923330"/>
          </a:xfrm>
          <a:prstGeom prst="rect">
            <a:avLst/>
          </a:prstGeom>
        </p:spPr>
        <p:txBody>
          <a:bodyPr wrap="none">
            <a:spAutoFit/>
          </a:bodyPr>
          <a:lstStyle/>
          <a:p>
            <a:pPr algn="ctr"/>
            <a:r>
              <a:rPr lang="en-US" altLang="zh-TW" b="1" dirty="0" smtClean="0"/>
              <a:t>a</a:t>
            </a:r>
          </a:p>
          <a:p>
            <a:pPr algn="ctr"/>
            <a:r>
              <a:rPr lang="en-US" altLang="zh-TW" b="1" dirty="0" err="1" smtClean="0">
                <a:solidFill>
                  <a:srgbClr val="FF0000"/>
                </a:solidFill>
              </a:rPr>
              <a:t>i</a:t>
            </a:r>
            <a:endParaRPr lang="en-US" altLang="zh-TW" b="1" dirty="0" smtClean="0">
              <a:solidFill>
                <a:srgbClr val="FF0000"/>
              </a:solidFill>
            </a:endParaRPr>
          </a:p>
          <a:p>
            <a:pPr algn="ctr"/>
            <a:r>
              <a:rPr lang="en-US" altLang="zh-TW" b="1" dirty="0" smtClean="0"/>
              <a:t>o</a:t>
            </a:r>
          </a:p>
        </p:txBody>
      </p:sp>
      <p:sp>
        <p:nvSpPr>
          <p:cNvPr id="17" name="矩形 16"/>
          <p:cNvSpPr/>
          <p:nvPr/>
        </p:nvSpPr>
        <p:spPr>
          <a:xfrm>
            <a:off x="3123685" y="3526096"/>
            <a:ext cx="659155" cy="369332"/>
          </a:xfrm>
          <a:prstGeom prst="rect">
            <a:avLst/>
          </a:prstGeom>
        </p:spPr>
        <p:txBody>
          <a:bodyPr wrap="none">
            <a:spAutoFit/>
          </a:bodyPr>
          <a:lstStyle/>
          <a:p>
            <a:r>
              <a:rPr lang="en-US" altLang="zh-TW" b="1" dirty="0" smtClean="0">
                <a:solidFill>
                  <a:srgbClr val="FF0000"/>
                </a:solidFill>
              </a:rPr>
              <a:t>ESC</a:t>
            </a:r>
            <a:endParaRPr lang="zh-TW" altLang="en-US" b="1" dirty="0">
              <a:solidFill>
                <a:srgbClr val="FF0000"/>
              </a:solidFill>
            </a:endParaRPr>
          </a:p>
        </p:txBody>
      </p:sp>
      <p:sp>
        <p:nvSpPr>
          <p:cNvPr id="18" name="矩形 17"/>
          <p:cNvSpPr/>
          <p:nvPr/>
        </p:nvSpPr>
        <p:spPr>
          <a:xfrm>
            <a:off x="6588224" y="3526096"/>
            <a:ext cx="659155" cy="369332"/>
          </a:xfrm>
          <a:prstGeom prst="rect">
            <a:avLst/>
          </a:prstGeom>
        </p:spPr>
        <p:txBody>
          <a:bodyPr wrap="none">
            <a:spAutoFit/>
          </a:bodyPr>
          <a:lstStyle/>
          <a:p>
            <a:r>
              <a:rPr lang="en-US" altLang="zh-TW" b="1" dirty="0" smtClean="0">
                <a:solidFill>
                  <a:srgbClr val="FF0000"/>
                </a:solidFill>
              </a:rPr>
              <a:t>ESC</a:t>
            </a:r>
            <a:endParaRPr lang="zh-TW" altLang="en-US" b="1" dirty="0">
              <a:solidFill>
                <a:srgbClr val="FF0000"/>
              </a:solidFill>
            </a:endParaRPr>
          </a:p>
        </p:txBody>
      </p:sp>
      <p:sp>
        <p:nvSpPr>
          <p:cNvPr id="19" name="矩形 18"/>
          <p:cNvSpPr/>
          <p:nvPr/>
        </p:nvSpPr>
        <p:spPr>
          <a:xfrm>
            <a:off x="5220072" y="3552909"/>
            <a:ext cx="877163" cy="369332"/>
          </a:xfrm>
          <a:prstGeom prst="rect">
            <a:avLst/>
          </a:prstGeom>
        </p:spPr>
        <p:txBody>
          <a:bodyPr wrap="none">
            <a:spAutoFit/>
          </a:bodyPr>
          <a:lstStyle/>
          <a:p>
            <a:r>
              <a:rPr lang="zh-TW" altLang="en-US" b="1" dirty="0" smtClean="0"/>
              <a:t>冒號</a:t>
            </a:r>
            <a:r>
              <a:rPr lang="en-US" altLang="zh-TW" b="1" dirty="0" smtClean="0"/>
              <a:t>(</a:t>
            </a:r>
            <a:r>
              <a:rPr lang="en-US" altLang="zh-TW" b="1" dirty="0" smtClean="0">
                <a:solidFill>
                  <a:srgbClr val="FF0000"/>
                </a:solidFill>
              </a:rPr>
              <a:t>:</a:t>
            </a:r>
            <a:r>
              <a:rPr lang="en-US" altLang="zh-TW" b="1" dirty="0" smtClean="0"/>
              <a:t>)</a:t>
            </a:r>
            <a:endParaRPr lang="zh-TW" altLang="en-US" b="1" dirty="0"/>
          </a:p>
        </p:txBody>
      </p:sp>
      <p:sp>
        <p:nvSpPr>
          <p:cNvPr id="3" name="向右箭號 2"/>
          <p:cNvSpPr/>
          <p:nvPr/>
        </p:nvSpPr>
        <p:spPr>
          <a:xfrm>
            <a:off x="971600" y="2060848"/>
            <a:ext cx="432048"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276797" y="1732746"/>
            <a:ext cx="910827" cy="400110"/>
          </a:xfrm>
          <a:prstGeom prst="rect">
            <a:avLst/>
          </a:prstGeom>
        </p:spPr>
        <p:txBody>
          <a:bodyPr wrap="none">
            <a:spAutoFit/>
          </a:bodyPr>
          <a:lstStyle/>
          <a:p>
            <a:r>
              <a:rPr lang="zh-TW" altLang="en-US" sz="2000" b="1" dirty="0" smtClean="0">
                <a:solidFill>
                  <a:srgbClr val="FF0000"/>
                </a:solidFill>
              </a:rPr>
              <a:t>啟動</a:t>
            </a:r>
            <a:r>
              <a:rPr lang="en-US" altLang="zh-TW" sz="2000" b="1" dirty="0" smtClean="0">
                <a:solidFill>
                  <a:srgbClr val="FF0000"/>
                </a:solidFill>
              </a:rPr>
              <a:t>vi</a:t>
            </a:r>
            <a:endParaRPr lang="zh-TW" altLang="en-US" sz="2000" b="1" dirty="0">
              <a:solidFill>
                <a:srgbClr val="FF0000"/>
              </a:solidFill>
            </a:endParaRPr>
          </a:p>
        </p:txBody>
      </p:sp>
    </p:spTree>
    <p:extLst>
      <p:ext uri="{BB962C8B-B14F-4D97-AF65-F5344CB8AC3E}">
        <p14:creationId xmlns:p14="http://schemas.microsoft.com/office/powerpoint/2010/main" val="164618509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啟動 </a:t>
            </a:r>
            <a:r>
              <a:rPr lang="en-US" altLang="zh-TW" dirty="0" smtClean="0"/>
              <a:t>(</a:t>
            </a:r>
            <a:r>
              <a:rPr lang="zh-TW" altLang="en-US" dirty="0"/>
              <a:t>初始模式</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116</a:t>
            </a:fld>
            <a:endParaRPr lang="zh-TW" altLang="en-US"/>
          </a:p>
        </p:txBody>
      </p:sp>
      <p:sp>
        <p:nvSpPr>
          <p:cNvPr id="3" name="內容版面配置區 2"/>
          <p:cNvSpPr>
            <a:spLocks noGrp="1"/>
          </p:cNvSpPr>
          <p:nvPr>
            <p:ph sz="quarter" idx="1"/>
          </p:nvPr>
        </p:nvSpPr>
        <p:spPr/>
        <p:txBody>
          <a:bodyPr>
            <a:normAutofit/>
          </a:bodyPr>
          <a:lstStyle/>
          <a:p>
            <a:r>
              <a:rPr lang="en-US" altLang="zh-TW" dirty="0" smtClean="0"/>
              <a:t>vi  test.txt    </a:t>
            </a:r>
            <a:r>
              <a:rPr lang="en-US" altLang="zh-TW" dirty="0" smtClean="0">
                <a:solidFill>
                  <a:srgbClr val="00B050"/>
                </a:solidFill>
              </a:rPr>
              <a:t>#</a:t>
            </a:r>
            <a:r>
              <a:rPr lang="zh-TW" altLang="en-US" dirty="0" smtClean="0">
                <a:solidFill>
                  <a:srgbClr val="00B050"/>
                </a:solidFill>
              </a:rPr>
              <a:t>開啟</a:t>
            </a:r>
            <a:r>
              <a:rPr lang="en-US" altLang="zh-TW" dirty="0" smtClean="0">
                <a:solidFill>
                  <a:srgbClr val="00B050"/>
                </a:solidFill>
              </a:rPr>
              <a:t>(</a:t>
            </a:r>
            <a:r>
              <a:rPr lang="zh-TW" altLang="en-US" dirty="0" smtClean="0">
                <a:solidFill>
                  <a:srgbClr val="00B050"/>
                </a:solidFill>
              </a:rPr>
              <a:t>或</a:t>
            </a:r>
            <a:r>
              <a:rPr lang="zh-TW" altLang="en-US" dirty="0">
                <a:solidFill>
                  <a:srgbClr val="00B050"/>
                </a:solidFill>
              </a:rPr>
              <a:t>自動</a:t>
            </a:r>
            <a:r>
              <a:rPr lang="zh-TW" altLang="en-US" dirty="0" smtClean="0">
                <a:solidFill>
                  <a:srgbClr val="00B050"/>
                </a:solidFill>
              </a:rPr>
              <a:t>新增</a:t>
            </a:r>
            <a:r>
              <a:rPr lang="en-US" altLang="zh-TW" dirty="0" smtClean="0">
                <a:solidFill>
                  <a:srgbClr val="00B050"/>
                </a:solidFill>
              </a:rPr>
              <a:t>)test.txt</a:t>
            </a:r>
          </a:p>
          <a:p>
            <a:pPr lvl="1"/>
            <a:r>
              <a:rPr lang="zh-TW" altLang="en-US" dirty="0" smtClean="0"/>
              <a:t>或是先開啟</a:t>
            </a:r>
            <a:r>
              <a:rPr lang="en-US" altLang="zh-TW" dirty="0" smtClean="0"/>
              <a:t>vi</a:t>
            </a:r>
            <a:r>
              <a:rPr lang="zh-TW" altLang="en-US" dirty="0" smtClean="0"/>
              <a:t>，然後執行 </a:t>
            </a:r>
            <a:r>
              <a:rPr lang="en-US" altLang="zh-TW" dirty="0" smtClean="0"/>
              <a:t>:e test.txt</a:t>
            </a:r>
          </a:p>
          <a:p>
            <a:pPr lvl="1"/>
            <a:endParaRPr lang="en-US" altLang="zh-TW" dirty="0" smtClean="0"/>
          </a:p>
          <a:p>
            <a:r>
              <a:rPr lang="zh-TW" altLang="en-US" dirty="0" smtClean="0"/>
              <a:t>預設會進入</a:t>
            </a:r>
            <a:r>
              <a:rPr lang="zh-TW" altLang="en-US" u="sng" dirty="0" smtClean="0"/>
              <a:t>一般模式</a:t>
            </a:r>
            <a:endParaRPr lang="en-US" altLang="zh-TW" u="sng" dirty="0" smtClean="0"/>
          </a:p>
          <a:p>
            <a:pPr lvl="1"/>
            <a:r>
              <a:rPr lang="zh-TW" altLang="en-US" dirty="0"/>
              <a:t>可進行複製、貼上、刪除</a:t>
            </a:r>
            <a:endParaRPr lang="en-US" altLang="zh-TW" dirty="0" smtClean="0"/>
          </a:p>
          <a:p>
            <a:pPr lvl="1"/>
            <a:r>
              <a:rPr lang="zh-TW" altLang="en-US" dirty="0" smtClean="0">
                <a:solidFill>
                  <a:srgbClr val="FF0000"/>
                </a:solidFill>
              </a:rPr>
              <a:t>無法輸入文字</a:t>
            </a:r>
            <a:endParaRPr lang="en-US" altLang="zh-TW" dirty="0" smtClean="0">
              <a:solidFill>
                <a:srgbClr val="FF0000"/>
              </a:solidFill>
            </a:endParaRPr>
          </a:p>
          <a:p>
            <a:pPr lvl="1"/>
            <a:r>
              <a:rPr lang="zh-TW" altLang="en-US" dirty="0" smtClean="0"/>
              <a:t>隨時可按下</a:t>
            </a:r>
            <a:r>
              <a:rPr lang="en-US" altLang="zh-TW" dirty="0" smtClean="0">
                <a:solidFill>
                  <a:srgbClr val="FF0000"/>
                </a:solidFill>
              </a:rPr>
              <a:t>Esc</a:t>
            </a:r>
            <a:r>
              <a:rPr lang="zh-TW" altLang="en-US" dirty="0" smtClean="0"/>
              <a:t>回到一般模式</a:t>
            </a:r>
            <a:endParaRPr lang="en-US" altLang="zh-TW" dirty="0" smtClean="0"/>
          </a:p>
          <a:p>
            <a:endParaRPr lang="en-US" altLang="zh-TW" dirty="0" smtClean="0"/>
          </a:p>
        </p:txBody>
      </p:sp>
      <p:pic>
        <p:nvPicPr>
          <p:cNvPr id="2051" name="Picture 3"/>
          <p:cNvPicPr>
            <a:picLocks noChangeAspect="1" noChangeArrowheads="1"/>
          </p:cNvPicPr>
          <p:nvPr/>
        </p:nvPicPr>
        <p:blipFill>
          <a:blip r:embed="rId3" cstate="print">
            <a:extLst>
              <a:ext uri="{BEBA8EAE-BF5A-486C-A8C5-ECC9F3942E4B}">
                <a14:imgProps xmlns:a14="http://schemas.microsoft.com/office/drawing/2010/main">
                  <a14:imgLayer r:embed="rId4">
                    <a14:imgEffect>
                      <a14:sharpenSoften amount="30000"/>
                    </a14:imgEffect>
                  </a14:imgLayer>
                </a14:imgProps>
              </a:ext>
              <a:ext uri="{28A0092B-C50C-407E-A947-70E740481C1C}">
                <a14:useLocalDpi xmlns:a14="http://schemas.microsoft.com/office/drawing/2010/main"/>
              </a:ext>
            </a:extLst>
          </a:blip>
          <a:srcRect/>
          <a:stretch>
            <a:fillRect/>
          </a:stretch>
        </p:blipFill>
        <p:spPr bwMode="auto">
          <a:xfrm>
            <a:off x="5364088" y="2822064"/>
            <a:ext cx="3161327" cy="3024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7995583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輸入內容 </a:t>
            </a:r>
            <a:r>
              <a:rPr lang="en-US" altLang="zh-TW" smtClean="0"/>
              <a:t>(</a:t>
            </a:r>
            <a:r>
              <a:rPr lang="zh-TW" altLang="en-US" smtClean="0"/>
              <a:t>編輯模式</a:t>
            </a:r>
            <a:r>
              <a:rPr lang="en-US" altLang="zh-TW" smtClean="0"/>
              <a:t>)</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117</a:t>
            </a:fld>
            <a:endParaRPr lang="zh-TW" altLang="en-US"/>
          </a:p>
        </p:txBody>
      </p:sp>
      <p:sp>
        <p:nvSpPr>
          <p:cNvPr id="4" name="內容版面配置區 3"/>
          <p:cNvSpPr>
            <a:spLocks noGrp="1"/>
          </p:cNvSpPr>
          <p:nvPr>
            <p:ph sz="quarter" idx="1"/>
          </p:nvPr>
        </p:nvSpPr>
        <p:spPr/>
        <p:txBody>
          <a:bodyPr/>
          <a:lstStyle/>
          <a:p>
            <a:r>
              <a:rPr lang="zh-TW" altLang="en-US" smtClean="0"/>
              <a:t>按下 </a:t>
            </a:r>
            <a:r>
              <a:rPr lang="en-US" altLang="zh-TW" smtClean="0"/>
              <a:t>a </a:t>
            </a:r>
            <a:r>
              <a:rPr lang="zh-TW" altLang="en-US" smtClean="0"/>
              <a:t>或 </a:t>
            </a:r>
            <a:r>
              <a:rPr lang="en-US" altLang="zh-TW" smtClean="0"/>
              <a:t>i</a:t>
            </a:r>
            <a:r>
              <a:rPr lang="zh-TW" altLang="en-US" smtClean="0"/>
              <a:t> 或 </a:t>
            </a:r>
            <a:r>
              <a:rPr lang="en-US" altLang="zh-TW" smtClean="0"/>
              <a:t>o</a:t>
            </a:r>
            <a:r>
              <a:rPr lang="zh-TW" altLang="en-US" smtClean="0"/>
              <a:t> 就可以輸入文字內容</a:t>
            </a:r>
            <a:endParaRPr lang="en-US" altLang="zh-TW" dirty="0"/>
          </a:p>
        </p:txBody>
      </p:sp>
      <p:graphicFrame>
        <p:nvGraphicFramePr>
          <p:cNvPr id="5" name="資料庫圖表 4"/>
          <p:cNvGraphicFramePr/>
          <p:nvPr>
            <p:extLst>
              <p:ext uri="{D42A27DB-BD31-4B8C-83A1-F6EECF244321}">
                <p14:modId xmlns:p14="http://schemas.microsoft.com/office/powerpoint/2010/main" val="326138964"/>
              </p:ext>
            </p:extLst>
          </p:nvPr>
        </p:nvGraphicFramePr>
        <p:xfrm>
          <a:off x="179512" y="1772816"/>
          <a:ext cx="7848872" cy="360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208291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標題 13"/>
          <p:cNvSpPr>
            <a:spLocks noGrp="1"/>
          </p:cNvSpPr>
          <p:nvPr>
            <p:ph type="title"/>
          </p:nvPr>
        </p:nvSpPr>
        <p:spPr/>
        <p:txBody>
          <a:bodyPr/>
          <a:lstStyle/>
          <a:p>
            <a:r>
              <a:rPr lang="zh-TW" altLang="en-US" dirty="0"/>
              <a:t>存檔及結束 </a:t>
            </a:r>
            <a:r>
              <a:rPr lang="en-US" altLang="zh-TW" dirty="0"/>
              <a:t>(</a:t>
            </a:r>
            <a:r>
              <a:rPr lang="zh-TW" altLang="en-US" dirty="0"/>
              <a:t>指令列模式</a:t>
            </a:r>
            <a:r>
              <a:rPr lang="en-US" altLang="zh-TW" dirty="0"/>
              <a:t>)</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118</a:t>
            </a:fld>
            <a:endParaRPr lang="zh-TW" altLang="en-US"/>
          </a:p>
        </p:txBody>
      </p:sp>
      <p:sp>
        <p:nvSpPr>
          <p:cNvPr id="3" name="內容版面配置區 2"/>
          <p:cNvSpPr>
            <a:spLocks noGrp="1"/>
          </p:cNvSpPr>
          <p:nvPr>
            <p:ph sz="quarter" idx="1"/>
          </p:nvPr>
        </p:nvSpPr>
        <p:spPr/>
        <p:txBody>
          <a:bodyPr/>
          <a:lstStyle/>
          <a:p>
            <a:r>
              <a:rPr lang="zh-TW" altLang="en-US" dirty="0" smtClean="0"/>
              <a:t>先按</a:t>
            </a:r>
            <a:r>
              <a:rPr lang="en-US" altLang="zh-TW" dirty="0" smtClean="0">
                <a:solidFill>
                  <a:srgbClr val="FF0000"/>
                </a:solidFill>
              </a:rPr>
              <a:t>Esc</a:t>
            </a:r>
            <a:r>
              <a:rPr lang="zh-TW" altLang="en-US" dirty="0" smtClean="0"/>
              <a:t>回到一般模式</a:t>
            </a:r>
            <a:endParaRPr lang="en-US" altLang="zh-TW" dirty="0" smtClean="0"/>
          </a:p>
          <a:p>
            <a:r>
              <a:rPr lang="zh-TW" altLang="en-US" dirty="0" smtClean="0"/>
              <a:t>先</a:t>
            </a:r>
            <a:r>
              <a:rPr lang="zh-TW" altLang="en-US" dirty="0"/>
              <a:t>按</a:t>
            </a:r>
            <a:r>
              <a:rPr lang="zh-TW" altLang="en-US" dirty="0" smtClean="0"/>
              <a:t>：進入指令列模式</a:t>
            </a:r>
            <a:endParaRPr lang="en-US" altLang="zh-TW" dirty="0" smtClean="0"/>
          </a:p>
          <a:p>
            <a:pPr lvl="1"/>
            <a:r>
              <a:rPr lang="en-US" altLang="zh-TW" dirty="0" smtClean="0"/>
              <a:t>h		  </a:t>
            </a:r>
            <a:r>
              <a:rPr lang="en-US" altLang="zh-TW" dirty="0" smtClean="0">
                <a:solidFill>
                  <a:srgbClr val="00B050"/>
                </a:solidFill>
              </a:rPr>
              <a:t>#help</a:t>
            </a:r>
          </a:p>
          <a:p>
            <a:pPr lvl="1"/>
            <a:r>
              <a:rPr lang="en-US" altLang="zh-TW" dirty="0" smtClean="0"/>
              <a:t>w</a:t>
            </a:r>
            <a:r>
              <a:rPr lang="zh-TW" altLang="en-US" dirty="0" smtClean="0"/>
              <a:t>  </a:t>
            </a:r>
            <a:r>
              <a:rPr lang="en-US" altLang="zh-TW" dirty="0" smtClean="0"/>
              <a:t>	</a:t>
            </a:r>
            <a:r>
              <a:rPr lang="zh-TW" altLang="en-US" dirty="0" smtClean="0"/>
              <a:t>  </a:t>
            </a:r>
            <a:r>
              <a:rPr lang="en-US" altLang="zh-TW" dirty="0" smtClean="0">
                <a:solidFill>
                  <a:srgbClr val="00B050"/>
                </a:solidFill>
              </a:rPr>
              <a:t>#</a:t>
            </a:r>
            <a:r>
              <a:rPr lang="zh-TW" altLang="en-US" dirty="0" smtClean="0">
                <a:solidFill>
                  <a:srgbClr val="00B050"/>
                </a:solidFill>
              </a:rPr>
              <a:t>存檔</a:t>
            </a:r>
            <a:endParaRPr lang="en-US" altLang="zh-TW" dirty="0" smtClean="0">
              <a:solidFill>
                <a:srgbClr val="00B050"/>
              </a:solidFill>
            </a:endParaRPr>
          </a:p>
          <a:p>
            <a:pPr lvl="1"/>
            <a:r>
              <a:rPr lang="en-US" altLang="zh-TW" dirty="0" smtClean="0"/>
              <a:t>w</a:t>
            </a:r>
            <a:r>
              <a:rPr lang="zh-TW" altLang="en-US" dirty="0" smtClean="0"/>
              <a:t>  檔名</a:t>
            </a:r>
            <a:r>
              <a:rPr lang="en-US" altLang="zh-TW" dirty="0" smtClean="0"/>
              <a:t>	</a:t>
            </a:r>
            <a:r>
              <a:rPr lang="zh-TW" altLang="en-US" dirty="0" smtClean="0"/>
              <a:t> </a:t>
            </a:r>
            <a:r>
              <a:rPr lang="zh-TW" altLang="en-US" dirty="0" smtClean="0">
                <a:solidFill>
                  <a:srgbClr val="00B050"/>
                </a:solidFill>
              </a:rPr>
              <a:t> </a:t>
            </a:r>
            <a:r>
              <a:rPr lang="en-US" altLang="zh-TW" dirty="0" smtClean="0">
                <a:solidFill>
                  <a:srgbClr val="00B050"/>
                </a:solidFill>
              </a:rPr>
              <a:t>#</a:t>
            </a:r>
            <a:r>
              <a:rPr lang="zh-TW" altLang="en-US" dirty="0" smtClean="0">
                <a:solidFill>
                  <a:srgbClr val="00B050"/>
                </a:solidFill>
              </a:rPr>
              <a:t>另存新檔</a:t>
            </a:r>
            <a:endParaRPr lang="en-US" altLang="zh-TW" dirty="0" smtClean="0">
              <a:solidFill>
                <a:srgbClr val="00B050"/>
              </a:solidFill>
            </a:endParaRPr>
          </a:p>
          <a:p>
            <a:pPr lvl="1"/>
            <a:r>
              <a:rPr lang="en-US" altLang="zh-TW" dirty="0" err="1" smtClean="0"/>
              <a:t>wq</a:t>
            </a:r>
            <a:r>
              <a:rPr lang="en-US" altLang="zh-TW" dirty="0" smtClean="0"/>
              <a:t> </a:t>
            </a:r>
            <a:r>
              <a:rPr lang="zh-TW" altLang="en-US" dirty="0" smtClean="0"/>
              <a:t>或 </a:t>
            </a:r>
            <a:r>
              <a:rPr lang="en-US" altLang="zh-TW" dirty="0" err="1" smtClean="0"/>
              <a:t>zz</a:t>
            </a:r>
            <a:r>
              <a:rPr lang="en-US" altLang="zh-TW" dirty="0" smtClean="0"/>
              <a:t>	</a:t>
            </a:r>
            <a:r>
              <a:rPr lang="zh-TW" altLang="en-US" dirty="0" smtClean="0"/>
              <a:t>  </a:t>
            </a:r>
            <a:r>
              <a:rPr lang="en-US" altLang="zh-TW" dirty="0" smtClean="0">
                <a:solidFill>
                  <a:srgbClr val="00B050"/>
                </a:solidFill>
              </a:rPr>
              <a:t>#</a:t>
            </a:r>
            <a:r>
              <a:rPr lang="zh-TW" altLang="en-US" dirty="0" smtClean="0">
                <a:solidFill>
                  <a:srgbClr val="00B050"/>
                </a:solidFill>
              </a:rPr>
              <a:t>存檔並離開</a:t>
            </a:r>
            <a:r>
              <a:rPr lang="en-US" altLang="zh-TW" dirty="0" smtClean="0">
                <a:solidFill>
                  <a:srgbClr val="00B050"/>
                </a:solidFill>
              </a:rPr>
              <a:t>vi</a:t>
            </a:r>
          </a:p>
          <a:p>
            <a:pPr lvl="1"/>
            <a:r>
              <a:rPr lang="en-US" altLang="zh-TW" dirty="0" smtClean="0"/>
              <a:t>q!  	</a:t>
            </a:r>
            <a:r>
              <a:rPr lang="zh-TW" altLang="en-US" dirty="0" smtClean="0">
                <a:solidFill>
                  <a:srgbClr val="00B050"/>
                </a:solidFill>
              </a:rPr>
              <a:t>  </a:t>
            </a:r>
            <a:r>
              <a:rPr lang="en-US" altLang="zh-TW" dirty="0" smtClean="0">
                <a:solidFill>
                  <a:srgbClr val="00B050"/>
                </a:solidFill>
              </a:rPr>
              <a:t>#</a:t>
            </a:r>
            <a:r>
              <a:rPr lang="zh-TW" altLang="en-US" dirty="0" smtClean="0">
                <a:solidFill>
                  <a:srgbClr val="00B050"/>
                </a:solidFill>
              </a:rPr>
              <a:t>強制離開</a:t>
            </a:r>
            <a:r>
              <a:rPr lang="en-US" altLang="zh-TW" dirty="0" smtClean="0">
                <a:solidFill>
                  <a:srgbClr val="00B050"/>
                </a:solidFill>
              </a:rPr>
              <a:t>vi</a:t>
            </a:r>
          </a:p>
          <a:p>
            <a:pPr lvl="1"/>
            <a:r>
              <a:rPr lang="en-US" altLang="zh-TW" dirty="0" smtClean="0"/>
              <a:t>5,9</a:t>
            </a:r>
            <a:r>
              <a:rPr lang="zh-TW" altLang="en-US" dirty="0" smtClean="0"/>
              <a:t> </a:t>
            </a:r>
            <a:r>
              <a:rPr lang="en-US" altLang="zh-TW" dirty="0" smtClean="0"/>
              <a:t>w </a:t>
            </a:r>
            <a:r>
              <a:rPr lang="zh-TW" altLang="en-US" dirty="0" smtClean="0"/>
              <a:t>檔名  </a:t>
            </a:r>
            <a:r>
              <a:rPr lang="en-US" altLang="zh-TW" dirty="0" smtClean="0">
                <a:solidFill>
                  <a:srgbClr val="00B050"/>
                </a:solidFill>
              </a:rPr>
              <a:t>#</a:t>
            </a:r>
            <a:r>
              <a:rPr lang="zh-TW" altLang="en-US" dirty="0" smtClean="0">
                <a:solidFill>
                  <a:srgbClr val="00B050"/>
                </a:solidFill>
              </a:rPr>
              <a:t>將</a:t>
            </a:r>
            <a:r>
              <a:rPr lang="zh-TW" altLang="en-US" dirty="0">
                <a:solidFill>
                  <a:srgbClr val="00B050"/>
                </a:solidFill>
              </a:rPr>
              <a:t>第</a:t>
            </a:r>
            <a:r>
              <a:rPr lang="en-US" altLang="zh-TW" dirty="0" smtClean="0">
                <a:solidFill>
                  <a:srgbClr val="00B050"/>
                </a:solidFill>
              </a:rPr>
              <a:t>5~9</a:t>
            </a:r>
            <a:r>
              <a:rPr lang="zh-TW" altLang="en-US" dirty="0" smtClean="0">
                <a:solidFill>
                  <a:srgbClr val="00B050"/>
                </a:solidFill>
              </a:rPr>
              <a:t>行存到檔案</a:t>
            </a:r>
            <a:endParaRPr lang="en-US" altLang="zh-TW" dirty="0" smtClean="0">
              <a:solidFill>
                <a:srgbClr val="00B050"/>
              </a:solidFill>
            </a:endParaRPr>
          </a:p>
          <a:p>
            <a:endParaRPr lang="zh-TW" altLang="en-US" dirty="0"/>
          </a:p>
        </p:txBody>
      </p:sp>
      <p:pic>
        <p:nvPicPr>
          <p:cNvPr id="5" name="Picture 4"/>
          <p:cNvPicPr>
            <a:picLocks noChangeAspect="1" noChangeArrowheads="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a:ext>
            </a:extLst>
          </a:blip>
          <a:srcRect/>
          <a:stretch>
            <a:fillRect/>
          </a:stretch>
        </p:blipFill>
        <p:spPr bwMode="auto">
          <a:xfrm>
            <a:off x="5652120" y="1700807"/>
            <a:ext cx="3384376" cy="3496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953909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快速</a:t>
            </a:r>
            <a:r>
              <a:rPr lang="zh-TW" altLang="en-US" dirty="0" smtClean="0"/>
              <a:t>移動游標 </a:t>
            </a:r>
            <a:r>
              <a:rPr lang="en-US" altLang="zh-TW" dirty="0" smtClean="0"/>
              <a:t>(</a:t>
            </a:r>
            <a:r>
              <a:rPr lang="zh-TW" altLang="en-US" dirty="0"/>
              <a:t>一般模式</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119</a:t>
            </a:fld>
            <a:endParaRPr lang="zh-TW" altLang="en-US"/>
          </a:p>
        </p:txBody>
      </p:sp>
      <p:graphicFrame>
        <p:nvGraphicFramePr>
          <p:cNvPr id="5" name="內容版面配置區 6"/>
          <p:cNvGraphicFramePr>
            <a:graphicFrameLocks/>
          </p:cNvGraphicFramePr>
          <p:nvPr>
            <p:extLst>
              <p:ext uri="{D42A27DB-BD31-4B8C-83A1-F6EECF244321}">
                <p14:modId xmlns:p14="http://schemas.microsoft.com/office/powerpoint/2010/main" val="3473718827"/>
              </p:ext>
            </p:extLst>
          </p:nvPr>
        </p:nvGraphicFramePr>
        <p:xfrm>
          <a:off x="4444424" y="1268760"/>
          <a:ext cx="3827950" cy="4373660"/>
        </p:xfrm>
        <a:graphic>
          <a:graphicData uri="http://schemas.openxmlformats.org/drawingml/2006/table">
            <a:tbl>
              <a:tblPr firstRow="1" bandRow="1">
                <a:tableStyleId>{69012ECD-51FC-41F1-AA8D-1B2483CD663E}</a:tableStyleId>
              </a:tblPr>
              <a:tblGrid>
                <a:gridCol w="640006">
                  <a:extLst>
                    <a:ext uri="{9D8B030D-6E8A-4147-A177-3AD203B41FA5}">
                      <a16:colId xmlns="" xmlns:a16="http://schemas.microsoft.com/office/drawing/2014/main" val="20000"/>
                    </a:ext>
                  </a:extLst>
                </a:gridCol>
                <a:gridCol w="3187944">
                  <a:extLst>
                    <a:ext uri="{9D8B030D-6E8A-4147-A177-3AD203B41FA5}">
                      <a16:colId xmlns="" xmlns:a16="http://schemas.microsoft.com/office/drawing/2014/main" val="20001"/>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800" dirty="0" smtClean="0"/>
                        <a:t>按鍵</a:t>
                      </a:r>
                      <a:endParaRPr lang="zh-TW" altLang="en-US" sz="1800" dirty="0" smtClean="0">
                        <a:latin typeface="微軟正黑體" panose="020B0604030504040204" pitchFamily="34" charset="-120"/>
                      </a:endParaRPr>
                    </a:p>
                  </a:txBody>
                  <a:tcPr marL="91403" marR="91403"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dirty="0" smtClean="0"/>
                        <a:t>說明</a:t>
                      </a:r>
                      <a:endParaRPr lang="zh-TW" altLang="en-US" sz="1800" dirty="0" smtClean="0">
                        <a:latin typeface="微軟正黑體" panose="020B0604030504040204" pitchFamily="34" charset="-120"/>
                      </a:endParaRPr>
                    </a:p>
                  </a:txBody>
                  <a:tcPr marL="91403" marR="91403"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370840">
                <a:tc>
                  <a:txBody>
                    <a:bodyPr/>
                    <a:lstStyle/>
                    <a:p>
                      <a:pPr algn="ctr"/>
                      <a:r>
                        <a:rPr lang="en-US" sz="1800" dirty="0" smtClean="0"/>
                        <a:t>w</a:t>
                      </a:r>
                      <a:endParaRPr lang="en-US" sz="1800" dirty="0">
                        <a:latin typeface="Verdana"/>
                      </a:endParaRPr>
                    </a:p>
                  </a:txBody>
                  <a:tcPr marL="91403" marR="91403"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dirty="0" smtClean="0"/>
                        <a:t>移到下一個</a:t>
                      </a:r>
                      <a:r>
                        <a:rPr lang="en-US" altLang="zh-TW" sz="1800" dirty="0" smtClean="0"/>
                        <a:t>word</a:t>
                      </a:r>
                      <a:endParaRPr lang="en-US" sz="1800" dirty="0">
                        <a:latin typeface="Verdana"/>
                      </a:endParaRPr>
                    </a:p>
                  </a:txBody>
                  <a:tcPr marL="91403" marR="91403"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370840">
                <a:tc>
                  <a:txBody>
                    <a:bodyPr/>
                    <a:lstStyle/>
                    <a:p>
                      <a:pPr algn="ctr"/>
                      <a:r>
                        <a:rPr lang="en-US" sz="1800" dirty="0" smtClean="0"/>
                        <a:t>b</a:t>
                      </a:r>
                      <a:endParaRPr lang="en-US" sz="1800" dirty="0">
                        <a:latin typeface="Verdana"/>
                      </a:endParaRPr>
                    </a:p>
                  </a:txBody>
                  <a:tcPr marL="91403" marR="91403"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dirty="0" smtClean="0"/>
                        <a:t>移動至上一個</a:t>
                      </a:r>
                      <a:r>
                        <a:rPr lang="en-US" altLang="zh-TW" sz="1800" dirty="0" smtClean="0"/>
                        <a:t>word</a:t>
                      </a:r>
                      <a:endParaRPr lang="en-US" sz="1800" dirty="0">
                        <a:latin typeface="Verdana"/>
                      </a:endParaRPr>
                    </a:p>
                  </a:txBody>
                  <a:tcPr marL="91403" marR="91403"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370840">
                <a:tc>
                  <a:txBody>
                    <a:bodyPr/>
                    <a:lstStyle/>
                    <a:p>
                      <a:pPr algn="ctr"/>
                      <a:r>
                        <a:rPr lang="en-US" altLang="zh-TW" sz="1800" dirty="0"/>
                        <a:t>(</a:t>
                      </a:r>
                      <a:endParaRPr lang="en-US" altLang="zh-TW" sz="1800" dirty="0">
                        <a:latin typeface="Verdana"/>
                      </a:endParaRPr>
                    </a:p>
                  </a:txBody>
                  <a:tcPr marL="91403" marR="91403"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dirty="0" smtClean="0"/>
                        <a:t>移動至上一句 </a:t>
                      </a:r>
                      <a:r>
                        <a:rPr lang="en-US" altLang="zh-TW" sz="1800" dirty="0" smtClean="0"/>
                        <a:t>(</a:t>
                      </a:r>
                      <a:r>
                        <a:rPr lang="zh-TW" altLang="en-US" sz="1800" dirty="0" smtClean="0"/>
                        <a:t>註</a:t>
                      </a:r>
                      <a:r>
                        <a:rPr lang="en-US" altLang="zh-TW" sz="1800" dirty="0" smtClean="0"/>
                        <a:t>1)</a:t>
                      </a:r>
                    </a:p>
                  </a:txBody>
                  <a:tcPr marL="91403" marR="91403"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370840">
                <a:tc>
                  <a:txBody>
                    <a:bodyPr/>
                    <a:lstStyle/>
                    <a:p>
                      <a:pPr algn="ctr"/>
                      <a:r>
                        <a:rPr lang="en-US" altLang="zh-TW" sz="1800" dirty="0"/>
                        <a:t>)</a:t>
                      </a:r>
                      <a:endParaRPr lang="en-US" altLang="zh-TW" sz="1800" dirty="0">
                        <a:latin typeface="Verdana"/>
                      </a:endParaRPr>
                    </a:p>
                  </a:txBody>
                  <a:tcPr marL="91403" marR="91403"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dirty="0" smtClean="0"/>
                        <a:t>移動至下一句</a:t>
                      </a:r>
                      <a:endParaRPr lang="en-US" sz="1800" dirty="0">
                        <a:latin typeface="Verdana"/>
                      </a:endParaRPr>
                    </a:p>
                  </a:txBody>
                  <a:tcPr marL="91403" marR="91403"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r h="370840">
                <a:tc>
                  <a:txBody>
                    <a:bodyPr/>
                    <a:lstStyle/>
                    <a:p>
                      <a:pPr algn="ctr"/>
                      <a:r>
                        <a:rPr lang="en-US" altLang="zh-TW" sz="1800" dirty="0" smtClean="0"/>
                        <a:t>{</a:t>
                      </a:r>
                      <a:endParaRPr lang="en-US" altLang="zh-TW" sz="1800" dirty="0">
                        <a:latin typeface="Verdana"/>
                      </a:endParaRPr>
                    </a:p>
                  </a:txBody>
                  <a:tcPr marL="91403" marR="91403"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dirty="0" smtClean="0"/>
                        <a:t>移至該段落之首 </a:t>
                      </a:r>
                      <a:r>
                        <a:rPr lang="en-US" altLang="zh-TW" sz="1800" dirty="0" smtClean="0"/>
                        <a:t>(</a:t>
                      </a:r>
                      <a:r>
                        <a:rPr lang="zh-TW" altLang="en-US" sz="1800" dirty="0" smtClean="0"/>
                        <a:t>註</a:t>
                      </a:r>
                      <a:r>
                        <a:rPr lang="en-US" altLang="zh-TW" sz="1800" dirty="0" smtClean="0"/>
                        <a:t>2)</a:t>
                      </a:r>
                      <a:endParaRPr lang="en-US" sz="1800" dirty="0">
                        <a:latin typeface="Verdana"/>
                      </a:endParaRPr>
                    </a:p>
                  </a:txBody>
                  <a:tcPr marL="91403" marR="91403"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5"/>
                  </a:ext>
                </a:extLst>
              </a:tr>
              <a:tr h="370840">
                <a:tc>
                  <a:txBody>
                    <a:bodyPr/>
                    <a:lstStyle/>
                    <a:p>
                      <a:pPr algn="ctr"/>
                      <a:r>
                        <a:rPr lang="en-US" altLang="zh-TW" sz="1800" dirty="0" smtClean="0"/>
                        <a:t>}</a:t>
                      </a:r>
                      <a:endParaRPr lang="en-US" altLang="zh-TW" sz="1800" dirty="0">
                        <a:latin typeface="Verdana"/>
                      </a:endParaRPr>
                    </a:p>
                  </a:txBody>
                  <a:tcPr marL="91403" marR="91403"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dirty="0" smtClean="0"/>
                        <a:t>移至該段落之末</a:t>
                      </a:r>
                      <a:endParaRPr lang="en-US" sz="1800" dirty="0">
                        <a:latin typeface="Verdana"/>
                      </a:endParaRPr>
                    </a:p>
                  </a:txBody>
                  <a:tcPr marL="91403" marR="91403"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6"/>
                  </a:ext>
                </a:extLst>
              </a:tr>
              <a:tr h="370840">
                <a:tc>
                  <a:txBody>
                    <a:bodyPr/>
                    <a:lstStyle/>
                    <a:p>
                      <a:pPr algn="ctr"/>
                      <a:r>
                        <a:rPr lang="en-US" altLang="zh-TW" sz="1800" dirty="0"/>
                        <a:t>%</a:t>
                      </a:r>
                      <a:endParaRPr lang="en-US" altLang="zh-TW" sz="1800" dirty="0">
                        <a:latin typeface="Verdana"/>
                      </a:endParaRPr>
                    </a:p>
                  </a:txBody>
                  <a:tcPr marL="91403" marR="91403"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dirty="0" smtClean="0"/>
                        <a:t>移動至相對應的</a:t>
                      </a:r>
                      <a:r>
                        <a:rPr lang="en-US" sz="1800" dirty="0" smtClean="0"/>
                        <a:t> </a:t>
                      </a:r>
                      <a:r>
                        <a:rPr lang="en-US" sz="1800" dirty="0"/>
                        <a:t>( ), { }, [ </a:t>
                      </a:r>
                      <a:r>
                        <a:rPr lang="en-US" sz="1800" dirty="0" smtClean="0"/>
                        <a:t>]</a:t>
                      </a:r>
                      <a:r>
                        <a:rPr lang="zh-TW" altLang="en-US" sz="1800" dirty="0" smtClean="0"/>
                        <a:t> 等符號</a:t>
                      </a:r>
                      <a:endParaRPr lang="en-US" sz="1800" dirty="0">
                        <a:latin typeface="Verdana"/>
                      </a:endParaRPr>
                    </a:p>
                  </a:txBody>
                  <a:tcPr marL="91403" marR="91403"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7"/>
                  </a:ext>
                </a:extLst>
              </a:tr>
              <a:tr h="370840">
                <a:tc>
                  <a:txBody>
                    <a:bodyPr/>
                    <a:lstStyle/>
                    <a:p>
                      <a:pPr algn="ctr"/>
                      <a:r>
                        <a:rPr lang="en-US" sz="1800" dirty="0"/>
                        <a:t>H</a:t>
                      </a:r>
                      <a:endParaRPr lang="en-US" sz="1800" dirty="0">
                        <a:latin typeface="Verdana"/>
                      </a:endParaRPr>
                    </a:p>
                  </a:txBody>
                  <a:tcPr marL="91403" marR="91403"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dirty="0" smtClean="0"/>
                        <a:t>移動至現在螢幕畫面的開頭</a:t>
                      </a:r>
                      <a:endParaRPr lang="en-US" sz="1800" dirty="0">
                        <a:latin typeface="Verdana"/>
                      </a:endParaRPr>
                    </a:p>
                  </a:txBody>
                  <a:tcPr marL="91403" marR="91403"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8"/>
                  </a:ext>
                </a:extLst>
              </a:tr>
              <a:tr h="370840">
                <a:tc>
                  <a:txBody>
                    <a:bodyPr/>
                    <a:lstStyle/>
                    <a:p>
                      <a:pPr algn="ctr"/>
                      <a:r>
                        <a:rPr lang="en-US" sz="1800" dirty="0"/>
                        <a:t>M</a:t>
                      </a:r>
                      <a:endParaRPr lang="en-US" sz="1800" dirty="0">
                        <a:latin typeface="Verdana"/>
                      </a:endParaRPr>
                    </a:p>
                  </a:txBody>
                  <a:tcPr marL="91403" marR="91403"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dirty="0" smtClean="0"/>
                        <a:t>移動至現在螢幕畫面的中間</a:t>
                      </a:r>
                      <a:endParaRPr lang="en-US" sz="1800" dirty="0">
                        <a:latin typeface="Verdana"/>
                      </a:endParaRPr>
                    </a:p>
                  </a:txBody>
                  <a:tcPr marL="91403" marR="91403"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9"/>
                  </a:ext>
                </a:extLst>
              </a:tr>
              <a:tr h="396056">
                <a:tc>
                  <a:txBody>
                    <a:bodyPr/>
                    <a:lstStyle/>
                    <a:p>
                      <a:pPr algn="ctr"/>
                      <a:r>
                        <a:rPr lang="en-US" sz="1800" dirty="0"/>
                        <a:t>L</a:t>
                      </a:r>
                      <a:endParaRPr lang="en-US" sz="1800" dirty="0">
                        <a:latin typeface="Verdana"/>
                      </a:endParaRPr>
                    </a:p>
                  </a:txBody>
                  <a:tcPr marL="91403" marR="91403"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dirty="0" smtClean="0"/>
                        <a:t>移動至現在螢幕畫面的結尾</a:t>
                      </a:r>
                      <a:endParaRPr lang="en-US" sz="1800" dirty="0">
                        <a:latin typeface="Verdana"/>
                      </a:endParaRPr>
                    </a:p>
                  </a:txBody>
                  <a:tcPr marL="91403" marR="91403"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10"/>
                  </a:ext>
                </a:extLst>
              </a:tr>
            </a:tbl>
          </a:graphicData>
        </a:graphic>
      </p:graphicFrame>
      <p:graphicFrame>
        <p:nvGraphicFramePr>
          <p:cNvPr id="6" name="內容版面配置區 4"/>
          <p:cNvGraphicFramePr>
            <a:graphicFrameLocks/>
          </p:cNvGraphicFramePr>
          <p:nvPr>
            <p:extLst>
              <p:ext uri="{D42A27DB-BD31-4B8C-83A1-F6EECF244321}">
                <p14:modId xmlns:p14="http://schemas.microsoft.com/office/powerpoint/2010/main" val="1483356905"/>
              </p:ext>
            </p:extLst>
          </p:nvPr>
        </p:nvGraphicFramePr>
        <p:xfrm>
          <a:off x="654331" y="1268760"/>
          <a:ext cx="3413613" cy="4246808"/>
        </p:xfrm>
        <a:graphic>
          <a:graphicData uri="http://schemas.openxmlformats.org/drawingml/2006/table">
            <a:tbl>
              <a:tblPr firstRow="1" bandRow="1">
                <a:tableStyleId>{69012ECD-51FC-41F1-AA8D-1B2483CD663E}</a:tableStyleId>
              </a:tblPr>
              <a:tblGrid>
                <a:gridCol w="1127369">
                  <a:extLst>
                    <a:ext uri="{9D8B030D-6E8A-4147-A177-3AD203B41FA5}">
                      <a16:colId xmlns="" xmlns:a16="http://schemas.microsoft.com/office/drawing/2014/main" val="20000"/>
                    </a:ext>
                  </a:extLst>
                </a:gridCol>
                <a:gridCol w="2286244">
                  <a:extLst>
                    <a:ext uri="{9D8B030D-6E8A-4147-A177-3AD203B41FA5}">
                      <a16:colId xmlns="" xmlns:a16="http://schemas.microsoft.com/office/drawing/2014/main" val="20001"/>
                    </a:ext>
                  </a:extLst>
                </a:gridCol>
              </a:tblGrid>
              <a:tr h="370840">
                <a:tc>
                  <a:txBody>
                    <a:bodyPr/>
                    <a:lstStyle/>
                    <a:p>
                      <a:pPr algn="ctr"/>
                      <a:r>
                        <a:rPr lang="zh-TW" altLang="en-US" sz="1800" dirty="0" smtClean="0"/>
                        <a:t>按鍵</a:t>
                      </a:r>
                      <a:endParaRPr lang="zh-TW" altLang="en-US" sz="1800" dirty="0">
                        <a:latin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dirty="0" smtClean="0"/>
                        <a:t>說明</a:t>
                      </a:r>
                      <a:endParaRPr lang="zh-TW" altLang="en-US" sz="1800" dirty="0">
                        <a:latin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370840">
                <a:tc>
                  <a:txBody>
                    <a:bodyPr/>
                    <a:lstStyle/>
                    <a:p>
                      <a:pPr algn="ctr"/>
                      <a:r>
                        <a:rPr lang="en-US" sz="1800" dirty="0" smtClean="0"/>
                        <a:t>h</a:t>
                      </a:r>
                      <a:r>
                        <a:rPr lang="zh-TW" altLang="en-US" sz="1800" dirty="0" smtClean="0"/>
                        <a:t> 或 ←</a:t>
                      </a:r>
                      <a:endParaRPr lang="en-US" sz="1800" dirty="0">
                        <a:latin typeface="Verdana"/>
                      </a:endParaRPr>
                    </a:p>
                  </a:txBody>
                  <a:tcPr marL="91403" marR="91403"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dirty="0" smtClean="0"/>
                        <a:t>左</a:t>
                      </a:r>
                      <a:endParaRPr lang="en-US" sz="1800" dirty="0">
                        <a:latin typeface="Verdana"/>
                      </a:endParaRPr>
                    </a:p>
                  </a:txBody>
                  <a:tcPr marL="91403" marR="91403"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370840">
                <a:tc>
                  <a:txBody>
                    <a:bodyPr/>
                    <a:lstStyle/>
                    <a:p>
                      <a:pPr algn="ctr"/>
                      <a:r>
                        <a:rPr lang="en-US" sz="1800" dirty="0" smtClean="0"/>
                        <a:t>j</a:t>
                      </a:r>
                      <a:r>
                        <a:rPr lang="zh-TW" altLang="en-US" sz="1800" dirty="0" smtClean="0"/>
                        <a:t> 或 ↓</a:t>
                      </a:r>
                      <a:endParaRPr lang="en-US" sz="1800" dirty="0">
                        <a:latin typeface="Verdana"/>
                      </a:endParaRPr>
                    </a:p>
                  </a:txBody>
                  <a:tcPr marL="91403" marR="91403"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dirty="0" smtClean="0"/>
                        <a:t>下</a:t>
                      </a:r>
                      <a:endParaRPr lang="en-US" sz="1800" dirty="0">
                        <a:latin typeface="Verdana"/>
                      </a:endParaRPr>
                    </a:p>
                  </a:txBody>
                  <a:tcPr marL="91403" marR="91403"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370840">
                <a:tc>
                  <a:txBody>
                    <a:bodyPr/>
                    <a:lstStyle/>
                    <a:p>
                      <a:pPr algn="ctr"/>
                      <a:r>
                        <a:rPr lang="en-US" sz="1800" dirty="0" smtClean="0"/>
                        <a:t>k</a:t>
                      </a:r>
                      <a:r>
                        <a:rPr lang="zh-TW" altLang="en-US" sz="1800" dirty="0" smtClean="0"/>
                        <a:t> 或 ↑</a:t>
                      </a:r>
                      <a:endParaRPr lang="en-US" sz="1800" dirty="0">
                        <a:latin typeface="Verdana"/>
                      </a:endParaRPr>
                    </a:p>
                  </a:txBody>
                  <a:tcPr marL="91403" marR="91403"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dirty="0" smtClean="0"/>
                        <a:t>上</a:t>
                      </a:r>
                      <a:endParaRPr lang="en-US" sz="1800" dirty="0">
                        <a:latin typeface="Verdana"/>
                      </a:endParaRPr>
                    </a:p>
                  </a:txBody>
                  <a:tcPr marL="91403" marR="91403"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370840">
                <a:tc>
                  <a:txBody>
                    <a:bodyPr/>
                    <a:lstStyle/>
                    <a:p>
                      <a:pPr algn="ctr"/>
                      <a:r>
                        <a:rPr lang="en-US" altLang="zh-TW" sz="1800" dirty="0" smtClean="0"/>
                        <a:t> l</a:t>
                      </a:r>
                      <a:r>
                        <a:rPr lang="zh-TW" altLang="en-US" sz="1800" dirty="0" smtClean="0"/>
                        <a:t>  或 →</a:t>
                      </a:r>
                      <a:endParaRPr lang="en-US" sz="1800" dirty="0">
                        <a:latin typeface="Verdana"/>
                      </a:endParaRPr>
                    </a:p>
                  </a:txBody>
                  <a:tcPr marL="91403" marR="91403"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dirty="0" smtClean="0"/>
                        <a:t>右</a:t>
                      </a:r>
                      <a:endParaRPr lang="en-US" sz="1800" dirty="0">
                        <a:latin typeface="Verdana"/>
                      </a:endParaRPr>
                    </a:p>
                  </a:txBody>
                  <a:tcPr marL="91403" marR="91403"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dirty="0" smtClean="0"/>
                        <a:t>0  </a:t>
                      </a:r>
                      <a:endParaRPr lang="en-US" altLang="zh-TW" sz="1800" dirty="0" smtClean="0">
                        <a:latin typeface="Verdana"/>
                      </a:endParaRPr>
                    </a:p>
                  </a:txBody>
                  <a:tcPr marL="91403" marR="91403"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dirty="0" smtClean="0"/>
                        <a:t>移動到此行的開頭</a:t>
                      </a:r>
                      <a:endParaRPr lang="en-US" sz="1800" dirty="0">
                        <a:latin typeface="Verdana"/>
                      </a:endParaRPr>
                    </a:p>
                  </a:txBody>
                  <a:tcPr marL="91403" marR="91403"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dirty="0" smtClean="0"/>
                        <a:t>$</a:t>
                      </a:r>
                      <a:endParaRPr lang="en-US" altLang="zh-TW" sz="1800" dirty="0" smtClean="0">
                        <a:latin typeface="Verdana"/>
                      </a:endParaRPr>
                    </a:p>
                  </a:txBody>
                  <a:tcPr marL="91403" marR="91403"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dirty="0" smtClean="0"/>
                        <a:t>移動到此行的結尾</a:t>
                      </a:r>
                      <a:endParaRPr lang="en-US" sz="1800" dirty="0">
                        <a:latin typeface="Verdana"/>
                      </a:endParaRPr>
                    </a:p>
                  </a:txBody>
                  <a:tcPr marL="91403" marR="91403"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6"/>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dirty="0" smtClean="0"/>
                        <a:t>5G</a:t>
                      </a:r>
                      <a:r>
                        <a:rPr lang="zh-TW" altLang="en-US" sz="1800" dirty="0" smtClean="0"/>
                        <a:t>  或  </a:t>
                      </a:r>
                      <a:r>
                        <a:rPr lang="en-US" altLang="zh-TW" sz="1800" dirty="0" smtClean="0"/>
                        <a:t>:5</a:t>
                      </a:r>
                      <a:endParaRPr lang="en-US" altLang="zh-TW" sz="1800" dirty="0" smtClean="0">
                        <a:latin typeface="Verdana"/>
                      </a:endParaRPr>
                    </a:p>
                  </a:txBody>
                  <a:tcPr marL="91403" marR="91403"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dirty="0" smtClean="0"/>
                        <a:t>移動到檔案的第</a:t>
                      </a:r>
                      <a:r>
                        <a:rPr lang="en-US" altLang="zh-TW" sz="1800" dirty="0" smtClean="0"/>
                        <a:t>5</a:t>
                      </a:r>
                      <a:r>
                        <a:rPr lang="zh-TW" altLang="en-US" sz="1800" dirty="0" smtClean="0"/>
                        <a:t>行</a:t>
                      </a:r>
                      <a:endParaRPr lang="en-US" sz="1800" dirty="0">
                        <a:latin typeface="Verdana"/>
                      </a:endParaRPr>
                    </a:p>
                  </a:txBody>
                  <a:tcPr marL="91403" marR="91403"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7"/>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dirty="0" smtClean="0"/>
                        <a:t>1G</a:t>
                      </a:r>
                      <a:endParaRPr lang="en-US" altLang="zh-TW" sz="1800" dirty="0" smtClean="0">
                        <a:latin typeface="Verdana"/>
                      </a:endParaRPr>
                    </a:p>
                  </a:txBody>
                  <a:tcPr marL="91403" marR="91403"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dirty="0" smtClean="0"/>
                        <a:t>移動到檔案的第一行</a:t>
                      </a:r>
                      <a:endParaRPr lang="en-US" sz="1800" dirty="0">
                        <a:latin typeface="Verdana"/>
                      </a:endParaRPr>
                    </a:p>
                  </a:txBody>
                  <a:tcPr marL="91403" marR="91403"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8"/>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dirty="0" smtClean="0"/>
                        <a:t>G</a:t>
                      </a:r>
                      <a:endParaRPr lang="en-US" altLang="zh-TW" sz="1800" dirty="0" smtClean="0">
                        <a:latin typeface="Verdana"/>
                      </a:endParaRPr>
                    </a:p>
                  </a:txBody>
                  <a:tcPr marL="91403" marR="91403"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dirty="0" smtClean="0"/>
                        <a:t>移動到檔案的最後一行</a:t>
                      </a:r>
                      <a:endParaRPr lang="en-US" sz="1800" dirty="0">
                        <a:latin typeface="Verdana"/>
                      </a:endParaRPr>
                    </a:p>
                  </a:txBody>
                  <a:tcPr marL="91403" marR="91403"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9"/>
                  </a:ext>
                </a:extLst>
              </a:tr>
            </a:tbl>
          </a:graphicData>
        </a:graphic>
      </p:graphicFrame>
      <p:sp>
        <p:nvSpPr>
          <p:cNvPr id="8" name="矩形 7"/>
          <p:cNvSpPr/>
          <p:nvPr/>
        </p:nvSpPr>
        <p:spPr>
          <a:xfrm>
            <a:off x="539552" y="5733256"/>
            <a:ext cx="7560840" cy="646331"/>
          </a:xfrm>
          <a:prstGeom prst="rect">
            <a:avLst/>
          </a:prstGeom>
        </p:spPr>
        <p:txBody>
          <a:bodyPr wrap="square">
            <a:spAutoFit/>
          </a:bodyPr>
          <a:lstStyle/>
          <a:p>
            <a:pPr marL="285750" indent="-285750">
              <a:buFont typeface="Arial" panose="020B0604020202020204" pitchFamily="34" charset="0"/>
              <a:buChar char="•"/>
            </a:pPr>
            <a:r>
              <a:rPr lang="en-US" altLang="zh-TW" dirty="0" smtClean="0"/>
              <a:t>(</a:t>
            </a:r>
            <a:r>
              <a:rPr lang="zh-TW" altLang="en-US" dirty="0" smtClean="0"/>
              <a:t>註</a:t>
            </a:r>
            <a:r>
              <a:rPr lang="en-US" altLang="zh-TW" dirty="0" smtClean="0"/>
              <a:t>1)</a:t>
            </a:r>
            <a:r>
              <a:rPr lang="zh-TW" altLang="en-US" dirty="0" smtClean="0"/>
              <a:t> 句子</a:t>
            </a:r>
            <a:r>
              <a:rPr lang="en-US" altLang="zh-TW" dirty="0"/>
              <a:t>(sentence</a:t>
            </a:r>
            <a:r>
              <a:rPr lang="en-US" altLang="zh-TW" dirty="0" smtClean="0"/>
              <a:t>)</a:t>
            </a:r>
            <a:r>
              <a:rPr lang="zh-TW" altLang="en-US" dirty="0" smtClean="0"/>
              <a:t> 是</a:t>
            </a:r>
            <a:r>
              <a:rPr lang="zh-TW" altLang="en-US" dirty="0"/>
              <a:t>指以</a:t>
            </a:r>
            <a:r>
              <a:rPr lang="en-US" altLang="zh-TW" dirty="0"/>
              <a:t>『</a:t>
            </a:r>
            <a:r>
              <a:rPr lang="zh-TW" altLang="en-US" dirty="0"/>
              <a:t>！</a:t>
            </a:r>
            <a:r>
              <a:rPr lang="en-US" altLang="zh-TW" dirty="0"/>
              <a:t>』</a:t>
            </a:r>
            <a:r>
              <a:rPr lang="zh-TW" altLang="en-US" dirty="0"/>
              <a:t>、</a:t>
            </a:r>
            <a:r>
              <a:rPr lang="en-US" altLang="zh-TW" dirty="0"/>
              <a:t>『.』</a:t>
            </a:r>
            <a:r>
              <a:rPr lang="zh-TW" altLang="en-US" dirty="0"/>
              <a:t>或</a:t>
            </a:r>
            <a:r>
              <a:rPr lang="en-US" altLang="zh-TW" dirty="0"/>
              <a:t>『</a:t>
            </a:r>
            <a:r>
              <a:rPr lang="zh-TW" altLang="en-US" dirty="0"/>
              <a:t>？</a:t>
            </a:r>
            <a:r>
              <a:rPr lang="en-US" altLang="zh-TW" dirty="0"/>
              <a:t>』</a:t>
            </a:r>
            <a:r>
              <a:rPr lang="zh-TW" altLang="en-US" dirty="0"/>
              <a:t>結束的一串</a:t>
            </a:r>
            <a:r>
              <a:rPr lang="zh-TW" altLang="en-US" dirty="0" smtClean="0"/>
              <a:t>字</a:t>
            </a:r>
            <a:endParaRPr lang="en-US" altLang="zh-TW" dirty="0" smtClean="0"/>
          </a:p>
          <a:p>
            <a:pPr marL="285750" indent="-285750">
              <a:buFont typeface="Arial" panose="020B0604020202020204" pitchFamily="34" charset="0"/>
              <a:buChar char="•"/>
            </a:pPr>
            <a:r>
              <a:rPr lang="en-US" altLang="zh-TW" dirty="0"/>
              <a:t>(</a:t>
            </a:r>
            <a:r>
              <a:rPr lang="zh-TW" altLang="en-US" dirty="0" smtClean="0"/>
              <a:t>註</a:t>
            </a:r>
            <a:r>
              <a:rPr lang="en-US" altLang="zh-TW" dirty="0" smtClean="0"/>
              <a:t>2)</a:t>
            </a:r>
            <a:r>
              <a:rPr lang="zh-TW" altLang="en-US" dirty="0" smtClean="0"/>
              <a:t> 段落</a:t>
            </a:r>
            <a:r>
              <a:rPr lang="en-US" altLang="zh-TW" dirty="0"/>
              <a:t>(paragraph</a:t>
            </a:r>
            <a:r>
              <a:rPr lang="en-US" altLang="zh-TW" dirty="0" smtClean="0"/>
              <a:t>)</a:t>
            </a:r>
            <a:r>
              <a:rPr lang="zh-TW" altLang="en-US" dirty="0" smtClean="0"/>
              <a:t>是</a:t>
            </a:r>
            <a:r>
              <a:rPr lang="zh-TW" altLang="en-US" dirty="0"/>
              <a:t>指以空白行隔開的文字</a:t>
            </a:r>
          </a:p>
        </p:txBody>
      </p:sp>
    </p:spTree>
    <p:extLst>
      <p:ext uri="{BB962C8B-B14F-4D97-AF65-F5344CB8AC3E}">
        <p14:creationId xmlns:p14="http://schemas.microsoft.com/office/powerpoint/2010/main" val="38828548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各種</a:t>
            </a:r>
            <a:r>
              <a:rPr lang="en-US" altLang="zh-TW" dirty="0" smtClean="0"/>
              <a:t>Linux</a:t>
            </a:r>
            <a:r>
              <a:rPr lang="zh-TW" altLang="en-US" dirty="0" smtClean="0"/>
              <a:t>版本下載</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12</a:t>
            </a:fld>
            <a:endParaRPr lang="zh-TW" altLang="en-US"/>
          </a:p>
        </p:txBody>
      </p:sp>
      <p:sp>
        <p:nvSpPr>
          <p:cNvPr id="4" name="內容版面配置區 3"/>
          <p:cNvSpPr>
            <a:spLocks noGrp="1"/>
          </p:cNvSpPr>
          <p:nvPr>
            <p:ph sz="quarter" idx="1"/>
          </p:nvPr>
        </p:nvSpPr>
        <p:spPr/>
        <p:txBody>
          <a:bodyPr/>
          <a:lstStyle/>
          <a:p>
            <a:r>
              <a:rPr lang="zh-TW" altLang="en-US" dirty="0" smtClean="0"/>
              <a:t>義守大學檔案伺服器 </a:t>
            </a:r>
            <a:r>
              <a:rPr lang="en-US" altLang="zh-TW" dirty="0" smtClean="0">
                <a:hlinkClick r:id="rId2"/>
              </a:rPr>
              <a:t>http</a:t>
            </a:r>
            <a:r>
              <a:rPr lang="en-US" altLang="zh-TW" dirty="0">
                <a:hlinkClick r:id="rId2"/>
              </a:rPr>
              <a:t>://ftp.isu.edu.tw/pub/Linux</a:t>
            </a:r>
            <a:r>
              <a:rPr lang="en-US" altLang="zh-TW" dirty="0" smtClean="0">
                <a:hlinkClick r:id="rId2"/>
              </a:rPr>
              <a:t>/</a:t>
            </a:r>
            <a:r>
              <a:rPr lang="zh-TW" altLang="en-US" dirty="0" smtClean="0"/>
              <a:t> </a:t>
            </a:r>
            <a:endParaRPr lang="zh-TW" altLang="en-US" dirty="0"/>
          </a:p>
        </p:txBody>
      </p:sp>
      <p:pic>
        <p:nvPicPr>
          <p:cNvPr id="1026" name="Picture 2"/>
          <p:cNvPicPr>
            <a:picLocks noChangeAspect="1" noChangeArrowheads="1"/>
          </p:cNvPicPr>
          <p:nvPr/>
        </p:nvPicPr>
        <p:blipFill>
          <a:blip r:embed="rId3" cstate="email">
            <a:extLst>
              <a:ext uri="{BEBA8EAE-BF5A-486C-A8C5-ECC9F3942E4B}">
                <a14:imgProps xmlns:a14="http://schemas.microsoft.com/office/drawing/2010/main">
                  <a14:imgLayer r:embed="rId4">
                    <a14:imgEffect>
                      <a14:sharpenSoften amount="30000"/>
                    </a14:imgEffect>
                  </a14:imgLayer>
                </a14:imgProps>
              </a:ext>
              <a:ext uri="{28A0092B-C50C-407E-A947-70E740481C1C}">
                <a14:useLocalDpi xmlns:a14="http://schemas.microsoft.com/office/drawing/2010/main"/>
              </a:ext>
            </a:extLst>
          </a:blip>
          <a:srcRect/>
          <a:stretch>
            <a:fillRect/>
          </a:stretch>
        </p:blipFill>
        <p:spPr bwMode="auto">
          <a:xfrm>
            <a:off x="1331640" y="1772816"/>
            <a:ext cx="6197352" cy="4799386"/>
          </a:xfrm>
          <a:prstGeom prst="rect">
            <a:avLst/>
          </a:prstGeom>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4288566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快速編輯指令</a:t>
            </a:r>
            <a:r>
              <a:rPr lang="en-US" altLang="zh-TW" dirty="0" smtClean="0"/>
              <a:t>(</a:t>
            </a:r>
            <a:r>
              <a:rPr lang="zh-TW" altLang="en-US" dirty="0" smtClean="0"/>
              <a:t>一般模式</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120</a:t>
            </a:fld>
            <a:endParaRPr lang="zh-TW" altLang="en-US"/>
          </a:p>
        </p:txBody>
      </p:sp>
      <p:sp>
        <p:nvSpPr>
          <p:cNvPr id="3" name="內容版面配置區 2"/>
          <p:cNvSpPr>
            <a:spLocks noGrp="1"/>
          </p:cNvSpPr>
          <p:nvPr>
            <p:ph sz="quarter" idx="1"/>
          </p:nvPr>
        </p:nvSpPr>
        <p:spPr/>
        <p:txBody>
          <a:bodyPr/>
          <a:lstStyle/>
          <a:p>
            <a:endParaRPr lang="zh-TW" altLang="en-US" smtClean="0"/>
          </a:p>
          <a:p>
            <a:endParaRPr lang="zh-TW" altLang="en-US" dirty="0"/>
          </a:p>
        </p:txBody>
      </p:sp>
      <p:graphicFrame>
        <p:nvGraphicFramePr>
          <p:cNvPr id="5" name="內容版面配置區 4"/>
          <p:cNvGraphicFramePr>
            <a:graphicFrameLocks/>
          </p:cNvGraphicFramePr>
          <p:nvPr>
            <p:extLst>
              <p:ext uri="{D42A27DB-BD31-4B8C-83A1-F6EECF244321}">
                <p14:modId xmlns:p14="http://schemas.microsoft.com/office/powerpoint/2010/main" val="3755337409"/>
              </p:ext>
            </p:extLst>
          </p:nvPr>
        </p:nvGraphicFramePr>
        <p:xfrm>
          <a:off x="1115616" y="1261576"/>
          <a:ext cx="7539990" cy="5191760"/>
        </p:xfrm>
        <a:graphic>
          <a:graphicData uri="http://schemas.openxmlformats.org/drawingml/2006/table">
            <a:tbl>
              <a:tblPr firstRow="1" bandRow="1">
                <a:tableStyleId>{6E25E649-3F16-4E02-A733-19D2CDBF48F0}</a:tableStyleId>
              </a:tblPr>
              <a:tblGrid>
                <a:gridCol w="1154430">
                  <a:extLst>
                    <a:ext uri="{9D8B030D-6E8A-4147-A177-3AD203B41FA5}">
                      <a16:colId xmlns="" xmlns:a16="http://schemas.microsoft.com/office/drawing/2014/main" val="20000"/>
                    </a:ext>
                  </a:extLst>
                </a:gridCol>
                <a:gridCol w="697230">
                  <a:extLst>
                    <a:ext uri="{9D8B030D-6E8A-4147-A177-3AD203B41FA5}">
                      <a16:colId xmlns="" xmlns:a16="http://schemas.microsoft.com/office/drawing/2014/main" val="20001"/>
                    </a:ext>
                  </a:extLst>
                </a:gridCol>
                <a:gridCol w="5688330">
                  <a:extLst>
                    <a:ext uri="{9D8B030D-6E8A-4147-A177-3AD203B41FA5}">
                      <a16:colId xmlns="" xmlns:a16="http://schemas.microsoft.com/office/drawing/2014/main" val="20002"/>
                    </a:ext>
                  </a:extLst>
                </a:gridCol>
              </a:tblGrid>
              <a:tr h="370840">
                <a:tc>
                  <a:txBody>
                    <a:bodyPr/>
                    <a:lstStyle/>
                    <a:p>
                      <a:r>
                        <a:rPr lang="zh-TW" altLang="en-US" sz="1800" dirty="0" smtClean="0"/>
                        <a:t>功能類別</a:t>
                      </a:r>
                      <a:endParaRPr lang="zh-TW" altLang="en-US" sz="1800" dirty="0">
                        <a:latin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dirty="0" smtClean="0"/>
                        <a:t>指令</a:t>
                      </a:r>
                      <a:endParaRPr lang="zh-TW" altLang="en-US" sz="1800" dirty="0">
                        <a:latin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dirty="0" smtClean="0"/>
                        <a:t>功能描述</a:t>
                      </a:r>
                      <a:endParaRPr lang="zh-TW" altLang="en-US" sz="1800" dirty="0">
                        <a:latin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370840">
                <a:tc rowSpan="8">
                  <a:txBody>
                    <a:bodyPr/>
                    <a:lstStyle/>
                    <a:p>
                      <a:r>
                        <a:rPr lang="zh-TW" altLang="en-US" sz="1800" kern="1200" dirty="0" smtClean="0"/>
                        <a:t>刪除</a:t>
                      </a:r>
                      <a:endParaRPr lang="en-US" altLang="zh-TW" sz="1800" kern="1200" dirty="0" smtClean="0"/>
                    </a:p>
                    <a:p>
                      <a:r>
                        <a:rPr lang="en-US" altLang="zh-TW" sz="1800" kern="1200" dirty="0" smtClean="0"/>
                        <a:t>(delete)</a:t>
                      </a:r>
                      <a:endParaRPr lang="zh-TW" altLang="en-US" sz="1800" kern="1200" dirty="0">
                        <a:solidFill>
                          <a:schemeClr val="dk1"/>
                        </a:solidFill>
                        <a:latin typeface="微軟正黑體" panose="020B0604030504040204" pitchFamily="34" charset="-12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TW" sz="1800" dirty="0" smtClean="0">
                          <a:latin typeface="微軟正黑體" panose="020B0604030504040204" pitchFamily="34" charset="-120"/>
                        </a:rPr>
                        <a:t>x</a:t>
                      </a:r>
                      <a:endParaRPr lang="zh-TW" altLang="en-US" sz="1800" dirty="0">
                        <a:latin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800" dirty="0" smtClean="0"/>
                        <a:t>刪除游標所在位置的字元 </a:t>
                      </a:r>
                      <a:r>
                        <a:rPr lang="en-US" altLang="zh-TW" sz="1800" dirty="0" smtClean="0"/>
                        <a:t>(</a:t>
                      </a:r>
                      <a:r>
                        <a:rPr lang="zh-TW" altLang="en-US" sz="1800" dirty="0" smtClean="0"/>
                        <a:t>如同</a:t>
                      </a:r>
                      <a:r>
                        <a:rPr lang="en-US" altLang="zh-TW" sz="1800" dirty="0" smtClean="0"/>
                        <a:t>Delete)</a:t>
                      </a:r>
                      <a:endParaRPr lang="zh-TW" altLang="en-US" sz="1800" dirty="0">
                        <a:latin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370840">
                <a:tc vMerge="1">
                  <a:txBody>
                    <a:bodyPr/>
                    <a:lstStyle/>
                    <a:p>
                      <a:endParaRPr lang="zh-TW" altLang="en-US"/>
                    </a:p>
                  </a:txBody>
                  <a:tcPr/>
                </a:tc>
                <a:tc>
                  <a:txBody>
                    <a:bodyPr/>
                    <a:lstStyle/>
                    <a:p>
                      <a:r>
                        <a:rPr lang="en-US" altLang="zh-TW" sz="1800" dirty="0" smtClean="0"/>
                        <a:t>X</a:t>
                      </a:r>
                      <a:endParaRPr lang="zh-TW" altLang="en-US" sz="1800" dirty="0">
                        <a:latin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800" dirty="0" smtClean="0"/>
                        <a:t>倒退鍵 </a:t>
                      </a:r>
                      <a:r>
                        <a:rPr lang="en-US" altLang="zh-TW" sz="1800" dirty="0" smtClean="0"/>
                        <a:t>(</a:t>
                      </a:r>
                      <a:r>
                        <a:rPr lang="zh-TW" altLang="en-US" sz="1800" dirty="0" smtClean="0"/>
                        <a:t>如同</a:t>
                      </a:r>
                      <a:r>
                        <a:rPr lang="en-US" altLang="zh-TW" sz="1800" dirty="0" smtClean="0"/>
                        <a:t>Backspace)</a:t>
                      </a:r>
                      <a:endParaRPr lang="zh-TW" altLang="en-US" sz="1800" dirty="0">
                        <a:latin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r h="370840">
                <a:tc vMerge="1">
                  <a:txBody>
                    <a:bodyPr/>
                    <a:lstStyle/>
                    <a:p>
                      <a:endParaRPr lang="zh-TW" altLang="en-US"/>
                    </a:p>
                  </a:txBody>
                  <a:tcPr/>
                </a:tc>
                <a:tc>
                  <a:txBody>
                    <a:bodyPr/>
                    <a:lstStyle/>
                    <a:p>
                      <a:r>
                        <a:rPr lang="en-US" altLang="zh-TW" sz="1800" dirty="0" smtClean="0">
                          <a:latin typeface="微軟正黑體" panose="020B0604030504040204" pitchFamily="34" charset="-120"/>
                        </a:rPr>
                        <a:t>dl</a:t>
                      </a:r>
                      <a:endParaRPr lang="zh-TW" altLang="en-US" sz="1800" dirty="0">
                        <a:latin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dirty="0" smtClean="0">
                          <a:latin typeface="微軟正黑體" panose="020B0604030504040204" pitchFamily="34" charset="-120"/>
                        </a:rPr>
                        <a:t>刪除一個字元 </a:t>
                      </a:r>
                      <a:r>
                        <a:rPr lang="en-US" altLang="zh-TW" sz="1800" dirty="0" smtClean="0">
                          <a:latin typeface="微軟正黑體" panose="020B0604030504040204" pitchFamily="34" charset="-120"/>
                        </a:rPr>
                        <a:t>(delete literal)</a:t>
                      </a:r>
                      <a:endParaRPr lang="zh-TW" altLang="en-US" sz="1800" dirty="0" smtClean="0">
                        <a:latin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3"/>
                  </a:ext>
                </a:extLst>
              </a:tr>
              <a:tr h="370840">
                <a:tc vMerge="1">
                  <a:txBody>
                    <a:bodyPr/>
                    <a:lstStyle/>
                    <a:p>
                      <a:endParaRPr lang="zh-TW" altLang="en-US" dirty="0"/>
                    </a:p>
                  </a:txBody>
                  <a:tcPr/>
                </a:tc>
                <a:tc>
                  <a:txBody>
                    <a:bodyPr/>
                    <a:lstStyle/>
                    <a:p>
                      <a:r>
                        <a:rPr lang="en-US" altLang="zh-TW" sz="1800" dirty="0" err="1" smtClean="0"/>
                        <a:t>dw</a:t>
                      </a:r>
                      <a:endParaRPr lang="zh-TW" altLang="en-US" sz="1800" dirty="0">
                        <a:latin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dirty="0" smtClean="0"/>
                        <a:t>從游標位置開始刪除，一直到下一個單字</a:t>
                      </a:r>
                      <a:r>
                        <a:rPr lang="en-US" altLang="zh-TW" sz="1800" dirty="0" smtClean="0"/>
                        <a:t>(delete word)</a:t>
                      </a:r>
                      <a:endParaRPr lang="zh-TW" altLang="en-US" sz="1800" dirty="0" smtClean="0">
                        <a:latin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4"/>
                  </a:ext>
                </a:extLst>
              </a:tr>
              <a:tr h="370840">
                <a:tc vMerge="1">
                  <a:txBody>
                    <a:bodyPr/>
                    <a:lstStyle/>
                    <a:p>
                      <a:endParaRPr lang="zh-TW" altLang="en-US" dirty="0"/>
                    </a:p>
                  </a:txBody>
                  <a:tcPr/>
                </a:tc>
                <a:tc>
                  <a:txBody>
                    <a:bodyPr/>
                    <a:lstStyle/>
                    <a:p>
                      <a:r>
                        <a:rPr lang="en-US" altLang="zh-TW" sz="1800" dirty="0" smtClean="0"/>
                        <a:t>D</a:t>
                      </a:r>
                      <a:endParaRPr lang="zh-TW" altLang="en-US" sz="1800" dirty="0">
                        <a:latin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dirty="0" smtClean="0"/>
                        <a:t>從游標位置開始刪除，一直到行末</a:t>
                      </a:r>
                      <a:endParaRPr lang="zh-TW" altLang="en-US" sz="1800" dirty="0">
                        <a:latin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5"/>
                  </a:ext>
                </a:extLst>
              </a:tr>
              <a:tr h="370840">
                <a:tc vMerge="1">
                  <a:txBody>
                    <a:bodyPr/>
                    <a:lstStyle/>
                    <a:p>
                      <a:endParaRPr lang="zh-TW" altLang="en-US" dirty="0"/>
                    </a:p>
                  </a:txBody>
                  <a:tcPr/>
                </a:tc>
                <a:tc>
                  <a:txBody>
                    <a:bodyPr/>
                    <a:lstStyle/>
                    <a:p>
                      <a:r>
                        <a:rPr lang="en-US" altLang="zh-TW" sz="1800" dirty="0" err="1" smtClean="0"/>
                        <a:t>dd</a:t>
                      </a:r>
                      <a:endParaRPr lang="zh-TW" altLang="en-US" sz="1800" dirty="0">
                        <a:latin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800" dirty="0" smtClean="0"/>
                        <a:t>刪除游標所在的一整行</a:t>
                      </a:r>
                      <a:endParaRPr lang="zh-TW" altLang="en-US" sz="1800" dirty="0">
                        <a:latin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6"/>
                  </a:ext>
                </a:extLst>
              </a:tr>
              <a:tr h="370840">
                <a:tc vMerge="1">
                  <a:txBody>
                    <a:bodyPr/>
                    <a:lstStyle/>
                    <a:p>
                      <a:endParaRPr lang="zh-TW"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5dd</a:t>
                      </a:r>
                      <a:endParaRPr lang="zh-TW" altLang="en-US" sz="1800" dirty="0" smtClean="0">
                        <a:latin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800" dirty="0" smtClean="0"/>
                        <a:t>刪除游標開始的</a:t>
                      </a:r>
                      <a:r>
                        <a:rPr lang="en-US" altLang="zh-TW" sz="1800" dirty="0" smtClean="0"/>
                        <a:t>5</a:t>
                      </a:r>
                      <a:r>
                        <a:rPr lang="zh-TW" altLang="en-US" sz="1800" dirty="0" smtClean="0"/>
                        <a:t>行</a:t>
                      </a:r>
                      <a:endParaRPr lang="zh-TW" altLang="en-US" sz="1800" dirty="0">
                        <a:latin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7"/>
                  </a:ext>
                </a:extLst>
              </a:tr>
              <a:tr h="370840">
                <a:tc vMerge="1">
                  <a:txBody>
                    <a:bodyPr/>
                    <a:lstStyle/>
                    <a:p>
                      <a:endParaRPr lang="zh-TW" altLang="en-US" sz="1600" kern="1200" dirty="0">
                        <a:solidFill>
                          <a:schemeClr val="dk1"/>
                        </a:solidFill>
                        <a:latin typeface="微軟正黑體" panose="020B0604030504040204" pitchFamily="34" charset="-120"/>
                        <a:ea typeface="+mn-ea"/>
                        <a:cs typeface="+mn-cs"/>
                      </a:endParaRPr>
                    </a:p>
                  </a:txBody>
                  <a:tcPr/>
                </a:tc>
                <a:tc>
                  <a:txBody>
                    <a:bodyPr/>
                    <a:lstStyle/>
                    <a:p>
                      <a:r>
                        <a:rPr lang="en-US" altLang="zh-TW" sz="1800" dirty="0" smtClean="0"/>
                        <a:t>6,9d</a:t>
                      </a:r>
                      <a:endParaRPr lang="zh-TW" altLang="en-US" sz="1800" dirty="0">
                        <a:latin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800" dirty="0" smtClean="0"/>
                        <a:t>刪除</a:t>
                      </a:r>
                      <a:r>
                        <a:rPr lang="en-US" altLang="zh-TW" sz="1800" dirty="0" smtClean="0"/>
                        <a:t>6-9</a:t>
                      </a:r>
                      <a:r>
                        <a:rPr lang="zh-TW" altLang="en-US" sz="1800" dirty="0" smtClean="0"/>
                        <a:t>行     </a:t>
                      </a:r>
                      <a:endParaRPr lang="zh-TW" altLang="en-US" sz="1800" dirty="0">
                        <a:latin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8"/>
                  </a:ext>
                </a:extLst>
              </a:tr>
              <a:tr h="370840">
                <a:tc rowSpan="3">
                  <a:txBody>
                    <a:bodyPr/>
                    <a:lstStyle/>
                    <a:p>
                      <a:r>
                        <a:rPr lang="zh-TW" altLang="en-US" sz="1800" dirty="0" smtClean="0"/>
                        <a:t>複製</a:t>
                      </a:r>
                      <a:endParaRPr lang="en-US" altLang="zh-TW" sz="1800" dirty="0" smtClean="0"/>
                    </a:p>
                    <a:p>
                      <a:r>
                        <a:rPr lang="en-US" altLang="zh-TW" sz="1800" dirty="0" smtClean="0"/>
                        <a:t>(yank)</a:t>
                      </a:r>
                      <a:endParaRPr lang="zh-TW" altLang="en-US" sz="1800" dirty="0">
                        <a:latin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TW" sz="1800" dirty="0" err="1" smtClean="0"/>
                        <a:t>yy</a:t>
                      </a:r>
                      <a:endParaRPr lang="zh-TW" altLang="en-US" sz="1800" dirty="0">
                        <a:latin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800" dirty="0" smtClean="0"/>
                        <a:t>複製游標所在的一整行</a:t>
                      </a:r>
                      <a:endParaRPr lang="zh-TW" altLang="en-US" sz="1800" dirty="0">
                        <a:latin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9"/>
                  </a:ext>
                </a:extLst>
              </a:tr>
              <a:tr h="370840">
                <a:tc vMerge="1">
                  <a:txBody>
                    <a:bodyPr/>
                    <a:lstStyle/>
                    <a:p>
                      <a:endParaRPr lang="zh-TW" altLang="en-US"/>
                    </a:p>
                  </a:txBody>
                  <a:tcPr/>
                </a:tc>
                <a:tc>
                  <a:txBody>
                    <a:bodyPr/>
                    <a:lstStyle/>
                    <a:p>
                      <a:r>
                        <a:rPr lang="en-US" altLang="zh-TW" sz="1800" dirty="0" smtClean="0">
                          <a:latin typeface="微軟正黑體" panose="020B0604030504040204" pitchFamily="34" charset="-120"/>
                        </a:rPr>
                        <a:t>3yy</a:t>
                      </a:r>
                      <a:endParaRPr lang="zh-TW" altLang="en-US" sz="1800" dirty="0">
                        <a:latin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dirty="0" smtClean="0"/>
                        <a:t>複製從游標開始的</a:t>
                      </a:r>
                      <a:r>
                        <a:rPr lang="en-US" altLang="zh-TW" sz="1800" dirty="0" smtClean="0"/>
                        <a:t>3</a:t>
                      </a:r>
                      <a:r>
                        <a:rPr lang="zh-TW" altLang="en-US" sz="1800" dirty="0" smtClean="0"/>
                        <a:t>行</a:t>
                      </a:r>
                      <a:endParaRPr lang="zh-TW" altLang="en-US" sz="1800" dirty="0" smtClean="0">
                        <a:latin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10"/>
                  </a:ext>
                </a:extLst>
              </a:tr>
              <a:tr h="370840">
                <a:tc vMerge="1">
                  <a:txBody>
                    <a:bodyPr/>
                    <a:lstStyle/>
                    <a:p>
                      <a:endParaRPr lang="zh-TW" altLang="en-US" dirty="0"/>
                    </a:p>
                  </a:txBody>
                  <a:tcPr/>
                </a:tc>
                <a:tc>
                  <a:txBody>
                    <a:bodyPr/>
                    <a:lstStyle/>
                    <a:p>
                      <a:r>
                        <a:rPr lang="en-US" altLang="zh-TW" sz="1800" dirty="0" err="1" smtClean="0"/>
                        <a:t>yw</a:t>
                      </a:r>
                      <a:endParaRPr lang="zh-TW" altLang="en-US" sz="1800" dirty="0">
                        <a:latin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800" dirty="0" smtClean="0"/>
                        <a:t>複製目前單字 </a:t>
                      </a:r>
                      <a:r>
                        <a:rPr lang="en-US" altLang="zh-TW" sz="1800" dirty="0" smtClean="0"/>
                        <a:t>(yank</a:t>
                      </a:r>
                      <a:r>
                        <a:rPr lang="en-US" altLang="zh-TW" sz="1800" baseline="0" dirty="0" smtClean="0"/>
                        <a:t> word</a:t>
                      </a:r>
                      <a:r>
                        <a:rPr lang="en-US" altLang="zh-TW" sz="1800" dirty="0" smtClean="0"/>
                        <a:t>)</a:t>
                      </a:r>
                      <a:endParaRPr lang="zh-TW" altLang="en-US" sz="1800" dirty="0">
                        <a:latin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11"/>
                  </a:ext>
                </a:extLst>
              </a:tr>
              <a:tr h="370840">
                <a:tc rowSpan="2">
                  <a:txBody>
                    <a:bodyPr/>
                    <a:lstStyle/>
                    <a:p>
                      <a:r>
                        <a:rPr lang="zh-TW" altLang="en-US" sz="1800" dirty="0" smtClean="0"/>
                        <a:t>放置</a:t>
                      </a:r>
                      <a:endParaRPr lang="en-US" altLang="zh-TW" sz="1800" dirty="0" smtClean="0"/>
                    </a:p>
                    <a:p>
                      <a:r>
                        <a:rPr lang="en-US" altLang="zh-TW" sz="1800" dirty="0" smtClean="0"/>
                        <a:t>(put)</a:t>
                      </a:r>
                      <a:endParaRPr lang="zh-TW" altLang="en-US" sz="1800" dirty="0">
                        <a:latin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TW" sz="1800" dirty="0" smtClean="0"/>
                        <a:t>p</a:t>
                      </a:r>
                      <a:endParaRPr lang="zh-TW" altLang="en-US" sz="1800" dirty="0">
                        <a:latin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800" dirty="0" smtClean="0"/>
                        <a:t>將複製</a:t>
                      </a:r>
                      <a:r>
                        <a:rPr lang="en-US" altLang="zh-TW" sz="1800" dirty="0" smtClean="0"/>
                        <a:t>(</a:t>
                      </a:r>
                      <a:r>
                        <a:rPr lang="zh-TW" altLang="en-US" sz="1800" dirty="0" smtClean="0"/>
                        <a:t>或刪除</a:t>
                      </a:r>
                      <a:r>
                        <a:rPr lang="en-US" altLang="zh-TW" sz="1800" dirty="0" smtClean="0"/>
                        <a:t>)</a:t>
                      </a:r>
                      <a:r>
                        <a:rPr lang="zh-TW" altLang="en-US" sz="1800" dirty="0" smtClean="0"/>
                        <a:t>的內容插入到游標位置的後面</a:t>
                      </a:r>
                      <a:endParaRPr lang="zh-TW" altLang="en-US" sz="1800" dirty="0">
                        <a:latin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12"/>
                  </a:ext>
                </a:extLst>
              </a:tr>
              <a:tr h="370840">
                <a:tc vMerge="1">
                  <a:txBody>
                    <a:bodyPr/>
                    <a:lstStyle/>
                    <a:p>
                      <a:endParaRPr lang="zh-TW" altLang="en-US" dirty="0"/>
                    </a:p>
                  </a:txBody>
                  <a:tcPr/>
                </a:tc>
                <a:tc>
                  <a:txBody>
                    <a:bodyPr/>
                    <a:lstStyle/>
                    <a:p>
                      <a:r>
                        <a:rPr lang="en-US" altLang="zh-TW" sz="1800" dirty="0" smtClean="0"/>
                        <a:t>P</a:t>
                      </a:r>
                      <a:endParaRPr lang="zh-TW" altLang="en-US" sz="1800" dirty="0">
                        <a:latin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800" dirty="0" smtClean="0"/>
                        <a:t>將複製</a:t>
                      </a:r>
                      <a:r>
                        <a:rPr lang="en-US" altLang="zh-TW" sz="1800" dirty="0" smtClean="0"/>
                        <a:t>(</a:t>
                      </a:r>
                      <a:r>
                        <a:rPr lang="zh-TW" altLang="en-US" sz="1800" dirty="0" smtClean="0"/>
                        <a:t>或刪除</a:t>
                      </a:r>
                      <a:r>
                        <a:rPr lang="en-US" altLang="zh-TW" sz="1800" dirty="0" smtClean="0"/>
                        <a:t>)</a:t>
                      </a:r>
                      <a:r>
                        <a:rPr lang="zh-TW" altLang="en-US" sz="1800" dirty="0" smtClean="0"/>
                        <a:t>的內容插入到游標位置的前面</a:t>
                      </a:r>
                      <a:endParaRPr lang="zh-TW" altLang="en-US" sz="1800" dirty="0">
                        <a:latin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13"/>
                  </a:ext>
                </a:extLst>
              </a:tr>
            </a:tbl>
          </a:graphicData>
        </a:graphic>
      </p:graphicFrame>
    </p:spTree>
    <p:extLst>
      <p:ext uri="{BB962C8B-B14F-4D97-AF65-F5344CB8AC3E}">
        <p14:creationId xmlns:p14="http://schemas.microsoft.com/office/powerpoint/2010/main" val="118638934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搜尋及其他 </a:t>
            </a:r>
            <a:r>
              <a:rPr lang="en-US" altLang="zh-TW" smtClean="0"/>
              <a:t>(</a:t>
            </a:r>
            <a:r>
              <a:rPr lang="zh-TW" altLang="en-US" smtClean="0"/>
              <a:t>一般模式</a:t>
            </a:r>
            <a:r>
              <a:rPr lang="en-US" altLang="zh-TW" smtClean="0"/>
              <a:t>)</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121</a:t>
            </a:fld>
            <a:endParaRPr lang="zh-TW" altLang="en-US"/>
          </a:p>
        </p:txBody>
      </p:sp>
      <p:sp>
        <p:nvSpPr>
          <p:cNvPr id="3" name="內容版面配置區 2"/>
          <p:cNvSpPr>
            <a:spLocks noGrp="1"/>
          </p:cNvSpPr>
          <p:nvPr>
            <p:ph sz="quarter" idx="1"/>
          </p:nvPr>
        </p:nvSpPr>
        <p:spPr/>
        <p:txBody>
          <a:bodyPr/>
          <a:lstStyle/>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zh-TW" altLang="en-US" dirty="0"/>
          </a:p>
        </p:txBody>
      </p:sp>
      <p:graphicFrame>
        <p:nvGraphicFramePr>
          <p:cNvPr id="9" name="內容版面配置區 4"/>
          <p:cNvGraphicFramePr>
            <a:graphicFrameLocks/>
          </p:cNvGraphicFramePr>
          <p:nvPr>
            <p:extLst>
              <p:ext uri="{D42A27DB-BD31-4B8C-83A1-F6EECF244321}">
                <p14:modId xmlns:p14="http://schemas.microsoft.com/office/powerpoint/2010/main" val="1146685541"/>
              </p:ext>
            </p:extLst>
          </p:nvPr>
        </p:nvGraphicFramePr>
        <p:xfrm>
          <a:off x="1187624" y="1484784"/>
          <a:ext cx="7015489" cy="2961640"/>
        </p:xfrm>
        <a:graphic>
          <a:graphicData uri="http://schemas.openxmlformats.org/drawingml/2006/table">
            <a:tbl>
              <a:tblPr firstRow="1" bandRow="1">
                <a:tableStyleId>{6E25E649-3F16-4E02-A733-19D2CDBF48F0}</a:tableStyleId>
              </a:tblPr>
              <a:tblGrid>
                <a:gridCol w="1154430">
                  <a:extLst>
                    <a:ext uri="{9D8B030D-6E8A-4147-A177-3AD203B41FA5}">
                      <a16:colId xmlns="" xmlns:a16="http://schemas.microsoft.com/office/drawing/2014/main" val="20000"/>
                    </a:ext>
                  </a:extLst>
                </a:gridCol>
                <a:gridCol w="1149949">
                  <a:extLst>
                    <a:ext uri="{9D8B030D-6E8A-4147-A177-3AD203B41FA5}">
                      <a16:colId xmlns="" xmlns:a16="http://schemas.microsoft.com/office/drawing/2014/main" val="20001"/>
                    </a:ext>
                  </a:extLst>
                </a:gridCol>
                <a:gridCol w="4711110">
                  <a:extLst>
                    <a:ext uri="{9D8B030D-6E8A-4147-A177-3AD203B41FA5}">
                      <a16:colId xmlns="" xmlns:a16="http://schemas.microsoft.com/office/drawing/2014/main" val="20002"/>
                    </a:ext>
                  </a:extLst>
                </a:gridCol>
              </a:tblGrid>
              <a:tr h="226824">
                <a:tc>
                  <a:txBody>
                    <a:bodyPr/>
                    <a:lstStyle/>
                    <a:p>
                      <a:r>
                        <a:rPr lang="zh-TW" altLang="en-US" sz="1800" dirty="0" smtClean="0"/>
                        <a:t>功能類別</a:t>
                      </a:r>
                      <a:endParaRPr lang="zh-TW" altLang="en-US" sz="1800" dirty="0">
                        <a:latin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dirty="0" smtClean="0"/>
                        <a:t>指令</a:t>
                      </a:r>
                      <a:endParaRPr lang="zh-TW" altLang="en-US" sz="1800" dirty="0">
                        <a:latin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dirty="0" smtClean="0"/>
                        <a:t>功能描述</a:t>
                      </a:r>
                      <a:endParaRPr lang="zh-TW" altLang="en-US" sz="1800" dirty="0">
                        <a:latin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370840">
                <a:tc rowSpan="2">
                  <a:txBody>
                    <a:bodyPr/>
                    <a:lstStyle/>
                    <a:p>
                      <a:r>
                        <a:rPr lang="zh-TW" altLang="en-US" sz="1800" dirty="0" smtClean="0"/>
                        <a:t>搜尋</a:t>
                      </a:r>
                      <a:endParaRPr lang="zh-TW" altLang="en-US" sz="1800" dirty="0">
                        <a:latin typeface="微軟正黑體" panose="020B0604030504040204" pitchFamily="34" charset="-120"/>
                      </a:endParaRPr>
                    </a:p>
                  </a:txBody>
                  <a:tcPr marL="123530" marR="1235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kern="1200" dirty="0" smtClean="0">
                          <a:effectLst/>
                        </a:rPr>
                        <a:t>/</a:t>
                      </a:r>
                      <a:r>
                        <a:rPr lang="zh-TW" altLang="en-US" sz="1800" kern="1200" dirty="0" smtClean="0">
                          <a:effectLst/>
                        </a:rPr>
                        <a:t>字串</a:t>
                      </a:r>
                      <a:endParaRPr lang="zh-TW" altLang="en-US" sz="1800" dirty="0">
                        <a:latin typeface="微軟正黑體" panose="020B0604030504040204" pitchFamily="34" charset="-120"/>
                      </a:endParaRPr>
                    </a:p>
                  </a:txBody>
                  <a:tcPr marL="123530" marR="1235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kern="1200" dirty="0" smtClean="0">
                          <a:effectLst/>
                        </a:rPr>
                        <a:t>往後前搜尋字串，按</a:t>
                      </a:r>
                      <a:r>
                        <a:rPr lang="en-US" altLang="zh-TW" sz="1800" kern="1200" dirty="0" smtClean="0">
                          <a:effectLst/>
                        </a:rPr>
                        <a:t>n</a:t>
                      </a:r>
                      <a:r>
                        <a:rPr lang="zh-TW" altLang="en-US" sz="1800" kern="1200" dirty="0" smtClean="0">
                          <a:effectLst/>
                        </a:rPr>
                        <a:t>找下一筆，</a:t>
                      </a:r>
                      <a:r>
                        <a:rPr lang="en-US" altLang="zh-TW" sz="1800" kern="1200" dirty="0" smtClean="0">
                          <a:effectLst/>
                        </a:rPr>
                        <a:t>N</a:t>
                      </a:r>
                      <a:r>
                        <a:rPr lang="zh-TW" altLang="en-US" sz="1800" kern="1200" dirty="0" smtClean="0">
                          <a:effectLst/>
                        </a:rPr>
                        <a:t>找上一筆</a:t>
                      </a:r>
                      <a:endParaRPr lang="zh-TW" altLang="en-US" sz="1800" dirty="0">
                        <a:latin typeface="微軟正黑體" panose="020B0604030504040204" pitchFamily="34" charset="-120"/>
                      </a:endParaRPr>
                    </a:p>
                  </a:txBody>
                  <a:tcPr marL="123530" marR="1235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370840">
                <a:tc vMerge="1">
                  <a:txBody>
                    <a:bodyPr/>
                    <a:lstStyle/>
                    <a:p>
                      <a:endParaRPr lang="zh-TW"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kern="1200" dirty="0" smtClean="0">
                          <a:effectLst/>
                        </a:rPr>
                        <a:t>?</a:t>
                      </a:r>
                      <a:r>
                        <a:rPr lang="zh-TW" altLang="en-US" sz="1800" kern="1200" dirty="0" smtClean="0">
                          <a:effectLst/>
                        </a:rPr>
                        <a:t>字串</a:t>
                      </a:r>
                      <a:endParaRPr lang="zh-TW" altLang="en-US" sz="1800" dirty="0">
                        <a:latin typeface="微軟正黑體" panose="020B0604030504040204" pitchFamily="34" charset="-120"/>
                      </a:endParaRPr>
                    </a:p>
                  </a:txBody>
                  <a:tcPr marL="123530" marR="1235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kern="1200" dirty="0" smtClean="0">
                          <a:effectLst/>
                        </a:rPr>
                        <a:t>往前搜尋字串</a:t>
                      </a:r>
                      <a:endParaRPr lang="zh-TW" altLang="en-US" sz="1800" dirty="0">
                        <a:latin typeface="微軟正黑體" panose="020B0604030504040204" pitchFamily="34" charset="-120"/>
                      </a:endParaRPr>
                    </a:p>
                  </a:txBody>
                  <a:tcPr marL="123530" marR="1235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r h="370840">
                <a:tc rowSpan="5">
                  <a:txBody>
                    <a:bodyPr/>
                    <a:lstStyle/>
                    <a:p>
                      <a:r>
                        <a:rPr lang="zh-TW" altLang="en-US" sz="1800" dirty="0" smtClean="0"/>
                        <a:t>其他</a:t>
                      </a:r>
                      <a:endParaRPr lang="zh-TW" altLang="en-US" sz="1800" dirty="0">
                        <a:latin typeface="微軟正黑體" panose="020B0604030504040204" pitchFamily="34" charset="-120"/>
                      </a:endParaRPr>
                    </a:p>
                  </a:txBody>
                  <a:tcPr marL="123530" marR="1235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J</a:t>
                      </a:r>
                      <a:endParaRPr lang="zh-TW" altLang="en-US" sz="1800" dirty="0">
                        <a:latin typeface="微軟正黑體" panose="020B0604030504040204" pitchFamily="34" charset="-120"/>
                      </a:endParaRPr>
                    </a:p>
                  </a:txBody>
                  <a:tcPr marL="123530" marR="1235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dirty="0" smtClean="0"/>
                        <a:t>將目前行與下面的行合併為一行</a:t>
                      </a:r>
                      <a:endParaRPr lang="zh-TW" altLang="en-US" sz="1800" dirty="0">
                        <a:latin typeface="微軟正黑體" panose="020B0604030504040204" pitchFamily="34" charset="-120"/>
                      </a:endParaRPr>
                    </a:p>
                  </a:txBody>
                  <a:tcPr marL="123530" marR="1235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3"/>
                  </a:ext>
                </a:extLst>
              </a:tr>
              <a:tr h="370840">
                <a:tc vMerge="1">
                  <a:txBody>
                    <a:bodyPr/>
                    <a:lstStyle/>
                    <a:p>
                      <a:endParaRPr lang="zh-TW"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u</a:t>
                      </a:r>
                      <a:endParaRPr lang="zh-TW" altLang="en-US" sz="1800" dirty="0">
                        <a:latin typeface="微軟正黑體" panose="020B0604030504040204" pitchFamily="34" charset="-120"/>
                      </a:endParaRPr>
                    </a:p>
                  </a:txBody>
                  <a:tcPr marL="123530" marR="1235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undo</a:t>
                      </a:r>
                      <a:r>
                        <a:rPr lang="en-US" altLang="zh-TW" sz="1800" baseline="0" dirty="0" smtClean="0"/>
                        <a:t>  </a:t>
                      </a:r>
                      <a:r>
                        <a:rPr lang="zh-TW" altLang="en-US" sz="1800" baseline="0" dirty="0" smtClean="0"/>
                        <a:t>最後的修改</a:t>
                      </a:r>
                      <a:endParaRPr lang="zh-TW" altLang="en-US" sz="1800" dirty="0">
                        <a:latin typeface="微軟正黑體" panose="020B0604030504040204" pitchFamily="34" charset="-120"/>
                      </a:endParaRPr>
                    </a:p>
                  </a:txBody>
                  <a:tcPr marL="123530" marR="1235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4"/>
                  </a:ext>
                </a:extLst>
              </a:tr>
              <a:tr h="370840">
                <a:tc vMerge="1">
                  <a:txBody>
                    <a:bodyPr/>
                    <a:lstStyle/>
                    <a:p>
                      <a:endParaRPr lang="zh-TW"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U</a:t>
                      </a:r>
                      <a:endParaRPr lang="zh-TW" altLang="en-US" sz="1800" dirty="0">
                        <a:latin typeface="微軟正黑體" panose="020B0604030504040204" pitchFamily="34" charset="-120"/>
                      </a:endParaRPr>
                    </a:p>
                  </a:txBody>
                  <a:tcPr marL="123530" marR="1235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dirty="0" smtClean="0"/>
                        <a:t>恢復游標該行之所有改變</a:t>
                      </a:r>
                      <a:endParaRPr lang="zh-TW" altLang="en-US" sz="1800" dirty="0">
                        <a:latin typeface="微軟正黑體" panose="020B0604030504040204" pitchFamily="34" charset="-120"/>
                      </a:endParaRPr>
                    </a:p>
                  </a:txBody>
                  <a:tcPr marL="123530" marR="1235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5"/>
                  </a:ext>
                </a:extLst>
              </a:tr>
              <a:tr h="370840">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Ctrl-r</a:t>
                      </a:r>
                      <a:endParaRPr lang="zh-TW" altLang="en-US" sz="1800" dirty="0">
                        <a:latin typeface="微軟正黑體" panose="020B0604030504040204" pitchFamily="34" charset="-120"/>
                      </a:endParaRPr>
                    </a:p>
                  </a:txBody>
                  <a:tcPr marL="123530" marR="1235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redo</a:t>
                      </a:r>
                      <a:endParaRPr lang="zh-TW" altLang="en-US" sz="1800" dirty="0">
                        <a:latin typeface="微軟正黑體" panose="020B0604030504040204" pitchFamily="34" charset="-120"/>
                      </a:endParaRPr>
                    </a:p>
                  </a:txBody>
                  <a:tcPr marL="123530" marR="1235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6"/>
                  </a:ext>
                </a:extLst>
              </a:tr>
              <a:tr h="370840">
                <a:tc vMerge="1">
                  <a:txBody>
                    <a:bodyPr/>
                    <a:lstStyle/>
                    <a:p>
                      <a:endParaRPr lang="zh-TW" altLang="en-US" sz="1600" dirty="0">
                        <a:latin typeface="微軟正黑體" panose="020B0604030504040204" pitchFamily="34" charset="-12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1" dirty="0" smtClean="0"/>
                        <a:t>.</a:t>
                      </a:r>
                      <a:endParaRPr lang="zh-TW" altLang="en-US" sz="1800" b="1" dirty="0">
                        <a:latin typeface="微軟正黑體" panose="020B0604030504040204" pitchFamily="34" charset="-120"/>
                      </a:endParaRPr>
                    </a:p>
                  </a:txBody>
                  <a:tcPr marL="123530" marR="1235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dirty="0" smtClean="0"/>
                        <a:t>重複上次的動作</a:t>
                      </a:r>
                      <a:endParaRPr lang="zh-TW" altLang="en-US" sz="1800" dirty="0">
                        <a:latin typeface="微軟正黑體" panose="020B0604030504040204" pitchFamily="34" charset="-120"/>
                      </a:endParaRPr>
                    </a:p>
                  </a:txBody>
                  <a:tcPr marL="123530" marR="1235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7"/>
                  </a:ext>
                </a:extLst>
              </a:tr>
            </a:tbl>
          </a:graphicData>
        </a:graphic>
      </p:graphicFrame>
    </p:spTree>
    <p:extLst>
      <p:ext uri="{BB962C8B-B14F-4D97-AF65-F5344CB8AC3E}">
        <p14:creationId xmlns:p14="http://schemas.microsoft.com/office/powerpoint/2010/main" val="97161920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a:t>環境</a:t>
            </a:r>
            <a:r>
              <a:rPr lang="zh-TW" altLang="en-US" dirty="0" smtClean="0"/>
              <a:t>設定 </a:t>
            </a:r>
            <a:r>
              <a:rPr lang="en-US" altLang="zh-TW" dirty="0" smtClean="0"/>
              <a:t>(</a:t>
            </a:r>
            <a:r>
              <a:rPr lang="zh-TW" altLang="en-US" dirty="0" smtClean="0"/>
              <a:t>指令模式</a:t>
            </a:r>
            <a:r>
              <a:rPr lang="en-US" altLang="zh-TW" dirty="0" smtClean="0"/>
              <a:t>)</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122</a:t>
            </a:fld>
            <a:endParaRPr lang="zh-TW" altLang="en-US"/>
          </a:p>
        </p:txBody>
      </p:sp>
      <p:sp>
        <p:nvSpPr>
          <p:cNvPr id="4" name="內容版面配置區 3"/>
          <p:cNvSpPr>
            <a:spLocks noGrp="1"/>
          </p:cNvSpPr>
          <p:nvPr>
            <p:ph sz="quarter" idx="1"/>
          </p:nvPr>
        </p:nvSpPr>
        <p:spPr/>
        <p:txBody>
          <a:bodyPr/>
          <a:lstStyle/>
          <a:p>
            <a:r>
              <a:rPr lang="zh-TW" altLang="en-US" dirty="0"/>
              <a:t>可設定</a:t>
            </a:r>
            <a:r>
              <a:rPr lang="zh-TW" altLang="en-US" dirty="0" smtClean="0"/>
              <a:t>當前的</a:t>
            </a:r>
            <a:r>
              <a:rPr lang="zh-TW" altLang="en-US" dirty="0"/>
              <a:t>操作環境</a:t>
            </a:r>
            <a:endParaRPr lang="en-US" altLang="zh-TW" dirty="0"/>
          </a:p>
          <a:p>
            <a:endParaRPr lang="zh-TW" altLang="en-US" dirty="0"/>
          </a:p>
        </p:txBody>
      </p:sp>
      <p:graphicFrame>
        <p:nvGraphicFramePr>
          <p:cNvPr id="5" name="表格 4"/>
          <p:cNvGraphicFramePr>
            <a:graphicFrameLocks noGrp="1"/>
          </p:cNvGraphicFramePr>
          <p:nvPr>
            <p:extLst>
              <p:ext uri="{D42A27DB-BD31-4B8C-83A1-F6EECF244321}">
                <p14:modId xmlns:p14="http://schemas.microsoft.com/office/powerpoint/2010/main" val="2733953978"/>
              </p:ext>
            </p:extLst>
          </p:nvPr>
        </p:nvGraphicFramePr>
        <p:xfrm>
          <a:off x="899592" y="1988840"/>
          <a:ext cx="6329680" cy="2966720"/>
        </p:xfrm>
        <a:graphic>
          <a:graphicData uri="http://schemas.openxmlformats.org/drawingml/2006/table">
            <a:tbl>
              <a:tblPr firstRow="1" bandRow="1">
                <a:tableStyleId>{69012ECD-51FC-41F1-AA8D-1B2483CD663E}</a:tableStyleId>
              </a:tblPr>
              <a:tblGrid>
                <a:gridCol w="3281680">
                  <a:extLst>
                    <a:ext uri="{9D8B030D-6E8A-4147-A177-3AD203B41FA5}">
                      <a16:colId xmlns="" xmlns:a16="http://schemas.microsoft.com/office/drawing/2014/main" val="20000"/>
                    </a:ext>
                  </a:extLst>
                </a:gridCol>
                <a:gridCol w="3048000">
                  <a:extLst>
                    <a:ext uri="{9D8B030D-6E8A-4147-A177-3AD203B41FA5}">
                      <a16:colId xmlns="" xmlns:a16="http://schemas.microsoft.com/office/drawing/2014/main" val="20001"/>
                    </a:ext>
                  </a:extLst>
                </a:gridCol>
              </a:tblGrid>
              <a:tr h="370840">
                <a:tc>
                  <a:txBody>
                    <a:bodyPr/>
                    <a:lstStyle/>
                    <a:p>
                      <a:r>
                        <a:rPr lang="zh-TW" altLang="en-US" sz="1800" dirty="0" smtClean="0"/>
                        <a:t>指令</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dirty="0" smtClean="0"/>
                        <a:t>說明</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370840">
                <a:tc>
                  <a:txBody>
                    <a:bodyPr/>
                    <a:lstStyle/>
                    <a:p>
                      <a:r>
                        <a:rPr lang="en-US" altLang="zh-TW" sz="1800" dirty="0" smtClean="0"/>
                        <a:t>:set  number</a:t>
                      </a:r>
                      <a:r>
                        <a:rPr lang="zh-TW" altLang="en-US" sz="1800" dirty="0" smtClean="0"/>
                        <a:t>  </a:t>
                      </a:r>
                      <a:r>
                        <a:rPr lang="en-US" altLang="zh-TW" sz="1800" dirty="0" smtClean="0"/>
                        <a:t>(</a:t>
                      </a:r>
                      <a:r>
                        <a:rPr lang="zh-TW" altLang="en-US" sz="1800" dirty="0" smtClean="0"/>
                        <a:t>或</a:t>
                      </a:r>
                      <a:r>
                        <a:rPr lang="en-US" altLang="zh-TW" sz="1800" dirty="0" smtClean="0"/>
                        <a:t>:set nu)</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dirty="0" smtClean="0"/>
                        <a:t>設定資料的行號 </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370840">
                <a:tc>
                  <a:txBody>
                    <a:bodyPr/>
                    <a:lstStyle/>
                    <a:p>
                      <a:r>
                        <a:rPr lang="en-US" altLang="zh-TW" sz="1800" dirty="0" smtClean="0"/>
                        <a:t>:set  </a:t>
                      </a:r>
                      <a:r>
                        <a:rPr lang="en-US" altLang="zh-TW" sz="1800" dirty="0" err="1" smtClean="0"/>
                        <a:t>nonumber</a:t>
                      </a:r>
                      <a:r>
                        <a:rPr lang="en-US" altLang="zh-TW" sz="1800" dirty="0" smtClean="0"/>
                        <a:t>  (</a:t>
                      </a:r>
                      <a:r>
                        <a:rPr lang="zh-TW" altLang="en-US" sz="1800" dirty="0" smtClean="0"/>
                        <a:t>或</a:t>
                      </a:r>
                      <a:r>
                        <a:rPr lang="en-US" altLang="zh-TW" sz="1800" dirty="0" smtClean="0"/>
                        <a:t>:set </a:t>
                      </a:r>
                      <a:r>
                        <a:rPr lang="en-US" altLang="zh-TW" sz="1800" dirty="0" err="1" smtClean="0"/>
                        <a:t>nonu</a:t>
                      </a:r>
                      <a:r>
                        <a:rPr lang="en-US" altLang="zh-TW" sz="1800" dirty="0" smtClean="0"/>
                        <a:t>) </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800" dirty="0" smtClean="0"/>
                        <a:t>取消行號設定</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370840">
                <a:tc>
                  <a:txBody>
                    <a:bodyPr/>
                    <a:lstStyle/>
                    <a:p>
                      <a:r>
                        <a:rPr lang="en-US" altLang="zh-TW" sz="1800" dirty="0" smtClean="0"/>
                        <a:t>:set  </a:t>
                      </a:r>
                      <a:r>
                        <a:rPr lang="en-US" altLang="zh-TW" sz="1800" dirty="0" err="1" smtClean="0"/>
                        <a:t>ai</a:t>
                      </a:r>
                      <a:r>
                        <a:rPr lang="en-US" altLang="zh-TW" sz="1800" dirty="0" smtClean="0"/>
                        <a:t> </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800" dirty="0" smtClean="0"/>
                        <a:t>自動內縮 </a:t>
                      </a:r>
                      <a:r>
                        <a:rPr lang="en-US" altLang="zh-TW" sz="1800" dirty="0" smtClean="0"/>
                        <a:t>(auto-indent)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370840">
                <a:tc>
                  <a:txBody>
                    <a:bodyPr/>
                    <a:lstStyle/>
                    <a:p>
                      <a:r>
                        <a:rPr lang="en-US" altLang="zh-TW" sz="1800" dirty="0" smtClean="0"/>
                        <a:t>:set  </a:t>
                      </a:r>
                      <a:r>
                        <a:rPr lang="en-US" altLang="zh-TW" sz="1800" dirty="0" err="1" smtClean="0"/>
                        <a:t>noai</a:t>
                      </a:r>
                      <a:r>
                        <a:rPr lang="en-US" altLang="zh-TW" sz="1800" dirty="0" smtClean="0"/>
                        <a:t> </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800" dirty="0" smtClean="0"/>
                        <a:t>取消自動內縮</a:t>
                      </a:r>
                      <a:endParaRPr lang="en-US" altLang="zh-TW" sz="18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r h="370840">
                <a:tc>
                  <a:txBody>
                    <a:bodyPr/>
                    <a:lstStyle/>
                    <a:p>
                      <a:r>
                        <a:rPr lang="en-US" altLang="zh-TW" sz="1800" dirty="0" smtClean="0"/>
                        <a:t>:set  </a:t>
                      </a:r>
                      <a:r>
                        <a:rPr lang="en-US" altLang="zh-TW" sz="1800" dirty="0" err="1" smtClean="0"/>
                        <a:t>ignorecase</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dirty="0" smtClean="0"/>
                        <a:t>搜尋不分大小寫</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5"/>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:set </a:t>
                      </a:r>
                      <a:r>
                        <a:rPr lang="en-US" altLang="zh-TW" sz="1800" dirty="0" err="1" smtClean="0"/>
                        <a:t>noignorecase</a:t>
                      </a:r>
                      <a:r>
                        <a:rPr lang="en-US" altLang="zh-TW" sz="1800" dirty="0" smtClean="0"/>
                        <a:t>	</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800" dirty="0" smtClean="0"/>
                        <a:t>搜尋區分大小寫</a:t>
                      </a:r>
                      <a:endParaRPr lang="en-US" altLang="zh-TW" sz="18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6"/>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:set </a:t>
                      </a:r>
                      <a:r>
                        <a:rPr lang="en-US" altLang="zh-TW" sz="1800" dirty="0" err="1" smtClean="0"/>
                        <a:t>shiftwidth</a:t>
                      </a:r>
                      <a:r>
                        <a:rPr lang="en-US" altLang="zh-TW" sz="1800" dirty="0" smtClean="0"/>
                        <a:t>=4	</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800" dirty="0" smtClean="0"/>
                        <a:t>內縮設定為</a:t>
                      </a:r>
                      <a:r>
                        <a:rPr lang="en-US" altLang="zh-TW" sz="1800" dirty="0" smtClean="0"/>
                        <a:t>4</a:t>
                      </a:r>
                      <a:r>
                        <a:rPr lang="zh-TW" altLang="en-US" sz="1800" dirty="0" smtClean="0"/>
                        <a:t>個空白</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7"/>
                  </a:ext>
                </a:extLst>
              </a:tr>
            </a:tbl>
          </a:graphicData>
        </a:graphic>
      </p:graphicFrame>
    </p:spTree>
    <p:extLst>
      <p:ext uri="{BB962C8B-B14F-4D97-AF65-F5344CB8AC3E}">
        <p14:creationId xmlns:p14="http://schemas.microsoft.com/office/powerpoint/2010/main" val="168826282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設定檔 </a:t>
            </a:r>
            <a:r>
              <a:rPr lang="en-US" altLang="zh-TW" dirty="0" smtClean="0"/>
              <a:t>~/.</a:t>
            </a:r>
            <a:r>
              <a:rPr lang="en-US" altLang="zh-TW" dirty="0" err="1" smtClean="0"/>
              <a:t>vimrc</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123</a:t>
            </a:fld>
            <a:endParaRPr lang="zh-TW" altLang="en-US"/>
          </a:p>
        </p:txBody>
      </p:sp>
      <p:sp>
        <p:nvSpPr>
          <p:cNvPr id="4" name="內容版面配置區 3"/>
          <p:cNvSpPr>
            <a:spLocks noGrp="1"/>
          </p:cNvSpPr>
          <p:nvPr>
            <p:ph sz="quarter" idx="1"/>
          </p:nvPr>
        </p:nvSpPr>
        <p:spPr/>
        <p:txBody>
          <a:bodyPr/>
          <a:lstStyle/>
          <a:p>
            <a:r>
              <a:rPr lang="zh-TW" altLang="en-US" dirty="0"/>
              <a:t>各使用者可</a:t>
            </a:r>
            <a:r>
              <a:rPr lang="zh-TW" altLang="en-US" dirty="0" smtClean="0"/>
              <a:t>編輯其家</a:t>
            </a:r>
            <a:r>
              <a:rPr lang="zh-TW" altLang="en-US" dirty="0"/>
              <a:t>目錄下的</a:t>
            </a:r>
            <a:r>
              <a:rPr lang="en-US" altLang="zh-TW" dirty="0"/>
              <a:t>vim</a:t>
            </a:r>
            <a:r>
              <a:rPr lang="zh-TW" altLang="en-US" dirty="0"/>
              <a:t>設定檔 </a:t>
            </a:r>
            <a:endParaRPr lang="en-US" altLang="zh-TW" dirty="0"/>
          </a:p>
          <a:p>
            <a:pPr lvl="1"/>
            <a:r>
              <a:rPr lang="en-US" altLang="zh-TW" dirty="0" smtClean="0"/>
              <a:t>vim </a:t>
            </a:r>
            <a:r>
              <a:rPr lang="zh-TW" altLang="en-US" dirty="0" smtClean="0"/>
              <a:t> </a:t>
            </a:r>
            <a:r>
              <a:rPr lang="en-US" altLang="zh-TW" dirty="0"/>
              <a:t>~/.</a:t>
            </a:r>
            <a:r>
              <a:rPr lang="en-US" altLang="zh-TW" dirty="0" err="1"/>
              <a:t>vimrc</a:t>
            </a:r>
            <a:endParaRPr lang="en-US" altLang="zh-TW" dirty="0"/>
          </a:p>
          <a:p>
            <a:endParaRPr lang="zh-TW" altLang="en-US" dirty="0"/>
          </a:p>
        </p:txBody>
      </p:sp>
      <p:graphicFrame>
        <p:nvGraphicFramePr>
          <p:cNvPr id="5" name="表格 4"/>
          <p:cNvGraphicFramePr>
            <a:graphicFrameLocks noGrp="1"/>
          </p:cNvGraphicFramePr>
          <p:nvPr>
            <p:extLst>
              <p:ext uri="{D42A27DB-BD31-4B8C-83A1-F6EECF244321}">
                <p14:modId xmlns:p14="http://schemas.microsoft.com/office/powerpoint/2010/main" val="3077495334"/>
              </p:ext>
            </p:extLst>
          </p:nvPr>
        </p:nvGraphicFramePr>
        <p:xfrm>
          <a:off x="1259632" y="2204864"/>
          <a:ext cx="4613910" cy="4079240"/>
        </p:xfrm>
        <a:graphic>
          <a:graphicData uri="http://schemas.openxmlformats.org/drawingml/2006/table">
            <a:tbl>
              <a:tblPr firstRow="1" bandRow="1">
                <a:tableStyleId>{69012ECD-51FC-41F1-AA8D-1B2483CD663E}</a:tableStyleId>
              </a:tblPr>
              <a:tblGrid>
                <a:gridCol w="2449830">
                  <a:extLst>
                    <a:ext uri="{9D8B030D-6E8A-4147-A177-3AD203B41FA5}">
                      <a16:colId xmlns="" xmlns:a16="http://schemas.microsoft.com/office/drawing/2014/main" val="20000"/>
                    </a:ext>
                  </a:extLst>
                </a:gridCol>
                <a:gridCol w="2164080">
                  <a:extLst>
                    <a:ext uri="{9D8B030D-6E8A-4147-A177-3AD203B41FA5}">
                      <a16:colId xmlns="" xmlns:a16="http://schemas.microsoft.com/office/drawing/2014/main" val="20001"/>
                    </a:ext>
                  </a:extLst>
                </a:gridCol>
              </a:tblGrid>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800" dirty="0" smtClean="0"/>
                        <a:t>設定字串</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dirty="0" smtClean="0"/>
                        <a:t>說明</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set  number</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dirty="0" smtClean="0"/>
                        <a:t>顯示列號</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370840">
                <a:tc>
                  <a:txBody>
                    <a:bodyPr/>
                    <a:lstStyle/>
                    <a:p>
                      <a:r>
                        <a:rPr lang="en-US" altLang="zh-TW" sz="1800" dirty="0" smtClean="0"/>
                        <a:t>syntax  on</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dirty="0" smtClean="0"/>
                        <a:t>語法高亮度顯示</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370840">
                <a:tc>
                  <a:txBody>
                    <a:bodyPr/>
                    <a:lstStyle/>
                    <a:p>
                      <a:r>
                        <a:rPr lang="en-US" altLang="zh-TW" sz="1800" dirty="0" smtClean="0"/>
                        <a:t>set  </a:t>
                      </a:r>
                      <a:r>
                        <a:rPr lang="en-US" altLang="zh-TW" sz="1800" dirty="0" err="1" smtClean="0"/>
                        <a:t>hlsearch</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dirty="0" smtClean="0"/>
                        <a:t>標記搜尋到的字串</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370840">
                <a:tc>
                  <a:txBody>
                    <a:bodyPr/>
                    <a:lstStyle/>
                    <a:p>
                      <a:r>
                        <a:rPr lang="en-US" altLang="zh-TW" sz="1800" dirty="0" smtClean="0"/>
                        <a:t>set  </a:t>
                      </a:r>
                      <a:r>
                        <a:rPr lang="en-US" altLang="zh-TW" sz="1800" dirty="0" err="1" smtClean="0"/>
                        <a:t>autoindent</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dirty="0" smtClean="0"/>
                        <a:t>自動縮排</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r h="370840">
                <a:tc>
                  <a:txBody>
                    <a:bodyPr/>
                    <a:lstStyle/>
                    <a:p>
                      <a:r>
                        <a:rPr lang="en-US" altLang="zh-TW" sz="1800" dirty="0" smtClean="0"/>
                        <a:t>set  ruler</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800" dirty="0" smtClean="0"/>
                        <a:t>顯示說明</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5"/>
                  </a:ext>
                </a:extLst>
              </a:tr>
              <a:tr h="370840">
                <a:tc>
                  <a:txBody>
                    <a:bodyPr/>
                    <a:lstStyle/>
                    <a:p>
                      <a:r>
                        <a:rPr lang="en-US" altLang="zh-TW" sz="1800" dirty="0" smtClean="0"/>
                        <a:t>set  </a:t>
                      </a:r>
                      <a:r>
                        <a:rPr lang="en-US" altLang="zh-TW" sz="1800" dirty="0" err="1" smtClean="0"/>
                        <a:t>showmode</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dirty="0" smtClean="0"/>
                        <a:t>顯示編輯狀態</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6"/>
                  </a:ext>
                </a:extLst>
              </a:tr>
              <a:tr h="370840">
                <a:tc>
                  <a:txBody>
                    <a:bodyPr/>
                    <a:lstStyle/>
                    <a:p>
                      <a:r>
                        <a:rPr lang="en-US" altLang="zh-TW" sz="1800" dirty="0" smtClean="0"/>
                        <a:t>set  </a:t>
                      </a:r>
                      <a:r>
                        <a:rPr lang="en-US" altLang="zh-TW" sz="1800" dirty="0" err="1" smtClean="0"/>
                        <a:t>tabstop</a:t>
                      </a:r>
                      <a:r>
                        <a:rPr lang="en-US" altLang="zh-TW" sz="1800" dirty="0" smtClean="0"/>
                        <a:t>=4</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dirty="0" smtClean="0"/>
                        <a:t>設定</a:t>
                      </a:r>
                      <a:r>
                        <a:rPr lang="en-US" altLang="zh-TW" sz="1800" dirty="0" smtClean="0"/>
                        <a:t>tab</a:t>
                      </a:r>
                      <a:r>
                        <a:rPr lang="zh-TW" altLang="en-US" sz="1800" dirty="0" smtClean="0"/>
                        <a:t>鍵的字元數</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7"/>
                  </a:ext>
                </a:extLst>
              </a:tr>
              <a:tr h="370840">
                <a:tc>
                  <a:txBody>
                    <a:bodyPr/>
                    <a:lstStyle/>
                    <a:p>
                      <a:r>
                        <a:rPr lang="en-US" altLang="zh-TW" sz="1800" dirty="0" smtClean="0"/>
                        <a:t>set  </a:t>
                      </a:r>
                      <a:r>
                        <a:rPr lang="en-US" altLang="zh-TW" sz="1800" dirty="0" err="1" smtClean="0"/>
                        <a:t>enc</a:t>
                      </a:r>
                      <a:r>
                        <a:rPr lang="en-US" altLang="zh-TW" sz="1800" dirty="0" smtClean="0"/>
                        <a:t>=utf8</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dirty="0" smtClean="0"/>
                        <a:t>文字編碼加入</a:t>
                      </a:r>
                      <a:r>
                        <a:rPr lang="en-US" altLang="zh-TW" sz="1800" dirty="0" smtClean="0"/>
                        <a:t>utf8</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8"/>
                  </a:ext>
                </a:extLst>
              </a:tr>
              <a:tr h="370840">
                <a:tc>
                  <a:txBody>
                    <a:bodyPr/>
                    <a:lstStyle/>
                    <a:p>
                      <a:r>
                        <a:rPr lang="en-US" altLang="zh-TW" sz="1800" dirty="0" smtClean="0"/>
                        <a:t>set  </a:t>
                      </a:r>
                      <a:r>
                        <a:rPr lang="en-US" altLang="zh-TW" sz="1800" dirty="0" err="1" smtClean="0"/>
                        <a:t>ignorecase</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dirty="0" smtClean="0"/>
                        <a:t>搜尋不分大小寫</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9"/>
                  </a:ext>
                </a:extLst>
              </a:tr>
              <a:tr h="370840">
                <a:tc>
                  <a:txBody>
                    <a:bodyPr/>
                    <a:lstStyle/>
                    <a:p>
                      <a:r>
                        <a:rPr lang="en-US" altLang="zh-TW" sz="1800" dirty="0" smtClean="0"/>
                        <a:t>set  background=dark</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800" dirty="0" smtClean="0"/>
                        <a:t>設定顯示的亮度</a:t>
                      </a:r>
                      <a:endParaRPr lang="en-US" altLang="zh-TW" sz="18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10"/>
                  </a:ext>
                </a:extLst>
              </a:tr>
            </a:tbl>
          </a:graphicData>
        </a:graphic>
      </p:graphicFrame>
    </p:spTree>
    <p:extLst>
      <p:ext uri="{BB962C8B-B14F-4D97-AF65-F5344CB8AC3E}">
        <p14:creationId xmlns:p14="http://schemas.microsoft.com/office/powerpoint/2010/main" val="147996013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73DA0BB7-265A-403C-9275-D587AB510EDC}" type="slidenum">
              <a:rPr lang="zh-TW" altLang="en-US" smtClean="0"/>
              <a:pPr/>
              <a:t>124</a:t>
            </a:fld>
            <a:endParaRPr lang="zh-TW" altLang="en-US"/>
          </a:p>
        </p:txBody>
      </p:sp>
      <p:pic>
        <p:nvPicPr>
          <p:cNvPr id="5" name="Picture 3"/>
          <p:cNvPicPr>
            <a:picLocks noChangeAspect="1" noChangeArrowheads="1"/>
          </p:cNvPicPr>
          <p:nvPr/>
        </p:nvPicPr>
        <p:blipFill>
          <a:blip r:embed="rId2" cstate="email">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a:fillRect/>
          </a:stretch>
        </p:blipFill>
        <p:spPr bwMode="auto">
          <a:xfrm>
            <a:off x="107504" y="185105"/>
            <a:ext cx="8928992" cy="6556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2886204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4"/>
          <p:cNvSpPr>
            <a:spLocks noGrp="1" noChangeArrowheads="1"/>
          </p:cNvSpPr>
          <p:nvPr>
            <p:ph type="title"/>
          </p:nvPr>
        </p:nvSpPr>
        <p:spPr/>
        <p:txBody>
          <a:bodyPr/>
          <a:lstStyle/>
          <a:p>
            <a:r>
              <a:rPr lang="zh-TW" altLang="en-US" dirty="0" smtClean="0"/>
              <a:t>帳號與群組管理</a:t>
            </a:r>
            <a:endParaRPr lang="en-US" altLang="zh-TW" dirty="0" smtClean="0"/>
          </a:p>
        </p:txBody>
      </p:sp>
      <p:sp>
        <p:nvSpPr>
          <p:cNvPr id="3" name="文字版面配置區 2"/>
          <p:cNvSpPr>
            <a:spLocks noGrp="1"/>
          </p:cNvSpPr>
          <p:nvPr>
            <p:ph type="body" idx="1"/>
          </p:nvPr>
        </p:nvSpPr>
        <p:spPr/>
        <p:txBody>
          <a:bodyPr/>
          <a:lstStyle/>
          <a:p>
            <a:endParaRPr lang="zh-TW" altLang="en-US"/>
          </a:p>
        </p:txBody>
      </p:sp>
      <p:sp>
        <p:nvSpPr>
          <p:cNvPr id="2" name="投影片編號版面配置區 1"/>
          <p:cNvSpPr>
            <a:spLocks noGrp="1"/>
          </p:cNvSpPr>
          <p:nvPr>
            <p:ph type="sldNum" sz="quarter" idx="12"/>
          </p:nvPr>
        </p:nvSpPr>
        <p:spPr/>
        <p:txBody>
          <a:bodyPr/>
          <a:lstStyle/>
          <a:p>
            <a:fld id="{73DA0BB7-265A-403C-9275-D587AB510EDC}" type="slidenum">
              <a:rPr lang="zh-TW" altLang="en-US" smtClean="0"/>
              <a:pPr/>
              <a:t>125</a:t>
            </a:fld>
            <a:endParaRPr lang="zh-TW" altLang="en-US" dirty="0"/>
          </a:p>
        </p:txBody>
      </p:sp>
      <p:pic>
        <p:nvPicPr>
          <p:cNvPr id="1026" name="Picture 2" descr="Corona with User Management"/>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52195" y="4300764"/>
            <a:ext cx="1592213" cy="1720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84442"/>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帳號</a:t>
            </a:r>
            <a:r>
              <a:rPr lang="en-US" altLang="zh-TW" smtClean="0"/>
              <a:t>(User)</a:t>
            </a:r>
            <a:endParaRPr lang="zh-TW" altLang="en-US" dirty="0"/>
          </a:p>
        </p:txBody>
      </p:sp>
      <p:sp>
        <p:nvSpPr>
          <p:cNvPr id="17" name="投影片編號版面配置區 3"/>
          <p:cNvSpPr>
            <a:spLocks noGrp="1"/>
          </p:cNvSpPr>
          <p:nvPr>
            <p:ph type="sldNum" sz="quarter" idx="12"/>
          </p:nvPr>
        </p:nvSpPr>
        <p:spPr/>
        <p:txBody>
          <a:bodyPr/>
          <a:lstStyle/>
          <a:p>
            <a:fld id="{73DA0BB7-265A-403C-9275-D587AB510EDC}" type="slidenum">
              <a:rPr lang="zh-TW" altLang="en-US" smtClean="0"/>
              <a:pPr/>
              <a:t>126</a:t>
            </a:fld>
            <a:endParaRPr lang="zh-TW" altLang="en-US" dirty="0"/>
          </a:p>
        </p:txBody>
      </p:sp>
      <p:sp>
        <p:nvSpPr>
          <p:cNvPr id="3" name="內容版面配置區 2"/>
          <p:cNvSpPr>
            <a:spLocks noGrp="1"/>
          </p:cNvSpPr>
          <p:nvPr>
            <p:ph sz="quarter" idx="1"/>
          </p:nvPr>
        </p:nvSpPr>
        <p:spPr/>
        <p:txBody>
          <a:bodyPr/>
          <a:lstStyle/>
          <a:p>
            <a:r>
              <a:rPr lang="zh-TW" altLang="en-US" dirty="0" smtClean="0"/>
              <a:t>帳號名稱是唯一的、不可重複，且大小寫</a:t>
            </a:r>
            <a:r>
              <a:rPr lang="zh-TW" altLang="en-US" dirty="0"/>
              <a:t>有別</a:t>
            </a:r>
            <a:endParaRPr lang="en-US" altLang="zh-TW" dirty="0" smtClean="0"/>
          </a:p>
          <a:p>
            <a:r>
              <a:rPr lang="zh-TW" altLang="en-US" dirty="0" smtClean="0"/>
              <a:t>命名規則</a:t>
            </a:r>
            <a:endParaRPr lang="en-US" altLang="zh-TW" dirty="0" smtClean="0"/>
          </a:p>
          <a:p>
            <a:pPr lvl="1"/>
            <a:r>
              <a:rPr lang="zh-TW" altLang="en-US" dirty="0" smtClean="0"/>
              <a:t>帳號名稱組成可以為</a:t>
            </a:r>
            <a:r>
              <a:rPr lang="zh-TW" altLang="en-US" dirty="0"/>
              <a:t>字母或數字</a:t>
            </a:r>
            <a:r>
              <a:rPr lang="zh-TW" altLang="en-US" dirty="0" smtClean="0"/>
              <a:t>或底線或 </a:t>
            </a:r>
            <a:r>
              <a:rPr lang="en-US" altLang="zh-TW" dirty="0" smtClean="0"/>
              <a:t>-</a:t>
            </a:r>
            <a:r>
              <a:rPr lang="zh-TW" altLang="en-US" dirty="0" smtClean="0"/>
              <a:t> 或 </a:t>
            </a:r>
            <a:r>
              <a:rPr lang="en-US" altLang="zh-TW" dirty="0" smtClean="0"/>
              <a:t>. </a:t>
            </a:r>
          </a:p>
          <a:p>
            <a:pPr lvl="1"/>
            <a:r>
              <a:rPr lang="zh-TW" altLang="en-US" dirty="0" smtClean="0"/>
              <a:t>開頭必須是字母或 </a:t>
            </a:r>
            <a:r>
              <a:rPr lang="en-US" altLang="zh-TW" dirty="0" smtClean="0"/>
              <a:t>"_"</a:t>
            </a:r>
          </a:p>
          <a:p>
            <a:pPr lvl="1"/>
            <a:r>
              <a:rPr lang="zh-TW" altLang="en-US" dirty="0" smtClean="0"/>
              <a:t>中間不能留有空白字元</a:t>
            </a:r>
            <a:endParaRPr lang="en-US" altLang="zh-TW" dirty="0" smtClean="0"/>
          </a:p>
          <a:p>
            <a:r>
              <a:rPr lang="zh-TW" altLang="en-US" dirty="0" smtClean="0"/>
              <a:t>帳號編號</a:t>
            </a:r>
            <a:r>
              <a:rPr lang="en-US" altLang="zh-TW" dirty="0" smtClean="0"/>
              <a:t>(UID)</a:t>
            </a:r>
          </a:p>
          <a:p>
            <a:pPr lvl="1"/>
            <a:r>
              <a:rPr lang="zh-TW" altLang="en-US" dirty="0" smtClean="0"/>
              <a:t>每個帳號會對應一個不重複的編號</a:t>
            </a:r>
            <a:r>
              <a:rPr lang="en-US" altLang="zh-TW" dirty="0" smtClean="0"/>
              <a:t>(User ID</a:t>
            </a:r>
            <a:r>
              <a:rPr lang="zh-TW" altLang="en-US" dirty="0" smtClean="0"/>
              <a:t>，簡稱</a:t>
            </a:r>
            <a:r>
              <a:rPr lang="en-US" altLang="zh-TW" dirty="0" smtClean="0">
                <a:solidFill>
                  <a:srgbClr val="FF0000"/>
                </a:solidFill>
              </a:rPr>
              <a:t>UID</a:t>
            </a:r>
            <a:r>
              <a:rPr lang="en-US" altLang="zh-TW" dirty="0" smtClean="0"/>
              <a:t>)</a:t>
            </a:r>
          </a:p>
        </p:txBody>
      </p:sp>
      <p:graphicFrame>
        <p:nvGraphicFramePr>
          <p:cNvPr id="4" name="表格 3"/>
          <p:cNvGraphicFramePr>
            <a:graphicFrameLocks noGrp="1"/>
          </p:cNvGraphicFramePr>
          <p:nvPr>
            <p:extLst>
              <p:ext uri="{D42A27DB-BD31-4B8C-83A1-F6EECF244321}">
                <p14:modId xmlns:p14="http://schemas.microsoft.com/office/powerpoint/2010/main" val="3928409608"/>
              </p:ext>
            </p:extLst>
          </p:nvPr>
        </p:nvGraphicFramePr>
        <p:xfrm>
          <a:off x="1331640" y="4437112"/>
          <a:ext cx="4574540" cy="1691640"/>
        </p:xfrm>
        <a:graphic>
          <a:graphicData uri="http://schemas.openxmlformats.org/drawingml/2006/table">
            <a:tbl>
              <a:tblPr firstRow="1" bandRow="1">
                <a:tableStyleId>{69012ECD-51FC-41F1-AA8D-1B2483CD663E}</a:tableStyleId>
              </a:tblPr>
              <a:tblGrid>
                <a:gridCol w="1373505">
                  <a:extLst>
                    <a:ext uri="{9D8B030D-6E8A-4147-A177-3AD203B41FA5}">
                      <a16:colId xmlns="" xmlns:a16="http://schemas.microsoft.com/office/drawing/2014/main" val="20000"/>
                    </a:ext>
                  </a:extLst>
                </a:gridCol>
                <a:gridCol w="1459230">
                  <a:extLst>
                    <a:ext uri="{9D8B030D-6E8A-4147-A177-3AD203B41FA5}">
                      <a16:colId xmlns="" xmlns:a16="http://schemas.microsoft.com/office/drawing/2014/main" val="20001"/>
                    </a:ext>
                  </a:extLst>
                </a:gridCol>
                <a:gridCol w="1741805">
                  <a:extLst>
                    <a:ext uri="{9D8B030D-6E8A-4147-A177-3AD203B41FA5}">
                      <a16:colId xmlns="" xmlns:a16="http://schemas.microsoft.com/office/drawing/2014/main" val="20002"/>
                    </a:ext>
                  </a:extLst>
                </a:gridCol>
              </a:tblGrid>
              <a:tr h="370840">
                <a:tc>
                  <a:txBody>
                    <a:bodyPr/>
                    <a:lstStyle/>
                    <a:p>
                      <a:r>
                        <a:rPr lang="en-US" altLang="zh-TW" sz="1600" dirty="0" smtClean="0"/>
                        <a:t>UID</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身分</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帳號範例</a:t>
                      </a:r>
                      <a:endParaRPr lang="en-US" altLang="zh-TW" sz="16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370840">
                <a:tc>
                  <a:txBody>
                    <a:bodyPr/>
                    <a:lstStyle/>
                    <a:p>
                      <a:r>
                        <a:rPr lang="en-US" altLang="zh-TW" sz="1600" dirty="0" smtClean="0"/>
                        <a:t>0</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smtClean="0"/>
                        <a:t>root</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smtClean="0"/>
                        <a:t>root</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370840">
                <a:tc>
                  <a:txBody>
                    <a:bodyPr/>
                    <a:lstStyle/>
                    <a:p>
                      <a:r>
                        <a:rPr lang="en-US" altLang="zh-TW" sz="1600" dirty="0" smtClean="0"/>
                        <a:t>1~999</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系統服務帳號</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err="1" smtClean="0"/>
                        <a:t>cdrom</a:t>
                      </a:r>
                      <a:r>
                        <a:rPr lang="zh-TW" altLang="en-US" sz="1600" dirty="0" smtClean="0"/>
                        <a:t>、</a:t>
                      </a:r>
                      <a:r>
                        <a:rPr lang="en-US" altLang="zh-TW" sz="1600" dirty="0" smtClean="0"/>
                        <a:t>daemon</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370840">
                <a:tc>
                  <a:txBody>
                    <a:bodyPr/>
                    <a:lstStyle/>
                    <a:p>
                      <a:r>
                        <a:rPr lang="en-US" altLang="zh-TW" sz="1600" dirty="0" smtClean="0"/>
                        <a:t>1000~65535</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一般使用者</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err="1" smtClean="0"/>
                        <a:t>iiiedu</a:t>
                      </a:r>
                      <a:r>
                        <a:rPr lang="zh-TW" altLang="en-US" sz="1600" dirty="0" smtClean="0"/>
                        <a:t>  </a:t>
                      </a:r>
                      <a:r>
                        <a:rPr lang="en-US" altLang="zh-TW" sz="1600" dirty="0" smtClean="0"/>
                        <a:t>(1000)</a:t>
                      </a:r>
                    </a:p>
                    <a:p>
                      <a:r>
                        <a:rPr lang="en-US" altLang="zh-TW" sz="1600" dirty="0" smtClean="0"/>
                        <a:t>user2 (1001)</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423994443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群組</a:t>
            </a:r>
            <a:r>
              <a:rPr lang="en-US" altLang="zh-TW" smtClean="0"/>
              <a:t>(Group)</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127</a:t>
            </a:fld>
            <a:endParaRPr lang="zh-TW" altLang="en-US"/>
          </a:p>
        </p:txBody>
      </p:sp>
      <p:sp>
        <p:nvSpPr>
          <p:cNvPr id="3" name="內容版面配置區 2"/>
          <p:cNvSpPr>
            <a:spLocks noGrp="1"/>
          </p:cNvSpPr>
          <p:nvPr>
            <p:ph sz="quarter" idx="1"/>
          </p:nvPr>
        </p:nvSpPr>
        <p:spPr/>
        <p:txBody>
          <a:bodyPr/>
          <a:lstStyle/>
          <a:p>
            <a:r>
              <a:rPr lang="zh-TW" altLang="en-US" dirty="0" smtClean="0"/>
              <a:t>群組設計之目的</a:t>
            </a:r>
            <a:endParaRPr lang="en-US" altLang="zh-TW" dirty="0" smtClean="0"/>
          </a:p>
          <a:p>
            <a:pPr lvl="1"/>
            <a:r>
              <a:rPr lang="zh-TW" altLang="en-US" dirty="0" smtClean="0"/>
              <a:t>為了方便管理系統、資源共享以及隱私安全性保護</a:t>
            </a:r>
            <a:endParaRPr lang="en-US" altLang="zh-TW" dirty="0" smtClean="0"/>
          </a:p>
          <a:p>
            <a:pPr lvl="1"/>
            <a:r>
              <a:rPr lang="zh-TW" altLang="en-US" dirty="0" smtClean="0"/>
              <a:t>例如讓某個檔案只允許被</a:t>
            </a:r>
            <a:r>
              <a:rPr lang="zh-TW" altLang="en-US" dirty="0"/>
              <a:t>某</a:t>
            </a:r>
            <a:r>
              <a:rPr lang="zh-TW" altLang="en-US" dirty="0" smtClean="0"/>
              <a:t>個群組的成員所存取</a:t>
            </a:r>
            <a:endParaRPr lang="en-US" altLang="zh-TW" dirty="0" smtClean="0"/>
          </a:p>
          <a:p>
            <a:r>
              <a:rPr lang="zh-TW" altLang="en-US" dirty="0" smtClean="0"/>
              <a:t>群組編號</a:t>
            </a:r>
            <a:r>
              <a:rPr lang="en-US" altLang="zh-TW" dirty="0" smtClean="0"/>
              <a:t>(GID)</a:t>
            </a:r>
          </a:p>
          <a:p>
            <a:pPr lvl="1"/>
            <a:r>
              <a:rPr lang="zh-TW" altLang="en-US" dirty="0" smtClean="0"/>
              <a:t>每個群組會對應一個不重複的編號</a:t>
            </a:r>
            <a:r>
              <a:rPr lang="en-US" altLang="zh-TW" dirty="0" smtClean="0"/>
              <a:t>(Group ID</a:t>
            </a:r>
            <a:r>
              <a:rPr lang="zh-TW" altLang="en-US" dirty="0" smtClean="0"/>
              <a:t>，簡稱</a:t>
            </a:r>
            <a:r>
              <a:rPr lang="en-US" altLang="zh-TW" dirty="0" smtClean="0">
                <a:solidFill>
                  <a:srgbClr val="FF0000"/>
                </a:solidFill>
              </a:rPr>
              <a:t>GID</a:t>
            </a:r>
            <a:r>
              <a:rPr lang="en-US" altLang="zh-TW" dirty="0" smtClean="0"/>
              <a:t>)</a:t>
            </a:r>
          </a:p>
          <a:p>
            <a:endParaRPr lang="en-US" altLang="zh-TW" dirty="0" smtClean="0"/>
          </a:p>
        </p:txBody>
      </p:sp>
      <p:graphicFrame>
        <p:nvGraphicFramePr>
          <p:cNvPr id="7" name="表格 6"/>
          <p:cNvGraphicFramePr>
            <a:graphicFrameLocks noGrp="1"/>
          </p:cNvGraphicFramePr>
          <p:nvPr>
            <p:extLst>
              <p:ext uri="{D42A27DB-BD31-4B8C-83A1-F6EECF244321}">
                <p14:modId xmlns:p14="http://schemas.microsoft.com/office/powerpoint/2010/main" val="1760539971"/>
              </p:ext>
            </p:extLst>
          </p:nvPr>
        </p:nvGraphicFramePr>
        <p:xfrm>
          <a:off x="1115616" y="4005064"/>
          <a:ext cx="4574540" cy="1691640"/>
        </p:xfrm>
        <a:graphic>
          <a:graphicData uri="http://schemas.openxmlformats.org/drawingml/2006/table">
            <a:tbl>
              <a:tblPr firstRow="1" bandRow="1">
                <a:tableStyleId>{69012ECD-51FC-41F1-AA8D-1B2483CD663E}</a:tableStyleId>
              </a:tblPr>
              <a:tblGrid>
                <a:gridCol w="1373505">
                  <a:extLst>
                    <a:ext uri="{9D8B030D-6E8A-4147-A177-3AD203B41FA5}">
                      <a16:colId xmlns="" xmlns:a16="http://schemas.microsoft.com/office/drawing/2014/main" val="20000"/>
                    </a:ext>
                  </a:extLst>
                </a:gridCol>
                <a:gridCol w="1459230">
                  <a:extLst>
                    <a:ext uri="{9D8B030D-6E8A-4147-A177-3AD203B41FA5}">
                      <a16:colId xmlns="" xmlns:a16="http://schemas.microsoft.com/office/drawing/2014/main" val="20001"/>
                    </a:ext>
                  </a:extLst>
                </a:gridCol>
                <a:gridCol w="1741805">
                  <a:extLst>
                    <a:ext uri="{9D8B030D-6E8A-4147-A177-3AD203B41FA5}">
                      <a16:colId xmlns="" xmlns:a16="http://schemas.microsoft.com/office/drawing/2014/main" val="20002"/>
                    </a:ext>
                  </a:extLst>
                </a:gridCol>
              </a:tblGrid>
              <a:tr h="370840">
                <a:tc>
                  <a:txBody>
                    <a:bodyPr/>
                    <a:lstStyle/>
                    <a:p>
                      <a:r>
                        <a:rPr lang="en-US" altLang="zh-TW" sz="1600" dirty="0" smtClean="0"/>
                        <a:t>GID</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群組身分</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帳號範例</a:t>
                      </a:r>
                      <a:endParaRPr lang="en-US" altLang="zh-TW" sz="16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370840">
                <a:tc>
                  <a:txBody>
                    <a:bodyPr/>
                    <a:lstStyle/>
                    <a:p>
                      <a:r>
                        <a:rPr lang="en-US" altLang="zh-TW" sz="1600" dirty="0" smtClean="0"/>
                        <a:t>0</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smtClean="0"/>
                        <a:t>root</a:t>
                      </a:r>
                      <a:r>
                        <a:rPr lang="zh-TW" altLang="en-US" sz="1600" dirty="0" smtClean="0"/>
                        <a:t>群組</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smtClean="0"/>
                        <a:t>root</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370840">
                <a:tc>
                  <a:txBody>
                    <a:bodyPr/>
                    <a:lstStyle/>
                    <a:p>
                      <a:r>
                        <a:rPr lang="en-US" altLang="zh-TW" sz="1600" dirty="0" smtClean="0"/>
                        <a:t>1~999</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系統服務群組</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err="1" smtClean="0"/>
                        <a:t>cdrom</a:t>
                      </a:r>
                      <a:r>
                        <a:rPr lang="zh-TW" altLang="en-US" sz="1600" dirty="0" smtClean="0"/>
                        <a:t>、</a:t>
                      </a:r>
                      <a:r>
                        <a:rPr lang="en-US" altLang="zh-TW" sz="1600" dirty="0" smtClean="0"/>
                        <a:t>daemon</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370840">
                <a:tc>
                  <a:txBody>
                    <a:bodyPr/>
                    <a:lstStyle/>
                    <a:p>
                      <a:r>
                        <a:rPr lang="en-US" altLang="zh-TW" sz="1600" dirty="0" smtClean="0"/>
                        <a:t>1000~65535</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一般群組</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err="1" smtClean="0"/>
                        <a:t>iiiedu</a:t>
                      </a:r>
                      <a:r>
                        <a:rPr lang="zh-TW" altLang="en-US" sz="1600" dirty="0" smtClean="0"/>
                        <a:t>  </a:t>
                      </a:r>
                      <a:r>
                        <a:rPr lang="en-US" altLang="zh-TW" sz="1600" dirty="0" smtClean="0"/>
                        <a:t>(1000)</a:t>
                      </a:r>
                    </a:p>
                    <a:p>
                      <a:r>
                        <a:rPr lang="en-US" altLang="zh-TW" sz="1600" dirty="0" smtClean="0"/>
                        <a:t>user2 (1001)</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175025636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主要群組與次要群組</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128</a:t>
            </a:fld>
            <a:endParaRPr lang="zh-TW" altLang="en-US"/>
          </a:p>
        </p:txBody>
      </p:sp>
      <p:sp>
        <p:nvSpPr>
          <p:cNvPr id="3" name="內容版面配置區 2"/>
          <p:cNvSpPr>
            <a:spLocks noGrp="1"/>
          </p:cNvSpPr>
          <p:nvPr>
            <p:ph sz="quarter" idx="1"/>
          </p:nvPr>
        </p:nvSpPr>
        <p:spPr/>
        <p:txBody>
          <a:bodyPr/>
          <a:lstStyle/>
          <a:p>
            <a:r>
              <a:rPr lang="zh-TW" altLang="en-US" dirty="0" smtClean="0"/>
              <a:t>主要群組</a:t>
            </a:r>
            <a:endParaRPr lang="en-US" altLang="zh-TW" dirty="0" smtClean="0"/>
          </a:p>
          <a:p>
            <a:pPr lvl="1"/>
            <a:r>
              <a:rPr lang="zh-TW" altLang="en-US" dirty="0" smtClean="0"/>
              <a:t>一個帳號只能擁有一個主要群組</a:t>
            </a:r>
            <a:endParaRPr lang="en-US" altLang="zh-TW" dirty="0" smtClean="0"/>
          </a:p>
          <a:p>
            <a:pPr lvl="1"/>
            <a:r>
              <a:rPr lang="zh-TW" altLang="en-US" dirty="0" smtClean="0"/>
              <a:t>帳號若沒有主要群組，則該帳號無法登入</a:t>
            </a:r>
            <a:endParaRPr lang="en-US" altLang="zh-TW" dirty="0" smtClean="0"/>
          </a:p>
          <a:p>
            <a:pPr lvl="1"/>
            <a:r>
              <a:rPr lang="zh-TW" altLang="en-US" dirty="0" smtClean="0"/>
              <a:t>新增帳號時，預設會指定一個與帳號同名的主要群組</a:t>
            </a:r>
            <a:endParaRPr lang="en-US" altLang="zh-TW" dirty="0" smtClean="0"/>
          </a:p>
          <a:p>
            <a:pPr lvl="2"/>
            <a:r>
              <a:rPr lang="zh-TW" altLang="en-US" dirty="0" smtClean="0"/>
              <a:t>例如安裝帳號為</a:t>
            </a:r>
            <a:r>
              <a:rPr lang="en-US" altLang="zh-TW" dirty="0" err="1" smtClean="0"/>
              <a:t>iiiedu</a:t>
            </a:r>
            <a:r>
              <a:rPr lang="en-US" altLang="zh-TW" dirty="0" smtClean="0"/>
              <a:t> (</a:t>
            </a:r>
            <a:r>
              <a:rPr lang="en-US" altLang="zh-TW" dirty="0" err="1" smtClean="0"/>
              <a:t>uid</a:t>
            </a:r>
            <a:r>
              <a:rPr lang="en-US" altLang="zh-TW" dirty="0" smtClean="0"/>
              <a:t>=1000)</a:t>
            </a:r>
            <a:r>
              <a:rPr lang="zh-TW" altLang="en-US" dirty="0" smtClean="0"/>
              <a:t>，系統自動生出一個群組</a:t>
            </a:r>
            <a:r>
              <a:rPr lang="en-US" altLang="zh-TW" dirty="0" err="1" smtClean="0"/>
              <a:t>iiiedu</a:t>
            </a:r>
            <a:r>
              <a:rPr lang="en-US" altLang="zh-TW" dirty="0" smtClean="0"/>
              <a:t>(</a:t>
            </a:r>
            <a:r>
              <a:rPr lang="en-US" altLang="zh-TW" dirty="0" err="1" smtClean="0"/>
              <a:t>gid</a:t>
            </a:r>
            <a:r>
              <a:rPr lang="en-US" altLang="zh-TW" dirty="0" smtClean="0"/>
              <a:t>=1000)</a:t>
            </a:r>
            <a:r>
              <a:rPr lang="zh-TW" altLang="en-US" dirty="0" smtClean="0"/>
              <a:t>為其主要群組</a:t>
            </a:r>
            <a:endParaRPr lang="en-US" altLang="zh-TW" dirty="0" smtClean="0"/>
          </a:p>
          <a:p>
            <a:pPr lvl="1"/>
            <a:r>
              <a:rPr lang="zh-TW" altLang="en-US" dirty="0" smtClean="0"/>
              <a:t>用來判斷檔案</a:t>
            </a:r>
            <a:r>
              <a:rPr lang="en-US" altLang="zh-TW" dirty="0" smtClean="0"/>
              <a:t>/</a:t>
            </a:r>
            <a:r>
              <a:rPr lang="zh-TW" altLang="en-US" dirty="0" smtClean="0"/>
              <a:t>目錄的群組權限</a:t>
            </a:r>
            <a:endParaRPr lang="en-US" altLang="zh-TW" dirty="0" smtClean="0"/>
          </a:p>
          <a:p>
            <a:endParaRPr lang="en-US" altLang="zh-TW" dirty="0" smtClean="0"/>
          </a:p>
          <a:p>
            <a:r>
              <a:rPr lang="zh-TW" altLang="en-US" dirty="0" smtClean="0"/>
              <a:t>次要群組</a:t>
            </a:r>
            <a:endParaRPr lang="en-US" altLang="zh-TW" dirty="0" smtClean="0"/>
          </a:p>
          <a:p>
            <a:pPr lvl="1"/>
            <a:r>
              <a:rPr lang="zh-TW" altLang="en-US" dirty="0" smtClean="0"/>
              <a:t>一個帳號可以擁有</a:t>
            </a:r>
            <a:r>
              <a:rPr lang="en-US" altLang="zh-TW" dirty="0" smtClean="0"/>
              <a:t>0</a:t>
            </a:r>
            <a:r>
              <a:rPr lang="zh-TW" altLang="en-US" dirty="0" smtClean="0"/>
              <a:t>至多個次要群組</a:t>
            </a:r>
            <a:endParaRPr lang="en-US" altLang="zh-TW" dirty="0" smtClean="0"/>
          </a:p>
          <a:p>
            <a:endParaRPr lang="zh-TW" altLang="en-US" dirty="0"/>
          </a:p>
        </p:txBody>
      </p:sp>
    </p:spTree>
    <p:extLst>
      <p:ext uri="{BB962C8B-B14F-4D97-AF65-F5344CB8AC3E}">
        <p14:creationId xmlns:p14="http://schemas.microsoft.com/office/powerpoint/2010/main" val="739069042"/>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root</a:t>
            </a:r>
            <a:r>
              <a:rPr lang="zh-TW" altLang="en-US" smtClean="0"/>
              <a:t>帳號</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129</a:t>
            </a:fld>
            <a:endParaRPr lang="zh-TW" altLang="en-US" dirty="0"/>
          </a:p>
        </p:txBody>
      </p:sp>
      <p:sp>
        <p:nvSpPr>
          <p:cNvPr id="3" name="內容版面配置區 2"/>
          <p:cNvSpPr>
            <a:spLocks noGrp="1"/>
          </p:cNvSpPr>
          <p:nvPr>
            <p:ph sz="quarter" idx="1"/>
          </p:nvPr>
        </p:nvSpPr>
        <p:spPr/>
        <p:txBody>
          <a:bodyPr/>
          <a:lstStyle/>
          <a:p>
            <a:r>
              <a:rPr lang="en-US" altLang="zh-TW" dirty="0" smtClean="0"/>
              <a:t>root</a:t>
            </a:r>
            <a:r>
              <a:rPr lang="zh-TW" altLang="en-US" dirty="0" smtClean="0"/>
              <a:t>帳號為擁有最高權限的系統管理員</a:t>
            </a:r>
            <a:endParaRPr lang="en-US" altLang="zh-TW" dirty="0" smtClean="0"/>
          </a:p>
          <a:p>
            <a:pPr lvl="1"/>
            <a:r>
              <a:rPr lang="zh-TW" altLang="en-US" dirty="0" smtClean="0"/>
              <a:t>可以任意讀取、修改、刪除檔案或目錄，以及設定系統</a:t>
            </a:r>
            <a:endParaRPr lang="en-US" altLang="zh-TW" dirty="0" smtClean="0"/>
          </a:p>
          <a:p>
            <a:pPr lvl="1"/>
            <a:r>
              <a:rPr lang="zh-TW" altLang="en-US" dirty="0" smtClean="0"/>
              <a:t>儘量少用</a:t>
            </a:r>
            <a:r>
              <a:rPr lang="en-US" altLang="zh-TW" dirty="0" smtClean="0"/>
              <a:t>root</a:t>
            </a:r>
            <a:r>
              <a:rPr lang="zh-TW" altLang="en-US" dirty="0" smtClean="0"/>
              <a:t>帳號登入，減少因手誤而損壞系統的風險</a:t>
            </a:r>
            <a:endParaRPr lang="en-US" altLang="zh-TW" dirty="0" smtClean="0"/>
          </a:p>
          <a:p>
            <a:endParaRPr lang="en-US" altLang="zh-TW" dirty="0" smtClean="0"/>
          </a:p>
          <a:p>
            <a:r>
              <a:rPr lang="zh-TW" altLang="en-US" dirty="0" smtClean="0"/>
              <a:t>家目錄為 </a:t>
            </a:r>
            <a:r>
              <a:rPr lang="en-US" altLang="zh-TW" dirty="0" smtClean="0"/>
              <a:t>/root/</a:t>
            </a:r>
          </a:p>
          <a:p>
            <a:r>
              <a:rPr lang="en-US" altLang="zh-TW" dirty="0" smtClean="0"/>
              <a:t>UID</a:t>
            </a:r>
            <a:r>
              <a:rPr lang="zh-TW" altLang="en-US" dirty="0" smtClean="0"/>
              <a:t>是</a:t>
            </a:r>
            <a:r>
              <a:rPr lang="en-US" altLang="zh-TW" dirty="0" smtClean="0"/>
              <a:t>0</a:t>
            </a:r>
            <a:r>
              <a:rPr lang="zh-TW" altLang="en-US" dirty="0" smtClean="0"/>
              <a:t>，</a:t>
            </a:r>
            <a:r>
              <a:rPr lang="en-US" altLang="zh-TW" dirty="0" smtClean="0"/>
              <a:t>GID</a:t>
            </a:r>
            <a:r>
              <a:rPr lang="zh-TW" altLang="en-US" dirty="0" smtClean="0"/>
              <a:t>也是</a:t>
            </a:r>
            <a:r>
              <a:rPr lang="en-US" altLang="zh-TW" dirty="0" smtClean="0"/>
              <a:t>0</a:t>
            </a:r>
          </a:p>
          <a:p>
            <a:r>
              <a:rPr lang="en-US" altLang="zh-TW" dirty="0" smtClean="0"/>
              <a:t>shell</a:t>
            </a:r>
            <a:r>
              <a:rPr lang="zh-TW" altLang="en-US" dirty="0" smtClean="0"/>
              <a:t>提示符號為 </a:t>
            </a:r>
            <a:r>
              <a:rPr lang="en-US" altLang="zh-TW" dirty="0" smtClean="0"/>
              <a:t>#</a:t>
            </a:r>
          </a:p>
          <a:p>
            <a:endParaRPr lang="en-US" altLang="zh-TW" dirty="0" smtClean="0"/>
          </a:p>
          <a:p>
            <a:endParaRPr lang="zh-TW" altLang="en-US" dirty="0"/>
          </a:p>
        </p:txBody>
      </p:sp>
      <p:pic>
        <p:nvPicPr>
          <p:cNvPr id="3075"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868144" y="3068960"/>
            <a:ext cx="2777356" cy="2414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64371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其他學習資源</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13</a:t>
            </a:fld>
            <a:endParaRPr lang="zh-TW" altLang="en-US"/>
          </a:p>
        </p:txBody>
      </p:sp>
      <p:sp>
        <p:nvSpPr>
          <p:cNvPr id="4" name="內容版面配置區 3"/>
          <p:cNvSpPr>
            <a:spLocks noGrp="1"/>
          </p:cNvSpPr>
          <p:nvPr>
            <p:ph sz="quarter" idx="1"/>
          </p:nvPr>
        </p:nvSpPr>
        <p:spPr/>
        <p:txBody>
          <a:bodyPr>
            <a:normAutofit/>
          </a:bodyPr>
          <a:lstStyle/>
          <a:p>
            <a:r>
              <a:rPr lang="zh-TW" altLang="en-US" dirty="0" smtClean="0"/>
              <a:t>鳥哥的</a:t>
            </a:r>
            <a:r>
              <a:rPr lang="en-US" altLang="zh-TW" dirty="0" smtClean="0"/>
              <a:t>Linux</a:t>
            </a:r>
            <a:r>
              <a:rPr lang="zh-TW" altLang="en-US" dirty="0" smtClean="0"/>
              <a:t>私房菜 </a:t>
            </a:r>
            <a:endParaRPr lang="en-US" altLang="zh-TW" dirty="0" smtClean="0"/>
          </a:p>
          <a:p>
            <a:pPr lvl="1"/>
            <a:r>
              <a:rPr lang="en-US" altLang="zh-TW" dirty="0" smtClean="0"/>
              <a:t>http://linux.vbird.org   </a:t>
            </a:r>
          </a:p>
          <a:p>
            <a:r>
              <a:rPr lang="zh-TW" altLang="en-US" dirty="0" smtClean="0"/>
              <a:t>酷學園 </a:t>
            </a:r>
            <a:r>
              <a:rPr lang="en-US" altLang="zh-TW" dirty="0" smtClean="0"/>
              <a:t>(Study Area)</a:t>
            </a:r>
          </a:p>
          <a:p>
            <a:pPr lvl="1"/>
            <a:r>
              <a:rPr lang="en-US" altLang="zh-TW" dirty="0" smtClean="0"/>
              <a:t>http://www.study-area.org/linux/linuxfr.htm</a:t>
            </a:r>
          </a:p>
          <a:p>
            <a:r>
              <a:rPr lang="en-US" altLang="zh-TW" dirty="0" smtClean="0"/>
              <a:t>Linux </a:t>
            </a:r>
            <a:r>
              <a:rPr lang="zh-TW" altLang="en-US" dirty="0" smtClean="0"/>
              <a:t>台灣</a:t>
            </a:r>
            <a:endParaRPr lang="en-US" altLang="zh-TW" dirty="0" smtClean="0"/>
          </a:p>
          <a:p>
            <a:pPr lvl="1"/>
            <a:r>
              <a:rPr lang="en-US" altLang="zh-TW" dirty="0" smtClean="0"/>
              <a:t>http://www.linux.org.tw/  </a:t>
            </a:r>
          </a:p>
          <a:p>
            <a:r>
              <a:rPr lang="en-US" altLang="zh-TW" dirty="0" smtClean="0"/>
              <a:t>Ubuntu Wiki : GNU/Linux </a:t>
            </a:r>
            <a:r>
              <a:rPr lang="zh-TW" altLang="en-US" dirty="0" smtClean="0"/>
              <a:t>常用指令</a:t>
            </a:r>
          </a:p>
          <a:p>
            <a:pPr lvl="1"/>
            <a:r>
              <a:rPr lang="en-US" altLang="zh-TW" dirty="0" smtClean="0"/>
              <a:t>http://wiki.ubuntu-tw.org/index.php?title=GNU/Linux_</a:t>
            </a:r>
            <a:r>
              <a:rPr lang="zh-TW" altLang="en-US" dirty="0" smtClean="0"/>
              <a:t>常用指令 </a:t>
            </a:r>
            <a:endParaRPr lang="en-US" altLang="zh-TW" dirty="0" smtClean="0"/>
          </a:p>
          <a:p>
            <a:r>
              <a:rPr lang="en-US" altLang="zh-TW" dirty="0" smtClean="0"/>
              <a:t>LINUX MAN PAGES ONLINE</a:t>
            </a:r>
          </a:p>
          <a:p>
            <a:pPr lvl="1"/>
            <a:r>
              <a:rPr lang="en-US" altLang="zh-TW" dirty="0" smtClean="0"/>
              <a:t>http://man.he.net/</a:t>
            </a:r>
          </a:p>
        </p:txBody>
      </p:sp>
    </p:spTree>
    <p:extLst>
      <p:ext uri="{BB962C8B-B14F-4D97-AF65-F5344CB8AC3E}">
        <p14:creationId xmlns:p14="http://schemas.microsoft.com/office/powerpoint/2010/main" val="33256387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2"/>
          <p:cNvSpPr>
            <a:spLocks noGrp="1" noChangeArrowheads="1"/>
          </p:cNvSpPr>
          <p:nvPr>
            <p:ph type="title"/>
          </p:nvPr>
        </p:nvSpPr>
        <p:spPr/>
        <p:txBody>
          <a:bodyPr/>
          <a:lstStyle/>
          <a:p>
            <a:r>
              <a:rPr lang="zh-TW" altLang="en-US" smtClean="0"/>
              <a:t>帳號相關的設定檔</a:t>
            </a:r>
            <a:endParaRPr lang="en-US" altLang="zh-TW" dirty="0" smtClean="0"/>
          </a:p>
        </p:txBody>
      </p:sp>
      <p:sp>
        <p:nvSpPr>
          <p:cNvPr id="2" name="投影片編號版面配置區 1"/>
          <p:cNvSpPr>
            <a:spLocks noGrp="1"/>
          </p:cNvSpPr>
          <p:nvPr>
            <p:ph type="sldNum" sz="quarter" idx="12"/>
          </p:nvPr>
        </p:nvSpPr>
        <p:spPr/>
        <p:txBody>
          <a:bodyPr/>
          <a:lstStyle/>
          <a:p>
            <a:fld id="{73DA0BB7-265A-403C-9275-D587AB510EDC}" type="slidenum">
              <a:rPr lang="zh-TW" altLang="en-US" smtClean="0"/>
              <a:pPr/>
              <a:t>130</a:t>
            </a:fld>
            <a:endParaRPr lang="zh-TW" altLang="en-US"/>
          </a:p>
        </p:txBody>
      </p:sp>
      <p:sp>
        <p:nvSpPr>
          <p:cNvPr id="3" name="內容版面配置區 2"/>
          <p:cNvSpPr>
            <a:spLocks noGrp="1"/>
          </p:cNvSpPr>
          <p:nvPr>
            <p:ph sz="quarter" idx="1"/>
          </p:nvPr>
        </p:nvSpPr>
        <p:spPr/>
        <p:txBody>
          <a:bodyPr/>
          <a:lstStyle/>
          <a:p>
            <a:pPr lvl="0"/>
            <a:r>
              <a:rPr lang="en-US" altLang="zh-TW" dirty="0" smtClean="0"/>
              <a:t>/</a:t>
            </a:r>
            <a:r>
              <a:rPr lang="en-US" altLang="zh-TW" dirty="0" err="1" smtClean="0"/>
              <a:t>etc</a:t>
            </a:r>
            <a:r>
              <a:rPr lang="en-US" altLang="zh-TW" dirty="0" smtClean="0"/>
              <a:t>/</a:t>
            </a:r>
            <a:r>
              <a:rPr lang="en-US" altLang="zh-TW" dirty="0" err="1" smtClean="0"/>
              <a:t>passwd</a:t>
            </a:r>
            <a:endParaRPr lang="zh-TW" altLang="en-US" dirty="0" smtClean="0"/>
          </a:p>
          <a:p>
            <a:pPr lvl="1"/>
            <a:r>
              <a:rPr lang="zh-TW" altLang="en-US" dirty="0" smtClean="0"/>
              <a:t>記錄系統帳號相關資訊</a:t>
            </a:r>
          </a:p>
          <a:p>
            <a:pPr lvl="0"/>
            <a:r>
              <a:rPr lang="en-US" altLang="zh-TW" dirty="0" smtClean="0"/>
              <a:t>/</a:t>
            </a:r>
            <a:r>
              <a:rPr lang="en-US" altLang="zh-TW" dirty="0" err="1" smtClean="0"/>
              <a:t>etc</a:t>
            </a:r>
            <a:r>
              <a:rPr lang="en-US" altLang="zh-TW" dirty="0" smtClean="0"/>
              <a:t>/shadow</a:t>
            </a:r>
            <a:endParaRPr lang="zh-TW" altLang="en-US" dirty="0" smtClean="0"/>
          </a:p>
          <a:p>
            <a:pPr lvl="1"/>
            <a:r>
              <a:rPr lang="zh-TW" altLang="en-US" dirty="0" smtClean="0"/>
              <a:t>記錄使用者帳號密碼相關資訊</a:t>
            </a:r>
          </a:p>
          <a:p>
            <a:endParaRPr lang="zh-TW" altLang="en-US" dirty="0"/>
          </a:p>
        </p:txBody>
      </p:sp>
      <p:grpSp>
        <p:nvGrpSpPr>
          <p:cNvPr id="13" name="群組 12"/>
          <p:cNvGrpSpPr/>
          <p:nvPr/>
        </p:nvGrpSpPr>
        <p:grpSpPr>
          <a:xfrm>
            <a:off x="107505" y="4038225"/>
            <a:ext cx="8766348" cy="1695029"/>
            <a:chOff x="444019" y="4674622"/>
            <a:chExt cx="8429833" cy="1058634"/>
          </a:xfrm>
        </p:grpSpPr>
        <p:sp>
          <p:nvSpPr>
            <p:cNvPr id="10" name="矩形 9"/>
            <p:cNvSpPr/>
            <p:nvPr/>
          </p:nvSpPr>
          <p:spPr>
            <a:xfrm>
              <a:off x="1997555" y="4674622"/>
              <a:ext cx="6876296" cy="33855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TW" sz="1600" b="1" dirty="0" err="1" smtClean="0">
                  <a:solidFill>
                    <a:srgbClr val="002060"/>
                  </a:solidFill>
                  <a:latin typeface="微軟正黑體" panose="020B0604030504040204" pitchFamily="34" charset="-120"/>
                  <a:ea typeface="微軟正黑體" panose="020B0604030504040204" pitchFamily="34" charset="-120"/>
                  <a:cs typeface="Arial Unicode MS" panose="020B0604020202020204" pitchFamily="34" charset="-120"/>
                </a:rPr>
                <a:t>iiiedu</a:t>
              </a:r>
              <a:r>
                <a:rPr lang="zh-TW" altLang="en-US" sz="1600" b="1" dirty="0" smtClean="0">
                  <a:solidFill>
                    <a:srgbClr val="002060"/>
                  </a:solidFill>
                  <a:latin typeface="微軟正黑體" panose="020B0604030504040204" pitchFamily="34" charset="-120"/>
                  <a:ea typeface="微軟正黑體" panose="020B0604030504040204" pitchFamily="34" charset="-120"/>
                  <a:cs typeface="Arial Unicode MS" panose="020B0604020202020204" pitchFamily="34" charset="-120"/>
                </a:rPr>
                <a:t>  </a:t>
              </a:r>
              <a:r>
                <a:rPr lang="en-US" altLang="zh-TW" sz="1600" b="1" dirty="0" smtClean="0">
                  <a:solidFill>
                    <a:srgbClr val="002060"/>
                  </a:solidFill>
                  <a:latin typeface="微軟正黑體" panose="020B0604030504040204" pitchFamily="34" charset="-120"/>
                  <a:ea typeface="微軟正黑體" panose="020B0604030504040204" pitchFamily="34" charset="-120"/>
                  <a:cs typeface="Arial Unicode MS" panose="020B0604020202020204" pitchFamily="34" charset="-120"/>
                </a:rPr>
                <a:t>:</a:t>
              </a:r>
              <a:r>
                <a:rPr lang="zh-TW" altLang="en-US" sz="1600" b="1" dirty="0" smtClean="0">
                  <a:solidFill>
                    <a:srgbClr val="002060"/>
                  </a:solidFill>
                  <a:latin typeface="微軟正黑體" panose="020B0604030504040204" pitchFamily="34" charset="-120"/>
                  <a:ea typeface="微軟正黑體" panose="020B0604030504040204" pitchFamily="34" charset="-120"/>
                  <a:cs typeface="Arial Unicode MS" panose="020B0604020202020204" pitchFamily="34" charset="-120"/>
                </a:rPr>
                <a:t>  </a:t>
              </a:r>
              <a:r>
                <a:rPr lang="en-US" altLang="zh-TW" sz="1600" b="1" dirty="0" smtClean="0">
                  <a:solidFill>
                    <a:srgbClr val="002060"/>
                  </a:solidFill>
                  <a:latin typeface="微軟正黑體" panose="020B0604030504040204" pitchFamily="34" charset="-120"/>
                  <a:ea typeface="微軟正黑體" panose="020B0604030504040204" pitchFamily="34" charset="-120"/>
                  <a:cs typeface="Arial Unicode MS" panose="020B0604020202020204" pitchFamily="34" charset="-120"/>
                </a:rPr>
                <a:t>x</a:t>
              </a:r>
              <a:r>
                <a:rPr lang="zh-TW" altLang="en-US" sz="1600" b="1" dirty="0" smtClean="0">
                  <a:solidFill>
                    <a:srgbClr val="002060"/>
                  </a:solidFill>
                  <a:latin typeface="微軟正黑體" panose="020B0604030504040204" pitchFamily="34" charset="-120"/>
                  <a:ea typeface="微軟正黑體" panose="020B0604030504040204" pitchFamily="34" charset="-120"/>
                  <a:cs typeface="Arial Unicode MS" panose="020B0604020202020204" pitchFamily="34" charset="-120"/>
                </a:rPr>
                <a:t>  </a:t>
              </a:r>
              <a:r>
                <a:rPr lang="en-US" altLang="zh-TW" sz="1600" b="1" dirty="0" smtClean="0">
                  <a:solidFill>
                    <a:srgbClr val="002060"/>
                  </a:solidFill>
                  <a:latin typeface="微軟正黑體" panose="020B0604030504040204" pitchFamily="34" charset="-120"/>
                  <a:ea typeface="微軟正黑體" panose="020B0604030504040204" pitchFamily="34" charset="-120"/>
                  <a:cs typeface="Arial Unicode MS" panose="020B0604020202020204" pitchFamily="34" charset="-120"/>
                </a:rPr>
                <a:t>:</a:t>
              </a:r>
              <a:r>
                <a:rPr lang="zh-TW" altLang="en-US" sz="1600" b="1" dirty="0" smtClean="0">
                  <a:solidFill>
                    <a:srgbClr val="002060"/>
                  </a:solidFill>
                  <a:latin typeface="微軟正黑體" panose="020B0604030504040204" pitchFamily="34" charset="-120"/>
                  <a:ea typeface="微軟正黑體" panose="020B0604030504040204" pitchFamily="34" charset="-120"/>
                  <a:cs typeface="Arial Unicode MS" panose="020B0604020202020204" pitchFamily="34" charset="-120"/>
                </a:rPr>
                <a:t>  </a:t>
              </a:r>
              <a:r>
                <a:rPr lang="en-US" altLang="zh-TW" sz="1600" b="1" dirty="0" smtClean="0">
                  <a:solidFill>
                    <a:srgbClr val="002060"/>
                  </a:solidFill>
                  <a:latin typeface="微軟正黑體" panose="020B0604030504040204" pitchFamily="34" charset="-120"/>
                  <a:ea typeface="微軟正黑體" panose="020B0604030504040204" pitchFamily="34" charset="-120"/>
                  <a:cs typeface="Arial Unicode MS" panose="020B0604020202020204" pitchFamily="34" charset="-120"/>
                </a:rPr>
                <a:t>1000</a:t>
              </a:r>
              <a:r>
                <a:rPr lang="zh-TW" altLang="en-US" sz="1600" b="1" dirty="0" smtClean="0">
                  <a:solidFill>
                    <a:srgbClr val="002060"/>
                  </a:solidFill>
                  <a:latin typeface="微軟正黑體" panose="020B0604030504040204" pitchFamily="34" charset="-120"/>
                  <a:ea typeface="微軟正黑體" panose="020B0604030504040204" pitchFamily="34" charset="-120"/>
                  <a:cs typeface="Arial Unicode MS" panose="020B0604020202020204" pitchFamily="34" charset="-120"/>
                </a:rPr>
                <a:t>  </a:t>
              </a:r>
              <a:r>
                <a:rPr lang="en-US" altLang="zh-TW" sz="1600" b="1" dirty="0" smtClean="0">
                  <a:solidFill>
                    <a:srgbClr val="002060"/>
                  </a:solidFill>
                  <a:latin typeface="微軟正黑體" panose="020B0604030504040204" pitchFamily="34" charset="-120"/>
                  <a:ea typeface="微軟正黑體" panose="020B0604030504040204" pitchFamily="34" charset="-120"/>
                  <a:cs typeface="Arial Unicode MS" panose="020B0604020202020204" pitchFamily="34" charset="-120"/>
                </a:rPr>
                <a:t>:</a:t>
              </a:r>
              <a:r>
                <a:rPr lang="zh-TW" altLang="en-US" sz="1600" b="1" dirty="0" smtClean="0">
                  <a:solidFill>
                    <a:srgbClr val="002060"/>
                  </a:solidFill>
                  <a:latin typeface="微軟正黑體" panose="020B0604030504040204" pitchFamily="34" charset="-120"/>
                  <a:ea typeface="微軟正黑體" panose="020B0604030504040204" pitchFamily="34" charset="-120"/>
                  <a:cs typeface="Arial Unicode MS" panose="020B0604020202020204" pitchFamily="34" charset="-120"/>
                </a:rPr>
                <a:t>  </a:t>
              </a:r>
              <a:r>
                <a:rPr lang="en-US" altLang="zh-TW" sz="1600" b="1" dirty="0" smtClean="0">
                  <a:solidFill>
                    <a:srgbClr val="002060"/>
                  </a:solidFill>
                  <a:latin typeface="微軟正黑體" panose="020B0604030504040204" pitchFamily="34" charset="-120"/>
                  <a:ea typeface="微軟正黑體" panose="020B0604030504040204" pitchFamily="34" charset="-120"/>
                  <a:cs typeface="Arial Unicode MS" panose="020B0604020202020204" pitchFamily="34" charset="-120"/>
                </a:rPr>
                <a:t>1000</a:t>
              </a:r>
              <a:r>
                <a:rPr lang="zh-TW" altLang="en-US" sz="1600" b="1" dirty="0" smtClean="0">
                  <a:solidFill>
                    <a:srgbClr val="002060"/>
                  </a:solidFill>
                  <a:latin typeface="微軟正黑體" panose="020B0604030504040204" pitchFamily="34" charset="-120"/>
                  <a:ea typeface="微軟正黑體" panose="020B0604030504040204" pitchFamily="34" charset="-120"/>
                  <a:cs typeface="Arial Unicode MS" panose="020B0604020202020204" pitchFamily="34" charset="-120"/>
                </a:rPr>
                <a:t>  </a:t>
              </a:r>
              <a:r>
                <a:rPr lang="en-US" altLang="zh-TW" sz="1600" b="1" dirty="0" smtClean="0">
                  <a:solidFill>
                    <a:srgbClr val="002060"/>
                  </a:solidFill>
                  <a:latin typeface="微軟正黑體" panose="020B0604030504040204" pitchFamily="34" charset="-120"/>
                  <a:ea typeface="微軟正黑體" panose="020B0604030504040204" pitchFamily="34" charset="-120"/>
                  <a:cs typeface="Arial Unicode MS" panose="020B0604020202020204" pitchFamily="34" charset="-120"/>
                </a:rPr>
                <a:t>:</a:t>
              </a:r>
              <a:r>
                <a:rPr lang="zh-TW" altLang="en-US" sz="1600" b="1" dirty="0" smtClean="0">
                  <a:solidFill>
                    <a:srgbClr val="002060"/>
                  </a:solidFill>
                  <a:latin typeface="微軟正黑體" panose="020B0604030504040204" pitchFamily="34" charset="-120"/>
                  <a:ea typeface="微軟正黑體" panose="020B0604030504040204" pitchFamily="34" charset="-120"/>
                  <a:cs typeface="Arial Unicode MS" panose="020B0604020202020204" pitchFamily="34" charset="-120"/>
                </a:rPr>
                <a:t>  </a:t>
              </a:r>
              <a:r>
                <a:rPr lang="en-US" altLang="zh-TW" sz="1600" b="1" dirty="0" err="1" smtClean="0">
                  <a:solidFill>
                    <a:srgbClr val="002060"/>
                  </a:solidFill>
                  <a:latin typeface="微軟正黑體" panose="020B0604030504040204" pitchFamily="34" charset="-120"/>
                  <a:ea typeface="微軟正黑體" panose="020B0604030504040204" pitchFamily="34" charset="-120"/>
                  <a:cs typeface="Arial Unicode MS" panose="020B0604020202020204" pitchFamily="34" charset="-120"/>
                </a:rPr>
                <a:t>iiiedu</a:t>
              </a:r>
              <a:r>
                <a:rPr lang="zh-TW" altLang="en-US" sz="1600" b="1" dirty="0" smtClean="0">
                  <a:solidFill>
                    <a:srgbClr val="002060"/>
                  </a:solidFill>
                  <a:latin typeface="微軟正黑體" panose="020B0604030504040204" pitchFamily="34" charset="-120"/>
                  <a:ea typeface="微軟正黑體" panose="020B0604030504040204" pitchFamily="34" charset="-120"/>
                  <a:cs typeface="Arial Unicode MS" panose="020B0604020202020204" pitchFamily="34" charset="-120"/>
                </a:rPr>
                <a:t>，，，</a:t>
              </a:r>
              <a:r>
                <a:rPr lang="en-US" altLang="zh-TW" sz="1600" b="1" dirty="0" smtClean="0">
                  <a:solidFill>
                    <a:srgbClr val="002060"/>
                  </a:solidFill>
                  <a:latin typeface="微軟正黑體" panose="020B0604030504040204" pitchFamily="34" charset="-120"/>
                  <a:ea typeface="微軟正黑體" panose="020B0604030504040204" pitchFamily="34" charset="-120"/>
                  <a:cs typeface="Arial Unicode MS" panose="020B0604020202020204" pitchFamily="34" charset="-120"/>
                </a:rPr>
                <a:t>:</a:t>
              </a:r>
              <a:r>
                <a:rPr lang="zh-TW" altLang="en-US" sz="1600" b="1" dirty="0" smtClean="0">
                  <a:solidFill>
                    <a:srgbClr val="002060"/>
                  </a:solidFill>
                  <a:latin typeface="微軟正黑體" panose="020B0604030504040204" pitchFamily="34" charset="-120"/>
                  <a:ea typeface="微軟正黑體" panose="020B0604030504040204" pitchFamily="34" charset="-120"/>
                  <a:cs typeface="Arial Unicode MS" panose="020B0604020202020204" pitchFamily="34" charset="-120"/>
                </a:rPr>
                <a:t>  </a:t>
              </a:r>
              <a:r>
                <a:rPr lang="en-US" altLang="zh-TW" sz="1600" b="1" dirty="0" smtClean="0">
                  <a:solidFill>
                    <a:srgbClr val="002060"/>
                  </a:solidFill>
                  <a:latin typeface="微軟正黑體" panose="020B0604030504040204" pitchFamily="34" charset="-120"/>
                  <a:ea typeface="微軟正黑體" panose="020B0604030504040204" pitchFamily="34" charset="-120"/>
                  <a:cs typeface="Arial Unicode MS" panose="020B0604020202020204" pitchFamily="34" charset="-120"/>
                </a:rPr>
                <a:t>/</a:t>
              </a:r>
              <a:r>
                <a:rPr lang="en-US" altLang="zh-TW" sz="1600" b="1" dirty="0">
                  <a:solidFill>
                    <a:srgbClr val="002060"/>
                  </a:solidFill>
                  <a:latin typeface="微軟正黑體" panose="020B0604030504040204" pitchFamily="34" charset="-120"/>
                  <a:ea typeface="微軟正黑體" panose="020B0604030504040204" pitchFamily="34" charset="-120"/>
                  <a:cs typeface="Arial Unicode MS" panose="020B0604020202020204" pitchFamily="34" charset="-120"/>
                </a:rPr>
                <a:t>home/</a:t>
              </a:r>
              <a:r>
                <a:rPr lang="en-US" altLang="zh-TW" sz="1600" b="1" dirty="0" err="1">
                  <a:solidFill>
                    <a:srgbClr val="002060"/>
                  </a:solidFill>
                  <a:latin typeface="微軟正黑體" panose="020B0604030504040204" pitchFamily="34" charset="-120"/>
                  <a:ea typeface="微軟正黑體" panose="020B0604030504040204" pitchFamily="34" charset="-120"/>
                  <a:cs typeface="Arial Unicode MS" panose="020B0604020202020204" pitchFamily="34" charset="-120"/>
                </a:rPr>
                <a:t>iiiedu</a:t>
              </a:r>
              <a:r>
                <a:rPr lang="en-US" altLang="zh-TW" sz="1600" b="1" dirty="0">
                  <a:solidFill>
                    <a:srgbClr val="002060"/>
                  </a:solidFill>
                  <a:latin typeface="微軟正黑體" panose="020B0604030504040204" pitchFamily="34" charset="-120"/>
                  <a:ea typeface="微軟正黑體" panose="020B0604030504040204" pitchFamily="34" charset="-120"/>
                  <a:cs typeface="Arial Unicode MS" panose="020B0604020202020204" pitchFamily="34" charset="-120"/>
                </a:rPr>
                <a:t>:/bin/bash</a:t>
              </a:r>
            </a:p>
          </p:txBody>
        </p:sp>
        <p:sp>
          <p:nvSpPr>
            <p:cNvPr id="11" name="矩形 10"/>
            <p:cNvSpPr/>
            <p:nvPr/>
          </p:nvSpPr>
          <p:spPr>
            <a:xfrm>
              <a:off x="1997556" y="5394702"/>
              <a:ext cx="6876296" cy="33855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TW" sz="1600" b="1" dirty="0" err="1" smtClean="0">
                  <a:solidFill>
                    <a:srgbClr val="002060"/>
                  </a:solidFill>
                  <a:latin typeface="微軟正黑體" panose="020B0604030504040204" pitchFamily="34" charset="-120"/>
                  <a:ea typeface="微軟正黑體" panose="020B0604030504040204" pitchFamily="34" charset="-120"/>
                  <a:cs typeface="Arial Unicode MS" panose="020B0604020202020204" pitchFamily="34" charset="-120"/>
                </a:rPr>
                <a:t>iiiedu</a:t>
              </a:r>
              <a:r>
                <a:rPr lang="en-US" altLang="zh-TW" sz="1600" b="1" dirty="0" smtClean="0">
                  <a:solidFill>
                    <a:srgbClr val="002060"/>
                  </a:solidFill>
                  <a:latin typeface="微軟正黑體" panose="020B0604030504040204" pitchFamily="34" charset="-120"/>
                  <a:ea typeface="微軟正黑體" panose="020B0604030504040204" pitchFamily="34" charset="-120"/>
                  <a:cs typeface="Arial Unicode MS" panose="020B0604020202020204" pitchFamily="34" charset="-120"/>
                </a:rPr>
                <a:t>  :  $1$VM7t54w3$EoDTTR/XvqUet.DDuKv1:15972:0:99999:7</a:t>
              </a:r>
              <a:r>
                <a:rPr lang="en-US" altLang="zh-TW" sz="1600" b="1" dirty="0">
                  <a:solidFill>
                    <a:srgbClr val="002060"/>
                  </a:solidFill>
                  <a:latin typeface="微軟正黑體" panose="020B0604030504040204" pitchFamily="34" charset="-120"/>
                  <a:ea typeface="微軟正黑體" panose="020B0604030504040204" pitchFamily="34" charset="-120"/>
                  <a:cs typeface="Arial Unicode MS" panose="020B0604020202020204" pitchFamily="34" charset="-120"/>
                </a:rPr>
                <a:t>:::</a:t>
              </a:r>
            </a:p>
          </p:txBody>
        </p:sp>
        <p:cxnSp>
          <p:nvCxnSpPr>
            <p:cNvPr id="29" name="直線單箭頭接點 28"/>
            <p:cNvCxnSpPr/>
            <p:nvPr/>
          </p:nvCxnSpPr>
          <p:spPr>
            <a:xfrm>
              <a:off x="2867552" y="4888324"/>
              <a:ext cx="930203" cy="50637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01377" name="直線單箭頭接點 101376"/>
            <p:cNvCxnSpPr/>
            <p:nvPr/>
          </p:nvCxnSpPr>
          <p:spPr>
            <a:xfrm>
              <a:off x="2452089" y="4888324"/>
              <a:ext cx="0" cy="506378"/>
            </a:xfrm>
            <a:prstGeom prst="straightConnector1">
              <a:avLst/>
            </a:prstGeom>
            <a:ln>
              <a:headEnd type="arrow"/>
              <a:tailEnd type="arrow"/>
            </a:ln>
          </p:spPr>
          <p:style>
            <a:lnRef idx="1">
              <a:schemeClr val="accent2"/>
            </a:lnRef>
            <a:fillRef idx="0">
              <a:schemeClr val="accent2"/>
            </a:fillRef>
            <a:effectRef idx="0">
              <a:schemeClr val="accent2"/>
            </a:effectRef>
            <a:fontRef idx="minor">
              <a:schemeClr val="tx1"/>
            </a:fontRef>
          </p:style>
        </p:cxnSp>
        <p:sp>
          <p:nvSpPr>
            <p:cNvPr id="15" name="矩形 14"/>
            <p:cNvSpPr/>
            <p:nvPr/>
          </p:nvSpPr>
          <p:spPr>
            <a:xfrm>
              <a:off x="450431" y="4698884"/>
              <a:ext cx="1402948" cy="369332"/>
            </a:xfrm>
            <a:prstGeom prst="rect">
              <a:avLst/>
            </a:prstGeom>
          </p:spPr>
          <p:txBody>
            <a:bodyPr wrap="none">
              <a:spAutoFit/>
            </a:bodyPr>
            <a:lstStyle/>
            <a:p>
              <a:r>
                <a:rPr lang="en-US" altLang="zh-TW" dirty="0"/>
                <a:t>/</a:t>
              </a:r>
              <a:r>
                <a:rPr lang="en-US" altLang="zh-TW" dirty="0" err="1"/>
                <a:t>etc</a:t>
              </a:r>
              <a:r>
                <a:rPr lang="en-US" altLang="zh-TW" dirty="0"/>
                <a:t>/</a:t>
              </a:r>
              <a:r>
                <a:rPr lang="en-US" altLang="zh-TW" dirty="0" err="1"/>
                <a:t>passwd</a:t>
              </a:r>
              <a:endParaRPr lang="en-US" altLang="zh-TW" dirty="0"/>
            </a:p>
          </p:txBody>
        </p:sp>
        <p:sp>
          <p:nvSpPr>
            <p:cNvPr id="17" name="矩形 16"/>
            <p:cNvSpPr/>
            <p:nvPr/>
          </p:nvSpPr>
          <p:spPr>
            <a:xfrm>
              <a:off x="444019" y="5363924"/>
              <a:ext cx="1415772" cy="369332"/>
            </a:xfrm>
            <a:prstGeom prst="rect">
              <a:avLst/>
            </a:prstGeom>
          </p:spPr>
          <p:txBody>
            <a:bodyPr wrap="none">
              <a:spAutoFit/>
            </a:bodyPr>
            <a:lstStyle/>
            <a:p>
              <a:r>
                <a:rPr lang="en-US" altLang="zh-TW" dirty="0"/>
                <a:t>/</a:t>
              </a:r>
              <a:r>
                <a:rPr lang="en-US" altLang="zh-TW" dirty="0" err="1"/>
                <a:t>etc</a:t>
              </a:r>
              <a:r>
                <a:rPr lang="en-US" altLang="zh-TW" dirty="0"/>
                <a:t>/shadow</a:t>
              </a:r>
            </a:p>
          </p:txBody>
        </p:sp>
      </p:grpSp>
    </p:spTree>
    <p:extLst>
      <p:ext uri="{BB962C8B-B14F-4D97-AF65-F5344CB8AC3E}">
        <p14:creationId xmlns:p14="http://schemas.microsoft.com/office/powerpoint/2010/main" val="917683345"/>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Rectangle 2"/>
          <p:cNvSpPr>
            <a:spLocks noGrp="1" noChangeArrowheads="1"/>
          </p:cNvSpPr>
          <p:nvPr>
            <p:ph type="title"/>
          </p:nvPr>
        </p:nvSpPr>
        <p:spPr/>
        <p:txBody>
          <a:bodyPr/>
          <a:lstStyle/>
          <a:p>
            <a:r>
              <a:rPr lang="en-US" altLang="zh-TW" dirty="0" smtClean="0"/>
              <a:t>/</a:t>
            </a:r>
            <a:r>
              <a:rPr lang="en-US" altLang="zh-TW" dirty="0" err="1" smtClean="0"/>
              <a:t>etc</a:t>
            </a:r>
            <a:r>
              <a:rPr lang="en-US" altLang="zh-TW" dirty="0" smtClean="0"/>
              <a:t>/</a:t>
            </a:r>
            <a:r>
              <a:rPr lang="en-US" altLang="zh-TW" dirty="0" err="1" smtClean="0"/>
              <a:t>passwd</a:t>
            </a:r>
            <a:endParaRPr lang="en-US" altLang="zh-TW" dirty="0" smtClean="0"/>
          </a:p>
        </p:txBody>
      </p:sp>
      <p:sp>
        <p:nvSpPr>
          <p:cNvPr id="2" name="投影片編號版面配置區 1"/>
          <p:cNvSpPr>
            <a:spLocks noGrp="1"/>
          </p:cNvSpPr>
          <p:nvPr>
            <p:ph type="sldNum" sz="quarter" idx="12"/>
          </p:nvPr>
        </p:nvSpPr>
        <p:spPr/>
        <p:txBody>
          <a:bodyPr/>
          <a:lstStyle/>
          <a:p>
            <a:fld id="{73DA0BB7-265A-403C-9275-D587AB510EDC}" type="slidenum">
              <a:rPr lang="zh-TW" altLang="en-US" smtClean="0"/>
              <a:pPr/>
              <a:t>131</a:t>
            </a:fld>
            <a:endParaRPr lang="zh-TW" altLang="en-US"/>
          </a:p>
        </p:txBody>
      </p:sp>
      <p:sp>
        <p:nvSpPr>
          <p:cNvPr id="102404" name="Rectangle 3"/>
          <p:cNvSpPr>
            <a:spLocks noGrp="1" noChangeArrowheads="1"/>
          </p:cNvSpPr>
          <p:nvPr>
            <p:ph sz="quarter" idx="1"/>
          </p:nvPr>
        </p:nvSpPr>
        <p:spPr/>
        <p:txBody>
          <a:bodyPr>
            <a:normAutofit/>
          </a:bodyPr>
          <a:lstStyle/>
          <a:p>
            <a:r>
              <a:rPr lang="zh-TW" altLang="en-US" sz="2400" dirty="0" smtClean="0"/>
              <a:t>每行代表一個帳號，</a:t>
            </a:r>
            <a:r>
              <a:rPr lang="zh-TW" altLang="fr-FR" sz="2400" dirty="0" smtClean="0"/>
              <a:t>以</a:t>
            </a:r>
            <a:r>
              <a:rPr lang="zh-TW" altLang="en-US" sz="2400" dirty="0"/>
              <a:t>：</a:t>
            </a:r>
            <a:r>
              <a:rPr lang="zh-TW" altLang="fr-FR" sz="2400" dirty="0" smtClean="0"/>
              <a:t>分隔</a:t>
            </a:r>
            <a:r>
              <a:rPr lang="zh-TW" altLang="en-US" sz="2400" dirty="0" smtClean="0"/>
              <a:t>以下欄位</a:t>
            </a:r>
            <a:endParaRPr lang="en-US" altLang="zh-TW" sz="2400" dirty="0" smtClean="0"/>
          </a:p>
          <a:p>
            <a:pPr marL="731520" lvl="1" indent="-457200">
              <a:buFont typeface="+mj-lt"/>
              <a:buAutoNum type="arabicPeriod"/>
            </a:pPr>
            <a:r>
              <a:rPr lang="zh-TW" altLang="fr-FR" sz="2000" dirty="0" smtClean="0"/>
              <a:t>使用者帳號</a:t>
            </a:r>
            <a:r>
              <a:rPr lang="zh-TW" altLang="en-US" sz="2000" dirty="0" smtClean="0"/>
              <a:t>，</a:t>
            </a:r>
            <a:r>
              <a:rPr lang="fr-FR" altLang="zh-TW" sz="2000" dirty="0" smtClean="0"/>
              <a:t>1</a:t>
            </a:r>
            <a:r>
              <a:rPr lang="zh-TW" altLang="fr-FR" sz="2000" dirty="0" smtClean="0"/>
              <a:t>到</a:t>
            </a:r>
            <a:r>
              <a:rPr lang="fr-FR" altLang="zh-TW" sz="2000" dirty="0" smtClean="0"/>
              <a:t>32</a:t>
            </a:r>
            <a:r>
              <a:rPr lang="zh-TW" altLang="fr-FR" sz="2000" dirty="0" smtClean="0"/>
              <a:t>字元內</a:t>
            </a:r>
          </a:p>
          <a:p>
            <a:pPr marL="731520" lvl="1" indent="-457200">
              <a:buFont typeface="+mj-lt"/>
              <a:buAutoNum type="arabicPeriod"/>
            </a:pPr>
            <a:r>
              <a:rPr lang="zh-TW" altLang="en-US" sz="2000" dirty="0" smtClean="0"/>
              <a:t>密碼，顯示</a:t>
            </a:r>
            <a:r>
              <a:rPr lang="fr-FR" altLang="zh-TW" sz="2000" dirty="0" smtClean="0"/>
              <a:t>x</a:t>
            </a:r>
            <a:r>
              <a:rPr lang="zh-TW" altLang="fr-FR" sz="2000" dirty="0" smtClean="0"/>
              <a:t>表示</a:t>
            </a:r>
            <a:r>
              <a:rPr lang="zh-TW" altLang="en-US" sz="2000" dirty="0" smtClean="0"/>
              <a:t>已改</a:t>
            </a:r>
            <a:r>
              <a:rPr lang="zh-TW" altLang="fr-FR" sz="2000" dirty="0" smtClean="0"/>
              <a:t>存於</a:t>
            </a:r>
            <a:r>
              <a:rPr lang="fr-FR" altLang="zh-TW" sz="2000" dirty="0" smtClean="0"/>
              <a:t>/etc/shadow</a:t>
            </a:r>
          </a:p>
          <a:p>
            <a:pPr marL="731520" lvl="1" indent="-457200">
              <a:buFont typeface="+mj-lt"/>
              <a:buAutoNum type="arabicPeriod"/>
            </a:pPr>
            <a:r>
              <a:rPr lang="zh-TW" altLang="en-US" sz="2000" dirty="0" smtClean="0"/>
              <a:t>帳號的</a:t>
            </a:r>
            <a:r>
              <a:rPr lang="en-US" altLang="zh-TW" sz="2000" dirty="0" smtClean="0"/>
              <a:t>ID</a:t>
            </a:r>
            <a:r>
              <a:rPr lang="zh-TW" altLang="en-US" sz="2000" dirty="0" smtClean="0"/>
              <a:t> </a:t>
            </a:r>
            <a:r>
              <a:rPr lang="en-US" altLang="zh-TW" sz="2000" dirty="0" smtClean="0"/>
              <a:t>(</a:t>
            </a:r>
            <a:r>
              <a:rPr lang="fr-FR" altLang="zh-TW" sz="2000" dirty="0" smtClean="0"/>
              <a:t>UID</a:t>
            </a:r>
            <a:r>
              <a:rPr lang="en-US" altLang="zh-TW" sz="2000" dirty="0" smtClean="0"/>
              <a:t>)</a:t>
            </a:r>
            <a:endParaRPr lang="fr-FR" altLang="zh-TW" sz="2000" dirty="0" smtClean="0"/>
          </a:p>
          <a:p>
            <a:pPr marL="731520" lvl="1" indent="-457200">
              <a:buFont typeface="+mj-lt"/>
              <a:buAutoNum type="arabicPeriod"/>
            </a:pPr>
            <a:r>
              <a:rPr lang="zh-TW" altLang="en-US" sz="2000" dirty="0" smtClean="0"/>
              <a:t>帳號所屬主要群組的</a:t>
            </a:r>
            <a:r>
              <a:rPr lang="en-US" altLang="zh-TW" sz="2000" dirty="0" smtClean="0"/>
              <a:t>ID (</a:t>
            </a:r>
            <a:r>
              <a:rPr lang="fr-FR" altLang="zh-TW" sz="2000" dirty="0" smtClean="0"/>
              <a:t>GID</a:t>
            </a:r>
            <a:r>
              <a:rPr lang="en-US" altLang="zh-TW" sz="2000" dirty="0" smtClean="0"/>
              <a:t>)</a:t>
            </a:r>
          </a:p>
          <a:p>
            <a:pPr marL="731520" lvl="1" indent="-457200">
              <a:buFont typeface="+mj-lt"/>
              <a:buAutoNum type="arabicPeriod"/>
            </a:pPr>
            <a:r>
              <a:rPr lang="zh-TW" altLang="en-US" sz="2000" dirty="0" smtClean="0"/>
              <a:t>此帳號的備註</a:t>
            </a:r>
            <a:endParaRPr lang="zh-TW" altLang="fr-FR" sz="2000" dirty="0" smtClean="0"/>
          </a:p>
          <a:p>
            <a:pPr marL="731520" lvl="1" indent="-457200">
              <a:buFont typeface="+mj-lt"/>
              <a:buAutoNum type="arabicPeriod"/>
            </a:pPr>
            <a:r>
              <a:rPr lang="zh-TW" altLang="fr-FR" sz="2000" dirty="0" smtClean="0"/>
              <a:t>家目錄</a:t>
            </a:r>
            <a:r>
              <a:rPr lang="zh-TW" altLang="en-US" sz="2000" dirty="0" smtClean="0"/>
              <a:t>的路徑</a:t>
            </a:r>
            <a:endParaRPr lang="zh-TW" altLang="fr-FR" sz="2000" dirty="0" smtClean="0"/>
          </a:p>
          <a:p>
            <a:pPr marL="731520" lvl="1" indent="-457200">
              <a:buFont typeface="+mj-lt"/>
              <a:buAutoNum type="arabicPeriod"/>
            </a:pPr>
            <a:r>
              <a:rPr lang="zh-TW" altLang="fr-FR" sz="2000" dirty="0" smtClean="0"/>
              <a:t>使用者</a:t>
            </a:r>
            <a:r>
              <a:rPr lang="zh-TW" altLang="en-US" sz="2000" dirty="0" smtClean="0"/>
              <a:t>登入後預設</a:t>
            </a:r>
            <a:r>
              <a:rPr lang="zh-TW" altLang="fr-FR" sz="2000" dirty="0" smtClean="0"/>
              <a:t>的</a:t>
            </a:r>
            <a:r>
              <a:rPr lang="fr-FR" altLang="zh-TW" sz="2000" dirty="0" smtClean="0"/>
              <a:t>shell</a:t>
            </a:r>
          </a:p>
          <a:p>
            <a:pPr lvl="1"/>
            <a:endParaRPr lang="fr-FR" altLang="zh-TW" sz="2000" dirty="0" smtClean="0"/>
          </a:p>
        </p:txBody>
      </p:sp>
      <p:sp>
        <p:nvSpPr>
          <p:cNvPr id="6" name="矩形 5"/>
          <p:cNvSpPr/>
          <p:nvPr/>
        </p:nvSpPr>
        <p:spPr>
          <a:xfrm>
            <a:off x="971600" y="4365104"/>
            <a:ext cx="5112568" cy="181588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TW" sz="1600" dirty="0">
                <a:latin typeface="微軟正黑體" panose="020B0604030504040204" pitchFamily="34" charset="-120"/>
                <a:ea typeface="微軟正黑體" panose="020B0604030504040204" pitchFamily="34" charset="-120"/>
                <a:cs typeface="Arial Unicode MS" panose="020B0604020202020204" pitchFamily="34" charset="-120"/>
              </a:rPr>
              <a:t>root:x:0:0:root:/root:/bin/bash</a:t>
            </a:r>
          </a:p>
          <a:p>
            <a:r>
              <a:rPr lang="en-US" altLang="zh-TW" sz="1600" dirty="0">
                <a:latin typeface="微軟正黑體" panose="020B0604030504040204" pitchFamily="34" charset="-120"/>
                <a:ea typeface="微軟正黑體" panose="020B0604030504040204" pitchFamily="34" charset="-120"/>
                <a:cs typeface="Arial Unicode MS" panose="020B0604020202020204" pitchFamily="34" charset="-120"/>
              </a:rPr>
              <a:t>daemon:x:1:1:daemon:/</a:t>
            </a:r>
            <a:r>
              <a:rPr lang="en-US" altLang="zh-TW" sz="1600" dirty="0" err="1">
                <a:latin typeface="微軟正黑體" panose="020B0604030504040204" pitchFamily="34" charset="-120"/>
                <a:ea typeface="微軟正黑體" panose="020B0604030504040204" pitchFamily="34" charset="-120"/>
                <a:cs typeface="Arial Unicode MS" panose="020B0604020202020204" pitchFamily="34" charset="-120"/>
              </a:rPr>
              <a:t>usr</a:t>
            </a:r>
            <a:r>
              <a:rPr lang="en-US" altLang="zh-TW" sz="1600" dirty="0">
                <a:latin typeface="微軟正黑體" panose="020B0604030504040204" pitchFamily="34" charset="-120"/>
                <a:ea typeface="微軟正黑體" panose="020B0604030504040204" pitchFamily="34" charset="-120"/>
                <a:cs typeface="Arial Unicode MS" panose="020B0604020202020204" pitchFamily="34" charset="-120"/>
              </a:rPr>
              <a:t>/</a:t>
            </a:r>
            <a:r>
              <a:rPr lang="en-US" altLang="zh-TW" sz="1600" dirty="0" err="1">
                <a:latin typeface="微軟正黑體" panose="020B0604030504040204" pitchFamily="34" charset="-120"/>
                <a:ea typeface="微軟正黑體" panose="020B0604030504040204" pitchFamily="34" charset="-120"/>
                <a:cs typeface="Arial Unicode MS" panose="020B0604020202020204" pitchFamily="34" charset="-120"/>
              </a:rPr>
              <a:t>sbin</a:t>
            </a:r>
            <a:r>
              <a:rPr lang="en-US" altLang="zh-TW" sz="1600" dirty="0">
                <a:latin typeface="微軟正黑體" panose="020B0604030504040204" pitchFamily="34" charset="-120"/>
                <a:ea typeface="微軟正黑體" panose="020B0604030504040204" pitchFamily="34" charset="-120"/>
                <a:cs typeface="Arial Unicode MS" panose="020B0604020202020204" pitchFamily="34" charset="-120"/>
              </a:rPr>
              <a:t>:/bin/</a:t>
            </a:r>
            <a:r>
              <a:rPr lang="en-US" altLang="zh-TW" sz="1600" dirty="0" err="1">
                <a:latin typeface="微軟正黑體" panose="020B0604030504040204" pitchFamily="34" charset="-120"/>
                <a:ea typeface="微軟正黑體" panose="020B0604030504040204" pitchFamily="34" charset="-120"/>
                <a:cs typeface="Arial Unicode MS" panose="020B0604020202020204" pitchFamily="34" charset="-120"/>
              </a:rPr>
              <a:t>sh</a:t>
            </a:r>
            <a:endParaRPr lang="en-US" altLang="zh-TW" sz="1600" dirty="0">
              <a:latin typeface="微軟正黑體" panose="020B0604030504040204" pitchFamily="34" charset="-120"/>
              <a:ea typeface="微軟正黑體" panose="020B0604030504040204" pitchFamily="34" charset="-120"/>
              <a:cs typeface="Arial Unicode MS" panose="020B0604020202020204" pitchFamily="34" charset="-120"/>
            </a:endParaRPr>
          </a:p>
          <a:p>
            <a:r>
              <a:rPr lang="en-US" altLang="zh-TW" sz="1600" dirty="0" smtClean="0">
                <a:latin typeface="微軟正黑體" panose="020B0604030504040204" pitchFamily="34" charset="-120"/>
                <a:ea typeface="微軟正黑體" panose="020B0604030504040204" pitchFamily="34" charset="-120"/>
                <a:cs typeface="Arial Unicode MS" panose="020B0604020202020204" pitchFamily="34" charset="-120"/>
              </a:rPr>
              <a:t>bin:x:2:2:bin</a:t>
            </a:r>
            <a:r>
              <a:rPr lang="en-US" altLang="zh-TW" sz="1600" dirty="0">
                <a:latin typeface="微軟正黑體" panose="020B0604030504040204" pitchFamily="34" charset="-120"/>
                <a:ea typeface="微軟正黑體" panose="020B0604030504040204" pitchFamily="34" charset="-120"/>
                <a:cs typeface="Arial Unicode MS" panose="020B0604020202020204" pitchFamily="34" charset="-120"/>
              </a:rPr>
              <a:t>:/bin:/bin/</a:t>
            </a:r>
            <a:r>
              <a:rPr lang="en-US" altLang="zh-TW" sz="1600" dirty="0" err="1">
                <a:latin typeface="微軟正黑體" panose="020B0604030504040204" pitchFamily="34" charset="-120"/>
                <a:ea typeface="微軟正黑體" panose="020B0604030504040204" pitchFamily="34" charset="-120"/>
                <a:cs typeface="Arial Unicode MS" panose="020B0604020202020204" pitchFamily="34" charset="-120"/>
              </a:rPr>
              <a:t>sh</a:t>
            </a:r>
            <a:endParaRPr lang="en-US" altLang="zh-TW" sz="1600" dirty="0">
              <a:latin typeface="微軟正黑體" panose="020B0604030504040204" pitchFamily="34" charset="-120"/>
              <a:ea typeface="微軟正黑體" panose="020B0604030504040204" pitchFamily="34" charset="-120"/>
              <a:cs typeface="Arial Unicode MS" panose="020B0604020202020204" pitchFamily="34" charset="-120"/>
            </a:endParaRPr>
          </a:p>
          <a:p>
            <a:r>
              <a:rPr lang="en-US" altLang="zh-TW" sz="1600" dirty="0">
                <a:latin typeface="微軟正黑體" panose="020B0604030504040204" pitchFamily="34" charset="-120"/>
                <a:ea typeface="微軟正黑體" panose="020B0604030504040204" pitchFamily="34" charset="-120"/>
                <a:cs typeface="Arial Unicode MS" panose="020B0604020202020204" pitchFamily="34" charset="-120"/>
              </a:rPr>
              <a:t>sys:x:3:3:sys:/</a:t>
            </a:r>
            <a:r>
              <a:rPr lang="en-US" altLang="zh-TW" sz="1600" dirty="0" err="1">
                <a:latin typeface="微軟正黑體" panose="020B0604030504040204" pitchFamily="34" charset="-120"/>
                <a:ea typeface="微軟正黑體" panose="020B0604030504040204" pitchFamily="34" charset="-120"/>
                <a:cs typeface="Arial Unicode MS" panose="020B0604020202020204" pitchFamily="34" charset="-120"/>
              </a:rPr>
              <a:t>dev</a:t>
            </a:r>
            <a:r>
              <a:rPr lang="en-US" altLang="zh-TW" sz="1600" dirty="0">
                <a:latin typeface="微軟正黑體" panose="020B0604030504040204" pitchFamily="34" charset="-120"/>
                <a:ea typeface="微軟正黑體" panose="020B0604030504040204" pitchFamily="34" charset="-120"/>
                <a:cs typeface="Arial Unicode MS" panose="020B0604020202020204" pitchFamily="34" charset="-120"/>
              </a:rPr>
              <a:t>:/bin/</a:t>
            </a:r>
            <a:r>
              <a:rPr lang="en-US" altLang="zh-TW" sz="1600" dirty="0" err="1">
                <a:latin typeface="微軟正黑體" panose="020B0604030504040204" pitchFamily="34" charset="-120"/>
                <a:ea typeface="微軟正黑體" panose="020B0604030504040204" pitchFamily="34" charset="-120"/>
                <a:cs typeface="Arial Unicode MS" panose="020B0604020202020204" pitchFamily="34" charset="-120"/>
              </a:rPr>
              <a:t>sh</a:t>
            </a:r>
            <a:endParaRPr lang="en-US" altLang="zh-TW" sz="1600" dirty="0">
              <a:latin typeface="微軟正黑體" panose="020B0604030504040204" pitchFamily="34" charset="-120"/>
              <a:ea typeface="微軟正黑體" panose="020B0604030504040204" pitchFamily="34" charset="-120"/>
              <a:cs typeface="Arial Unicode MS" panose="020B0604020202020204" pitchFamily="34" charset="-120"/>
            </a:endParaRPr>
          </a:p>
          <a:p>
            <a:r>
              <a:rPr lang="en-US" altLang="zh-TW" sz="1600" dirty="0">
                <a:latin typeface="微軟正黑體" panose="020B0604030504040204" pitchFamily="34" charset="-120"/>
                <a:ea typeface="微軟正黑體" panose="020B0604030504040204" pitchFamily="34" charset="-120"/>
                <a:cs typeface="Arial Unicode MS" panose="020B0604020202020204" pitchFamily="34" charset="-120"/>
              </a:rPr>
              <a:t>sync:x:4:65534:sync:/bin:/</a:t>
            </a:r>
            <a:r>
              <a:rPr lang="en-US" altLang="zh-TW" sz="1600" dirty="0" smtClean="0">
                <a:latin typeface="微軟正黑體" panose="020B0604030504040204" pitchFamily="34" charset="-120"/>
                <a:ea typeface="微軟正黑體" panose="020B0604030504040204" pitchFamily="34" charset="-120"/>
                <a:cs typeface="Arial Unicode MS" panose="020B0604020202020204" pitchFamily="34" charset="-120"/>
              </a:rPr>
              <a:t>bin/sync</a:t>
            </a:r>
          </a:p>
          <a:p>
            <a:r>
              <a:rPr lang="en-US" altLang="zh-TW" sz="1600" dirty="0" smtClean="0">
                <a:latin typeface="微軟正黑體" panose="020B0604030504040204" pitchFamily="34" charset="-120"/>
                <a:ea typeface="微軟正黑體" panose="020B0604030504040204" pitchFamily="34" charset="-120"/>
                <a:cs typeface="Arial Unicode MS" panose="020B0604020202020204" pitchFamily="34" charset="-120"/>
              </a:rPr>
              <a:t>…</a:t>
            </a:r>
            <a:endParaRPr lang="en-US" altLang="zh-TW" sz="1600" dirty="0">
              <a:latin typeface="微軟正黑體" panose="020B0604030504040204" pitchFamily="34" charset="-120"/>
              <a:ea typeface="微軟正黑體" panose="020B0604030504040204" pitchFamily="34" charset="-120"/>
              <a:cs typeface="Arial Unicode MS" panose="020B0604020202020204" pitchFamily="34" charset="-120"/>
            </a:endParaRPr>
          </a:p>
          <a:p>
            <a:r>
              <a:rPr lang="en-US" altLang="zh-TW" sz="1600" b="1" dirty="0" smtClean="0">
                <a:solidFill>
                  <a:srgbClr val="0070C0"/>
                </a:solidFill>
                <a:latin typeface="微軟正黑體" panose="020B0604030504040204" pitchFamily="34" charset="-120"/>
                <a:ea typeface="微軟正黑體" panose="020B0604030504040204" pitchFamily="34" charset="-120"/>
                <a:cs typeface="Arial Unicode MS" panose="020B0604020202020204" pitchFamily="34" charset="-120"/>
              </a:rPr>
              <a:t>iiiedu:x:1000:1000:iiiedu</a:t>
            </a:r>
            <a:r>
              <a:rPr lang="en-US" altLang="zh-TW" sz="1600" b="1" dirty="0">
                <a:solidFill>
                  <a:srgbClr val="0070C0"/>
                </a:solidFill>
                <a:latin typeface="微軟正黑體" panose="020B0604030504040204" pitchFamily="34" charset="-120"/>
                <a:ea typeface="微軟正黑體" panose="020B0604030504040204" pitchFamily="34" charset="-120"/>
                <a:cs typeface="Arial Unicode MS" panose="020B0604020202020204" pitchFamily="34" charset="-120"/>
              </a:rPr>
              <a:t>,,,:/home/</a:t>
            </a:r>
            <a:r>
              <a:rPr lang="en-US" altLang="zh-TW" sz="1600" b="1" dirty="0" err="1">
                <a:solidFill>
                  <a:srgbClr val="0070C0"/>
                </a:solidFill>
                <a:latin typeface="微軟正黑體" panose="020B0604030504040204" pitchFamily="34" charset="-120"/>
                <a:ea typeface="微軟正黑體" panose="020B0604030504040204" pitchFamily="34" charset="-120"/>
                <a:cs typeface="Arial Unicode MS" panose="020B0604020202020204" pitchFamily="34" charset="-120"/>
              </a:rPr>
              <a:t>iiiedu</a:t>
            </a:r>
            <a:r>
              <a:rPr lang="en-US" altLang="zh-TW" sz="1600" b="1" dirty="0">
                <a:solidFill>
                  <a:srgbClr val="0070C0"/>
                </a:solidFill>
                <a:latin typeface="微軟正黑體" panose="020B0604030504040204" pitchFamily="34" charset="-120"/>
                <a:ea typeface="微軟正黑體" panose="020B0604030504040204" pitchFamily="34" charset="-120"/>
                <a:cs typeface="Arial Unicode MS" panose="020B0604020202020204" pitchFamily="34" charset="-120"/>
              </a:rPr>
              <a:t>:/</a:t>
            </a:r>
            <a:r>
              <a:rPr lang="en-US" altLang="zh-TW" sz="1600" b="1" dirty="0" smtClean="0">
                <a:solidFill>
                  <a:srgbClr val="0070C0"/>
                </a:solidFill>
                <a:latin typeface="微軟正黑體" panose="020B0604030504040204" pitchFamily="34" charset="-120"/>
                <a:ea typeface="微軟正黑體" panose="020B0604030504040204" pitchFamily="34" charset="-120"/>
                <a:cs typeface="Arial Unicode MS" panose="020B0604020202020204" pitchFamily="34" charset="-120"/>
              </a:rPr>
              <a:t>bin/</a:t>
            </a:r>
            <a:r>
              <a:rPr lang="en-US" altLang="zh-TW" sz="1600" b="1" dirty="0" err="1" smtClean="0">
                <a:solidFill>
                  <a:srgbClr val="0070C0"/>
                </a:solidFill>
                <a:latin typeface="微軟正黑體" panose="020B0604030504040204" pitchFamily="34" charset="-120"/>
                <a:ea typeface="微軟正黑體" panose="020B0604030504040204" pitchFamily="34" charset="-120"/>
                <a:cs typeface="Arial Unicode MS" panose="020B0604020202020204" pitchFamily="34" charset="-120"/>
              </a:rPr>
              <a:t>sh</a:t>
            </a:r>
            <a:endParaRPr lang="en-US" altLang="zh-TW" sz="1600" b="1" dirty="0">
              <a:solidFill>
                <a:srgbClr val="0070C0"/>
              </a:solidFill>
              <a:latin typeface="微軟正黑體" panose="020B0604030504040204" pitchFamily="34" charset="-120"/>
              <a:ea typeface="微軟正黑體" panose="020B0604030504040204" pitchFamily="34" charset="-120"/>
              <a:cs typeface="Arial Unicode MS" panose="020B0604020202020204" pitchFamily="34" charset="-120"/>
            </a:endParaRPr>
          </a:p>
        </p:txBody>
      </p:sp>
      <p:sp>
        <p:nvSpPr>
          <p:cNvPr id="3" name="矩形 2"/>
          <p:cNvSpPr/>
          <p:nvPr/>
        </p:nvSpPr>
        <p:spPr>
          <a:xfrm>
            <a:off x="6156176" y="2598003"/>
            <a:ext cx="1852176" cy="646331"/>
          </a:xfrm>
          <a:prstGeom prst="rect">
            <a:avLst/>
          </a:prstGeom>
        </p:spPr>
        <p:txBody>
          <a:bodyPr wrap="square">
            <a:spAutoFit/>
          </a:bodyPr>
          <a:lstStyle/>
          <a:p>
            <a:r>
              <a:rPr lang="zh-TW" altLang="en-US" dirty="0">
                <a:solidFill>
                  <a:srgbClr val="FF0000"/>
                </a:solidFill>
              </a:rPr>
              <a:t>預設任何人皆可檢視此檔案內容</a:t>
            </a:r>
            <a:endParaRPr lang="en-US" altLang="zh-TW" dirty="0">
              <a:solidFill>
                <a:srgbClr val="FF0000"/>
              </a:solidFill>
            </a:endParaRPr>
          </a:p>
        </p:txBody>
      </p:sp>
    </p:spTree>
    <p:extLst>
      <p:ext uri="{BB962C8B-B14F-4D97-AF65-F5344CB8AC3E}">
        <p14:creationId xmlns:p14="http://schemas.microsoft.com/office/powerpoint/2010/main" val="279402637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p:cNvSpPr>
            <a:spLocks noGrp="1"/>
          </p:cNvSpPr>
          <p:nvPr>
            <p:ph type="title"/>
          </p:nvPr>
        </p:nvSpPr>
        <p:spPr/>
        <p:txBody>
          <a:bodyPr/>
          <a:lstStyle/>
          <a:p>
            <a:r>
              <a:rPr lang="en-US" altLang="zh-TW" dirty="0" smtClean="0"/>
              <a:t>/</a:t>
            </a:r>
            <a:r>
              <a:rPr lang="en-US" altLang="zh-TW" dirty="0" err="1" smtClean="0"/>
              <a:t>etc</a:t>
            </a:r>
            <a:r>
              <a:rPr lang="en-US" altLang="zh-TW" dirty="0" smtClean="0"/>
              <a:t>/shadow</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132</a:t>
            </a:fld>
            <a:endParaRPr lang="zh-TW" altLang="en-US"/>
          </a:p>
        </p:txBody>
      </p:sp>
      <p:sp>
        <p:nvSpPr>
          <p:cNvPr id="3" name="內容版面配置區 2"/>
          <p:cNvSpPr>
            <a:spLocks noGrp="1"/>
          </p:cNvSpPr>
          <p:nvPr>
            <p:ph sz="quarter" idx="1"/>
          </p:nvPr>
        </p:nvSpPr>
        <p:spPr/>
        <p:txBody>
          <a:bodyPr>
            <a:normAutofit/>
          </a:bodyPr>
          <a:lstStyle/>
          <a:p>
            <a:r>
              <a:rPr lang="zh-TW" altLang="en-US" sz="2400" dirty="0"/>
              <a:t>每行代表一個帳號，</a:t>
            </a:r>
            <a:r>
              <a:rPr lang="zh-TW" altLang="fr-FR" sz="2400" dirty="0"/>
              <a:t>以</a:t>
            </a:r>
            <a:r>
              <a:rPr lang="zh-TW" altLang="en-US" sz="2400" dirty="0"/>
              <a:t>：</a:t>
            </a:r>
            <a:r>
              <a:rPr lang="zh-TW" altLang="fr-FR" sz="2400" dirty="0"/>
              <a:t>分隔</a:t>
            </a:r>
            <a:r>
              <a:rPr lang="zh-TW" altLang="en-US" sz="2400" dirty="0"/>
              <a:t>以下</a:t>
            </a:r>
            <a:r>
              <a:rPr lang="zh-TW" altLang="en-US" sz="2400" dirty="0" smtClean="0"/>
              <a:t>欄位</a:t>
            </a:r>
            <a:endParaRPr lang="en-US" altLang="zh-TW" sz="2400" dirty="0" smtClean="0"/>
          </a:p>
          <a:p>
            <a:pPr marL="731520" lvl="1" indent="-457200">
              <a:buFont typeface="+mj-lt"/>
              <a:buAutoNum type="arabicPeriod"/>
            </a:pPr>
            <a:r>
              <a:rPr lang="zh-TW" altLang="en-US" sz="1800" dirty="0" smtClean="0"/>
              <a:t>帳號名稱</a:t>
            </a:r>
          </a:p>
          <a:p>
            <a:pPr marL="731520" lvl="1" indent="-457200">
              <a:buFont typeface="+mj-lt"/>
              <a:buAutoNum type="arabicPeriod"/>
            </a:pPr>
            <a:r>
              <a:rPr lang="zh-TW" altLang="en-US" sz="1800" dirty="0" smtClean="0"/>
              <a:t>加密後的密碼</a:t>
            </a:r>
          </a:p>
          <a:p>
            <a:pPr marL="731520" lvl="1" indent="-457200">
              <a:buFont typeface="+mj-lt"/>
              <a:buAutoNum type="arabicPeriod"/>
            </a:pPr>
            <a:r>
              <a:rPr lang="zh-TW" altLang="en-US" sz="1800" dirty="0" smtClean="0"/>
              <a:t>密碼最後改變的日期 </a:t>
            </a:r>
            <a:r>
              <a:rPr lang="en-US" altLang="zh-TW" sz="1800" dirty="0" smtClean="0"/>
              <a:t>(</a:t>
            </a:r>
            <a:r>
              <a:rPr lang="zh-TW" altLang="en-US" sz="1800" dirty="0"/>
              <a:t>從</a:t>
            </a:r>
            <a:r>
              <a:rPr lang="en-US" altLang="zh-TW" sz="1800" dirty="0"/>
              <a:t>1970</a:t>
            </a:r>
            <a:r>
              <a:rPr lang="zh-TW" altLang="en-US" sz="1800" dirty="0"/>
              <a:t>年</a:t>
            </a:r>
            <a:r>
              <a:rPr lang="en-US" altLang="zh-TW" sz="1800" dirty="0"/>
              <a:t>1</a:t>
            </a:r>
            <a:r>
              <a:rPr lang="zh-TW" altLang="en-US" sz="1800" dirty="0"/>
              <a:t>月</a:t>
            </a:r>
            <a:r>
              <a:rPr lang="en-US" altLang="zh-TW" sz="1800" dirty="0"/>
              <a:t>1</a:t>
            </a:r>
            <a:r>
              <a:rPr lang="zh-TW" altLang="en-US" sz="1800" dirty="0"/>
              <a:t>日開始算</a:t>
            </a:r>
            <a:r>
              <a:rPr lang="en-US" altLang="zh-TW" sz="1800" dirty="0" smtClean="0"/>
              <a:t>)</a:t>
            </a:r>
            <a:endParaRPr lang="zh-TW" altLang="en-US" sz="1800" dirty="0" smtClean="0"/>
          </a:p>
          <a:p>
            <a:pPr marL="731520" lvl="1" indent="-457200">
              <a:buFont typeface="+mj-lt"/>
              <a:buAutoNum type="arabicPeriod"/>
            </a:pPr>
            <a:r>
              <a:rPr lang="zh-TW" altLang="en-US" sz="1800" dirty="0" smtClean="0"/>
              <a:t>密碼不可被更動的天數  </a:t>
            </a:r>
            <a:r>
              <a:rPr lang="en-US" altLang="zh-TW" sz="1800" dirty="0" smtClean="0"/>
              <a:t>(</a:t>
            </a:r>
            <a:r>
              <a:rPr lang="zh-TW" altLang="en-US" sz="1800" dirty="0" smtClean="0"/>
              <a:t>相對於第</a:t>
            </a:r>
            <a:r>
              <a:rPr lang="en-US" altLang="zh-TW" sz="1800" dirty="0" smtClean="0"/>
              <a:t>3</a:t>
            </a:r>
            <a:r>
              <a:rPr lang="zh-TW" altLang="en-US" sz="1800" dirty="0" smtClean="0"/>
              <a:t>欄</a:t>
            </a:r>
            <a:r>
              <a:rPr lang="en-US" altLang="zh-TW" sz="1800" dirty="0" smtClean="0"/>
              <a:t>)</a:t>
            </a:r>
            <a:endParaRPr lang="zh-TW" altLang="en-US" sz="1800" dirty="0" smtClean="0"/>
          </a:p>
          <a:p>
            <a:pPr marL="731520" lvl="1" indent="-457200">
              <a:buFont typeface="+mj-lt"/>
              <a:buAutoNum type="arabicPeriod"/>
            </a:pPr>
            <a:r>
              <a:rPr lang="zh-TW" altLang="en-US" sz="1800" dirty="0" smtClean="0"/>
              <a:t>這組密碼還有多久會過期 </a:t>
            </a:r>
            <a:r>
              <a:rPr lang="en-US" altLang="zh-TW" sz="1800" dirty="0" smtClean="0"/>
              <a:t>(</a:t>
            </a:r>
            <a:r>
              <a:rPr lang="zh-TW" altLang="en-US" sz="1800" dirty="0" smtClean="0"/>
              <a:t>相對於第</a:t>
            </a:r>
            <a:r>
              <a:rPr lang="en-US" altLang="zh-TW" sz="1800" dirty="0" smtClean="0"/>
              <a:t>3</a:t>
            </a:r>
            <a:r>
              <a:rPr lang="zh-TW" altLang="en-US" sz="1800" dirty="0" smtClean="0"/>
              <a:t>欄</a:t>
            </a:r>
            <a:r>
              <a:rPr lang="en-US" altLang="zh-TW" sz="1800" dirty="0" smtClean="0"/>
              <a:t>)</a:t>
            </a:r>
            <a:endParaRPr lang="zh-TW" altLang="en-US" sz="1800" dirty="0" smtClean="0"/>
          </a:p>
          <a:p>
            <a:pPr marL="731520" lvl="1" indent="-457200">
              <a:buFont typeface="+mj-lt"/>
              <a:buAutoNum type="arabicPeriod"/>
            </a:pPr>
            <a:r>
              <a:rPr lang="zh-TW" altLang="en-US" sz="1800" dirty="0" smtClean="0"/>
              <a:t>警告更改密碼間隔天數 </a:t>
            </a:r>
            <a:r>
              <a:rPr lang="en-US" altLang="zh-TW" sz="1800" dirty="0" smtClean="0"/>
              <a:t>(</a:t>
            </a:r>
            <a:r>
              <a:rPr lang="zh-TW" altLang="en-US" sz="1800" dirty="0" smtClean="0"/>
              <a:t>相對於第</a:t>
            </a:r>
            <a:r>
              <a:rPr lang="en-US" altLang="zh-TW" sz="1800" dirty="0" smtClean="0"/>
              <a:t>5</a:t>
            </a:r>
            <a:r>
              <a:rPr lang="zh-TW" altLang="en-US" sz="1800" dirty="0" smtClean="0"/>
              <a:t>欄</a:t>
            </a:r>
            <a:r>
              <a:rPr lang="en-US" altLang="zh-TW" sz="1800" dirty="0" smtClean="0"/>
              <a:t>)</a:t>
            </a:r>
            <a:endParaRPr lang="zh-TW" altLang="en-US" sz="1800" dirty="0" smtClean="0"/>
          </a:p>
          <a:p>
            <a:pPr marL="731520" lvl="1" indent="-457200">
              <a:buFont typeface="+mj-lt"/>
              <a:buAutoNum type="arabicPeriod"/>
            </a:pPr>
            <a:r>
              <a:rPr lang="zh-TW" altLang="en-US" sz="1800" dirty="0" smtClean="0"/>
              <a:t>密碼過期後帳號還有多久會解除 </a:t>
            </a:r>
            <a:r>
              <a:rPr lang="en-US" altLang="zh-TW" sz="1800" dirty="0" smtClean="0"/>
              <a:t>(</a:t>
            </a:r>
            <a:r>
              <a:rPr lang="zh-TW" altLang="en-US" sz="1800" dirty="0" smtClean="0"/>
              <a:t>相對於第</a:t>
            </a:r>
            <a:r>
              <a:rPr lang="en-US" altLang="zh-TW" sz="1800" dirty="0" smtClean="0"/>
              <a:t>5</a:t>
            </a:r>
            <a:r>
              <a:rPr lang="zh-TW" altLang="en-US" sz="1800" dirty="0" smtClean="0"/>
              <a:t>欄</a:t>
            </a:r>
            <a:r>
              <a:rPr lang="en-US" altLang="zh-TW" sz="1800" dirty="0" smtClean="0"/>
              <a:t>)</a:t>
            </a:r>
            <a:endParaRPr lang="zh-TW" altLang="en-US" sz="1800" dirty="0" smtClean="0"/>
          </a:p>
          <a:p>
            <a:pPr marL="731520" lvl="1" indent="-457200">
              <a:buFont typeface="+mj-lt"/>
              <a:buAutoNum type="arabicPeriod"/>
            </a:pPr>
            <a:r>
              <a:rPr lang="zh-TW" altLang="en-US" sz="1800" dirty="0" smtClean="0"/>
              <a:t>帳號還有多久會過期</a:t>
            </a:r>
            <a:r>
              <a:rPr lang="en-US" altLang="zh-TW" sz="1800" dirty="0" smtClean="0"/>
              <a:t>(</a:t>
            </a:r>
            <a:r>
              <a:rPr lang="zh-TW" altLang="en-US" sz="1800" dirty="0" smtClean="0"/>
              <a:t>從</a:t>
            </a:r>
            <a:r>
              <a:rPr lang="en-US" altLang="zh-TW" sz="1800" dirty="0" smtClean="0"/>
              <a:t>1970</a:t>
            </a:r>
            <a:r>
              <a:rPr lang="zh-TW" altLang="en-US" sz="1800" dirty="0" smtClean="0"/>
              <a:t>年</a:t>
            </a:r>
            <a:r>
              <a:rPr lang="en-US" altLang="zh-TW" sz="1800" dirty="0" smtClean="0"/>
              <a:t>1</a:t>
            </a:r>
            <a:r>
              <a:rPr lang="zh-TW" altLang="en-US" sz="1800" dirty="0" smtClean="0"/>
              <a:t>月</a:t>
            </a:r>
            <a:r>
              <a:rPr lang="en-US" altLang="zh-TW" sz="1800" dirty="0" smtClean="0"/>
              <a:t>1</a:t>
            </a:r>
            <a:r>
              <a:rPr lang="zh-TW" altLang="en-US" sz="1800" dirty="0" smtClean="0"/>
              <a:t>日開始算</a:t>
            </a:r>
            <a:r>
              <a:rPr lang="en-US" altLang="zh-TW" sz="1800" dirty="0" smtClean="0"/>
              <a:t>)</a:t>
            </a:r>
          </a:p>
          <a:p>
            <a:pPr marL="731520" lvl="1" indent="-457200">
              <a:buFont typeface="+mj-lt"/>
              <a:buAutoNum type="arabicPeriod"/>
            </a:pPr>
            <a:r>
              <a:rPr lang="zh-TW" altLang="en-US" sz="1800" dirty="0" smtClean="0"/>
              <a:t>保留欄位</a:t>
            </a:r>
          </a:p>
          <a:p>
            <a:endParaRPr lang="zh-TW" altLang="en-US" sz="2400" dirty="0"/>
          </a:p>
        </p:txBody>
      </p:sp>
      <p:sp>
        <p:nvSpPr>
          <p:cNvPr id="5" name="矩形 4"/>
          <p:cNvSpPr/>
          <p:nvPr/>
        </p:nvSpPr>
        <p:spPr>
          <a:xfrm>
            <a:off x="755576" y="4797152"/>
            <a:ext cx="7848872" cy="138499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TW" sz="1400" dirty="0">
                <a:latin typeface="微軟正黑體" panose="020B0604030504040204" pitchFamily="34" charset="-120"/>
                <a:ea typeface="微軟正黑體" panose="020B0604030504040204" pitchFamily="34" charset="-120"/>
                <a:cs typeface="Arial Unicode MS" panose="020B0604020202020204" pitchFamily="34" charset="-120"/>
              </a:rPr>
              <a:t>root:$</a:t>
            </a:r>
            <a:r>
              <a:rPr lang="en-US" altLang="zh-TW" sz="1400" dirty="0" smtClean="0">
                <a:latin typeface="微軟正黑體" panose="020B0604030504040204" pitchFamily="34" charset="-120"/>
                <a:ea typeface="微軟正黑體" panose="020B0604030504040204" pitchFamily="34" charset="-120"/>
                <a:cs typeface="Arial Unicode MS" panose="020B0604020202020204" pitchFamily="34" charset="-120"/>
              </a:rPr>
              <a:t>6$QTk8cUgy$aezCPp3OxErgMJnfVtdZV2snM600:16108:0:99999:7:::</a:t>
            </a:r>
          </a:p>
          <a:p>
            <a:r>
              <a:rPr lang="en-US" altLang="zh-TW" sz="1400" dirty="0" smtClean="0">
                <a:latin typeface="微軟正黑體" panose="020B0604030504040204" pitchFamily="34" charset="-120"/>
                <a:ea typeface="微軟正黑體" panose="020B0604030504040204" pitchFamily="34" charset="-120"/>
                <a:cs typeface="Arial Unicode MS" panose="020B0604020202020204" pitchFamily="34" charset="-120"/>
              </a:rPr>
              <a:t>daemon</a:t>
            </a:r>
            <a:r>
              <a:rPr lang="en-US" altLang="zh-TW" sz="1400" dirty="0">
                <a:latin typeface="微軟正黑體" panose="020B0604030504040204" pitchFamily="34" charset="-120"/>
                <a:ea typeface="微軟正黑體" panose="020B0604030504040204" pitchFamily="34" charset="-120"/>
                <a:cs typeface="Arial Unicode MS" panose="020B0604020202020204" pitchFamily="34" charset="-120"/>
              </a:rPr>
              <a:t>:*:15749:0:99999:7:::</a:t>
            </a:r>
          </a:p>
          <a:p>
            <a:r>
              <a:rPr lang="en-US" altLang="zh-TW" sz="1400" dirty="0">
                <a:latin typeface="微軟正黑體" panose="020B0604030504040204" pitchFamily="34" charset="-120"/>
                <a:ea typeface="微軟正黑體" panose="020B0604030504040204" pitchFamily="34" charset="-120"/>
                <a:cs typeface="Arial Unicode MS" panose="020B0604020202020204" pitchFamily="34" charset="-120"/>
              </a:rPr>
              <a:t>bin:*:15749:0:99999:7:::</a:t>
            </a:r>
          </a:p>
          <a:p>
            <a:r>
              <a:rPr lang="en-US" altLang="zh-TW" sz="1400" dirty="0">
                <a:latin typeface="微軟正黑體" panose="020B0604030504040204" pitchFamily="34" charset="-120"/>
                <a:ea typeface="微軟正黑體" panose="020B0604030504040204" pitchFamily="34" charset="-120"/>
                <a:cs typeface="Arial Unicode MS" panose="020B0604020202020204" pitchFamily="34" charset="-120"/>
              </a:rPr>
              <a:t>sys:*:15749:0:99999:7:::</a:t>
            </a:r>
          </a:p>
          <a:p>
            <a:r>
              <a:rPr lang="en-US" altLang="zh-TW" sz="1400" dirty="0" smtClean="0">
                <a:latin typeface="微軟正黑體" panose="020B0604030504040204" pitchFamily="34" charset="-120"/>
                <a:ea typeface="微軟正黑體" panose="020B0604030504040204" pitchFamily="34" charset="-120"/>
                <a:cs typeface="Arial Unicode MS" panose="020B0604020202020204" pitchFamily="34" charset="-120"/>
              </a:rPr>
              <a:t>…</a:t>
            </a:r>
          </a:p>
          <a:p>
            <a:r>
              <a:rPr lang="en-US" altLang="zh-TW" sz="1400" b="1" dirty="0" err="1" smtClean="0">
                <a:solidFill>
                  <a:srgbClr val="0070C0"/>
                </a:solidFill>
                <a:latin typeface="微軟正黑體" panose="020B0604030504040204" pitchFamily="34" charset="-120"/>
                <a:ea typeface="微軟正黑體" panose="020B0604030504040204" pitchFamily="34" charset="-120"/>
                <a:cs typeface="Arial Unicode MS" panose="020B0604020202020204" pitchFamily="34" charset="-120"/>
              </a:rPr>
              <a:t>iiiedu</a:t>
            </a:r>
            <a:r>
              <a:rPr lang="en-US" altLang="zh-TW" sz="1400" b="1" dirty="0" smtClean="0">
                <a:solidFill>
                  <a:srgbClr val="0070C0"/>
                </a:solidFill>
                <a:latin typeface="微軟正黑體" panose="020B0604030504040204" pitchFamily="34" charset="-120"/>
                <a:ea typeface="微軟正黑體" panose="020B0604030504040204" pitchFamily="34" charset="-120"/>
                <a:cs typeface="Arial Unicode MS" panose="020B0604020202020204" pitchFamily="34" charset="-120"/>
              </a:rPr>
              <a:t>:$6$CQFNyE0Z8l7zlUth$VM7t54w3EoDTTR/FTXvqUet.DDuKv1:15972:0:99999:7</a:t>
            </a:r>
            <a:r>
              <a:rPr lang="en-US" altLang="zh-TW" sz="1400" b="1" dirty="0">
                <a:solidFill>
                  <a:srgbClr val="0070C0"/>
                </a:solidFill>
                <a:latin typeface="微軟正黑體" panose="020B0604030504040204" pitchFamily="34" charset="-120"/>
                <a:ea typeface="微軟正黑體" panose="020B0604030504040204" pitchFamily="34" charset="-120"/>
                <a:cs typeface="Arial Unicode MS" panose="020B0604020202020204" pitchFamily="34" charset="-120"/>
              </a:rPr>
              <a:t>:::</a:t>
            </a:r>
            <a:endParaRPr lang="zh-TW" altLang="en-US" sz="1400" b="1" dirty="0">
              <a:solidFill>
                <a:srgbClr val="0070C0"/>
              </a:solidFill>
              <a:latin typeface="微軟正黑體" panose="020B0604030504040204" pitchFamily="34" charset="-120"/>
              <a:ea typeface="微軟正黑體" panose="020B0604030504040204" pitchFamily="34" charset="-120"/>
              <a:cs typeface="Arial Unicode MS" panose="020B0604020202020204" pitchFamily="34" charset="-120"/>
            </a:endParaRPr>
          </a:p>
        </p:txBody>
      </p:sp>
      <p:sp>
        <p:nvSpPr>
          <p:cNvPr id="6" name="矩形 5"/>
          <p:cNvSpPr/>
          <p:nvPr/>
        </p:nvSpPr>
        <p:spPr>
          <a:xfrm>
            <a:off x="6372200" y="1556792"/>
            <a:ext cx="2646040" cy="646331"/>
          </a:xfrm>
          <a:prstGeom prst="rect">
            <a:avLst/>
          </a:prstGeom>
        </p:spPr>
        <p:txBody>
          <a:bodyPr wrap="square">
            <a:spAutoFit/>
          </a:bodyPr>
          <a:lstStyle/>
          <a:p>
            <a:r>
              <a:rPr lang="zh-TW" altLang="en-US" dirty="0">
                <a:solidFill>
                  <a:srgbClr val="FF0000"/>
                </a:solidFill>
              </a:rPr>
              <a:t>預設只有</a:t>
            </a:r>
            <a:r>
              <a:rPr lang="en-US" altLang="zh-TW" dirty="0">
                <a:solidFill>
                  <a:srgbClr val="FF0000"/>
                </a:solidFill>
              </a:rPr>
              <a:t>root</a:t>
            </a:r>
            <a:r>
              <a:rPr lang="zh-TW" altLang="en-US" dirty="0">
                <a:solidFill>
                  <a:srgbClr val="FF0000"/>
                </a:solidFill>
              </a:rPr>
              <a:t>或</a:t>
            </a:r>
            <a:r>
              <a:rPr lang="en-US" altLang="zh-TW" dirty="0">
                <a:solidFill>
                  <a:srgbClr val="FF0000"/>
                </a:solidFill>
              </a:rPr>
              <a:t>shadow</a:t>
            </a:r>
            <a:r>
              <a:rPr lang="zh-TW" altLang="en-US" dirty="0">
                <a:solidFill>
                  <a:srgbClr val="FF0000"/>
                </a:solidFill>
              </a:rPr>
              <a:t>群組的帳號才可以檢視</a:t>
            </a:r>
          </a:p>
        </p:txBody>
      </p:sp>
    </p:spTree>
    <p:extLst>
      <p:ext uri="{BB962C8B-B14F-4D97-AF65-F5344CB8AC3E}">
        <p14:creationId xmlns:p14="http://schemas.microsoft.com/office/powerpoint/2010/main" val="124225850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切換帳號</a:t>
            </a:r>
            <a:r>
              <a:rPr lang="en-US" altLang="zh-TW" dirty="0" smtClean="0"/>
              <a:t>(</a:t>
            </a:r>
            <a:r>
              <a:rPr lang="en-US" altLang="zh-TW" dirty="0" err="1" smtClean="0"/>
              <a:t>su</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133</a:t>
            </a:fld>
            <a:endParaRPr lang="zh-TW" altLang="en-US"/>
          </a:p>
        </p:txBody>
      </p:sp>
      <p:sp>
        <p:nvSpPr>
          <p:cNvPr id="3" name="內容版面配置區 2"/>
          <p:cNvSpPr>
            <a:spLocks noGrp="1"/>
          </p:cNvSpPr>
          <p:nvPr>
            <p:ph sz="quarter" idx="1"/>
          </p:nvPr>
        </p:nvSpPr>
        <p:spPr/>
        <p:txBody>
          <a:bodyPr>
            <a:normAutofit lnSpcReduction="10000"/>
          </a:bodyPr>
          <a:lstStyle/>
          <a:p>
            <a:r>
              <a:rPr lang="en-US" altLang="zh-TW" dirty="0" err="1" smtClean="0"/>
              <a:t>su</a:t>
            </a:r>
            <a:r>
              <a:rPr lang="en-US" altLang="zh-TW" dirty="0" smtClean="0"/>
              <a:t> </a:t>
            </a:r>
            <a:r>
              <a:rPr lang="zh-TW" altLang="en-US" dirty="0" smtClean="0"/>
              <a:t> </a:t>
            </a:r>
            <a:r>
              <a:rPr lang="en-US" altLang="zh-TW" dirty="0" smtClean="0"/>
              <a:t>[</a:t>
            </a:r>
            <a:r>
              <a:rPr lang="zh-TW" altLang="en-US" dirty="0" smtClean="0"/>
              <a:t>帳號</a:t>
            </a:r>
            <a:r>
              <a:rPr lang="en-US" altLang="zh-TW" dirty="0" smtClean="0"/>
              <a:t>]  </a:t>
            </a:r>
          </a:p>
          <a:p>
            <a:pPr lvl="1"/>
            <a:r>
              <a:rPr lang="zh-TW" altLang="en-US" dirty="0" smtClean="0"/>
              <a:t>用於切換目前使用的帳號，預設會切換成 </a:t>
            </a:r>
            <a:r>
              <a:rPr lang="en-US" altLang="zh-TW" dirty="0" smtClean="0"/>
              <a:t>root</a:t>
            </a:r>
          </a:p>
          <a:p>
            <a:pPr lvl="1"/>
            <a:r>
              <a:rPr lang="zh-TW" altLang="en-US" dirty="0" smtClean="0"/>
              <a:t>需輸入新帳號的密碼 </a:t>
            </a:r>
            <a:endParaRPr lang="en-US" altLang="zh-TW" dirty="0" smtClean="0"/>
          </a:p>
          <a:p>
            <a:pPr lvl="1"/>
            <a:r>
              <a:rPr lang="zh-TW" altLang="en-US" dirty="0" smtClean="0"/>
              <a:t>會衍生出子</a:t>
            </a:r>
            <a:r>
              <a:rPr lang="en-US" altLang="zh-TW" dirty="0" smtClean="0"/>
              <a:t>shell</a:t>
            </a:r>
            <a:r>
              <a:rPr lang="zh-TW" altLang="en-US" dirty="0" smtClean="0"/>
              <a:t>讓新帳號使用</a:t>
            </a:r>
            <a:endParaRPr lang="en-US" altLang="zh-TW" dirty="0" smtClean="0"/>
          </a:p>
          <a:p>
            <a:pPr lvl="1"/>
            <a:r>
              <a:rPr lang="zh-TW" altLang="en-US" dirty="0" smtClean="0"/>
              <a:t>要返回原帳號可使用</a:t>
            </a:r>
            <a:r>
              <a:rPr lang="en-US" altLang="zh-TW" dirty="0" smtClean="0">
                <a:solidFill>
                  <a:srgbClr val="FF0000"/>
                </a:solidFill>
              </a:rPr>
              <a:t>exit</a:t>
            </a:r>
            <a:r>
              <a:rPr lang="zh-TW" altLang="en-US" dirty="0" smtClean="0"/>
              <a:t> </a:t>
            </a:r>
            <a:endParaRPr lang="en-US" altLang="zh-TW" dirty="0" smtClean="0"/>
          </a:p>
          <a:p>
            <a:pPr lvl="2"/>
            <a:r>
              <a:rPr lang="zh-TW" altLang="en-US" dirty="0" smtClean="0"/>
              <a:t>會結束當前</a:t>
            </a:r>
            <a:r>
              <a:rPr lang="en-US" altLang="zh-TW" dirty="0" smtClean="0"/>
              <a:t>shell</a:t>
            </a:r>
            <a:r>
              <a:rPr lang="zh-TW" altLang="en-US" dirty="0" smtClean="0"/>
              <a:t>，返回原</a:t>
            </a:r>
            <a:r>
              <a:rPr lang="en-US" altLang="zh-TW" dirty="0" smtClean="0"/>
              <a:t>shell</a:t>
            </a:r>
          </a:p>
          <a:p>
            <a:r>
              <a:rPr lang="zh-TW" altLang="en-US" dirty="0" smtClean="0"/>
              <a:t>範例：</a:t>
            </a:r>
            <a:endParaRPr lang="en-US" altLang="zh-TW" dirty="0" smtClean="0"/>
          </a:p>
          <a:p>
            <a:pPr lvl="1"/>
            <a:r>
              <a:rPr lang="en-US" altLang="zh-TW" dirty="0" err="1" smtClean="0"/>
              <a:t>su</a:t>
            </a:r>
            <a:r>
              <a:rPr lang="en-US" altLang="zh-TW" dirty="0" smtClean="0"/>
              <a:t> root	</a:t>
            </a:r>
            <a:r>
              <a:rPr lang="en-US" altLang="zh-TW" dirty="0" smtClean="0">
                <a:solidFill>
                  <a:srgbClr val="00B050"/>
                </a:solidFill>
              </a:rPr>
              <a:t>#</a:t>
            </a:r>
            <a:r>
              <a:rPr lang="zh-TW" altLang="en-US" dirty="0" smtClean="0">
                <a:solidFill>
                  <a:srgbClr val="00B050"/>
                </a:solidFill>
              </a:rPr>
              <a:t>身分切換成</a:t>
            </a:r>
            <a:r>
              <a:rPr lang="en-US" altLang="zh-TW" dirty="0" smtClean="0">
                <a:solidFill>
                  <a:srgbClr val="00B050"/>
                </a:solidFill>
              </a:rPr>
              <a:t>root</a:t>
            </a:r>
            <a:endParaRPr lang="zh-TW" altLang="en-US" dirty="0" smtClean="0">
              <a:solidFill>
                <a:srgbClr val="00B050"/>
              </a:solidFill>
            </a:endParaRPr>
          </a:p>
          <a:p>
            <a:pPr lvl="2"/>
            <a:r>
              <a:rPr lang="zh-TW" altLang="en-US" dirty="0" smtClean="0"/>
              <a:t>輸入 </a:t>
            </a:r>
            <a:r>
              <a:rPr lang="en-US" altLang="zh-TW" dirty="0" smtClean="0"/>
              <a:t>root</a:t>
            </a:r>
            <a:r>
              <a:rPr lang="zh-TW" altLang="en-US" dirty="0" smtClean="0"/>
              <a:t> 的密碼</a:t>
            </a:r>
            <a:endParaRPr lang="en-US" altLang="zh-TW" dirty="0" smtClean="0"/>
          </a:p>
          <a:p>
            <a:pPr lvl="1"/>
            <a:r>
              <a:rPr lang="en-US" altLang="zh-TW" dirty="0" err="1" smtClean="0"/>
              <a:t>su</a:t>
            </a:r>
            <a:r>
              <a:rPr lang="en-US" altLang="zh-TW" dirty="0" smtClean="0"/>
              <a:t> 	</a:t>
            </a:r>
            <a:r>
              <a:rPr lang="en-US" altLang="zh-TW" dirty="0" smtClean="0">
                <a:solidFill>
                  <a:srgbClr val="00B050"/>
                </a:solidFill>
              </a:rPr>
              <a:t>#</a:t>
            </a:r>
            <a:r>
              <a:rPr lang="zh-TW" altLang="en-US" dirty="0" smtClean="0">
                <a:solidFill>
                  <a:srgbClr val="00B050"/>
                </a:solidFill>
              </a:rPr>
              <a:t>身分切換成</a:t>
            </a:r>
            <a:r>
              <a:rPr lang="en-US" altLang="zh-TW" dirty="0" smtClean="0">
                <a:solidFill>
                  <a:srgbClr val="00B050"/>
                </a:solidFill>
              </a:rPr>
              <a:t>root</a:t>
            </a:r>
          </a:p>
          <a:p>
            <a:pPr lvl="2"/>
            <a:r>
              <a:rPr lang="zh-TW" altLang="en-US" dirty="0" smtClean="0"/>
              <a:t>輸入 </a:t>
            </a:r>
            <a:r>
              <a:rPr lang="en-US" altLang="zh-TW" dirty="0" smtClean="0"/>
              <a:t>root</a:t>
            </a:r>
            <a:r>
              <a:rPr lang="zh-TW" altLang="en-US" dirty="0" smtClean="0"/>
              <a:t> 的密碼</a:t>
            </a:r>
            <a:endParaRPr lang="en-US" altLang="zh-TW" dirty="0" smtClean="0"/>
          </a:p>
          <a:p>
            <a:pPr lvl="1"/>
            <a:r>
              <a:rPr lang="en-US" altLang="zh-TW" dirty="0" smtClean="0"/>
              <a:t>exit	</a:t>
            </a:r>
            <a:r>
              <a:rPr lang="en-US" altLang="zh-TW" dirty="0" smtClean="0">
                <a:solidFill>
                  <a:srgbClr val="00B050"/>
                </a:solidFill>
              </a:rPr>
              <a:t>#</a:t>
            </a:r>
            <a:r>
              <a:rPr lang="zh-TW" altLang="en-US" dirty="0" smtClean="0">
                <a:solidFill>
                  <a:srgbClr val="00B050"/>
                </a:solidFill>
              </a:rPr>
              <a:t>返回原身分</a:t>
            </a:r>
            <a:endParaRPr lang="en-US" altLang="zh-TW" dirty="0" smtClean="0">
              <a:solidFill>
                <a:srgbClr val="00B050"/>
              </a:solidFill>
            </a:endParaRPr>
          </a:p>
        </p:txBody>
      </p:sp>
      <p:pic>
        <p:nvPicPr>
          <p:cNvPr id="5" name="Picture 2" descr="C:\Users\john\AppData\Local\Microsoft\Windows\INetCache\IE\ROMGE5XD\120px-Emblem-person-orange.svg[1].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300192" y="5229200"/>
            <a:ext cx="872983" cy="8729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john\AppData\Local\Microsoft\Windows\INetCache\IE\788R8A9W\person-304893_640[1].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884368" y="5271262"/>
            <a:ext cx="576064" cy="750871"/>
          </a:xfrm>
          <a:prstGeom prst="rect">
            <a:avLst/>
          </a:prstGeom>
          <a:noFill/>
          <a:extLst>
            <a:ext uri="{909E8E84-426E-40DD-AFC4-6F175D3DCCD1}">
              <a14:hiddenFill xmlns:a14="http://schemas.microsoft.com/office/drawing/2010/main">
                <a:solidFill>
                  <a:srgbClr val="FFFFFF"/>
                </a:solidFill>
              </a14:hiddenFill>
            </a:ext>
          </a:extLst>
        </p:spPr>
      </p:pic>
      <p:sp>
        <p:nvSpPr>
          <p:cNvPr id="8" name="向右箭號 7"/>
          <p:cNvSpPr/>
          <p:nvPr/>
        </p:nvSpPr>
        <p:spPr>
          <a:xfrm>
            <a:off x="7203590" y="5373216"/>
            <a:ext cx="576064" cy="57162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63342848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使用</a:t>
            </a:r>
            <a:r>
              <a:rPr lang="en-US" altLang="zh-TW" smtClean="0"/>
              <a:t>sudo</a:t>
            </a:r>
            <a:r>
              <a:rPr lang="zh-TW" altLang="en-US" smtClean="0"/>
              <a:t>關鍵字</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134</a:t>
            </a:fld>
            <a:endParaRPr lang="zh-TW" altLang="en-US"/>
          </a:p>
        </p:txBody>
      </p:sp>
      <p:sp>
        <p:nvSpPr>
          <p:cNvPr id="3" name="內容版面配置區 2"/>
          <p:cNvSpPr>
            <a:spLocks noGrp="1"/>
          </p:cNvSpPr>
          <p:nvPr>
            <p:ph sz="quarter" idx="1"/>
          </p:nvPr>
        </p:nvSpPr>
        <p:spPr/>
        <p:txBody>
          <a:bodyPr/>
          <a:lstStyle/>
          <a:p>
            <a:r>
              <a:rPr lang="en-US" altLang="zh-TW" dirty="0" err="1" smtClean="0"/>
              <a:t>sudo</a:t>
            </a:r>
            <a:r>
              <a:rPr lang="en-US" altLang="zh-TW" dirty="0" smtClean="0"/>
              <a:t> </a:t>
            </a:r>
            <a:r>
              <a:rPr lang="zh-TW" altLang="en-US" dirty="0" smtClean="0"/>
              <a:t>指令 </a:t>
            </a:r>
            <a:endParaRPr lang="en-US" altLang="zh-TW" dirty="0" smtClean="0"/>
          </a:p>
          <a:p>
            <a:pPr lvl="1"/>
            <a:r>
              <a:rPr lang="zh-TW" altLang="en-US" dirty="0" smtClean="0"/>
              <a:t>暫時用</a:t>
            </a:r>
            <a:r>
              <a:rPr lang="en-US" altLang="zh-TW" dirty="0" smtClean="0"/>
              <a:t>root</a:t>
            </a:r>
            <a:r>
              <a:rPr lang="zh-TW" altLang="en-US" dirty="0" smtClean="0"/>
              <a:t>權限執行該指令，但執行完畢後權限立即消失</a:t>
            </a:r>
            <a:endParaRPr lang="en-US" altLang="zh-TW" dirty="0" smtClean="0"/>
          </a:p>
          <a:p>
            <a:pPr lvl="1"/>
            <a:r>
              <a:rPr lang="zh-TW" altLang="en-US" dirty="0" smtClean="0"/>
              <a:t>使用時必須輸入目前帳號的密碼，以驗證其身分資格 </a:t>
            </a:r>
            <a:endParaRPr lang="en-US" altLang="zh-TW" dirty="0" smtClean="0"/>
          </a:p>
          <a:p>
            <a:pPr lvl="1"/>
            <a:r>
              <a:rPr lang="zh-TW" altLang="en-US" dirty="0" smtClean="0"/>
              <a:t>每次密碼可維持</a:t>
            </a:r>
            <a:r>
              <a:rPr lang="en-US" altLang="zh-TW" dirty="0" smtClean="0"/>
              <a:t>5</a:t>
            </a:r>
            <a:r>
              <a:rPr lang="zh-TW" altLang="en-US" dirty="0" smtClean="0"/>
              <a:t>分鐘內不需再輸入密碼 </a:t>
            </a:r>
            <a:endParaRPr lang="en-US" altLang="zh-TW" dirty="0" smtClean="0"/>
          </a:p>
          <a:p>
            <a:pPr lvl="1"/>
            <a:endParaRPr lang="en-US" altLang="zh-TW" dirty="0" smtClean="0"/>
          </a:p>
          <a:p>
            <a:r>
              <a:rPr lang="zh-TW" altLang="en-US" dirty="0" smtClean="0"/>
              <a:t>使用</a:t>
            </a:r>
            <a:r>
              <a:rPr lang="en-US" altLang="zh-TW" dirty="0" err="1" smtClean="0"/>
              <a:t>sudo</a:t>
            </a:r>
            <a:r>
              <a:rPr lang="zh-TW" altLang="en-US" dirty="0" smtClean="0"/>
              <a:t>的好處：</a:t>
            </a:r>
            <a:endParaRPr lang="en-US" altLang="zh-TW" dirty="0" smtClean="0"/>
          </a:p>
          <a:p>
            <a:pPr lvl="1"/>
            <a:r>
              <a:rPr lang="zh-TW" altLang="en-US" dirty="0" smtClean="0"/>
              <a:t>易於管理</a:t>
            </a:r>
            <a:endParaRPr lang="en-US" altLang="zh-TW" dirty="0" smtClean="0"/>
          </a:p>
          <a:p>
            <a:pPr lvl="1"/>
            <a:r>
              <a:rPr lang="zh-TW" altLang="en-US" dirty="0" smtClean="0"/>
              <a:t>只在必要時才給予</a:t>
            </a:r>
            <a:r>
              <a:rPr lang="en-US" altLang="zh-TW" dirty="0" smtClean="0"/>
              <a:t>root</a:t>
            </a:r>
            <a:r>
              <a:rPr lang="zh-TW" altLang="en-US" dirty="0" smtClean="0"/>
              <a:t>權限</a:t>
            </a:r>
            <a:endParaRPr lang="en-US" altLang="zh-TW" dirty="0" smtClean="0"/>
          </a:p>
          <a:p>
            <a:pPr lvl="2"/>
            <a:r>
              <a:rPr lang="zh-TW" altLang="en-US" dirty="0" smtClean="0"/>
              <a:t>可提升管理上的安全性</a:t>
            </a:r>
            <a:endParaRPr lang="en-US" altLang="zh-TW" dirty="0" smtClean="0"/>
          </a:p>
        </p:txBody>
      </p:sp>
      <p:pic>
        <p:nvPicPr>
          <p:cNvPr id="9218" name="Picture 2" descr="sudo make me a sandwich sudoers fil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789456" y="3466899"/>
            <a:ext cx="3168352" cy="28205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5796136" y="6402814"/>
            <a:ext cx="3161672" cy="400110"/>
          </a:xfrm>
          <a:prstGeom prst="rect">
            <a:avLst/>
          </a:prstGeom>
        </p:spPr>
        <p:txBody>
          <a:bodyPr wrap="square">
            <a:spAutoFit/>
          </a:bodyPr>
          <a:lstStyle/>
          <a:p>
            <a:r>
              <a:rPr lang="en-US" altLang="zh-TW" sz="1000" dirty="0"/>
              <a:t>https://www.garron.me/en/linux/visudo-command-sudoers-file-sudo-default-editor.html</a:t>
            </a:r>
            <a:endParaRPr lang="zh-TW" altLang="en-US" sz="1000" dirty="0"/>
          </a:p>
        </p:txBody>
      </p:sp>
      <p:sp>
        <p:nvSpPr>
          <p:cNvPr id="6" name="矩形 5"/>
          <p:cNvSpPr/>
          <p:nvPr/>
        </p:nvSpPr>
        <p:spPr>
          <a:xfrm>
            <a:off x="1187624" y="6381328"/>
            <a:ext cx="2823209" cy="307777"/>
          </a:xfrm>
          <a:prstGeom prst="rect">
            <a:avLst/>
          </a:prstGeom>
        </p:spPr>
        <p:txBody>
          <a:bodyPr wrap="none">
            <a:spAutoFit/>
          </a:bodyPr>
          <a:lstStyle/>
          <a:p>
            <a:r>
              <a:rPr lang="en-US" altLang="zh-TW" sz="1400" dirty="0"/>
              <a:t>https://zh.wikipedia.org/wiki/Sudo</a:t>
            </a:r>
            <a:endParaRPr lang="zh-TW" altLang="en-US" sz="1400" dirty="0"/>
          </a:p>
        </p:txBody>
      </p:sp>
    </p:spTree>
    <p:extLst>
      <p:ext uri="{BB962C8B-B14F-4D97-AF65-F5344CB8AC3E}">
        <p14:creationId xmlns:p14="http://schemas.microsoft.com/office/powerpoint/2010/main" val="251693081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sudo</a:t>
            </a:r>
            <a:r>
              <a:rPr lang="zh-TW" altLang="en-US" smtClean="0"/>
              <a:t>使用範例</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135</a:t>
            </a:fld>
            <a:endParaRPr lang="zh-TW" altLang="en-US"/>
          </a:p>
        </p:txBody>
      </p:sp>
      <p:sp>
        <p:nvSpPr>
          <p:cNvPr id="4" name="內容版面配置區 3"/>
          <p:cNvSpPr>
            <a:spLocks noGrp="1"/>
          </p:cNvSpPr>
          <p:nvPr>
            <p:ph sz="quarter" idx="1"/>
          </p:nvPr>
        </p:nvSpPr>
        <p:spPr/>
        <p:txBody>
          <a:bodyPr/>
          <a:lstStyle/>
          <a:p>
            <a:r>
              <a:rPr lang="zh-TW" altLang="en-US" dirty="0" smtClean="0"/>
              <a:t>利用</a:t>
            </a:r>
            <a:r>
              <a:rPr lang="en-US" altLang="zh-TW" dirty="0" err="1" smtClean="0"/>
              <a:t>sudo</a:t>
            </a:r>
            <a:r>
              <a:rPr lang="zh-TW" altLang="en-US" dirty="0" smtClean="0"/>
              <a:t>取得</a:t>
            </a:r>
            <a:r>
              <a:rPr lang="en-US" altLang="zh-TW" dirty="0" smtClean="0"/>
              <a:t>root</a:t>
            </a:r>
            <a:r>
              <a:rPr lang="zh-TW" altLang="en-US" dirty="0" smtClean="0"/>
              <a:t>權限，更新檔案索引表</a:t>
            </a:r>
            <a:endParaRPr lang="en-US" altLang="zh-TW" dirty="0" smtClean="0"/>
          </a:p>
          <a:p>
            <a:endParaRPr lang="zh-TW"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87624" y="1941319"/>
            <a:ext cx="7456220" cy="2912586"/>
          </a:xfrm>
          <a:prstGeom prst="rect">
            <a:avLst/>
          </a:prstGeom>
          <a:ln/>
        </p:spPr>
        <p:style>
          <a:lnRef idx="2">
            <a:schemeClr val="dk1"/>
          </a:lnRef>
          <a:fillRef idx="1">
            <a:schemeClr val="lt1"/>
          </a:fillRef>
          <a:effectRef idx="0">
            <a:schemeClr val="dk1"/>
          </a:effectRef>
          <a:fontRef idx="minor">
            <a:schemeClr val="dk1"/>
          </a:fontRef>
        </p:style>
      </p:pic>
      <p:sp>
        <p:nvSpPr>
          <p:cNvPr id="10" name="矩形圖說文字 9"/>
          <p:cNvSpPr/>
          <p:nvPr/>
        </p:nvSpPr>
        <p:spPr>
          <a:xfrm>
            <a:off x="4716016" y="4365104"/>
            <a:ext cx="1224136" cy="583019"/>
          </a:xfrm>
          <a:prstGeom prst="wedgeRectCallout">
            <a:avLst>
              <a:gd name="adj1" fmla="val -103436"/>
              <a:gd name="adj2" fmla="val -52016"/>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TW" altLang="en-US" sz="1600" dirty="0"/>
              <a:t>需輸入目前帳號的</a:t>
            </a:r>
            <a:r>
              <a:rPr lang="zh-TW" altLang="en-US" sz="1600" dirty="0" smtClean="0"/>
              <a:t>密碼</a:t>
            </a:r>
            <a:endParaRPr lang="zh-TW" altLang="en-US" sz="1600" dirty="0"/>
          </a:p>
        </p:txBody>
      </p:sp>
      <p:sp>
        <p:nvSpPr>
          <p:cNvPr id="12" name="矩形圖說文字 11"/>
          <p:cNvSpPr/>
          <p:nvPr/>
        </p:nvSpPr>
        <p:spPr>
          <a:xfrm>
            <a:off x="2123728" y="4758412"/>
            <a:ext cx="1728192" cy="758820"/>
          </a:xfrm>
          <a:prstGeom prst="wedgeRectCallout">
            <a:avLst>
              <a:gd name="adj1" fmla="val -79283"/>
              <a:gd name="adj2" fmla="val -66979"/>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TW" altLang="en-US" sz="1600" dirty="0" smtClean="0"/>
              <a:t>執行完畢，立即切換回一般身分</a:t>
            </a:r>
            <a:endParaRPr lang="zh-TW" altLang="en-US" sz="1600" dirty="0"/>
          </a:p>
        </p:txBody>
      </p:sp>
      <p:sp>
        <p:nvSpPr>
          <p:cNvPr id="13" name="矩形圖說文字 12"/>
          <p:cNvSpPr/>
          <p:nvPr/>
        </p:nvSpPr>
        <p:spPr>
          <a:xfrm>
            <a:off x="6156176" y="1988840"/>
            <a:ext cx="1224136" cy="583019"/>
          </a:xfrm>
          <a:prstGeom prst="wedgeRectCallout">
            <a:avLst>
              <a:gd name="adj1" fmla="val -133781"/>
              <a:gd name="adj2" fmla="val 2640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TW" altLang="en-US" sz="1600" dirty="0" smtClean="0"/>
              <a:t>使用</a:t>
            </a:r>
            <a:r>
              <a:rPr lang="en-US" altLang="zh-TW" sz="1600" dirty="0" err="1" smtClean="0"/>
              <a:t>sudo</a:t>
            </a:r>
            <a:endParaRPr lang="zh-TW" altLang="en-US" sz="1600" dirty="0"/>
          </a:p>
        </p:txBody>
      </p:sp>
      <p:sp>
        <p:nvSpPr>
          <p:cNvPr id="11" name="矩形 10"/>
          <p:cNvSpPr/>
          <p:nvPr/>
        </p:nvSpPr>
        <p:spPr>
          <a:xfrm>
            <a:off x="6732240" y="3645024"/>
            <a:ext cx="1296144" cy="646331"/>
          </a:xfrm>
          <a:prstGeom prst="rect">
            <a:avLst/>
          </a:prstGeom>
        </p:spPr>
        <p:txBody>
          <a:bodyPr wrap="square">
            <a:spAutoFit/>
          </a:bodyPr>
          <a:lstStyle/>
          <a:p>
            <a:r>
              <a:rPr lang="zh-TW" altLang="en-US" dirty="0" smtClean="0">
                <a:solidFill>
                  <a:srgbClr val="FF0000"/>
                </a:solidFill>
                <a:ea typeface="微軟正黑體" panose="020B0604030504040204" pitchFamily="34" charset="-120"/>
              </a:rPr>
              <a:t>能力</a:t>
            </a:r>
            <a:r>
              <a:rPr lang="zh-TW" altLang="en-US" dirty="0">
                <a:solidFill>
                  <a:srgbClr val="FF0000"/>
                </a:solidFill>
                <a:ea typeface="微軟正黑體" panose="020B0604030504040204" pitchFamily="34" charset="-120"/>
              </a:rPr>
              <a:t>愈</a:t>
            </a:r>
            <a:r>
              <a:rPr lang="zh-TW" altLang="en-US" dirty="0" smtClean="0">
                <a:solidFill>
                  <a:srgbClr val="FF0000"/>
                </a:solidFill>
                <a:ea typeface="微軟正黑體" panose="020B0604030504040204" pitchFamily="34" charset="-120"/>
              </a:rPr>
              <a:t>強</a:t>
            </a:r>
            <a:r>
              <a:rPr lang="zh-TW" altLang="en-US" dirty="0">
                <a:solidFill>
                  <a:srgbClr val="FF0000"/>
                </a:solidFill>
                <a:ea typeface="微軟正黑體" panose="020B0604030504040204" pitchFamily="34" charset="-120"/>
              </a:rPr>
              <a:t>，</a:t>
            </a:r>
            <a:r>
              <a:rPr lang="zh-TW" altLang="en-US" dirty="0" smtClean="0">
                <a:solidFill>
                  <a:srgbClr val="FF0000"/>
                </a:solidFill>
                <a:ea typeface="微軟正黑體" panose="020B0604030504040204" pitchFamily="34" charset="-120"/>
              </a:rPr>
              <a:t>責任愈大</a:t>
            </a:r>
            <a:r>
              <a:rPr lang="en-US" altLang="zh-TW" dirty="0" smtClean="0">
                <a:solidFill>
                  <a:srgbClr val="FF0000"/>
                </a:solidFill>
                <a:ea typeface="微軟正黑體" panose="020B0604030504040204" pitchFamily="34" charset="-120"/>
              </a:rPr>
              <a:t>!</a:t>
            </a:r>
            <a:endParaRPr lang="zh-TW" altLang="en-US" dirty="0">
              <a:solidFill>
                <a:srgbClr val="FF0000"/>
              </a:solidFill>
            </a:endParaRPr>
          </a:p>
        </p:txBody>
      </p:sp>
    </p:spTree>
    <p:extLst>
      <p:ext uri="{BB962C8B-B14F-4D97-AF65-F5344CB8AC3E}">
        <p14:creationId xmlns:p14="http://schemas.microsoft.com/office/powerpoint/2010/main" val="1523599992"/>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讓帳號可以使用</a:t>
            </a:r>
            <a:r>
              <a:rPr lang="en-US" altLang="zh-TW" smtClean="0"/>
              <a:t>sudo</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136</a:t>
            </a:fld>
            <a:endParaRPr lang="zh-TW" altLang="en-US"/>
          </a:p>
        </p:txBody>
      </p:sp>
      <p:sp>
        <p:nvSpPr>
          <p:cNvPr id="4" name="內容版面配置區 3"/>
          <p:cNvSpPr>
            <a:spLocks noGrp="1"/>
          </p:cNvSpPr>
          <p:nvPr>
            <p:ph sz="quarter" idx="1"/>
          </p:nvPr>
        </p:nvSpPr>
        <p:spPr/>
        <p:txBody>
          <a:bodyPr/>
          <a:lstStyle/>
          <a:p>
            <a:r>
              <a:rPr lang="zh-TW" altLang="en-US" smtClean="0"/>
              <a:t>只有特定人士可以使用</a:t>
            </a:r>
            <a:r>
              <a:rPr lang="en-US" altLang="zh-TW" smtClean="0"/>
              <a:t>sudo</a:t>
            </a:r>
            <a:r>
              <a:rPr lang="zh-TW" altLang="en-US" smtClean="0"/>
              <a:t>，並非人人能用</a:t>
            </a:r>
            <a:endParaRPr lang="en-US" altLang="zh-TW" smtClean="0"/>
          </a:p>
          <a:p>
            <a:r>
              <a:rPr lang="zh-TW" altLang="en-US" smtClean="0"/>
              <a:t>誰能使用</a:t>
            </a:r>
            <a:r>
              <a:rPr lang="en-US" altLang="zh-TW" smtClean="0"/>
              <a:t>sudo?</a:t>
            </a:r>
          </a:p>
          <a:p>
            <a:pPr lvl="1"/>
            <a:r>
              <a:rPr lang="zh-TW" altLang="en-US" smtClean="0"/>
              <a:t>寫在設定檔</a:t>
            </a:r>
            <a:r>
              <a:rPr lang="en-US" altLang="zh-TW" smtClean="0"/>
              <a:t>/etc/sudoers</a:t>
            </a:r>
            <a:r>
              <a:rPr lang="zh-TW" altLang="en-US" smtClean="0"/>
              <a:t>內的帳號</a:t>
            </a:r>
            <a:endParaRPr lang="en-US" altLang="zh-TW" smtClean="0"/>
          </a:p>
          <a:p>
            <a:pPr lvl="1"/>
            <a:r>
              <a:rPr lang="zh-TW" altLang="en-US" smtClean="0"/>
              <a:t>安裝</a:t>
            </a:r>
            <a:r>
              <a:rPr lang="en-US" altLang="zh-TW" smtClean="0"/>
              <a:t>Linux</a:t>
            </a:r>
            <a:r>
              <a:rPr lang="zh-TW" altLang="en-US" smtClean="0"/>
              <a:t>系統時所用的管理員帳號</a:t>
            </a:r>
            <a:r>
              <a:rPr lang="en-US" altLang="zh-TW" smtClean="0"/>
              <a:t>(wheel</a:t>
            </a:r>
            <a:r>
              <a:rPr lang="zh-TW" altLang="en-US" smtClean="0"/>
              <a:t>群組的成員</a:t>
            </a:r>
            <a:r>
              <a:rPr lang="en-US" altLang="zh-TW" smtClean="0"/>
              <a:t>)</a:t>
            </a:r>
          </a:p>
          <a:p>
            <a:pPr lvl="1"/>
            <a:endParaRPr lang="en-US" altLang="zh-TW" smtClean="0"/>
          </a:p>
          <a:p>
            <a:r>
              <a:rPr lang="zh-TW" altLang="en-US" smtClean="0"/>
              <a:t>註：所以雖然在設定檔找不到</a:t>
            </a:r>
            <a:r>
              <a:rPr lang="en-US" altLang="zh-TW" smtClean="0"/>
              <a:t>iiiedu</a:t>
            </a:r>
            <a:r>
              <a:rPr lang="zh-TW" altLang="en-US" smtClean="0"/>
              <a:t>的設定值，但是因為有</a:t>
            </a:r>
            <a:r>
              <a:rPr lang="en-US" altLang="zh-TW" smtClean="0"/>
              <a:t>wheel</a:t>
            </a:r>
            <a:r>
              <a:rPr lang="zh-TW" altLang="en-US" smtClean="0"/>
              <a:t>的設定值，而</a:t>
            </a:r>
            <a:r>
              <a:rPr lang="en-US" altLang="zh-TW" smtClean="0"/>
              <a:t>iiiedu</a:t>
            </a:r>
            <a:r>
              <a:rPr lang="zh-TW" altLang="en-US" smtClean="0"/>
              <a:t>是</a:t>
            </a:r>
            <a:r>
              <a:rPr lang="en-US" altLang="zh-TW" smtClean="0"/>
              <a:t>wheel</a:t>
            </a:r>
            <a:r>
              <a:rPr lang="zh-TW" altLang="en-US" smtClean="0"/>
              <a:t>成員之一，故</a:t>
            </a:r>
            <a:r>
              <a:rPr lang="en-US" altLang="zh-TW" smtClean="0"/>
              <a:t>iiiedu</a:t>
            </a:r>
            <a:r>
              <a:rPr lang="zh-TW" altLang="en-US" smtClean="0"/>
              <a:t>仍可以使用</a:t>
            </a:r>
            <a:r>
              <a:rPr lang="en-US" altLang="zh-TW" smtClean="0"/>
              <a:t>sudo</a:t>
            </a:r>
          </a:p>
          <a:p>
            <a:endParaRPr lang="zh-TW" altLang="en-US" dirty="0"/>
          </a:p>
        </p:txBody>
      </p:sp>
    </p:spTree>
    <p:extLst>
      <p:ext uri="{BB962C8B-B14F-4D97-AF65-F5344CB8AC3E}">
        <p14:creationId xmlns:p14="http://schemas.microsoft.com/office/powerpoint/2010/main" val="167511168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讓帳號可以使用</a:t>
            </a:r>
            <a:r>
              <a:rPr lang="en-US" altLang="zh-TW" dirty="0" err="1"/>
              <a:t>sudo</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137</a:t>
            </a:fld>
            <a:endParaRPr lang="zh-TW" altLang="en-US"/>
          </a:p>
        </p:txBody>
      </p:sp>
      <p:sp>
        <p:nvSpPr>
          <p:cNvPr id="4" name="內容版面配置區 3"/>
          <p:cNvSpPr>
            <a:spLocks noGrp="1"/>
          </p:cNvSpPr>
          <p:nvPr>
            <p:ph sz="quarter" idx="1"/>
          </p:nvPr>
        </p:nvSpPr>
        <p:spPr/>
        <p:txBody>
          <a:bodyPr/>
          <a:lstStyle/>
          <a:p>
            <a:r>
              <a:rPr lang="zh-TW" altLang="en-US" dirty="0"/>
              <a:t>如何讓</a:t>
            </a:r>
            <a:r>
              <a:rPr lang="en-US" altLang="zh-TW" dirty="0"/>
              <a:t>user2</a:t>
            </a:r>
            <a:r>
              <a:rPr lang="zh-TW" altLang="en-US" dirty="0"/>
              <a:t>可以使用</a:t>
            </a:r>
            <a:r>
              <a:rPr lang="en-US" altLang="zh-TW" dirty="0" err="1"/>
              <a:t>sudo</a:t>
            </a:r>
            <a:r>
              <a:rPr lang="en-US" altLang="zh-TW" dirty="0"/>
              <a:t>?</a:t>
            </a:r>
          </a:p>
          <a:p>
            <a:pPr lvl="1"/>
            <a:r>
              <a:rPr lang="zh-TW" altLang="en-US" dirty="0"/>
              <a:t>以</a:t>
            </a:r>
            <a:r>
              <a:rPr lang="en-US" altLang="zh-TW" dirty="0"/>
              <a:t>root</a:t>
            </a:r>
            <a:r>
              <a:rPr lang="zh-TW" altLang="en-US" dirty="0"/>
              <a:t>執行</a:t>
            </a:r>
            <a:r>
              <a:rPr lang="en-US" altLang="zh-TW" dirty="0" err="1" smtClean="0"/>
              <a:t>visudo</a:t>
            </a:r>
            <a:r>
              <a:rPr lang="zh-TW" altLang="en-US" dirty="0" smtClean="0"/>
              <a:t>，</a:t>
            </a:r>
            <a:r>
              <a:rPr lang="zh-TW" altLang="en-US" dirty="0"/>
              <a:t>修改設定檔</a:t>
            </a:r>
            <a:endParaRPr lang="en-US" altLang="zh-TW" dirty="0"/>
          </a:p>
          <a:p>
            <a:pPr lvl="2"/>
            <a:r>
              <a:rPr lang="zh-TW" altLang="en-US" dirty="0" smtClean="0"/>
              <a:t>會自動以</a:t>
            </a:r>
            <a:r>
              <a:rPr lang="en-US" altLang="zh-TW" dirty="0" smtClean="0"/>
              <a:t>vi</a:t>
            </a:r>
            <a:r>
              <a:rPr lang="zh-TW" altLang="en-US" dirty="0" smtClean="0"/>
              <a:t>開啟設定檔，</a:t>
            </a:r>
            <a:r>
              <a:rPr lang="zh-TW" altLang="en-US" dirty="0"/>
              <a:t>並且會在存檔前做語法檢查 </a:t>
            </a:r>
            <a:endParaRPr lang="en-US" altLang="zh-TW" dirty="0"/>
          </a:p>
          <a:p>
            <a:pPr lvl="1"/>
            <a:endParaRPr lang="en-US" altLang="zh-TW" dirty="0" smtClean="0"/>
          </a:p>
          <a:p>
            <a:endParaRPr lang="zh-TW" altLang="en-US" dirty="0"/>
          </a:p>
        </p:txBody>
      </p:sp>
      <p:sp>
        <p:nvSpPr>
          <p:cNvPr id="5" name="矩形 4"/>
          <p:cNvSpPr/>
          <p:nvPr/>
        </p:nvSpPr>
        <p:spPr>
          <a:xfrm>
            <a:off x="755576" y="2708920"/>
            <a:ext cx="6336704" cy="258532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TW" dirty="0"/>
              <a:t>[</a:t>
            </a:r>
            <a:r>
              <a:rPr lang="en-US" altLang="zh-TW" dirty="0" err="1" smtClean="0"/>
              <a:t>root@localhost</a:t>
            </a:r>
            <a:r>
              <a:rPr lang="en-US" altLang="zh-TW" dirty="0" smtClean="0"/>
              <a:t>  </a:t>
            </a:r>
            <a:r>
              <a:rPr lang="en-US" altLang="zh-TW" dirty="0"/>
              <a:t>~]# </a:t>
            </a:r>
            <a:r>
              <a:rPr lang="en-US" altLang="zh-TW" dirty="0" err="1" smtClean="0"/>
              <a:t>visudo</a:t>
            </a:r>
            <a:endParaRPr lang="en-US" altLang="zh-TW" dirty="0" smtClean="0"/>
          </a:p>
          <a:p>
            <a:endParaRPr lang="en-US" altLang="zh-TW" dirty="0"/>
          </a:p>
          <a:p>
            <a:r>
              <a:rPr lang="en-US" altLang="zh-TW" dirty="0" smtClean="0"/>
              <a:t>....(</a:t>
            </a:r>
            <a:r>
              <a:rPr lang="zh-TW" altLang="en-US" dirty="0"/>
              <a:t>前面省略</a:t>
            </a:r>
            <a:r>
              <a:rPr lang="en-US" altLang="zh-TW" dirty="0" smtClean="0"/>
              <a:t>)....</a:t>
            </a:r>
          </a:p>
          <a:p>
            <a:r>
              <a:rPr lang="en-US" altLang="zh-TW" dirty="0" smtClean="0"/>
              <a:t>root    </a:t>
            </a:r>
            <a:r>
              <a:rPr lang="en-US" altLang="zh-TW" dirty="0"/>
              <a:t>ALL=(ALL)       ALL  </a:t>
            </a:r>
            <a:r>
              <a:rPr lang="zh-TW" altLang="en-US" dirty="0" smtClean="0"/>
              <a:t> </a:t>
            </a:r>
            <a:r>
              <a:rPr lang="en-US" altLang="zh-TW" dirty="0" smtClean="0">
                <a:solidFill>
                  <a:srgbClr val="FF0000"/>
                </a:solidFill>
                <a:sym typeface="Wingdings" panose="05000000000000000000" pitchFamily="2" charset="2"/>
              </a:rPr>
              <a:t></a:t>
            </a:r>
            <a:r>
              <a:rPr lang="zh-TW" altLang="en-US" dirty="0" smtClean="0">
                <a:solidFill>
                  <a:srgbClr val="FF0000"/>
                </a:solidFill>
              </a:rPr>
              <a:t>先找到</a:t>
            </a:r>
            <a:r>
              <a:rPr lang="zh-TW" altLang="en-US" dirty="0">
                <a:solidFill>
                  <a:srgbClr val="FF0000"/>
                </a:solidFill>
              </a:rPr>
              <a:t>這</a:t>
            </a:r>
            <a:r>
              <a:rPr lang="zh-TW" altLang="en-US" dirty="0" smtClean="0">
                <a:solidFill>
                  <a:srgbClr val="FF0000"/>
                </a:solidFill>
              </a:rPr>
              <a:t>一行</a:t>
            </a:r>
            <a:endParaRPr lang="en-US" altLang="zh-TW" dirty="0" smtClean="0">
              <a:solidFill>
                <a:srgbClr val="FF0000"/>
              </a:solidFill>
            </a:endParaRPr>
          </a:p>
          <a:p>
            <a:endParaRPr lang="zh-TW" altLang="en-US" dirty="0">
              <a:solidFill>
                <a:srgbClr val="FF0000"/>
              </a:solidFill>
            </a:endParaRPr>
          </a:p>
          <a:p>
            <a:r>
              <a:rPr lang="en-US" altLang="zh-TW" dirty="0">
                <a:solidFill>
                  <a:srgbClr val="FF0000"/>
                </a:solidFill>
              </a:rPr>
              <a:t>user2  ALL=(ALL)       ALL </a:t>
            </a:r>
            <a:r>
              <a:rPr lang="zh-TW" altLang="en-US" dirty="0">
                <a:solidFill>
                  <a:srgbClr val="FF0000"/>
                </a:solidFill>
              </a:rPr>
              <a:t> </a:t>
            </a:r>
            <a:r>
              <a:rPr lang="en-US" altLang="zh-TW" dirty="0" smtClean="0">
                <a:solidFill>
                  <a:srgbClr val="FF0000"/>
                </a:solidFill>
                <a:sym typeface="Wingdings" panose="05000000000000000000" pitchFamily="2" charset="2"/>
              </a:rPr>
              <a:t></a:t>
            </a:r>
            <a:r>
              <a:rPr lang="zh-TW" altLang="en-US" dirty="0" smtClean="0">
                <a:solidFill>
                  <a:srgbClr val="FF0000"/>
                </a:solidFill>
              </a:rPr>
              <a:t>這一行才是</a:t>
            </a:r>
            <a:r>
              <a:rPr lang="zh-TW" altLang="en-US" dirty="0">
                <a:solidFill>
                  <a:srgbClr val="FF0000"/>
                </a:solidFill>
              </a:rPr>
              <a:t>你要新增</a:t>
            </a:r>
            <a:r>
              <a:rPr lang="zh-TW" altLang="en-US" dirty="0" smtClean="0">
                <a:solidFill>
                  <a:srgbClr val="FF0000"/>
                </a:solidFill>
              </a:rPr>
              <a:t>的</a:t>
            </a:r>
            <a:endParaRPr lang="zh-TW" altLang="en-US" dirty="0">
              <a:solidFill>
                <a:srgbClr val="FF0000"/>
              </a:solidFill>
            </a:endParaRPr>
          </a:p>
          <a:p>
            <a:endParaRPr lang="en-US" altLang="zh-TW" dirty="0" smtClean="0"/>
          </a:p>
          <a:p>
            <a:r>
              <a:rPr lang="en-US" altLang="zh-TW" dirty="0" smtClean="0"/>
              <a:t>....(</a:t>
            </a:r>
            <a:r>
              <a:rPr lang="zh-TW" altLang="en-US" dirty="0"/>
              <a:t>底下省略</a:t>
            </a:r>
            <a:r>
              <a:rPr lang="en-US" altLang="zh-TW" dirty="0" smtClean="0"/>
              <a:t>)....</a:t>
            </a:r>
          </a:p>
          <a:p>
            <a:endParaRPr lang="zh-TW" altLang="en-US" dirty="0"/>
          </a:p>
        </p:txBody>
      </p:sp>
    </p:spTree>
    <p:extLst>
      <p:ext uri="{BB962C8B-B14F-4D97-AF65-F5344CB8AC3E}">
        <p14:creationId xmlns:p14="http://schemas.microsoft.com/office/powerpoint/2010/main" val="26800837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切換成</a:t>
            </a:r>
            <a:r>
              <a:rPr lang="en-US" altLang="zh-TW" dirty="0" smtClean="0"/>
              <a:t>root</a:t>
            </a:r>
            <a:r>
              <a:rPr lang="zh-TW" altLang="en-US" dirty="0" smtClean="0"/>
              <a:t>帳號的第二種方式</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138</a:t>
            </a:fld>
            <a:endParaRPr lang="zh-TW" altLang="en-US"/>
          </a:p>
        </p:txBody>
      </p:sp>
      <p:sp>
        <p:nvSpPr>
          <p:cNvPr id="4" name="內容版面配置區 3"/>
          <p:cNvSpPr>
            <a:spLocks noGrp="1"/>
          </p:cNvSpPr>
          <p:nvPr>
            <p:ph sz="quarter" idx="1"/>
          </p:nvPr>
        </p:nvSpPr>
        <p:spPr/>
        <p:txBody>
          <a:bodyPr/>
          <a:lstStyle/>
          <a:p>
            <a:r>
              <a:rPr lang="zh-TW" altLang="en-US" dirty="0"/>
              <a:t>要切換成</a:t>
            </a:r>
            <a:r>
              <a:rPr lang="en-US" altLang="zh-TW" dirty="0"/>
              <a:t>root</a:t>
            </a:r>
            <a:r>
              <a:rPr lang="zh-TW" altLang="en-US" dirty="0" smtClean="0"/>
              <a:t>帳號，除了用</a:t>
            </a:r>
            <a:r>
              <a:rPr lang="en-US" altLang="zh-TW" dirty="0" err="1" smtClean="0"/>
              <a:t>su</a:t>
            </a:r>
            <a:r>
              <a:rPr lang="zh-TW" altLang="en-US" dirty="0" smtClean="0"/>
              <a:t>以外，也可以用</a:t>
            </a:r>
            <a:r>
              <a:rPr lang="en-US" altLang="zh-TW" dirty="0" err="1" smtClean="0"/>
              <a:t>sudo</a:t>
            </a:r>
            <a:r>
              <a:rPr lang="en-US" altLang="zh-TW" dirty="0" smtClean="0"/>
              <a:t> -i  </a:t>
            </a:r>
          </a:p>
          <a:p>
            <a:r>
              <a:rPr lang="zh-TW" altLang="en-US" dirty="0" smtClean="0"/>
              <a:t>好處為不須輸入</a:t>
            </a:r>
            <a:r>
              <a:rPr lang="en-US" altLang="zh-TW" dirty="0" smtClean="0"/>
              <a:t>root</a:t>
            </a:r>
            <a:r>
              <a:rPr lang="zh-TW" altLang="en-US" dirty="0" smtClean="0"/>
              <a:t>密碼，而是自身密碼</a:t>
            </a:r>
            <a:endParaRPr lang="en-US" altLang="zh-TW" dirty="0" smtClean="0"/>
          </a:p>
          <a:p>
            <a:r>
              <a:rPr lang="zh-TW" altLang="en-US" dirty="0"/>
              <a:t>切換回原本帳號</a:t>
            </a:r>
            <a:r>
              <a:rPr lang="zh-TW" altLang="en-US" dirty="0" smtClean="0"/>
              <a:t>也是用</a:t>
            </a:r>
            <a:r>
              <a:rPr lang="en-US" altLang="zh-TW" dirty="0" smtClean="0"/>
              <a:t>exit</a:t>
            </a:r>
            <a:endParaRPr lang="en-US" altLang="zh-TW" dirty="0"/>
          </a:p>
          <a:p>
            <a:endParaRPr lang="zh-TW" altLang="en-US" dirty="0"/>
          </a:p>
        </p:txBody>
      </p:sp>
      <p:pic>
        <p:nvPicPr>
          <p:cNvPr id="2051" name="Picture 3"/>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a:fillRect/>
          </a:stretch>
        </p:blipFill>
        <p:spPr bwMode="auto">
          <a:xfrm>
            <a:off x="646006" y="2645092"/>
            <a:ext cx="4810125" cy="2085975"/>
          </a:xfrm>
          <a:prstGeom prst="rect">
            <a:avLst/>
          </a:prstGeom>
          <a:ln/>
        </p:spPr>
        <p:style>
          <a:lnRef idx="2">
            <a:schemeClr val="dk1"/>
          </a:lnRef>
          <a:fillRef idx="1">
            <a:schemeClr val="lt1"/>
          </a:fillRef>
          <a:effectRef idx="0">
            <a:schemeClr val="dk1"/>
          </a:effectRef>
          <a:fontRef idx="minor">
            <a:schemeClr val="dk1"/>
          </a:fontRef>
        </p:style>
      </p:pic>
      <p:pic>
        <p:nvPicPr>
          <p:cNvPr id="7" name="Picture 2" descr="C:\Users\john\AppData\Local\Microsoft\Windows\INetCache\IE\ROMGE5XD\120px-Emblem-person-orange.svg[1].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300192" y="5229200"/>
            <a:ext cx="872983" cy="87298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C:\Users\john\AppData\Local\Microsoft\Windows\INetCache\IE\788R8A9W\person-304893_640[1].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884368" y="5271262"/>
            <a:ext cx="576064" cy="750871"/>
          </a:xfrm>
          <a:prstGeom prst="rect">
            <a:avLst/>
          </a:prstGeom>
          <a:noFill/>
          <a:extLst>
            <a:ext uri="{909E8E84-426E-40DD-AFC4-6F175D3DCCD1}">
              <a14:hiddenFill xmlns:a14="http://schemas.microsoft.com/office/drawing/2010/main">
                <a:solidFill>
                  <a:srgbClr val="FFFFFF"/>
                </a:solidFill>
              </a14:hiddenFill>
            </a:ext>
          </a:extLst>
        </p:spPr>
      </p:pic>
      <p:sp>
        <p:nvSpPr>
          <p:cNvPr id="9" name="向右箭號 8"/>
          <p:cNvSpPr/>
          <p:nvPr/>
        </p:nvSpPr>
        <p:spPr>
          <a:xfrm>
            <a:off x="7203590" y="5373216"/>
            <a:ext cx="576064" cy="57162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1187624" y="6381328"/>
            <a:ext cx="4791830" cy="307777"/>
          </a:xfrm>
          <a:prstGeom prst="rect">
            <a:avLst/>
          </a:prstGeom>
        </p:spPr>
        <p:txBody>
          <a:bodyPr wrap="square">
            <a:spAutoFit/>
          </a:bodyPr>
          <a:lstStyle/>
          <a:p>
            <a:r>
              <a:rPr lang="en-US" altLang="zh-TW" sz="1400" dirty="0"/>
              <a:t>https://wiki.centos.org/zh-tw/TipsAndTricks/BecomingRoot</a:t>
            </a:r>
            <a:endParaRPr lang="zh-TW" altLang="en-US" sz="1400" dirty="0"/>
          </a:p>
        </p:txBody>
      </p:sp>
    </p:spTree>
    <p:extLst>
      <p:ext uri="{BB962C8B-B14F-4D97-AF65-F5344CB8AC3E}">
        <p14:creationId xmlns:p14="http://schemas.microsoft.com/office/powerpoint/2010/main" val="429690240"/>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Rectangle 2"/>
          <p:cNvSpPr>
            <a:spLocks noGrp="1" noChangeArrowheads="1"/>
          </p:cNvSpPr>
          <p:nvPr>
            <p:ph type="title"/>
          </p:nvPr>
        </p:nvSpPr>
        <p:spPr/>
        <p:txBody>
          <a:bodyPr/>
          <a:lstStyle/>
          <a:p>
            <a:r>
              <a:rPr lang="zh-TW" altLang="en-US" dirty="0" smtClean="0"/>
              <a:t>更改帳號的密碼</a:t>
            </a:r>
            <a:r>
              <a:rPr lang="en-US" altLang="zh-TW" dirty="0" smtClean="0"/>
              <a:t>(</a:t>
            </a:r>
            <a:r>
              <a:rPr lang="en-US" altLang="zh-TW" dirty="0" err="1" smtClean="0"/>
              <a:t>passwd</a:t>
            </a:r>
            <a:r>
              <a:rPr lang="en-US" altLang="zh-TW" dirty="0" smtClean="0"/>
              <a:t>)</a:t>
            </a:r>
          </a:p>
        </p:txBody>
      </p:sp>
      <p:sp>
        <p:nvSpPr>
          <p:cNvPr id="2" name="投影片編號版面配置區 1"/>
          <p:cNvSpPr>
            <a:spLocks noGrp="1"/>
          </p:cNvSpPr>
          <p:nvPr>
            <p:ph type="sldNum" sz="quarter" idx="12"/>
          </p:nvPr>
        </p:nvSpPr>
        <p:spPr/>
        <p:txBody>
          <a:bodyPr/>
          <a:lstStyle/>
          <a:p>
            <a:fld id="{73DA0BB7-265A-403C-9275-D587AB510EDC}" type="slidenum">
              <a:rPr lang="zh-TW" altLang="en-US" smtClean="0"/>
              <a:pPr/>
              <a:t>139</a:t>
            </a:fld>
            <a:endParaRPr lang="zh-TW" altLang="en-US"/>
          </a:p>
        </p:txBody>
      </p:sp>
      <p:sp>
        <p:nvSpPr>
          <p:cNvPr id="113668" name="Rectangle 3"/>
          <p:cNvSpPr>
            <a:spLocks noGrp="1" noChangeArrowheads="1"/>
          </p:cNvSpPr>
          <p:nvPr>
            <p:ph sz="quarter" idx="1"/>
          </p:nvPr>
        </p:nvSpPr>
        <p:spPr/>
        <p:txBody>
          <a:bodyPr/>
          <a:lstStyle/>
          <a:p>
            <a:r>
              <a:rPr lang="en-US" altLang="zh-TW" dirty="0" err="1" smtClean="0"/>
              <a:t>passwd</a:t>
            </a:r>
            <a:r>
              <a:rPr lang="en-US" altLang="zh-TW" dirty="0" smtClean="0"/>
              <a:t>  [</a:t>
            </a:r>
            <a:r>
              <a:rPr lang="zh-TW" altLang="en-US" dirty="0" smtClean="0"/>
              <a:t>帳號</a:t>
            </a:r>
            <a:r>
              <a:rPr lang="en-US" altLang="zh-TW" dirty="0" smtClean="0"/>
              <a:t>]		</a:t>
            </a:r>
            <a:r>
              <a:rPr lang="en-US" altLang="zh-TW" dirty="0" smtClean="0">
                <a:solidFill>
                  <a:srgbClr val="00B050"/>
                </a:solidFill>
              </a:rPr>
              <a:t>#</a:t>
            </a:r>
            <a:r>
              <a:rPr lang="zh-TW" altLang="en-US" dirty="0" smtClean="0">
                <a:solidFill>
                  <a:srgbClr val="00B050"/>
                </a:solidFill>
              </a:rPr>
              <a:t>更改帳號的密碼</a:t>
            </a:r>
            <a:endParaRPr lang="en-US" altLang="zh-TW" dirty="0" smtClean="0">
              <a:solidFill>
                <a:srgbClr val="00B050"/>
              </a:solidFill>
            </a:endParaRPr>
          </a:p>
          <a:p>
            <a:pPr lvl="1"/>
            <a:r>
              <a:rPr lang="zh-TW" altLang="en-US" dirty="0" smtClean="0"/>
              <a:t>不指定帳號則預設會更改目前帳號的密碼</a:t>
            </a:r>
            <a:endParaRPr lang="en-US" altLang="zh-TW" dirty="0" smtClean="0"/>
          </a:p>
          <a:p>
            <a:pPr lvl="1"/>
            <a:endParaRPr lang="en-US" altLang="zh-TW" dirty="0" smtClean="0"/>
          </a:p>
          <a:p>
            <a:pPr lvl="1"/>
            <a:endParaRPr lang="en-US" altLang="zh-TW" dirty="0" smtClean="0"/>
          </a:p>
          <a:p>
            <a:pPr lvl="1"/>
            <a:endParaRPr lang="en-US" altLang="zh-TW" dirty="0" smtClean="0"/>
          </a:p>
          <a:p>
            <a:pPr lvl="1"/>
            <a:endParaRPr lang="en-US" altLang="zh-TW" dirty="0" smtClean="0"/>
          </a:p>
          <a:p>
            <a:pPr lvl="1"/>
            <a:endParaRPr lang="en-US" altLang="zh-TW" dirty="0" smtClean="0"/>
          </a:p>
          <a:p>
            <a:pPr lvl="1"/>
            <a:r>
              <a:rPr lang="zh-TW" altLang="en-US" dirty="0" smtClean="0"/>
              <a:t>以</a:t>
            </a:r>
            <a:r>
              <a:rPr lang="en-US" altLang="zh-TW" dirty="0" smtClean="0"/>
              <a:t>root</a:t>
            </a:r>
            <a:r>
              <a:rPr lang="zh-TW" altLang="en-US" dirty="0" smtClean="0"/>
              <a:t>權限更改其他帳號的密碼，就不需輸入原始密碼</a:t>
            </a:r>
          </a:p>
        </p:txBody>
      </p:sp>
      <p:sp>
        <p:nvSpPr>
          <p:cNvPr id="7" name="矩形 6"/>
          <p:cNvSpPr/>
          <p:nvPr/>
        </p:nvSpPr>
        <p:spPr>
          <a:xfrm>
            <a:off x="983077" y="4653136"/>
            <a:ext cx="4597035" cy="107721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zh-TW" sz="1600" dirty="0" err="1"/>
              <a:t>iiiedu@localhost</a:t>
            </a:r>
            <a:r>
              <a:rPr lang="en-US" altLang="zh-TW" sz="1600" dirty="0"/>
              <a:t> ~]$ </a:t>
            </a:r>
            <a:r>
              <a:rPr lang="en-US" altLang="zh-TW" sz="1600" dirty="0" err="1"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sudo</a:t>
            </a:r>
            <a:r>
              <a:rPr lang="en-US" altLang="zh-TW" sz="1600"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  </a:t>
            </a:r>
            <a:r>
              <a:rPr lang="en-US" altLang="zh-TW" sz="1600" dirty="0" err="1"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passwd</a:t>
            </a:r>
            <a:r>
              <a:rPr lang="zh-TW" altLang="en-US" sz="1600"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  </a:t>
            </a:r>
            <a:r>
              <a:rPr lang="en-US" altLang="zh-TW" sz="1600"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user2</a:t>
            </a:r>
          </a:p>
          <a:p>
            <a:r>
              <a:rPr lang="zh-TW" altLang="en-US" sz="1600" dirty="0" smtClean="0">
                <a:solidFill>
                  <a:srgbClr val="0070C0"/>
                </a:solidFill>
                <a:latin typeface="微軟正黑體" panose="020B0604030504040204" pitchFamily="34" charset="-120"/>
                <a:ea typeface="微軟正黑體" panose="020B0604030504040204" pitchFamily="34" charset="-120"/>
                <a:cs typeface="Arial Unicode MS" panose="020B0604020202020204" pitchFamily="34" charset="-120"/>
              </a:rPr>
              <a:t>輸入</a:t>
            </a:r>
            <a:r>
              <a:rPr lang="zh-TW" altLang="en-US" sz="1600" dirty="0">
                <a:solidFill>
                  <a:srgbClr val="0070C0"/>
                </a:solidFill>
                <a:latin typeface="微軟正黑體" panose="020B0604030504040204" pitchFamily="34" charset="-120"/>
                <a:ea typeface="微軟正黑體" panose="020B0604030504040204" pitchFamily="34" charset="-120"/>
                <a:cs typeface="Arial Unicode MS" panose="020B0604020202020204" pitchFamily="34" charset="-120"/>
              </a:rPr>
              <a:t>新</a:t>
            </a:r>
            <a:r>
              <a:rPr lang="zh-TW" altLang="en-US" sz="1600" dirty="0" smtClean="0">
                <a:solidFill>
                  <a:srgbClr val="0070C0"/>
                </a:solidFill>
                <a:latin typeface="微軟正黑體" panose="020B0604030504040204" pitchFamily="34" charset="-120"/>
                <a:ea typeface="微軟正黑體" panose="020B0604030504040204" pitchFamily="34" charset="-120"/>
                <a:cs typeface="Arial Unicode MS" panose="020B0604020202020204" pitchFamily="34" charset="-120"/>
              </a:rPr>
              <a:t>的  </a:t>
            </a:r>
            <a:r>
              <a:rPr lang="en-US" altLang="zh-TW" sz="1600" dirty="0" smtClean="0">
                <a:solidFill>
                  <a:srgbClr val="0070C0"/>
                </a:solidFill>
                <a:latin typeface="微軟正黑體" panose="020B0604030504040204" pitchFamily="34" charset="-120"/>
                <a:ea typeface="微軟正黑體" panose="020B0604030504040204" pitchFamily="34" charset="-120"/>
                <a:cs typeface="Arial Unicode MS" panose="020B0604020202020204" pitchFamily="34" charset="-120"/>
              </a:rPr>
              <a:t>UNIX  </a:t>
            </a:r>
            <a:r>
              <a:rPr lang="zh-TW" altLang="en-US" sz="1600" dirty="0" smtClean="0">
                <a:solidFill>
                  <a:srgbClr val="0070C0"/>
                </a:solidFill>
                <a:latin typeface="微軟正黑體" panose="020B0604030504040204" pitchFamily="34" charset="-120"/>
                <a:ea typeface="微軟正黑體" panose="020B0604030504040204" pitchFamily="34" charset="-120"/>
                <a:cs typeface="Arial Unicode MS" panose="020B0604020202020204" pitchFamily="34" charset="-120"/>
              </a:rPr>
              <a:t>密碼：  </a:t>
            </a:r>
            <a:endParaRPr lang="zh-TW" altLang="en-US" sz="1600" dirty="0">
              <a:solidFill>
                <a:srgbClr val="0070C0"/>
              </a:solidFill>
              <a:latin typeface="微軟正黑體" panose="020B0604030504040204" pitchFamily="34" charset="-120"/>
              <a:ea typeface="微軟正黑體" panose="020B0604030504040204" pitchFamily="34" charset="-120"/>
              <a:cs typeface="Arial Unicode MS" panose="020B0604020202020204" pitchFamily="34" charset="-120"/>
            </a:endParaRPr>
          </a:p>
          <a:p>
            <a:r>
              <a:rPr lang="zh-TW" altLang="en-US" sz="1600" dirty="0">
                <a:solidFill>
                  <a:srgbClr val="0070C0"/>
                </a:solidFill>
                <a:latin typeface="微軟正黑體" panose="020B0604030504040204" pitchFamily="34" charset="-120"/>
                <a:ea typeface="微軟正黑體" panose="020B0604030504040204" pitchFamily="34" charset="-120"/>
                <a:cs typeface="Arial Unicode MS" panose="020B0604020202020204" pitchFamily="34" charset="-120"/>
              </a:rPr>
              <a:t>再次輸入新</a:t>
            </a:r>
            <a:r>
              <a:rPr lang="zh-TW" altLang="en-US" sz="1600" dirty="0" smtClean="0">
                <a:solidFill>
                  <a:srgbClr val="0070C0"/>
                </a:solidFill>
                <a:latin typeface="微軟正黑體" panose="020B0604030504040204" pitchFamily="34" charset="-120"/>
                <a:ea typeface="微軟正黑體" panose="020B0604030504040204" pitchFamily="34" charset="-120"/>
                <a:cs typeface="Arial Unicode MS" panose="020B0604020202020204" pitchFamily="34" charset="-120"/>
              </a:rPr>
              <a:t>的  </a:t>
            </a:r>
            <a:r>
              <a:rPr lang="en-US" altLang="zh-TW" sz="1600" dirty="0" smtClean="0">
                <a:solidFill>
                  <a:srgbClr val="0070C0"/>
                </a:solidFill>
                <a:latin typeface="微軟正黑體" panose="020B0604030504040204" pitchFamily="34" charset="-120"/>
                <a:ea typeface="微軟正黑體" panose="020B0604030504040204" pitchFamily="34" charset="-120"/>
                <a:cs typeface="Arial Unicode MS" panose="020B0604020202020204" pitchFamily="34" charset="-120"/>
              </a:rPr>
              <a:t>UNIX  </a:t>
            </a:r>
            <a:r>
              <a:rPr lang="zh-TW" altLang="en-US" sz="1600" dirty="0" smtClean="0">
                <a:solidFill>
                  <a:srgbClr val="0070C0"/>
                </a:solidFill>
                <a:latin typeface="微軟正黑體" panose="020B0604030504040204" pitchFamily="34" charset="-120"/>
                <a:ea typeface="微軟正黑體" panose="020B0604030504040204" pitchFamily="34" charset="-120"/>
                <a:cs typeface="Arial Unicode MS" panose="020B0604020202020204" pitchFamily="34" charset="-120"/>
              </a:rPr>
              <a:t>密碼：  </a:t>
            </a:r>
            <a:endParaRPr lang="zh-TW" altLang="en-US" sz="1600" dirty="0">
              <a:solidFill>
                <a:srgbClr val="0070C0"/>
              </a:solidFill>
              <a:latin typeface="微軟正黑體" panose="020B0604030504040204" pitchFamily="34" charset="-120"/>
              <a:ea typeface="微軟正黑體" panose="020B0604030504040204" pitchFamily="34" charset="-120"/>
              <a:cs typeface="Arial Unicode MS" panose="020B0604020202020204" pitchFamily="34" charset="-120"/>
            </a:endParaRPr>
          </a:p>
          <a:p>
            <a:r>
              <a:rPr lang="en-US" altLang="zh-TW" sz="1600" dirty="0" err="1">
                <a:solidFill>
                  <a:srgbClr val="0070C0"/>
                </a:solidFill>
                <a:latin typeface="微軟正黑體" panose="020B0604030504040204" pitchFamily="34" charset="-120"/>
                <a:ea typeface="微軟正黑體" panose="020B0604030504040204" pitchFamily="34" charset="-120"/>
                <a:cs typeface="Arial Unicode MS" panose="020B0604020202020204" pitchFamily="34" charset="-120"/>
              </a:rPr>
              <a:t>passwd</a:t>
            </a:r>
            <a:r>
              <a:rPr lang="zh-TW" altLang="en-US" sz="1600" dirty="0">
                <a:solidFill>
                  <a:srgbClr val="0070C0"/>
                </a:solidFill>
                <a:latin typeface="微軟正黑體" panose="020B0604030504040204" pitchFamily="34" charset="-120"/>
                <a:ea typeface="微軟正黑體" panose="020B0604030504040204" pitchFamily="34" charset="-120"/>
                <a:cs typeface="Arial Unicode MS" panose="020B0604020202020204" pitchFamily="34" charset="-120"/>
              </a:rPr>
              <a:t>：密碼已成功地變更</a:t>
            </a:r>
          </a:p>
        </p:txBody>
      </p:sp>
      <p:sp>
        <p:nvSpPr>
          <p:cNvPr id="8" name="矩形 7"/>
          <p:cNvSpPr/>
          <p:nvPr/>
        </p:nvSpPr>
        <p:spPr>
          <a:xfrm>
            <a:off x="1012029" y="2280647"/>
            <a:ext cx="3430451" cy="156966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zh-TW" sz="1600" dirty="0" err="1"/>
              <a:t>iiiedu@localhost</a:t>
            </a:r>
            <a:r>
              <a:rPr lang="en-US" altLang="zh-TW" sz="1600" dirty="0"/>
              <a:t> ~]$ </a:t>
            </a:r>
            <a:r>
              <a:rPr lang="en-US" altLang="zh-TW" sz="1600" dirty="0" err="1"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passwd</a:t>
            </a:r>
            <a:endParaRPr lang="en-US" altLang="zh-TW" sz="1600" dirty="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endParaRPr>
          </a:p>
          <a:p>
            <a:r>
              <a:rPr lang="zh-TW" altLang="en-US" sz="1600" dirty="0">
                <a:solidFill>
                  <a:srgbClr val="0070C0"/>
                </a:solidFill>
                <a:latin typeface="微軟正黑體" panose="020B0604030504040204" pitchFamily="34" charset="-120"/>
                <a:ea typeface="微軟正黑體" panose="020B0604030504040204" pitchFamily="34" charset="-120"/>
                <a:cs typeface="Arial Unicode MS" panose="020B0604020202020204" pitchFamily="34" charset="-120"/>
              </a:rPr>
              <a:t>正在</a:t>
            </a:r>
            <a:r>
              <a:rPr lang="zh-TW" altLang="en-US" sz="1600" dirty="0" smtClean="0">
                <a:solidFill>
                  <a:srgbClr val="0070C0"/>
                </a:solidFill>
                <a:latin typeface="微軟正黑體" panose="020B0604030504040204" pitchFamily="34" charset="-120"/>
                <a:ea typeface="微軟正黑體" panose="020B0604030504040204" pitchFamily="34" charset="-120"/>
                <a:cs typeface="Arial Unicode MS" panose="020B0604020202020204" pitchFamily="34" charset="-120"/>
              </a:rPr>
              <a:t>變更  </a:t>
            </a:r>
            <a:r>
              <a:rPr lang="en-US" altLang="zh-TW" sz="1600" dirty="0" err="1" smtClean="0">
                <a:solidFill>
                  <a:srgbClr val="0070C0"/>
                </a:solidFill>
                <a:latin typeface="微軟正黑體" panose="020B0604030504040204" pitchFamily="34" charset="-120"/>
                <a:ea typeface="微軟正黑體" panose="020B0604030504040204" pitchFamily="34" charset="-120"/>
                <a:cs typeface="Arial Unicode MS" panose="020B0604020202020204" pitchFamily="34" charset="-120"/>
              </a:rPr>
              <a:t>iiiedu</a:t>
            </a:r>
            <a:r>
              <a:rPr lang="en-US" altLang="zh-TW" sz="1600" dirty="0" smtClean="0">
                <a:solidFill>
                  <a:srgbClr val="0070C0"/>
                </a:solidFill>
                <a:latin typeface="微軟正黑體" panose="020B0604030504040204" pitchFamily="34" charset="-120"/>
                <a:ea typeface="微軟正黑體" panose="020B0604030504040204" pitchFamily="34" charset="-120"/>
                <a:cs typeface="Arial Unicode MS" panose="020B0604020202020204" pitchFamily="34" charset="-120"/>
              </a:rPr>
              <a:t>  </a:t>
            </a:r>
            <a:r>
              <a:rPr lang="zh-TW" altLang="en-US" sz="1600" dirty="0" smtClean="0">
                <a:solidFill>
                  <a:srgbClr val="0070C0"/>
                </a:solidFill>
                <a:latin typeface="微軟正黑體" panose="020B0604030504040204" pitchFamily="34" charset="-120"/>
                <a:ea typeface="微軟正黑體" panose="020B0604030504040204" pitchFamily="34" charset="-120"/>
                <a:cs typeface="Arial Unicode MS" panose="020B0604020202020204" pitchFamily="34" charset="-120"/>
              </a:rPr>
              <a:t>的</a:t>
            </a:r>
            <a:r>
              <a:rPr lang="zh-TW" altLang="en-US" sz="1600" dirty="0">
                <a:solidFill>
                  <a:srgbClr val="0070C0"/>
                </a:solidFill>
                <a:latin typeface="微軟正黑體" panose="020B0604030504040204" pitchFamily="34" charset="-120"/>
                <a:ea typeface="微軟正黑體" panose="020B0604030504040204" pitchFamily="34" charset="-120"/>
                <a:cs typeface="Arial Unicode MS" panose="020B0604020202020204" pitchFamily="34" charset="-120"/>
              </a:rPr>
              <a:t>密碼。</a:t>
            </a:r>
          </a:p>
          <a:p>
            <a:r>
              <a:rPr lang="zh-TW" altLang="en-US" sz="1600" dirty="0">
                <a:solidFill>
                  <a:srgbClr val="0070C0"/>
                </a:solidFill>
                <a:latin typeface="微軟正黑體" panose="020B0604030504040204" pitchFamily="34" charset="-120"/>
                <a:ea typeface="微軟正黑體" panose="020B0604030504040204" pitchFamily="34" charset="-120"/>
                <a:cs typeface="Arial Unicode MS" panose="020B0604020202020204" pitchFamily="34" charset="-120"/>
              </a:rPr>
              <a:t>（目前的）</a:t>
            </a:r>
            <a:r>
              <a:rPr lang="en-US" altLang="zh-TW" sz="1600" dirty="0" smtClean="0">
                <a:solidFill>
                  <a:srgbClr val="0070C0"/>
                </a:solidFill>
                <a:latin typeface="微軟正黑體" panose="020B0604030504040204" pitchFamily="34" charset="-120"/>
                <a:ea typeface="微軟正黑體" panose="020B0604030504040204" pitchFamily="34" charset="-120"/>
                <a:cs typeface="Arial Unicode MS" panose="020B0604020202020204" pitchFamily="34" charset="-120"/>
              </a:rPr>
              <a:t>UNIX  </a:t>
            </a:r>
            <a:r>
              <a:rPr lang="zh-TW" altLang="en-US" sz="1600" dirty="0" smtClean="0">
                <a:solidFill>
                  <a:srgbClr val="0070C0"/>
                </a:solidFill>
                <a:latin typeface="微軟正黑體" panose="020B0604030504040204" pitchFamily="34" charset="-120"/>
                <a:ea typeface="微軟正黑體" panose="020B0604030504040204" pitchFamily="34" charset="-120"/>
                <a:cs typeface="Arial Unicode MS" panose="020B0604020202020204" pitchFamily="34" charset="-120"/>
              </a:rPr>
              <a:t>密碼：  </a:t>
            </a:r>
            <a:endParaRPr lang="zh-TW" altLang="en-US" sz="1600" dirty="0">
              <a:solidFill>
                <a:srgbClr val="0070C0"/>
              </a:solidFill>
              <a:latin typeface="微軟正黑體" panose="020B0604030504040204" pitchFamily="34" charset="-120"/>
              <a:ea typeface="微軟正黑體" panose="020B0604030504040204" pitchFamily="34" charset="-120"/>
              <a:cs typeface="Arial Unicode MS" panose="020B0604020202020204" pitchFamily="34" charset="-120"/>
            </a:endParaRPr>
          </a:p>
          <a:p>
            <a:r>
              <a:rPr lang="zh-TW" altLang="en-US" sz="1600" dirty="0">
                <a:solidFill>
                  <a:srgbClr val="0070C0"/>
                </a:solidFill>
                <a:latin typeface="微軟正黑體" panose="020B0604030504040204" pitchFamily="34" charset="-120"/>
                <a:ea typeface="微軟正黑體" panose="020B0604030504040204" pitchFamily="34" charset="-120"/>
                <a:cs typeface="Arial Unicode MS" panose="020B0604020202020204" pitchFamily="34" charset="-120"/>
              </a:rPr>
              <a:t>輸入新</a:t>
            </a:r>
            <a:r>
              <a:rPr lang="zh-TW" altLang="en-US" sz="1600" dirty="0" smtClean="0">
                <a:solidFill>
                  <a:srgbClr val="0070C0"/>
                </a:solidFill>
                <a:latin typeface="微軟正黑體" panose="020B0604030504040204" pitchFamily="34" charset="-120"/>
                <a:ea typeface="微軟正黑體" panose="020B0604030504040204" pitchFamily="34" charset="-120"/>
                <a:cs typeface="Arial Unicode MS" panose="020B0604020202020204" pitchFamily="34" charset="-120"/>
              </a:rPr>
              <a:t>的  </a:t>
            </a:r>
            <a:r>
              <a:rPr lang="en-US" altLang="zh-TW" sz="1600" dirty="0" smtClean="0">
                <a:solidFill>
                  <a:srgbClr val="0070C0"/>
                </a:solidFill>
                <a:latin typeface="微軟正黑體" panose="020B0604030504040204" pitchFamily="34" charset="-120"/>
                <a:ea typeface="微軟正黑體" panose="020B0604030504040204" pitchFamily="34" charset="-120"/>
                <a:cs typeface="Arial Unicode MS" panose="020B0604020202020204" pitchFamily="34" charset="-120"/>
              </a:rPr>
              <a:t>UNIX  </a:t>
            </a:r>
            <a:r>
              <a:rPr lang="zh-TW" altLang="en-US" sz="1600" dirty="0" smtClean="0">
                <a:solidFill>
                  <a:srgbClr val="0070C0"/>
                </a:solidFill>
                <a:latin typeface="微軟正黑體" panose="020B0604030504040204" pitchFamily="34" charset="-120"/>
                <a:ea typeface="微軟正黑體" panose="020B0604030504040204" pitchFamily="34" charset="-120"/>
                <a:cs typeface="Arial Unicode MS" panose="020B0604020202020204" pitchFamily="34" charset="-120"/>
              </a:rPr>
              <a:t>密碼：  </a:t>
            </a:r>
            <a:endParaRPr lang="zh-TW" altLang="en-US" sz="1600" dirty="0">
              <a:solidFill>
                <a:srgbClr val="0070C0"/>
              </a:solidFill>
              <a:latin typeface="微軟正黑體" panose="020B0604030504040204" pitchFamily="34" charset="-120"/>
              <a:ea typeface="微軟正黑體" panose="020B0604030504040204" pitchFamily="34" charset="-120"/>
              <a:cs typeface="Arial Unicode MS" panose="020B0604020202020204" pitchFamily="34" charset="-120"/>
            </a:endParaRPr>
          </a:p>
          <a:p>
            <a:r>
              <a:rPr lang="zh-TW" altLang="en-US" sz="1600" dirty="0">
                <a:solidFill>
                  <a:srgbClr val="0070C0"/>
                </a:solidFill>
                <a:latin typeface="微軟正黑體" panose="020B0604030504040204" pitchFamily="34" charset="-120"/>
                <a:ea typeface="微軟正黑體" panose="020B0604030504040204" pitchFamily="34" charset="-120"/>
                <a:cs typeface="Arial Unicode MS" panose="020B0604020202020204" pitchFamily="34" charset="-120"/>
              </a:rPr>
              <a:t>再次輸入新</a:t>
            </a:r>
            <a:r>
              <a:rPr lang="zh-TW" altLang="en-US" sz="1600" dirty="0" smtClean="0">
                <a:solidFill>
                  <a:srgbClr val="0070C0"/>
                </a:solidFill>
                <a:latin typeface="微軟正黑體" panose="020B0604030504040204" pitchFamily="34" charset="-120"/>
                <a:ea typeface="微軟正黑體" panose="020B0604030504040204" pitchFamily="34" charset="-120"/>
                <a:cs typeface="Arial Unicode MS" panose="020B0604020202020204" pitchFamily="34" charset="-120"/>
              </a:rPr>
              <a:t>的  </a:t>
            </a:r>
            <a:r>
              <a:rPr lang="en-US" altLang="zh-TW" sz="1600" dirty="0" smtClean="0">
                <a:solidFill>
                  <a:srgbClr val="0070C0"/>
                </a:solidFill>
                <a:latin typeface="微軟正黑體" panose="020B0604030504040204" pitchFamily="34" charset="-120"/>
                <a:ea typeface="微軟正黑體" panose="020B0604030504040204" pitchFamily="34" charset="-120"/>
                <a:cs typeface="Arial Unicode MS" panose="020B0604020202020204" pitchFamily="34" charset="-120"/>
              </a:rPr>
              <a:t>UNIX  </a:t>
            </a:r>
            <a:r>
              <a:rPr lang="zh-TW" altLang="en-US" sz="1600" dirty="0" smtClean="0">
                <a:solidFill>
                  <a:srgbClr val="0070C0"/>
                </a:solidFill>
                <a:latin typeface="微軟正黑體" panose="020B0604030504040204" pitchFamily="34" charset="-120"/>
                <a:ea typeface="微軟正黑體" panose="020B0604030504040204" pitchFamily="34" charset="-120"/>
                <a:cs typeface="Arial Unicode MS" panose="020B0604020202020204" pitchFamily="34" charset="-120"/>
              </a:rPr>
              <a:t>密碼：  </a:t>
            </a:r>
            <a:endParaRPr lang="zh-TW" altLang="en-US" sz="1600" dirty="0">
              <a:solidFill>
                <a:srgbClr val="0070C0"/>
              </a:solidFill>
              <a:latin typeface="微軟正黑體" panose="020B0604030504040204" pitchFamily="34" charset="-120"/>
              <a:ea typeface="微軟正黑體" panose="020B0604030504040204" pitchFamily="34" charset="-120"/>
              <a:cs typeface="Arial Unicode MS" panose="020B0604020202020204" pitchFamily="34" charset="-120"/>
            </a:endParaRPr>
          </a:p>
          <a:p>
            <a:r>
              <a:rPr lang="en-US" altLang="zh-TW" sz="1600" dirty="0" err="1">
                <a:solidFill>
                  <a:srgbClr val="0070C0"/>
                </a:solidFill>
                <a:latin typeface="微軟正黑體" panose="020B0604030504040204" pitchFamily="34" charset="-120"/>
                <a:ea typeface="微軟正黑體" panose="020B0604030504040204" pitchFamily="34" charset="-120"/>
                <a:cs typeface="Arial Unicode MS" panose="020B0604020202020204" pitchFamily="34" charset="-120"/>
              </a:rPr>
              <a:t>passwd</a:t>
            </a:r>
            <a:r>
              <a:rPr lang="zh-TW" altLang="en-US" sz="1600" dirty="0">
                <a:solidFill>
                  <a:srgbClr val="0070C0"/>
                </a:solidFill>
                <a:latin typeface="微軟正黑體" panose="020B0604030504040204" pitchFamily="34" charset="-120"/>
                <a:ea typeface="微軟正黑體" panose="020B0604030504040204" pitchFamily="34" charset="-120"/>
                <a:cs typeface="Arial Unicode MS" panose="020B0604020202020204" pitchFamily="34" charset="-120"/>
              </a:rPr>
              <a:t>：密碼已成功地變更</a:t>
            </a:r>
          </a:p>
        </p:txBody>
      </p:sp>
      <p:sp>
        <p:nvSpPr>
          <p:cNvPr id="3" name="矩形 2"/>
          <p:cNvSpPr/>
          <p:nvPr/>
        </p:nvSpPr>
        <p:spPr>
          <a:xfrm>
            <a:off x="4987280" y="2798807"/>
            <a:ext cx="3877985" cy="369332"/>
          </a:xfrm>
          <a:prstGeom prst="rect">
            <a:avLst/>
          </a:prstGeom>
        </p:spPr>
        <p:txBody>
          <a:bodyPr wrap="none">
            <a:spAutoFit/>
          </a:bodyPr>
          <a:lstStyle/>
          <a:p>
            <a:r>
              <a:rPr lang="zh-TW" altLang="en-US" dirty="0" smtClean="0"/>
              <a:t>新密碼若設定</a:t>
            </a:r>
            <a:r>
              <a:rPr lang="zh-TW" altLang="en-US" dirty="0"/>
              <a:t>太</a:t>
            </a:r>
            <a:r>
              <a:rPr lang="zh-TW" altLang="en-US" dirty="0" smtClean="0"/>
              <a:t>簡單，會被系統拒絕</a:t>
            </a:r>
            <a:endParaRPr lang="zh-TW" altLang="en-US" dirty="0"/>
          </a:p>
        </p:txBody>
      </p:sp>
      <p:pic>
        <p:nvPicPr>
          <p:cNvPr id="10" name="圖片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99808" y="111516"/>
            <a:ext cx="1191384" cy="1191384"/>
          </a:xfrm>
          <a:prstGeom prst="rect">
            <a:avLst/>
          </a:prstGeom>
        </p:spPr>
      </p:pic>
    </p:spTree>
    <p:extLst>
      <p:ext uri="{BB962C8B-B14F-4D97-AF65-F5344CB8AC3E}">
        <p14:creationId xmlns:p14="http://schemas.microsoft.com/office/powerpoint/2010/main" val="10353061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pPr lvl="0"/>
            <a:r>
              <a:rPr lang="zh-TW" altLang="en-US" dirty="0" smtClean="0"/>
              <a:t>認識</a:t>
            </a:r>
            <a:r>
              <a:rPr lang="en-US" altLang="zh-TW" dirty="0" smtClean="0"/>
              <a:t>Linux</a:t>
            </a:r>
            <a:r>
              <a:rPr lang="zh-TW" altLang="en-US" dirty="0" smtClean="0"/>
              <a:t>系統</a:t>
            </a:r>
            <a:br>
              <a:rPr lang="zh-TW" altLang="en-US" dirty="0" smtClean="0"/>
            </a:br>
            <a:endParaRPr lang="zh-TW" altLang="en-US" dirty="0"/>
          </a:p>
        </p:txBody>
      </p:sp>
      <p:sp>
        <p:nvSpPr>
          <p:cNvPr id="7" name="文字版面配置區 6"/>
          <p:cNvSpPr>
            <a:spLocks noGrp="1"/>
          </p:cNvSpPr>
          <p:nvPr>
            <p:ph type="body" idx="1"/>
          </p:nvPr>
        </p:nvSpPr>
        <p:spPr/>
        <p:txBody>
          <a:bodyPr/>
          <a:lstStyle/>
          <a:p>
            <a:endParaRPr lang="zh-TW" altLang="en-US"/>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14</a:t>
            </a:fld>
            <a:endParaRPr lang="zh-TW" altLang="en-US"/>
          </a:p>
        </p:txBody>
      </p:sp>
    </p:spTree>
    <p:extLst>
      <p:ext uri="{BB962C8B-B14F-4D97-AF65-F5344CB8AC3E}">
        <p14:creationId xmlns:p14="http://schemas.microsoft.com/office/powerpoint/2010/main" val="141759051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更改帳號的密碼</a:t>
            </a:r>
            <a:r>
              <a:rPr lang="en-US" altLang="zh-TW" smtClean="0"/>
              <a:t>(chpasswd)</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140</a:t>
            </a:fld>
            <a:endParaRPr lang="zh-TW" altLang="en-US"/>
          </a:p>
        </p:txBody>
      </p:sp>
      <p:sp>
        <p:nvSpPr>
          <p:cNvPr id="4" name="內容版面配置區 3"/>
          <p:cNvSpPr>
            <a:spLocks noGrp="1"/>
          </p:cNvSpPr>
          <p:nvPr>
            <p:ph sz="quarter" idx="1"/>
          </p:nvPr>
        </p:nvSpPr>
        <p:spPr/>
        <p:txBody>
          <a:bodyPr/>
          <a:lstStyle/>
          <a:p>
            <a:r>
              <a:rPr lang="en-US" altLang="zh-TW" dirty="0" smtClean="0"/>
              <a:t>echo </a:t>
            </a:r>
            <a:r>
              <a:rPr lang="zh-TW" altLang="en-US" dirty="0" smtClean="0"/>
              <a:t>帳號</a:t>
            </a:r>
            <a:r>
              <a:rPr lang="en-US" altLang="zh-TW" dirty="0" smtClean="0"/>
              <a:t>:</a:t>
            </a:r>
            <a:r>
              <a:rPr lang="zh-TW" altLang="en-US" dirty="0" smtClean="0"/>
              <a:t>密碼 </a:t>
            </a:r>
            <a:r>
              <a:rPr lang="en-US" altLang="zh-TW" dirty="0" smtClean="0"/>
              <a:t>|</a:t>
            </a:r>
            <a:r>
              <a:rPr lang="zh-TW" altLang="en-US" dirty="0" smtClean="0"/>
              <a:t> </a:t>
            </a:r>
            <a:r>
              <a:rPr lang="en-US" altLang="zh-TW" dirty="0" err="1" smtClean="0"/>
              <a:t>chpasswd</a:t>
            </a:r>
            <a:endParaRPr lang="zh-TW" altLang="en-US" dirty="0" smtClean="0"/>
          </a:p>
          <a:p>
            <a:pPr lvl="1"/>
            <a:endParaRPr lang="en-US" altLang="zh-TW" dirty="0" smtClean="0"/>
          </a:p>
          <a:p>
            <a:r>
              <a:rPr lang="zh-TW" altLang="en-US" dirty="0"/>
              <a:t>適合用於自動化腳本，可批量設定密碼</a:t>
            </a:r>
            <a:endParaRPr lang="en-US" altLang="zh-TW" dirty="0" smtClean="0"/>
          </a:p>
          <a:p>
            <a:r>
              <a:rPr lang="zh-TW" altLang="en-US" dirty="0" smtClean="0"/>
              <a:t>會</a:t>
            </a:r>
            <a:r>
              <a:rPr lang="zh-TW" altLang="en-US" dirty="0" smtClean="0"/>
              <a:t>讀入未加密的密碼，並進行加密後寫入</a:t>
            </a:r>
            <a:r>
              <a:rPr lang="en-US" altLang="zh-TW" dirty="0" smtClean="0"/>
              <a:t>/</a:t>
            </a:r>
            <a:r>
              <a:rPr lang="en-US" altLang="zh-TW" dirty="0" err="1" smtClean="0"/>
              <a:t>etc</a:t>
            </a:r>
            <a:r>
              <a:rPr lang="en-US" altLang="zh-TW" dirty="0" smtClean="0"/>
              <a:t>/shadow </a:t>
            </a:r>
          </a:p>
          <a:p>
            <a:r>
              <a:rPr lang="zh-TW" altLang="en-US" dirty="0" smtClean="0"/>
              <a:t>會造成</a:t>
            </a:r>
            <a:r>
              <a:rPr lang="en-US" altLang="zh-TW" dirty="0"/>
              <a:t>history</a:t>
            </a:r>
            <a:r>
              <a:rPr lang="zh-TW" altLang="en-US" dirty="0" smtClean="0"/>
              <a:t>內有該筆</a:t>
            </a:r>
            <a:r>
              <a:rPr lang="zh-TW" altLang="en-US" dirty="0" smtClean="0"/>
              <a:t>密碼紀錄</a:t>
            </a:r>
            <a:endParaRPr lang="en-US" altLang="zh-TW" dirty="0" smtClean="0"/>
          </a:p>
          <a:p>
            <a:endParaRPr lang="en-US" altLang="zh-TW" dirty="0" smtClean="0"/>
          </a:p>
          <a:p>
            <a:r>
              <a:rPr lang="zh-TW" altLang="en-US" dirty="0" smtClean="0"/>
              <a:t>範例</a:t>
            </a:r>
            <a:r>
              <a:rPr lang="zh-TW" altLang="en-US" dirty="0" smtClean="0"/>
              <a:t>：以</a:t>
            </a:r>
            <a:r>
              <a:rPr lang="en-US" altLang="zh-TW" dirty="0" smtClean="0"/>
              <a:t>root</a:t>
            </a:r>
            <a:r>
              <a:rPr lang="zh-TW" altLang="en-US" dirty="0" smtClean="0"/>
              <a:t>身分將</a:t>
            </a:r>
            <a:r>
              <a:rPr lang="en-US" altLang="zh-TW" dirty="0" err="1" smtClean="0"/>
              <a:t>iiiedu</a:t>
            </a:r>
            <a:r>
              <a:rPr lang="zh-TW" altLang="en-US" dirty="0" smtClean="0"/>
              <a:t>的密碼改為</a:t>
            </a:r>
            <a:r>
              <a:rPr lang="en-US" altLang="zh-TW" dirty="0" smtClean="0"/>
              <a:t>12345</a:t>
            </a:r>
          </a:p>
          <a:p>
            <a:pPr lvl="1"/>
            <a:r>
              <a:rPr lang="en-US" altLang="zh-TW" dirty="0" smtClean="0"/>
              <a:t>echo iiiedu:12345 | </a:t>
            </a:r>
            <a:r>
              <a:rPr lang="en-US" altLang="zh-TW" dirty="0" err="1" smtClean="0"/>
              <a:t>sudo</a:t>
            </a:r>
            <a:r>
              <a:rPr lang="en-US" altLang="zh-TW" dirty="0" smtClean="0"/>
              <a:t>  </a:t>
            </a:r>
            <a:r>
              <a:rPr lang="en-US" altLang="zh-TW" dirty="0" err="1" smtClean="0"/>
              <a:t>chpasswd</a:t>
            </a:r>
            <a:r>
              <a:rPr lang="en-US" altLang="zh-TW" dirty="0" smtClean="0"/>
              <a:t>	</a:t>
            </a:r>
          </a:p>
          <a:p>
            <a:pPr lvl="1"/>
            <a:endParaRPr lang="en-US" altLang="zh-TW" dirty="0" smtClean="0"/>
          </a:p>
        </p:txBody>
      </p:sp>
    </p:spTree>
    <p:extLst>
      <p:ext uri="{BB962C8B-B14F-4D97-AF65-F5344CB8AC3E}">
        <p14:creationId xmlns:p14="http://schemas.microsoft.com/office/powerpoint/2010/main" val="398867582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更改密碼期限</a:t>
            </a:r>
            <a:r>
              <a:rPr lang="en-US" altLang="zh-TW" smtClean="0"/>
              <a:t>(chage)</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141</a:t>
            </a:fld>
            <a:endParaRPr lang="zh-TW" altLang="en-US"/>
          </a:p>
        </p:txBody>
      </p:sp>
      <p:sp>
        <p:nvSpPr>
          <p:cNvPr id="4" name="內容版面配置區 3"/>
          <p:cNvSpPr>
            <a:spLocks noGrp="1"/>
          </p:cNvSpPr>
          <p:nvPr>
            <p:ph sz="quarter" idx="1"/>
          </p:nvPr>
        </p:nvSpPr>
        <p:spPr/>
        <p:txBody>
          <a:bodyPr/>
          <a:lstStyle/>
          <a:p>
            <a:r>
              <a:rPr lang="en-US" altLang="zh-TW" dirty="0" err="1" smtClean="0"/>
              <a:t>chage</a:t>
            </a:r>
            <a:r>
              <a:rPr lang="en-US" altLang="zh-TW" dirty="0" smtClean="0"/>
              <a:t> -l user2	</a:t>
            </a:r>
            <a:r>
              <a:rPr lang="en-US" altLang="zh-TW" dirty="0" smtClean="0">
                <a:solidFill>
                  <a:srgbClr val="00B050"/>
                </a:solidFill>
              </a:rPr>
              <a:t>#</a:t>
            </a:r>
            <a:r>
              <a:rPr lang="zh-TW" altLang="en-US" dirty="0" smtClean="0">
                <a:solidFill>
                  <a:srgbClr val="00B050"/>
                </a:solidFill>
              </a:rPr>
              <a:t>列出詳細資訊</a:t>
            </a:r>
          </a:p>
          <a:p>
            <a:r>
              <a:rPr lang="en-US" altLang="zh-TW" dirty="0" err="1" smtClean="0"/>
              <a:t>sudo</a:t>
            </a:r>
            <a:r>
              <a:rPr lang="en-US" altLang="zh-TW" dirty="0" smtClean="0"/>
              <a:t> </a:t>
            </a:r>
            <a:r>
              <a:rPr lang="en-US" altLang="zh-TW" dirty="0" err="1" smtClean="0"/>
              <a:t>chage</a:t>
            </a:r>
            <a:r>
              <a:rPr lang="en-US" altLang="zh-TW" dirty="0" smtClean="0"/>
              <a:t> user2	</a:t>
            </a:r>
            <a:r>
              <a:rPr lang="en-US" altLang="zh-TW" dirty="0" smtClean="0">
                <a:solidFill>
                  <a:srgbClr val="00B050"/>
                </a:solidFill>
              </a:rPr>
              <a:t>#</a:t>
            </a:r>
            <a:r>
              <a:rPr lang="zh-TW" altLang="en-US" dirty="0" smtClean="0">
                <a:solidFill>
                  <a:srgbClr val="00B050"/>
                </a:solidFill>
              </a:rPr>
              <a:t>設定期限</a:t>
            </a:r>
            <a:endParaRPr lang="en-US" altLang="zh-TW" dirty="0" smtClean="0">
              <a:solidFill>
                <a:srgbClr val="00B050"/>
              </a:solidFill>
            </a:endParaRPr>
          </a:p>
          <a:p>
            <a:pPr lvl="1"/>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p:txBody>
      </p:sp>
      <p:sp>
        <p:nvSpPr>
          <p:cNvPr id="5" name="矩形 4"/>
          <p:cNvSpPr/>
          <p:nvPr/>
        </p:nvSpPr>
        <p:spPr>
          <a:xfrm>
            <a:off x="899592" y="2276872"/>
            <a:ext cx="5400600" cy="230832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zh-TW" sz="1600" dirty="0" err="1"/>
              <a:t>iiiedu@localhost</a:t>
            </a:r>
            <a:r>
              <a:rPr lang="en-US" altLang="zh-TW" sz="1600" dirty="0"/>
              <a:t> ~]$ </a:t>
            </a:r>
            <a:r>
              <a:rPr lang="en-US" altLang="zh-TW" sz="1600" dirty="0" err="1"/>
              <a:t>sudo</a:t>
            </a:r>
            <a:r>
              <a:rPr lang="en-US" altLang="zh-TW" sz="1600" dirty="0"/>
              <a:t> </a:t>
            </a:r>
            <a:r>
              <a:rPr lang="en-US" altLang="zh-TW" sz="1600" dirty="0" err="1"/>
              <a:t>chage</a:t>
            </a:r>
            <a:r>
              <a:rPr lang="en-US" altLang="zh-TW" sz="1600" dirty="0"/>
              <a:t> </a:t>
            </a:r>
            <a:r>
              <a:rPr lang="en-US" altLang="zh-TW" sz="1600" dirty="0" smtClean="0"/>
              <a:t>user2</a:t>
            </a:r>
            <a:r>
              <a:rPr lang="zh-TW" altLang="en-US" sz="1600" dirty="0"/>
              <a:t/>
            </a:r>
            <a:br>
              <a:rPr lang="zh-TW" altLang="en-US" sz="1600" dirty="0"/>
            </a:br>
            <a:r>
              <a:rPr lang="zh-TW" altLang="en-US" sz="1600" dirty="0"/>
              <a:t>正在為 </a:t>
            </a:r>
            <a:r>
              <a:rPr lang="en-US" altLang="zh-TW" sz="1600" dirty="0" smtClean="0"/>
              <a:t>user2 </a:t>
            </a:r>
            <a:r>
              <a:rPr lang="zh-TW" altLang="en-US" sz="1600" dirty="0"/>
              <a:t>修改年齡訊息</a:t>
            </a:r>
            <a:br>
              <a:rPr lang="zh-TW" altLang="en-US" sz="1600" dirty="0"/>
            </a:br>
            <a:r>
              <a:rPr lang="zh-TW" altLang="en-US" sz="1600" dirty="0"/>
              <a:t>請輸入新值，或直接按 </a:t>
            </a:r>
            <a:r>
              <a:rPr lang="en-US" altLang="zh-TW" sz="1600" dirty="0"/>
              <a:t>ENTER </a:t>
            </a:r>
            <a:r>
              <a:rPr lang="zh-TW" altLang="en-US" sz="1600" dirty="0"/>
              <a:t>鍵以使用預設值</a:t>
            </a:r>
            <a:br>
              <a:rPr lang="zh-TW" altLang="en-US" sz="1600" dirty="0"/>
            </a:br>
            <a:r>
              <a:rPr lang="zh-TW" altLang="en-US" sz="1600" dirty="0"/>
              <a:t>        密碼期限最小值 </a:t>
            </a:r>
            <a:r>
              <a:rPr lang="en-US" altLang="zh-TW" sz="1600" dirty="0"/>
              <a:t>[2]:</a:t>
            </a:r>
            <a:r>
              <a:rPr lang="zh-TW" altLang="en-US" sz="1600" dirty="0"/>
              <a:t/>
            </a:r>
            <a:br>
              <a:rPr lang="zh-TW" altLang="en-US" sz="1600" dirty="0"/>
            </a:br>
            <a:r>
              <a:rPr lang="zh-TW" altLang="en-US" sz="1600" dirty="0"/>
              <a:t>        密碼期限最大值 </a:t>
            </a:r>
            <a:r>
              <a:rPr lang="en-US" altLang="zh-TW" sz="1600" dirty="0"/>
              <a:t>[60]:</a:t>
            </a:r>
            <a:r>
              <a:rPr lang="zh-TW" altLang="en-US" sz="1600" dirty="0"/>
              <a:t/>
            </a:r>
            <a:br>
              <a:rPr lang="zh-TW" altLang="en-US" sz="1600" dirty="0"/>
            </a:br>
            <a:r>
              <a:rPr lang="zh-TW" altLang="en-US" sz="1600" dirty="0"/>
              <a:t>        最近一次密碼修改時間 </a:t>
            </a:r>
            <a:r>
              <a:rPr lang="en-US" altLang="zh-TW" sz="1600" dirty="0"/>
              <a:t>(YYYY-MM-DD) [</a:t>
            </a:r>
            <a:r>
              <a:rPr lang="en-US" altLang="zh-TW" sz="1600" dirty="0" smtClean="0"/>
              <a:t>2015-01-02</a:t>
            </a:r>
            <a:r>
              <a:rPr lang="en-US" altLang="zh-TW" sz="1600" dirty="0"/>
              <a:t>]:</a:t>
            </a:r>
            <a:r>
              <a:rPr lang="zh-TW" altLang="en-US" sz="1600" dirty="0"/>
              <a:t/>
            </a:r>
            <a:br>
              <a:rPr lang="zh-TW" altLang="en-US" sz="1600" dirty="0"/>
            </a:br>
            <a:r>
              <a:rPr lang="zh-TW" altLang="en-US" sz="1600" dirty="0"/>
              <a:t>        密碼過期警告 </a:t>
            </a:r>
            <a:r>
              <a:rPr lang="en-US" altLang="zh-TW" sz="1600" dirty="0"/>
              <a:t>[7]:</a:t>
            </a:r>
            <a:r>
              <a:rPr lang="zh-TW" altLang="en-US" sz="1600" dirty="0"/>
              <a:t/>
            </a:r>
            <a:br>
              <a:rPr lang="zh-TW" altLang="en-US" sz="1600" dirty="0"/>
            </a:br>
            <a:r>
              <a:rPr lang="zh-TW" altLang="en-US" sz="1600" dirty="0"/>
              <a:t>        密碼失效 </a:t>
            </a:r>
            <a:r>
              <a:rPr lang="en-US" altLang="zh-TW" sz="1600" dirty="0"/>
              <a:t>[-1]: 30</a:t>
            </a:r>
            <a:r>
              <a:rPr lang="zh-TW" altLang="en-US" sz="1600" dirty="0"/>
              <a:t/>
            </a:r>
            <a:br>
              <a:rPr lang="zh-TW" altLang="en-US" sz="1600" dirty="0"/>
            </a:br>
            <a:r>
              <a:rPr lang="zh-TW" altLang="en-US" sz="1600" dirty="0"/>
              <a:t>        帳戶過期時間 </a:t>
            </a:r>
            <a:r>
              <a:rPr lang="en-US" altLang="zh-TW" sz="1600" dirty="0"/>
              <a:t>(YYYY-MM-DD) [-1</a:t>
            </a:r>
            <a:r>
              <a:rPr lang="en-US" altLang="zh-TW" sz="1600" dirty="0" smtClean="0"/>
              <a:t>]:</a:t>
            </a:r>
            <a:endParaRPr lang="zh-TW" altLang="en-US" sz="1600" dirty="0"/>
          </a:p>
        </p:txBody>
      </p:sp>
      <p:sp>
        <p:nvSpPr>
          <p:cNvPr id="7" name="矩形 6"/>
          <p:cNvSpPr/>
          <p:nvPr/>
        </p:nvSpPr>
        <p:spPr>
          <a:xfrm>
            <a:off x="1115616" y="4869160"/>
            <a:ext cx="5616624" cy="923330"/>
          </a:xfrm>
          <a:prstGeom prst="rect">
            <a:avLst/>
          </a:prstGeom>
        </p:spPr>
        <p:txBody>
          <a:bodyPr wrap="square">
            <a:spAutoFit/>
          </a:bodyPr>
          <a:lstStyle/>
          <a:p>
            <a:pPr marL="285750" indent="-285750">
              <a:buFont typeface="Arial" panose="020B0604020202020204" pitchFamily="34" charset="0"/>
              <a:buChar char="•"/>
            </a:pPr>
            <a:r>
              <a:rPr lang="zh-TW" altLang="en-US" dirty="0"/>
              <a:t>最少相隔</a:t>
            </a:r>
            <a:r>
              <a:rPr lang="en-US" altLang="zh-TW" dirty="0"/>
              <a:t>2</a:t>
            </a:r>
            <a:r>
              <a:rPr lang="zh-TW" altLang="en-US" dirty="0"/>
              <a:t>天，最多</a:t>
            </a:r>
            <a:r>
              <a:rPr lang="en-US" altLang="zh-TW" dirty="0"/>
              <a:t>60</a:t>
            </a:r>
            <a:r>
              <a:rPr lang="zh-TW" altLang="en-US" dirty="0"/>
              <a:t>天內才能改變密碼</a:t>
            </a:r>
          </a:p>
          <a:p>
            <a:pPr marL="285750" indent="-285750">
              <a:buFont typeface="Arial" panose="020B0604020202020204" pitchFamily="34" charset="0"/>
              <a:buChar char="•"/>
            </a:pPr>
            <a:r>
              <a:rPr lang="zh-TW" altLang="en-US" dirty="0"/>
              <a:t>密碼過期</a:t>
            </a:r>
            <a:r>
              <a:rPr lang="en-US" altLang="zh-TW" dirty="0"/>
              <a:t>7</a:t>
            </a:r>
            <a:r>
              <a:rPr lang="zh-TW" altLang="en-US" dirty="0"/>
              <a:t>天前發出警告，過期</a:t>
            </a:r>
            <a:r>
              <a:rPr lang="en-US" altLang="zh-TW" dirty="0"/>
              <a:t>30</a:t>
            </a:r>
            <a:r>
              <a:rPr lang="zh-TW" altLang="en-US" dirty="0"/>
              <a:t>天後密碼失效</a:t>
            </a:r>
          </a:p>
          <a:p>
            <a:pPr marL="285750" indent="-285750">
              <a:buFont typeface="Arial" panose="020B0604020202020204" pitchFamily="34" charset="0"/>
              <a:buChar char="•"/>
            </a:pPr>
            <a:r>
              <a:rPr lang="zh-TW" altLang="en-US" dirty="0"/>
              <a:t>帳戶從不過期</a:t>
            </a:r>
          </a:p>
        </p:txBody>
      </p:sp>
      <p:sp>
        <p:nvSpPr>
          <p:cNvPr id="6" name="弧形箭號 (左彎) 5"/>
          <p:cNvSpPr/>
          <p:nvPr/>
        </p:nvSpPr>
        <p:spPr>
          <a:xfrm>
            <a:off x="6444208" y="3933056"/>
            <a:ext cx="576064" cy="108012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261678979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新增</a:t>
            </a:r>
            <a:r>
              <a:rPr lang="en-US" altLang="zh-TW" dirty="0"/>
              <a:t>/</a:t>
            </a:r>
            <a:r>
              <a:rPr lang="zh-TW" altLang="en-US" dirty="0"/>
              <a:t>修改</a:t>
            </a:r>
            <a:r>
              <a:rPr lang="en-US" altLang="zh-TW" dirty="0"/>
              <a:t>/</a:t>
            </a:r>
            <a:r>
              <a:rPr lang="zh-TW" altLang="en-US" dirty="0"/>
              <a:t>移除群組</a:t>
            </a:r>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142</a:t>
            </a:fld>
            <a:endParaRPr lang="zh-TW" altLang="en-US"/>
          </a:p>
        </p:txBody>
      </p:sp>
      <p:sp>
        <p:nvSpPr>
          <p:cNvPr id="4" name="內容版面配置區 3"/>
          <p:cNvSpPr>
            <a:spLocks noGrp="1"/>
          </p:cNvSpPr>
          <p:nvPr>
            <p:ph sz="quarter" idx="1"/>
          </p:nvPr>
        </p:nvSpPr>
        <p:spPr/>
        <p:txBody>
          <a:bodyPr>
            <a:normAutofit/>
          </a:bodyPr>
          <a:lstStyle/>
          <a:p>
            <a:endParaRPr lang="en-US" altLang="zh-TW" dirty="0" smtClean="0"/>
          </a:p>
          <a:p>
            <a:endParaRPr lang="en-US" altLang="zh-TW" dirty="0"/>
          </a:p>
          <a:p>
            <a:endParaRPr lang="en-US" altLang="zh-TW" dirty="0" smtClean="0"/>
          </a:p>
          <a:p>
            <a:endParaRPr lang="en-US" altLang="zh-TW" dirty="0"/>
          </a:p>
          <a:p>
            <a:endParaRPr lang="en-US" altLang="zh-TW" dirty="0" smtClean="0"/>
          </a:p>
          <a:p>
            <a:r>
              <a:rPr lang="zh-TW" altLang="en-US" dirty="0" smtClean="0"/>
              <a:t>需</a:t>
            </a:r>
            <a:r>
              <a:rPr lang="en-US" altLang="zh-TW" dirty="0" smtClean="0"/>
              <a:t>root</a:t>
            </a:r>
            <a:r>
              <a:rPr lang="zh-TW" altLang="en-US" dirty="0" smtClean="0"/>
              <a:t>權限</a:t>
            </a:r>
            <a:endParaRPr lang="en-US" altLang="zh-TW" dirty="0" smtClean="0"/>
          </a:p>
          <a:p>
            <a:pPr lvl="1"/>
            <a:r>
              <a:rPr lang="en-US" altLang="zh-TW" dirty="0" err="1" smtClean="0"/>
              <a:t>sudo</a:t>
            </a:r>
            <a:r>
              <a:rPr lang="en-US" altLang="zh-TW" dirty="0" smtClean="0"/>
              <a:t> </a:t>
            </a:r>
            <a:r>
              <a:rPr lang="en-US" altLang="zh-TW" dirty="0" err="1" smtClean="0"/>
              <a:t>groupadd</a:t>
            </a:r>
            <a:r>
              <a:rPr lang="en-US" altLang="zh-TW" dirty="0" smtClean="0"/>
              <a:t>  group1 			</a:t>
            </a:r>
            <a:r>
              <a:rPr lang="en-US" altLang="zh-TW" dirty="0" smtClean="0">
                <a:solidFill>
                  <a:srgbClr val="00B050"/>
                </a:solidFill>
              </a:rPr>
              <a:t>#</a:t>
            </a:r>
            <a:r>
              <a:rPr lang="zh-TW" altLang="en-US" dirty="0" smtClean="0">
                <a:solidFill>
                  <a:srgbClr val="00B050"/>
                </a:solidFill>
              </a:rPr>
              <a:t>新增</a:t>
            </a:r>
            <a:r>
              <a:rPr lang="en-US" altLang="zh-TW" dirty="0" smtClean="0">
                <a:solidFill>
                  <a:srgbClr val="00B050"/>
                </a:solidFill>
              </a:rPr>
              <a:t>group1</a:t>
            </a:r>
            <a:endParaRPr lang="en-US" altLang="zh-TW" dirty="0">
              <a:solidFill>
                <a:srgbClr val="00B050"/>
              </a:solidFill>
            </a:endParaRPr>
          </a:p>
          <a:p>
            <a:pPr lvl="1"/>
            <a:r>
              <a:rPr lang="en-US" altLang="zh-TW" dirty="0" err="1" smtClean="0"/>
              <a:t>sudo</a:t>
            </a:r>
            <a:r>
              <a:rPr lang="en-US" altLang="zh-TW" dirty="0" smtClean="0"/>
              <a:t> </a:t>
            </a:r>
            <a:r>
              <a:rPr lang="en-US" altLang="zh-TW" dirty="0" err="1" smtClean="0"/>
              <a:t>groupadd</a:t>
            </a:r>
            <a:r>
              <a:rPr lang="en-US" altLang="zh-TW" dirty="0" smtClean="0"/>
              <a:t>  </a:t>
            </a:r>
            <a:r>
              <a:rPr lang="en-US" altLang="zh-TW" dirty="0"/>
              <a:t>-g  </a:t>
            </a:r>
            <a:r>
              <a:rPr lang="en-US" altLang="zh-TW" dirty="0" smtClean="0"/>
              <a:t>1004  </a:t>
            </a:r>
            <a:r>
              <a:rPr lang="en-US" altLang="zh-TW" dirty="0"/>
              <a:t>group2	</a:t>
            </a:r>
            <a:r>
              <a:rPr lang="en-US" altLang="zh-TW" dirty="0" smtClean="0">
                <a:solidFill>
                  <a:srgbClr val="00B050"/>
                </a:solidFill>
              </a:rPr>
              <a:t>#</a:t>
            </a:r>
            <a:r>
              <a:rPr lang="zh-TW" altLang="en-US" dirty="0">
                <a:solidFill>
                  <a:srgbClr val="00B050"/>
                </a:solidFill>
              </a:rPr>
              <a:t>新增</a:t>
            </a:r>
            <a:r>
              <a:rPr lang="en-US" altLang="zh-TW" dirty="0" smtClean="0">
                <a:solidFill>
                  <a:srgbClr val="00B050"/>
                </a:solidFill>
              </a:rPr>
              <a:t>group2</a:t>
            </a:r>
          </a:p>
          <a:p>
            <a:pPr lvl="1"/>
            <a:r>
              <a:rPr lang="en-US" altLang="zh-TW" dirty="0" err="1" smtClean="0"/>
              <a:t>sudo</a:t>
            </a:r>
            <a:r>
              <a:rPr lang="en-US" altLang="zh-TW" dirty="0" smtClean="0"/>
              <a:t> </a:t>
            </a:r>
            <a:r>
              <a:rPr lang="en-US" altLang="zh-TW" dirty="0" err="1" smtClean="0"/>
              <a:t>groupmod</a:t>
            </a:r>
            <a:r>
              <a:rPr lang="en-US" altLang="zh-TW" dirty="0" smtClean="0"/>
              <a:t>  </a:t>
            </a:r>
            <a:r>
              <a:rPr lang="en-US" altLang="zh-TW" dirty="0"/>
              <a:t>-g  </a:t>
            </a:r>
            <a:r>
              <a:rPr lang="en-US" altLang="zh-TW" dirty="0" smtClean="0"/>
              <a:t>1005  </a:t>
            </a:r>
            <a:r>
              <a:rPr lang="en-US" altLang="zh-TW" dirty="0"/>
              <a:t>group2	</a:t>
            </a:r>
            <a:r>
              <a:rPr lang="en-US" altLang="zh-TW" dirty="0" smtClean="0">
                <a:solidFill>
                  <a:srgbClr val="00B050"/>
                </a:solidFill>
              </a:rPr>
              <a:t>#</a:t>
            </a:r>
            <a:r>
              <a:rPr lang="zh-TW" altLang="en-US" dirty="0" smtClean="0">
                <a:solidFill>
                  <a:srgbClr val="00B050"/>
                </a:solidFill>
              </a:rPr>
              <a:t>修改</a:t>
            </a:r>
            <a:r>
              <a:rPr lang="en-US" altLang="zh-TW" dirty="0" smtClean="0">
                <a:solidFill>
                  <a:srgbClr val="00B050"/>
                </a:solidFill>
              </a:rPr>
              <a:t>group2</a:t>
            </a:r>
            <a:endParaRPr lang="en-US" altLang="zh-TW" dirty="0">
              <a:solidFill>
                <a:srgbClr val="00B050"/>
              </a:solidFill>
            </a:endParaRPr>
          </a:p>
          <a:p>
            <a:pPr lvl="1"/>
            <a:r>
              <a:rPr lang="en-US" altLang="zh-TW" dirty="0" err="1" smtClean="0"/>
              <a:t>sudo</a:t>
            </a:r>
            <a:r>
              <a:rPr lang="en-US" altLang="zh-TW" dirty="0" smtClean="0"/>
              <a:t> </a:t>
            </a:r>
            <a:r>
              <a:rPr lang="en-US" altLang="zh-TW" dirty="0" err="1" smtClean="0"/>
              <a:t>groupmod</a:t>
            </a:r>
            <a:r>
              <a:rPr lang="en-US" altLang="zh-TW" dirty="0" smtClean="0"/>
              <a:t>  </a:t>
            </a:r>
            <a:r>
              <a:rPr lang="en-US" altLang="zh-TW" dirty="0"/>
              <a:t>-n  </a:t>
            </a:r>
            <a:r>
              <a:rPr lang="en-US" altLang="zh-TW" dirty="0" err="1"/>
              <a:t>newgroup</a:t>
            </a:r>
            <a:r>
              <a:rPr lang="en-US" altLang="zh-TW" dirty="0"/>
              <a:t>  </a:t>
            </a:r>
            <a:r>
              <a:rPr lang="en-US" altLang="zh-TW" dirty="0" smtClean="0"/>
              <a:t>group2</a:t>
            </a:r>
            <a:r>
              <a:rPr lang="zh-TW" altLang="en-US" dirty="0" smtClean="0"/>
              <a:t> </a:t>
            </a:r>
            <a:r>
              <a:rPr lang="en-US" altLang="zh-TW" dirty="0" smtClean="0">
                <a:solidFill>
                  <a:srgbClr val="00B050"/>
                </a:solidFill>
              </a:rPr>
              <a:t>#</a:t>
            </a:r>
            <a:r>
              <a:rPr lang="zh-TW" altLang="en-US" dirty="0">
                <a:solidFill>
                  <a:srgbClr val="00B050"/>
                </a:solidFill>
              </a:rPr>
              <a:t>修改</a:t>
            </a:r>
            <a:r>
              <a:rPr lang="en-US" altLang="zh-TW" dirty="0" smtClean="0">
                <a:solidFill>
                  <a:srgbClr val="00B050"/>
                </a:solidFill>
              </a:rPr>
              <a:t>group2</a:t>
            </a:r>
            <a:r>
              <a:rPr lang="en-US" altLang="zh-TW" dirty="0" smtClean="0"/>
              <a:t>	</a:t>
            </a:r>
            <a:endParaRPr lang="en-US" altLang="zh-TW" dirty="0"/>
          </a:p>
          <a:p>
            <a:pPr lvl="1"/>
            <a:r>
              <a:rPr lang="en-US" altLang="zh-TW" dirty="0" err="1" smtClean="0"/>
              <a:t>sudo</a:t>
            </a:r>
            <a:r>
              <a:rPr lang="en-US" altLang="zh-TW" dirty="0" smtClean="0"/>
              <a:t> </a:t>
            </a:r>
            <a:r>
              <a:rPr lang="en-US" altLang="zh-TW" dirty="0" err="1" smtClean="0"/>
              <a:t>groupdel</a:t>
            </a:r>
            <a:r>
              <a:rPr lang="en-US" altLang="zh-TW" dirty="0" smtClean="0"/>
              <a:t>  group1</a:t>
            </a:r>
            <a:r>
              <a:rPr lang="zh-TW" altLang="en-US" dirty="0" smtClean="0"/>
              <a:t>  </a:t>
            </a:r>
            <a:r>
              <a:rPr lang="en-US" altLang="zh-TW" dirty="0" smtClean="0">
                <a:solidFill>
                  <a:srgbClr val="00B050"/>
                </a:solidFill>
              </a:rPr>
              <a:t>#</a:t>
            </a:r>
            <a:r>
              <a:rPr lang="zh-TW" altLang="en-US" dirty="0" smtClean="0">
                <a:solidFill>
                  <a:srgbClr val="00B050"/>
                </a:solidFill>
              </a:rPr>
              <a:t>若仍有主要群組成員則無法</a:t>
            </a:r>
            <a:r>
              <a:rPr lang="zh-TW" altLang="en-US" dirty="0">
                <a:solidFill>
                  <a:srgbClr val="00B050"/>
                </a:solidFill>
              </a:rPr>
              <a:t>刪除 </a:t>
            </a:r>
            <a:endParaRPr lang="en-US" altLang="zh-TW" dirty="0">
              <a:solidFill>
                <a:srgbClr val="00B050"/>
              </a:solidFill>
            </a:endParaRPr>
          </a:p>
          <a:p>
            <a:pPr lvl="1"/>
            <a:endParaRPr lang="en-US" altLang="zh-TW" dirty="0"/>
          </a:p>
          <a:p>
            <a:pPr lvl="1"/>
            <a:endParaRPr lang="en-US" altLang="zh-TW" dirty="0"/>
          </a:p>
          <a:p>
            <a:pPr lvl="1"/>
            <a:endParaRPr lang="zh-TW" altLang="en-US" dirty="0"/>
          </a:p>
        </p:txBody>
      </p:sp>
      <p:graphicFrame>
        <p:nvGraphicFramePr>
          <p:cNvPr id="5" name="資料庫圖表 4"/>
          <p:cNvGraphicFramePr/>
          <p:nvPr>
            <p:extLst>
              <p:ext uri="{D42A27DB-BD31-4B8C-83A1-F6EECF244321}">
                <p14:modId xmlns:p14="http://schemas.microsoft.com/office/powerpoint/2010/main" val="3203562322"/>
              </p:ext>
            </p:extLst>
          </p:nvPr>
        </p:nvGraphicFramePr>
        <p:xfrm>
          <a:off x="611560" y="1340768"/>
          <a:ext cx="6192688" cy="20882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94954052"/>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新增帳號</a:t>
            </a:r>
            <a:r>
              <a:rPr lang="en-US" altLang="zh-TW" smtClean="0"/>
              <a:t>(useradd)</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143</a:t>
            </a:fld>
            <a:endParaRPr lang="zh-TW" altLang="en-US"/>
          </a:p>
        </p:txBody>
      </p:sp>
      <p:sp>
        <p:nvSpPr>
          <p:cNvPr id="3" name="內容版面配置區 2"/>
          <p:cNvSpPr>
            <a:spLocks noGrp="1"/>
          </p:cNvSpPr>
          <p:nvPr>
            <p:ph sz="quarter" idx="1"/>
          </p:nvPr>
        </p:nvSpPr>
        <p:spPr/>
        <p:txBody>
          <a:bodyPr/>
          <a:lstStyle/>
          <a:p>
            <a:r>
              <a:rPr lang="en-US" altLang="zh-TW" dirty="0" err="1"/>
              <a:t>useradd</a:t>
            </a:r>
            <a:r>
              <a:rPr lang="en-US" altLang="zh-TW" dirty="0"/>
              <a:t>  </a:t>
            </a:r>
            <a:r>
              <a:rPr lang="zh-TW" altLang="en-US" dirty="0"/>
              <a:t>帳號名稱</a:t>
            </a:r>
            <a:endParaRPr lang="en-US" altLang="zh-TW" dirty="0"/>
          </a:p>
          <a:p>
            <a:pPr lvl="1"/>
            <a:r>
              <a:rPr lang="zh-TW" altLang="en-US" dirty="0" smtClean="0"/>
              <a:t>需</a:t>
            </a:r>
            <a:r>
              <a:rPr lang="en-US" altLang="zh-TW" dirty="0" smtClean="0"/>
              <a:t>root</a:t>
            </a:r>
            <a:r>
              <a:rPr lang="zh-TW" altLang="en-US" dirty="0"/>
              <a:t>權限</a:t>
            </a:r>
            <a:endParaRPr lang="en-US" altLang="zh-TW" dirty="0"/>
          </a:p>
          <a:p>
            <a:pPr lvl="1"/>
            <a:r>
              <a:rPr lang="zh-TW" altLang="en-US" dirty="0" smtClean="0"/>
              <a:t>會在</a:t>
            </a:r>
            <a:r>
              <a:rPr lang="en-US" altLang="zh-TW" dirty="0" smtClean="0"/>
              <a:t>/</a:t>
            </a:r>
            <a:r>
              <a:rPr lang="en-US" altLang="zh-TW" dirty="0" err="1" smtClean="0"/>
              <a:t>etc</a:t>
            </a:r>
            <a:r>
              <a:rPr lang="en-US" altLang="zh-TW" dirty="0" smtClean="0"/>
              <a:t>/</a:t>
            </a:r>
            <a:r>
              <a:rPr lang="en-US" altLang="zh-TW" dirty="0" err="1" smtClean="0"/>
              <a:t>passwd</a:t>
            </a:r>
            <a:r>
              <a:rPr lang="zh-TW" altLang="en-US" dirty="0" smtClean="0"/>
              <a:t>內新增一行帳號紀錄</a:t>
            </a:r>
            <a:endParaRPr lang="en-US" altLang="zh-TW" dirty="0" smtClean="0"/>
          </a:p>
          <a:p>
            <a:pPr lvl="1"/>
            <a:r>
              <a:rPr lang="zh-TW" altLang="en-US" dirty="0" smtClean="0"/>
              <a:t>會自動新增一個同名的群組</a:t>
            </a:r>
            <a:endParaRPr lang="en-US" altLang="zh-TW" dirty="0" smtClean="0"/>
          </a:p>
          <a:p>
            <a:pPr lvl="1"/>
            <a:r>
              <a:rPr lang="zh-TW" altLang="en-US" dirty="0" smtClean="0"/>
              <a:t>會建立該帳號的家目錄、信件夾 </a:t>
            </a:r>
            <a:endParaRPr lang="en-US" altLang="zh-TW" dirty="0" smtClean="0"/>
          </a:p>
          <a:p>
            <a:pPr lvl="1"/>
            <a:r>
              <a:rPr lang="zh-TW" altLang="en-US" dirty="0" smtClean="0"/>
              <a:t>但</a:t>
            </a:r>
            <a:r>
              <a:rPr lang="zh-TW" altLang="en-US" dirty="0" smtClean="0">
                <a:solidFill>
                  <a:srgbClr val="FF0000"/>
                </a:solidFill>
              </a:rPr>
              <a:t>不會自動建立密碼</a:t>
            </a:r>
            <a:r>
              <a:rPr lang="zh-TW" altLang="en-US" dirty="0" smtClean="0"/>
              <a:t>，</a:t>
            </a:r>
            <a:r>
              <a:rPr lang="zh-TW" altLang="en-US" dirty="0"/>
              <a:t>所以</a:t>
            </a:r>
            <a:r>
              <a:rPr lang="zh-TW" altLang="en-US" dirty="0" smtClean="0"/>
              <a:t>帳號仍無法登入</a:t>
            </a:r>
            <a:endParaRPr lang="en-US" altLang="zh-TW" dirty="0" smtClean="0"/>
          </a:p>
          <a:p>
            <a:r>
              <a:rPr lang="zh-TW" altLang="en-US" dirty="0" smtClean="0"/>
              <a:t>範例：</a:t>
            </a:r>
            <a:endParaRPr lang="en-US" altLang="zh-TW" dirty="0" smtClean="0"/>
          </a:p>
          <a:p>
            <a:pPr lvl="1"/>
            <a:r>
              <a:rPr lang="en-US" altLang="zh-TW" dirty="0" err="1" smtClean="0"/>
              <a:t>sudo</a:t>
            </a:r>
            <a:r>
              <a:rPr lang="en-US" altLang="zh-TW" dirty="0" smtClean="0"/>
              <a:t> </a:t>
            </a:r>
            <a:r>
              <a:rPr lang="en-US" altLang="zh-TW" dirty="0" err="1" smtClean="0"/>
              <a:t>useradd</a:t>
            </a:r>
            <a:r>
              <a:rPr lang="en-US" altLang="zh-TW" dirty="0"/>
              <a:t> </a:t>
            </a:r>
            <a:r>
              <a:rPr lang="en-US" altLang="zh-TW" dirty="0" smtClean="0"/>
              <a:t>user2</a:t>
            </a:r>
            <a:r>
              <a:rPr lang="zh-TW" altLang="en-US" dirty="0" smtClean="0"/>
              <a:t>      </a:t>
            </a:r>
            <a:r>
              <a:rPr lang="en-US" altLang="zh-TW" dirty="0" smtClean="0">
                <a:solidFill>
                  <a:srgbClr val="00B050"/>
                </a:solidFill>
              </a:rPr>
              <a:t>#</a:t>
            </a:r>
            <a:r>
              <a:rPr lang="zh-TW" altLang="en-US" dirty="0" smtClean="0">
                <a:solidFill>
                  <a:srgbClr val="00B050"/>
                </a:solidFill>
              </a:rPr>
              <a:t>建立帳號後會自動建立同名群組</a:t>
            </a:r>
            <a:endParaRPr lang="en-US" altLang="zh-TW" dirty="0" smtClean="0">
              <a:solidFill>
                <a:srgbClr val="00B050"/>
              </a:solidFill>
            </a:endParaRPr>
          </a:p>
          <a:p>
            <a:pPr lvl="1"/>
            <a:r>
              <a:rPr lang="en-US" altLang="zh-TW" dirty="0" err="1" smtClean="0"/>
              <a:t>sudo</a:t>
            </a:r>
            <a:r>
              <a:rPr lang="en-US" altLang="zh-TW" dirty="0" smtClean="0"/>
              <a:t> </a:t>
            </a:r>
            <a:r>
              <a:rPr lang="en-US" altLang="zh-TW" dirty="0" err="1" smtClean="0"/>
              <a:t>passwd</a:t>
            </a:r>
            <a:r>
              <a:rPr lang="en-US" altLang="zh-TW" dirty="0" smtClean="0"/>
              <a:t> user2    	</a:t>
            </a:r>
            <a:r>
              <a:rPr lang="en-US" altLang="zh-TW" dirty="0" smtClean="0">
                <a:solidFill>
                  <a:srgbClr val="00B050"/>
                </a:solidFill>
              </a:rPr>
              <a:t>#</a:t>
            </a:r>
            <a:r>
              <a:rPr lang="zh-TW" altLang="en-US" dirty="0" smtClean="0">
                <a:solidFill>
                  <a:srgbClr val="00B050"/>
                </a:solidFill>
              </a:rPr>
              <a:t>建立密碼</a:t>
            </a:r>
            <a:endParaRPr lang="en-US" altLang="zh-TW" dirty="0" smtClean="0">
              <a:solidFill>
                <a:srgbClr val="00B050"/>
              </a:solidFill>
            </a:endParaRPr>
          </a:p>
          <a:p>
            <a:endParaRPr lang="zh-TW" altLang="en-US" dirty="0"/>
          </a:p>
        </p:txBody>
      </p:sp>
      <p:pic>
        <p:nvPicPr>
          <p:cNvPr id="7" name="圖片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711440" y="152400"/>
            <a:ext cx="975360" cy="975360"/>
          </a:xfrm>
          <a:prstGeom prst="rect">
            <a:avLst/>
          </a:prstGeom>
        </p:spPr>
      </p:pic>
    </p:spTree>
    <p:extLst>
      <p:ext uri="{BB962C8B-B14F-4D97-AF65-F5344CB8AC3E}">
        <p14:creationId xmlns:p14="http://schemas.microsoft.com/office/powerpoint/2010/main" val="168094462"/>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修改帳號</a:t>
            </a:r>
            <a:r>
              <a:rPr lang="en-US" altLang="zh-TW" smtClean="0"/>
              <a:t>(usermod)</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144</a:t>
            </a:fld>
            <a:endParaRPr lang="zh-TW" altLang="en-US"/>
          </a:p>
        </p:txBody>
      </p:sp>
      <p:sp>
        <p:nvSpPr>
          <p:cNvPr id="3" name="內容版面配置區 2"/>
          <p:cNvSpPr>
            <a:spLocks noGrp="1"/>
          </p:cNvSpPr>
          <p:nvPr>
            <p:ph sz="quarter" idx="1"/>
          </p:nvPr>
        </p:nvSpPr>
        <p:spPr/>
        <p:txBody>
          <a:bodyPr/>
          <a:lstStyle/>
          <a:p>
            <a:r>
              <a:rPr lang="en-US" altLang="zh-TW" dirty="0" err="1" smtClean="0"/>
              <a:t>usermod</a:t>
            </a:r>
            <a:r>
              <a:rPr lang="en-US" altLang="zh-TW" dirty="0" smtClean="0"/>
              <a:t>  </a:t>
            </a:r>
            <a:r>
              <a:rPr lang="zh-TW" altLang="en-US" dirty="0" smtClean="0"/>
              <a:t>帳號</a:t>
            </a:r>
            <a:endParaRPr lang="en-US" altLang="zh-TW" dirty="0" smtClean="0"/>
          </a:p>
          <a:p>
            <a:pPr lvl="1"/>
            <a:r>
              <a:rPr lang="zh-TW" altLang="en-US" dirty="0" smtClean="0"/>
              <a:t>需用</a:t>
            </a:r>
            <a:r>
              <a:rPr lang="en-US" altLang="zh-TW" dirty="0" smtClean="0"/>
              <a:t>root</a:t>
            </a:r>
            <a:r>
              <a:rPr lang="zh-TW" altLang="en-US" dirty="0"/>
              <a:t>權限</a:t>
            </a:r>
            <a:endParaRPr lang="en-US" altLang="zh-TW" dirty="0" smtClean="0"/>
          </a:p>
        </p:txBody>
      </p:sp>
      <p:graphicFrame>
        <p:nvGraphicFramePr>
          <p:cNvPr id="5" name="表格 4"/>
          <p:cNvGraphicFramePr>
            <a:graphicFrameLocks noGrp="1"/>
          </p:cNvGraphicFramePr>
          <p:nvPr>
            <p:extLst>
              <p:ext uri="{D42A27DB-BD31-4B8C-83A1-F6EECF244321}">
                <p14:modId xmlns:p14="http://schemas.microsoft.com/office/powerpoint/2010/main" val="2612075838"/>
              </p:ext>
            </p:extLst>
          </p:nvPr>
        </p:nvGraphicFramePr>
        <p:xfrm>
          <a:off x="3707904" y="1217920"/>
          <a:ext cx="3882073" cy="2682240"/>
        </p:xfrm>
        <a:graphic>
          <a:graphicData uri="http://schemas.openxmlformats.org/drawingml/2006/table">
            <a:tbl>
              <a:tblPr firstRow="1" bandRow="1">
                <a:tableStyleId>{72833802-FEF1-4C79-8D5D-14CF1EAF98D9}</a:tableStyleId>
              </a:tblPr>
              <a:tblGrid>
                <a:gridCol w="2365693">
                  <a:extLst>
                    <a:ext uri="{9D8B030D-6E8A-4147-A177-3AD203B41FA5}">
                      <a16:colId xmlns="" xmlns:a16="http://schemas.microsoft.com/office/drawing/2014/main" val="20000"/>
                    </a:ext>
                  </a:extLst>
                </a:gridCol>
                <a:gridCol w="1516380">
                  <a:extLst>
                    <a:ext uri="{9D8B030D-6E8A-4147-A177-3AD203B41FA5}">
                      <a16:colId xmlns="" xmlns:a16="http://schemas.microsoft.com/office/drawing/2014/main" val="20001"/>
                    </a:ext>
                  </a:extLst>
                </a:gridCol>
              </a:tblGrid>
              <a:tr h="307069">
                <a:tc>
                  <a:txBody>
                    <a:bodyPr/>
                    <a:lstStyle/>
                    <a:p>
                      <a:r>
                        <a:rPr lang="zh-TW" altLang="en-US" sz="1600" dirty="0" smtClean="0"/>
                        <a:t>選項</a:t>
                      </a:r>
                      <a:endParaRPr lang="zh-TW" alt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說明</a:t>
                      </a:r>
                      <a:endParaRPr lang="zh-TW" alt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307069">
                <a:tc>
                  <a:txBody>
                    <a:bodyPr/>
                    <a:lstStyle/>
                    <a:p>
                      <a:r>
                        <a:rPr lang="en-US" altLang="zh-TW" sz="1600" dirty="0" smtClean="0"/>
                        <a:t>-u</a:t>
                      </a:r>
                      <a:r>
                        <a:rPr lang="zh-TW" altLang="en-US" sz="1600" dirty="0" smtClean="0"/>
                        <a:t>   </a:t>
                      </a:r>
                      <a:r>
                        <a:rPr lang="en-US" altLang="zh-TW" sz="1600" dirty="0" smtClean="0"/>
                        <a:t>--</a:t>
                      </a:r>
                      <a:r>
                        <a:rPr lang="en-US" altLang="zh-TW" sz="1600" dirty="0" err="1" smtClean="0"/>
                        <a:t>uid</a:t>
                      </a:r>
                      <a:r>
                        <a:rPr lang="en-US" altLang="zh-TW" sz="1600" dirty="0" smtClean="0"/>
                        <a:t>  UID</a:t>
                      </a:r>
                      <a:endParaRPr lang="zh-TW" alt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設定新</a:t>
                      </a:r>
                      <a:r>
                        <a:rPr lang="en-US" altLang="zh-TW" sz="1600" dirty="0" smtClean="0"/>
                        <a:t>UID</a:t>
                      </a:r>
                      <a:endParaRPr lang="zh-TW" alt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307069">
                <a:tc>
                  <a:txBody>
                    <a:bodyPr/>
                    <a:lstStyle/>
                    <a:p>
                      <a:r>
                        <a:rPr lang="en-US" altLang="zh-TW" sz="1600" dirty="0" smtClean="0"/>
                        <a:t>-d</a:t>
                      </a:r>
                      <a:r>
                        <a:rPr lang="zh-TW" altLang="en-US" sz="1600" dirty="0" smtClean="0"/>
                        <a:t>   </a:t>
                      </a:r>
                      <a:r>
                        <a:rPr lang="en-US" altLang="zh-TW" sz="1600" dirty="0" smtClean="0"/>
                        <a:t>--home HOME_DIR</a:t>
                      </a:r>
                      <a:endParaRPr lang="zh-TW" alt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設定家目錄</a:t>
                      </a:r>
                      <a:endParaRPr lang="zh-TW" alt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307069">
                <a:tc>
                  <a:txBody>
                    <a:bodyPr/>
                    <a:lstStyle/>
                    <a:p>
                      <a:r>
                        <a:rPr lang="en-US" altLang="zh-TW" sz="1600" dirty="0" smtClean="0"/>
                        <a:t>-g  --</a:t>
                      </a:r>
                      <a:r>
                        <a:rPr lang="en-US" altLang="zh-TW" sz="1600" dirty="0" err="1" smtClean="0"/>
                        <a:t>gid</a:t>
                      </a:r>
                      <a:r>
                        <a:rPr lang="en-US" altLang="zh-TW" sz="1600" dirty="0" smtClean="0"/>
                        <a:t>  GROUP</a:t>
                      </a:r>
                      <a:endParaRPr lang="zh-TW" alt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設定主要群組 </a:t>
                      </a:r>
                      <a:endParaRPr lang="zh-TW" alt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307069">
                <a:tc>
                  <a:txBody>
                    <a:bodyPr/>
                    <a:lstStyle/>
                    <a:p>
                      <a:r>
                        <a:rPr lang="en-US" altLang="zh-TW" sz="1600" dirty="0" smtClean="0"/>
                        <a:t>-G</a:t>
                      </a:r>
                      <a:r>
                        <a:rPr lang="zh-TW" altLang="en-US" sz="1600" dirty="0" smtClean="0"/>
                        <a:t>  </a:t>
                      </a:r>
                      <a:r>
                        <a:rPr lang="en-US" altLang="zh-TW" sz="1600" dirty="0" smtClean="0"/>
                        <a:t>--groups</a:t>
                      </a:r>
                      <a:r>
                        <a:rPr lang="en-US" altLang="zh-TW" sz="1600" baseline="0" dirty="0" smtClean="0"/>
                        <a:t> </a:t>
                      </a:r>
                      <a:r>
                        <a:rPr lang="en-US" altLang="zh-TW" sz="1600" baseline="0" dirty="0" err="1" smtClean="0"/>
                        <a:t>GROUPS</a:t>
                      </a:r>
                      <a:endParaRPr lang="zh-TW" alt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設定次要群組</a:t>
                      </a:r>
                      <a:endParaRPr lang="zh-TW" alt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r h="307069">
                <a:tc>
                  <a:txBody>
                    <a:bodyPr/>
                    <a:lstStyle/>
                    <a:p>
                      <a:r>
                        <a:rPr lang="en-US" altLang="zh-TW" sz="1600" dirty="0" smtClean="0"/>
                        <a:t>-a  --</a:t>
                      </a:r>
                      <a:r>
                        <a:rPr lang="en-US" altLang="zh-TW" sz="1600" dirty="0" err="1" smtClean="0"/>
                        <a:t>apend</a:t>
                      </a:r>
                      <a:endParaRPr lang="zh-TW" alt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附加次要群組</a:t>
                      </a:r>
                      <a:endParaRPr lang="zh-TW" alt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5"/>
                  </a:ext>
                </a:extLst>
              </a:tr>
              <a:tr h="30706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600" dirty="0" smtClean="0"/>
                        <a:t>-L  --lock</a:t>
                      </a:r>
                      <a:endParaRPr lang="zh-TW" alt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鎖定帳號</a:t>
                      </a:r>
                      <a:endParaRPr lang="zh-TW" alt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6"/>
                  </a:ext>
                </a:extLst>
              </a:tr>
              <a:tr h="277624">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sz="1600" dirty="0" smtClean="0"/>
                        <a:t>-U  --unlock</a:t>
                      </a:r>
                      <a:endParaRPr lang="zh-TW" alt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解鎖帳號</a:t>
                      </a:r>
                      <a:endParaRPr lang="zh-TW" alt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7"/>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3050129669"/>
              </p:ext>
            </p:extLst>
          </p:nvPr>
        </p:nvGraphicFramePr>
        <p:xfrm>
          <a:off x="971600" y="4077072"/>
          <a:ext cx="7816120" cy="2225040"/>
        </p:xfrm>
        <a:graphic>
          <a:graphicData uri="http://schemas.openxmlformats.org/drawingml/2006/table">
            <a:tbl>
              <a:tblPr firstRow="1" bandRow="1">
                <a:tableStyleId>{69012ECD-51FC-41F1-AA8D-1B2483CD663E}</a:tableStyleId>
              </a:tblPr>
              <a:tblGrid>
                <a:gridCol w="4058935">
                  <a:extLst>
                    <a:ext uri="{9D8B030D-6E8A-4147-A177-3AD203B41FA5}">
                      <a16:colId xmlns="" xmlns:a16="http://schemas.microsoft.com/office/drawing/2014/main" val="20000"/>
                    </a:ext>
                  </a:extLst>
                </a:gridCol>
                <a:gridCol w="3757185">
                  <a:extLst>
                    <a:ext uri="{9D8B030D-6E8A-4147-A177-3AD203B41FA5}">
                      <a16:colId xmlns="" xmlns:a16="http://schemas.microsoft.com/office/drawing/2014/main" val="20001"/>
                    </a:ext>
                  </a:extLst>
                </a:gridCol>
              </a:tblGrid>
              <a:tr h="370840">
                <a:tc>
                  <a:txBody>
                    <a:bodyPr/>
                    <a:lstStyle/>
                    <a:p>
                      <a:r>
                        <a:rPr lang="zh-TW" altLang="en-US" sz="1600" dirty="0" smtClean="0"/>
                        <a:t>指令範例</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說明</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370840">
                <a:tc>
                  <a:txBody>
                    <a:bodyPr/>
                    <a:lstStyle/>
                    <a:p>
                      <a:r>
                        <a:rPr lang="fr-FR" altLang="zh-TW" sz="1600" dirty="0" smtClean="0"/>
                        <a:t>sudo usermod  -g  iiiedu  user2 </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將</a:t>
                      </a:r>
                      <a:r>
                        <a:rPr lang="en-US" altLang="zh-TW" sz="1600" dirty="0" smtClean="0"/>
                        <a:t>user2</a:t>
                      </a:r>
                      <a:r>
                        <a:rPr lang="zh-TW" altLang="en-US" sz="1600" dirty="0" smtClean="0"/>
                        <a:t>的主要群組變更為</a:t>
                      </a:r>
                      <a:r>
                        <a:rPr lang="en-US" altLang="zh-TW" sz="1600" dirty="0" err="1" smtClean="0"/>
                        <a:t>iiiedu</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370840">
                <a:tc>
                  <a:txBody>
                    <a:bodyPr/>
                    <a:lstStyle/>
                    <a:p>
                      <a:r>
                        <a:rPr lang="fr-FR" altLang="zh-TW" sz="1600" dirty="0" smtClean="0"/>
                        <a:t>sudo usermod  -g  user2  user2 </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將</a:t>
                      </a:r>
                      <a:r>
                        <a:rPr lang="en-US" altLang="zh-TW" sz="1600" dirty="0" smtClean="0"/>
                        <a:t>user2</a:t>
                      </a:r>
                      <a:r>
                        <a:rPr lang="zh-TW" altLang="en-US" sz="1600" dirty="0" smtClean="0"/>
                        <a:t>的主要群組變更為</a:t>
                      </a:r>
                      <a:r>
                        <a:rPr lang="en-US" altLang="zh-TW" sz="1600" dirty="0" smtClean="0"/>
                        <a:t>user2</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370840">
                <a:tc>
                  <a:txBody>
                    <a:bodyPr/>
                    <a:lstStyle/>
                    <a:p>
                      <a:r>
                        <a:rPr lang="fr-FR" altLang="zh-TW" sz="1600" dirty="0" smtClean="0"/>
                        <a:t>sudo usermod  </a:t>
                      </a:r>
                      <a:r>
                        <a:rPr lang="en-US" altLang="zh-TW" sz="1600" dirty="0" smtClean="0"/>
                        <a:t>-</a:t>
                      </a:r>
                      <a:r>
                        <a:rPr lang="fr-FR" altLang="zh-TW" sz="1600" dirty="0" smtClean="0"/>
                        <a:t>G</a:t>
                      </a:r>
                      <a:r>
                        <a:rPr lang="zh-TW" altLang="en-US" sz="1600" dirty="0" smtClean="0"/>
                        <a:t>  </a:t>
                      </a:r>
                      <a:r>
                        <a:rPr lang="fr-FR" altLang="zh-TW" sz="1600" dirty="0" smtClean="0"/>
                        <a:t>iiiedu  </a:t>
                      </a:r>
                      <a:r>
                        <a:rPr lang="en-US" altLang="zh-TW" sz="1600" dirty="0" smtClean="0"/>
                        <a:t>user2</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fr-FR" altLang="zh-TW" sz="1600" dirty="0" smtClean="0"/>
                        <a:t>user2</a:t>
                      </a:r>
                      <a:r>
                        <a:rPr lang="zh-TW" altLang="en-US" sz="1600" dirty="0" smtClean="0"/>
                        <a:t>的次要</a:t>
                      </a:r>
                      <a:r>
                        <a:rPr lang="zh-TW" altLang="fr-FR" sz="1600" dirty="0" smtClean="0"/>
                        <a:t>群組</a:t>
                      </a:r>
                      <a:r>
                        <a:rPr lang="zh-TW" altLang="en-US" sz="1600" dirty="0" smtClean="0"/>
                        <a:t>設定成 </a:t>
                      </a:r>
                      <a:r>
                        <a:rPr lang="fr-FR" altLang="zh-TW" sz="1600" dirty="0" smtClean="0"/>
                        <a:t>iiiedu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370840">
                <a:tc>
                  <a:txBody>
                    <a:bodyPr/>
                    <a:lstStyle/>
                    <a:p>
                      <a:r>
                        <a:rPr lang="fr-FR" altLang="zh-TW" sz="1600" dirty="0" smtClean="0"/>
                        <a:t>sudo usermod  </a:t>
                      </a:r>
                      <a:r>
                        <a:rPr lang="en-US" altLang="zh-TW" sz="1600" dirty="0" smtClean="0"/>
                        <a:t>-</a:t>
                      </a:r>
                      <a:r>
                        <a:rPr lang="en-US" altLang="zh-TW" sz="1600" dirty="0" err="1" smtClean="0"/>
                        <a:t>aG</a:t>
                      </a:r>
                      <a:r>
                        <a:rPr lang="zh-TW" altLang="en-US" sz="1600" dirty="0" smtClean="0"/>
                        <a:t> </a:t>
                      </a:r>
                      <a:r>
                        <a:rPr lang="en-US" altLang="zh-TW" sz="1600" dirty="0" smtClean="0"/>
                        <a:t>group2 user2</a:t>
                      </a:r>
                      <a:r>
                        <a:rPr lang="fr-FR" altLang="zh-TW" sz="1600" dirty="0" smtClean="0"/>
                        <a:t> </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FR" altLang="zh-TW" sz="1600" dirty="0" smtClean="0"/>
                        <a:t>user2</a:t>
                      </a:r>
                      <a:r>
                        <a:rPr lang="zh-TW" altLang="en-US" sz="1600" dirty="0" smtClean="0"/>
                        <a:t>的次要</a:t>
                      </a:r>
                      <a:r>
                        <a:rPr lang="zh-TW" altLang="fr-FR" sz="1600" dirty="0" smtClean="0"/>
                        <a:t>群組</a:t>
                      </a:r>
                      <a:r>
                        <a:rPr lang="zh-TW" altLang="en-US" sz="1600" dirty="0" smtClean="0"/>
                        <a:t>多加了一個</a:t>
                      </a:r>
                      <a:r>
                        <a:rPr lang="fr-FR" altLang="zh-TW" sz="1600" dirty="0" smtClean="0"/>
                        <a:t>group2</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r h="370840">
                <a:tc>
                  <a:txBody>
                    <a:bodyPr/>
                    <a:lstStyle/>
                    <a:p>
                      <a:r>
                        <a:rPr lang="fr-FR" altLang="zh-TW" sz="1600" dirty="0" smtClean="0"/>
                        <a:t>sudo usermod  </a:t>
                      </a:r>
                      <a:r>
                        <a:rPr lang="en-US" altLang="zh-TW" sz="1600" dirty="0" smtClean="0"/>
                        <a:t>-</a:t>
                      </a:r>
                      <a:r>
                        <a:rPr lang="fr-FR" altLang="zh-TW" sz="1600" dirty="0" smtClean="0"/>
                        <a:t>L  user2 </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FR" altLang="zh-TW" sz="1600" dirty="0" smtClean="0"/>
                        <a:t>user2</a:t>
                      </a:r>
                      <a:r>
                        <a:rPr lang="zh-TW" altLang="fr-FR" sz="1600" dirty="0" smtClean="0"/>
                        <a:t>將無法登入</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5"/>
                  </a:ext>
                </a:extLst>
              </a:tr>
            </a:tbl>
          </a:graphicData>
        </a:graphic>
      </p:graphicFrame>
      <p:pic>
        <p:nvPicPr>
          <p:cNvPr id="8" name="圖片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12360" y="152400"/>
            <a:ext cx="975360" cy="975360"/>
          </a:xfrm>
          <a:prstGeom prst="rect">
            <a:avLst/>
          </a:prstGeom>
        </p:spPr>
      </p:pic>
    </p:spTree>
    <p:extLst>
      <p:ext uri="{BB962C8B-B14F-4D97-AF65-F5344CB8AC3E}">
        <p14:creationId xmlns:p14="http://schemas.microsoft.com/office/powerpoint/2010/main" val="2654099907"/>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刪除帳號</a:t>
            </a:r>
            <a:r>
              <a:rPr lang="en-US" altLang="zh-TW" dirty="0" smtClean="0"/>
              <a:t>(</a:t>
            </a:r>
            <a:r>
              <a:rPr lang="en-US" altLang="zh-TW" dirty="0" err="1" smtClean="0"/>
              <a:t>userdel</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145</a:t>
            </a:fld>
            <a:endParaRPr lang="zh-TW" altLang="en-US"/>
          </a:p>
        </p:txBody>
      </p:sp>
      <p:sp>
        <p:nvSpPr>
          <p:cNvPr id="3" name="內容版面配置區 2"/>
          <p:cNvSpPr>
            <a:spLocks noGrp="1"/>
          </p:cNvSpPr>
          <p:nvPr>
            <p:ph sz="quarter" idx="1"/>
          </p:nvPr>
        </p:nvSpPr>
        <p:spPr/>
        <p:txBody>
          <a:bodyPr/>
          <a:lstStyle/>
          <a:p>
            <a:r>
              <a:rPr lang="en-US" altLang="zh-TW" dirty="0" err="1" smtClean="0"/>
              <a:t>userdel</a:t>
            </a:r>
            <a:r>
              <a:rPr lang="zh-TW" altLang="en-US" dirty="0" smtClean="0"/>
              <a:t>  帳號</a:t>
            </a:r>
            <a:r>
              <a:rPr lang="en-US" altLang="zh-TW" dirty="0" smtClean="0"/>
              <a:t>	</a:t>
            </a:r>
          </a:p>
          <a:p>
            <a:pPr lvl="1"/>
            <a:r>
              <a:rPr lang="zh-TW" altLang="en-US" dirty="0"/>
              <a:t>若只是暫時不用該帳號，可以只鎖定，不須</a:t>
            </a:r>
            <a:r>
              <a:rPr lang="zh-TW" altLang="en-US" dirty="0" smtClean="0"/>
              <a:t>刪除</a:t>
            </a:r>
            <a:endParaRPr lang="en-US" altLang="zh-TW" dirty="0" smtClean="0"/>
          </a:p>
          <a:p>
            <a:pPr lvl="1"/>
            <a:r>
              <a:rPr lang="zh-TW" altLang="en-US" dirty="0" smtClean="0"/>
              <a:t>需用</a:t>
            </a:r>
            <a:r>
              <a:rPr lang="en-US" altLang="zh-TW" dirty="0" smtClean="0"/>
              <a:t>root</a:t>
            </a:r>
            <a:r>
              <a:rPr lang="zh-TW" altLang="en-US" dirty="0"/>
              <a:t>權限</a:t>
            </a:r>
            <a:endParaRPr lang="en-US" altLang="zh-TW" dirty="0" smtClean="0"/>
          </a:p>
          <a:p>
            <a:pPr lvl="1"/>
            <a:endParaRPr lang="en-US" altLang="zh-TW" dirty="0" smtClean="0"/>
          </a:p>
          <a:p>
            <a:pPr lvl="1"/>
            <a:endParaRPr lang="en-US" altLang="zh-TW" dirty="0"/>
          </a:p>
          <a:p>
            <a:pPr lvl="1"/>
            <a:endParaRPr lang="en-US" altLang="zh-TW" dirty="0" smtClean="0"/>
          </a:p>
          <a:p>
            <a:pPr lvl="1"/>
            <a:endParaRPr lang="en-US" altLang="zh-TW" dirty="0"/>
          </a:p>
          <a:p>
            <a:r>
              <a:rPr lang="zh-TW" altLang="en-US" dirty="0"/>
              <a:t>範例：</a:t>
            </a:r>
            <a:endParaRPr lang="en-US" altLang="zh-TW" dirty="0" smtClean="0"/>
          </a:p>
          <a:p>
            <a:pPr lvl="1"/>
            <a:r>
              <a:rPr lang="en-US" altLang="zh-TW" dirty="0" err="1" smtClean="0"/>
              <a:t>sudo</a:t>
            </a:r>
            <a:r>
              <a:rPr lang="en-US" altLang="zh-TW" dirty="0" smtClean="0"/>
              <a:t>  </a:t>
            </a:r>
            <a:r>
              <a:rPr lang="en-US" altLang="zh-TW" dirty="0" err="1" smtClean="0"/>
              <a:t>userdel</a:t>
            </a:r>
            <a:r>
              <a:rPr lang="en-US" altLang="zh-TW" dirty="0" smtClean="0"/>
              <a:t>  -r</a:t>
            </a:r>
            <a:r>
              <a:rPr lang="zh-TW" altLang="en-US" dirty="0" smtClean="0"/>
              <a:t> </a:t>
            </a:r>
            <a:r>
              <a:rPr lang="en-US" altLang="zh-TW" dirty="0" smtClean="0"/>
              <a:t>-f  user2	</a:t>
            </a:r>
            <a:r>
              <a:rPr lang="en-US" altLang="zh-TW" dirty="0" smtClean="0">
                <a:solidFill>
                  <a:srgbClr val="00B050"/>
                </a:solidFill>
              </a:rPr>
              <a:t>#</a:t>
            </a:r>
            <a:r>
              <a:rPr lang="zh-TW" altLang="en-US" dirty="0" smtClean="0">
                <a:solidFill>
                  <a:srgbClr val="00B050"/>
                </a:solidFill>
              </a:rPr>
              <a:t>強制刪除</a:t>
            </a:r>
            <a:r>
              <a:rPr lang="en-US" altLang="zh-TW" dirty="0" smtClean="0">
                <a:solidFill>
                  <a:srgbClr val="00B050"/>
                </a:solidFill>
              </a:rPr>
              <a:t>user2</a:t>
            </a:r>
          </a:p>
          <a:p>
            <a:endParaRPr lang="zh-TW" altLang="en-US" dirty="0"/>
          </a:p>
        </p:txBody>
      </p:sp>
      <p:graphicFrame>
        <p:nvGraphicFramePr>
          <p:cNvPr id="5" name="表格 4"/>
          <p:cNvGraphicFramePr>
            <a:graphicFrameLocks noGrp="1"/>
          </p:cNvGraphicFramePr>
          <p:nvPr>
            <p:extLst>
              <p:ext uri="{D42A27DB-BD31-4B8C-83A1-F6EECF244321}">
                <p14:modId xmlns:p14="http://schemas.microsoft.com/office/powerpoint/2010/main" val="1988669152"/>
              </p:ext>
            </p:extLst>
          </p:nvPr>
        </p:nvGraphicFramePr>
        <p:xfrm>
          <a:off x="971600" y="2708920"/>
          <a:ext cx="4998085" cy="1162928"/>
        </p:xfrm>
        <a:graphic>
          <a:graphicData uri="http://schemas.openxmlformats.org/drawingml/2006/table">
            <a:tbl>
              <a:tblPr firstRow="1" bandRow="1">
                <a:tableStyleId>{69012ECD-51FC-41F1-AA8D-1B2483CD663E}</a:tableStyleId>
              </a:tblPr>
              <a:tblGrid>
                <a:gridCol w="646430">
                  <a:extLst>
                    <a:ext uri="{9D8B030D-6E8A-4147-A177-3AD203B41FA5}">
                      <a16:colId xmlns="" xmlns:a16="http://schemas.microsoft.com/office/drawing/2014/main" val="20000"/>
                    </a:ext>
                  </a:extLst>
                </a:gridCol>
                <a:gridCol w="4351655">
                  <a:extLst>
                    <a:ext uri="{9D8B030D-6E8A-4147-A177-3AD203B41FA5}">
                      <a16:colId xmlns="" xmlns:a16="http://schemas.microsoft.com/office/drawing/2014/main" val="20001"/>
                    </a:ext>
                  </a:extLst>
                </a:gridCol>
              </a:tblGrid>
              <a:tr h="370840">
                <a:tc>
                  <a:txBody>
                    <a:bodyPr/>
                    <a:lstStyle/>
                    <a:p>
                      <a:r>
                        <a:rPr lang="zh-TW" altLang="en-US" sz="1600" dirty="0" smtClean="0"/>
                        <a:t>選項</a:t>
                      </a:r>
                      <a:endParaRPr lang="zh-TW" alt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說明</a:t>
                      </a:r>
                      <a:endParaRPr lang="zh-TW" alt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370840">
                <a:tc>
                  <a:txBody>
                    <a:bodyPr/>
                    <a:lstStyle/>
                    <a:p>
                      <a:r>
                        <a:rPr lang="en-US" altLang="zh-TW" sz="1600" dirty="0" smtClean="0"/>
                        <a:t>-f</a:t>
                      </a:r>
                      <a:r>
                        <a:rPr lang="zh-TW" altLang="en-US" sz="1600" dirty="0" smtClean="0"/>
                        <a:t> </a:t>
                      </a:r>
                      <a:endParaRPr lang="zh-TW" alt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強制移除帳號</a:t>
                      </a:r>
                      <a:endParaRPr lang="zh-TW" alt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421248">
                <a:tc>
                  <a:txBody>
                    <a:bodyPr/>
                    <a:lstStyle/>
                    <a:p>
                      <a:r>
                        <a:rPr lang="en-US" altLang="zh-TW" sz="1600" dirty="0" smtClean="0"/>
                        <a:t>-r</a:t>
                      </a:r>
                      <a:r>
                        <a:rPr lang="zh-TW" altLang="en-US" sz="1600" dirty="0" smtClean="0"/>
                        <a:t> </a:t>
                      </a:r>
                      <a:endParaRPr lang="zh-TW" alt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移除家目錄及其他檔案  </a:t>
                      </a:r>
                      <a:r>
                        <a:rPr lang="en-US" altLang="zh-TW" sz="1600" dirty="0" smtClean="0"/>
                        <a:t>(</a:t>
                      </a:r>
                      <a:r>
                        <a:rPr lang="zh-TW" altLang="en-US" sz="1600" dirty="0" smtClean="0"/>
                        <a:t>例如信箱或工作排程</a:t>
                      </a:r>
                      <a:r>
                        <a:rPr lang="en-US" altLang="zh-TW" sz="1600" dirty="0" smtClean="0"/>
                        <a:t>)</a:t>
                      </a:r>
                      <a:endParaRPr lang="zh-TW" alt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bl>
          </a:graphicData>
        </a:graphic>
      </p:graphicFrame>
      <p:pic>
        <p:nvPicPr>
          <p:cNvPr id="7" name="圖片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711440" y="152400"/>
            <a:ext cx="975360" cy="975360"/>
          </a:xfrm>
          <a:prstGeom prst="rect">
            <a:avLst/>
          </a:prstGeom>
        </p:spPr>
      </p:pic>
    </p:spTree>
    <p:extLst>
      <p:ext uri="{BB962C8B-B14F-4D97-AF65-F5344CB8AC3E}">
        <p14:creationId xmlns:p14="http://schemas.microsoft.com/office/powerpoint/2010/main" val="3834554856"/>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查詢帳號資訊</a:t>
            </a:r>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146</a:t>
            </a:fld>
            <a:endParaRPr lang="zh-TW" altLang="en-US"/>
          </a:p>
        </p:txBody>
      </p:sp>
      <p:graphicFrame>
        <p:nvGraphicFramePr>
          <p:cNvPr id="5" name="內容版面配置區 4"/>
          <p:cNvGraphicFramePr>
            <a:graphicFrameLocks noGrp="1"/>
          </p:cNvGraphicFramePr>
          <p:nvPr>
            <p:ph sz="quarter" idx="1"/>
            <p:extLst>
              <p:ext uri="{D42A27DB-BD31-4B8C-83A1-F6EECF244321}">
                <p14:modId xmlns:p14="http://schemas.microsoft.com/office/powerpoint/2010/main" val="1172169035"/>
              </p:ext>
            </p:extLst>
          </p:nvPr>
        </p:nvGraphicFramePr>
        <p:xfrm>
          <a:off x="457200" y="1268760"/>
          <a:ext cx="6779096" cy="49685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圖片 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711440" y="152400"/>
            <a:ext cx="975360" cy="975360"/>
          </a:xfrm>
          <a:prstGeom prst="rect">
            <a:avLst/>
          </a:prstGeom>
        </p:spPr>
      </p:pic>
    </p:spTree>
    <p:extLst>
      <p:ext uri="{BB962C8B-B14F-4D97-AF65-F5344CB8AC3E}">
        <p14:creationId xmlns:p14="http://schemas.microsoft.com/office/powerpoint/2010/main" val="2364716051"/>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查詢帳號是屬於哪個群組</a:t>
            </a:r>
            <a:r>
              <a:rPr lang="en-US" altLang="zh-TW" dirty="0"/>
              <a:t>(id</a:t>
            </a:r>
            <a:r>
              <a:rPr lang="zh-TW" altLang="en-US" dirty="0"/>
              <a:t>或</a:t>
            </a:r>
            <a:r>
              <a:rPr lang="en-US" altLang="zh-TW" dirty="0"/>
              <a:t>groups)</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147</a:t>
            </a:fld>
            <a:endParaRPr lang="zh-TW" altLang="en-US"/>
          </a:p>
        </p:txBody>
      </p:sp>
      <p:sp>
        <p:nvSpPr>
          <p:cNvPr id="4" name="內容版面配置區 3"/>
          <p:cNvSpPr>
            <a:spLocks noGrp="1"/>
          </p:cNvSpPr>
          <p:nvPr>
            <p:ph sz="quarter" idx="1"/>
          </p:nvPr>
        </p:nvSpPr>
        <p:spPr>
          <a:xfrm>
            <a:off x="457200" y="1219200"/>
            <a:ext cx="8435280" cy="5522168"/>
          </a:xfrm>
        </p:spPr>
        <p:txBody>
          <a:bodyPr>
            <a:normAutofit/>
          </a:bodyPr>
          <a:lstStyle/>
          <a:p>
            <a:endParaRPr lang="en-US" altLang="zh-TW" dirty="0" smtClean="0"/>
          </a:p>
          <a:p>
            <a:endParaRPr lang="en-US" altLang="zh-TW" dirty="0"/>
          </a:p>
          <a:p>
            <a:endParaRPr lang="en-US" altLang="zh-TW" dirty="0" smtClean="0"/>
          </a:p>
          <a:p>
            <a:endParaRPr lang="en-US" altLang="zh-TW" dirty="0"/>
          </a:p>
          <a:p>
            <a:pPr lvl="1"/>
            <a:r>
              <a:rPr lang="en-US" altLang="zh-TW" dirty="0" smtClean="0"/>
              <a:t>groups  </a:t>
            </a:r>
            <a:r>
              <a:rPr lang="en-US" altLang="zh-TW" dirty="0" err="1"/>
              <a:t>iiiedu</a:t>
            </a:r>
            <a:endParaRPr lang="en-US" altLang="zh-TW" dirty="0"/>
          </a:p>
          <a:p>
            <a:pPr lvl="2"/>
            <a:r>
              <a:rPr lang="en-US" altLang="zh-TW" dirty="0" err="1"/>
              <a:t>iiiedu</a:t>
            </a:r>
            <a:r>
              <a:rPr lang="en-US" altLang="zh-TW" dirty="0"/>
              <a:t>  :  </a:t>
            </a:r>
            <a:r>
              <a:rPr lang="en-US" altLang="zh-TW" dirty="0" err="1"/>
              <a:t>iiiedu</a:t>
            </a:r>
            <a:r>
              <a:rPr lang="en-US" altLang="zh-TW" dirty="0"/>
              <a:t>  wheel</a:t>
            </a:r>
          </a:p>
          <a:p>
            <a:pPr lvl="1"/>
            <a:r>
              <a:rPr lang="en-US" altLang="zh-TW" dirty="0"/>
              <a:t>id  </a:t>
            </a:r>
            <a:r>
              <a:rPr lang="en-US" altLang="zh-TW" dirty="0" err="1"/>
              <a:t>iiiedu</a:t>
            </a:r>
            <a:endParaRPr lang="en-US" altLang="zh-TW" dirty="0"/>
          </a:p>
          <a:p>
            <a:pPr lvl="2"/>
            <a:r>
              <a:rPr lang="en-US" altLang="zh-TW" dirty="0" err="1"/>
              <a:t>uid</a:t>
            </a:r>
            <a:r>
              <a:rPr lang="en-US" altLang="zh-TW" dirty="0"/>
              <a:t>=1000(</a:t>
            </a:r>
            <a:r>
              <a:rPr lang="en-US" altLang="zh-TW" dirty="0" err="1"/>
              <a:t>iiiedu</a:t>
            </a:r>
            <a:r>
              <a:rPr lang="en-US" altLang="zh-TW" dirty="0"/>
              <a:t>)  </a:t>
            </a:r>
            <a:r>
              <a:rPr lang="en-US" altLang="zh-TW" dirty="0" err="1"/>
              <a:t>gid</a:t>
            </a:r>
            <a:r>
              <a:rPr lang="en-US" altLang="zh-TW" dirty="0"/>
              <a:t>=1000(</a:t>
            </a:r>
            <a:r>
              <a:rPr lang="en-US" altLang="zh-TW" dirty="0" err="1"/>
              <a:t>iiiedu</a:t>
            </a:r>
            <a:r>
              <a:rPr lang="en-US" altLang="zh-TW" dirty="0"/>
              <a:t>) </a:t>
            </a:r>
            <a:r>
              <a:rPr lang="en-US" altLang="zh-TW" dirty="0" smtClean="0"/>
              <a:t> groups=1000(</a:t>
            </a:r>
            <a:r>
              <a:rPr lang="en-US" altLang="zh-TW" dirty="0" err="1" smtClean="0"/>
              <a:t>iiiedu</a:t>
            </a:r>
            <a:r>
              <a:rPr lang="en-US" altLang="zh-TW" dirty="0"/>
              <a:t>),10(wheel)</a:t>
            </a:r>
          </a:p>
          <a:p>
            <a:pPr lvl="1"/>
            <a:r>
              <a:rPr lang="en-US" altLang="zh-TW" dirty="0"/>
              <a:t>id  -u  </a:t>
            </a:r>
            <a:r>
              <a:rPr lang="en-US" altLang="zh-TW" dirty="0" err="1"/>
              <a:t>iiiedu</a:t>
            </a:r>
            <a:r>
              <a:rPr lang="en-US" altLang="zh-TW" dirty="0"/>
              <a:t>    </a:t>
            </a:r>
            <a:r>
              <a:rPr lang="en-US" altLang="zh-TW" dirty="0">
                <a:solidFill>
                  <a:srgbClr val="00B050"/>
                </a:solidFill>
              </a:rPr>
              <a:t>#</a:t>
            </a:r>
            <a:r>
              <a:rPr lang="zh-TW" altLang="en-US" dirty="0">
                <a:solidFill>
                  <a:srgbClr val="00B050"/>
                </a:solidFill>
              </a:rPr>
              <a:t>只印出</a:t>
            </a:r>
            <a:r>
              <a:rPr lang="en-US" altLang="zh-TW" dirty="0">
                <a:solidFill>
                  <a:srgbClr val="00B050"/>
                </a:solidFill>
              </a:rPr>
              <a:t>UID  </a:t>
            </a:r>
          </a:p>
          <a:p>
            <a:pPr lvl="2"/>
            <a:r>
              <a:rPr lang="en-US" altLang="zh-TW" dirty="0"/>
              <a:t>1000</a:t>
            </a:r>
          </a:p>
          <a:p>
            <a:pPr lvl="1"/>
            <a:r>
              <a:rPr lang="en-US" altLang="zh-TW" dirty="0"/>
              <a:t>id  -G  </a:t>
            </a:r>
            <a:r>
              <a:rPr lang="en-US" altLang="zh-TW" dirty="0" err="1"/>
              <a:t>iiiedu</a:t>
            </a:r>
            <a:r>
              <a:rPr lang="en-US" altLang="zh-TW" dirty="0"/>
              <a:t>  </a:t>
            </a:r>
            <a:r>
              <a:rPr lang="en-US" altLang="zh-TW" dirty="0">
                <a:solidFill>
                  <a:srgbClr val="00B050"/>
                </a:solidFill>
              </a:rPr>
              <a:t>#</a:t>
            </a:r>
            <a:r>
              <a:rPr lang="zh-TW" altLang="en-US" dirty="0">
                <a:solidFill>
                  <a:srgbClr val="00B050"/>
                </a:solidFill>
              </a:rPr>
              <a:t>印出此帳號所有的群組</a:t>
            </a:r>
            <a:r>
              <a:rPr lang="en-US" altLang="zh-TW" dirty="0">
                <a:solidFill>
                  <a:srgbClr val="00B050"/>
                </a:solidFill>
              </a:rPr>
              <a:t>ID</a:t>
            </a:r>
          </a:p>
          <a:p>
            <a:pPr lvl="2"/>
            <a:r>
              <a:rPr lang="en-US" altLang="zh-TW" dirty="0"/>
              <a:t>1000  </a:t>
            </a:r>
            <a:r>
              <a:rPr lang="en-US" altLang="zh-TW" dirty="0" smtClean="0"/>
              <a:t>10</a:t>
            </a:r>
            <a:endParaRPr lang="zh-TW" altLang="en-US" dirty="0"/>
          </a:p>
        </p:txBody>
      </p:sp>
      <p:graphicFrame>
        <p:nvGraphicFramePr>
          <p:cNvPr id="5" name="內容版面配置區 4"/>
          <p:cNvGraphicFramePr>
            <a:graphicFrameLocks/>
          </p:cNvGraphicFramePr>
          <p:nvPr>
            <p:extLst>
              <p:ext uri="{D42A27DB-BD31-4B8C-83A1-F6EECF244321}">
                <p14:modId xmlns:p14="http://schemas.microsoft.com/office/powerpoint/2010/main" val="2089545357"/>
              </p:ext>
            </p:extLst>
          </p:nvPr>
        </p:nvGraphicFramePr>
        <p:xfrm>
          <a:off x="457200" y="1196752"/>
          <a:ext cx="7499176" cy="18722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圖片 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701096" y="5373216"/>
            <a:ext cx="975360" cy="975360"/>
          </a:xfrm>
          <a:prstGeom prst="rect">
            <a:avLst/>
          </a:prstGeom>
        </p:spPr>
      </p:pic>
    </p:spTree>
    <p:extLst>
      <p:ext uri="{BB962C8B-B14F-4D97-AF65-F5344CB8AC3E}">
        <p14:creationId xmlns:p14="http://schemas.microsoft.com/office/powerpoint/2010/main" val="3135621375"/>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列出每個</a:t>
            </a:r>
            <a:r>
              <a:rPr lang="zh-TW" altLang="en-US" dirty="0" smtClean="0"/>
              <a:t>帳號最近登入時間</a:t>
            </a:r>
            <a:r>
              <a:rPr lang="en-US" altLang="zh-TW" dirty="0" smtClean="0"/>
              <a:t>(</a:t>
            </a:r>
            <a:r>
              <a:rPr lang="en-US" altLang="zh-TW" dirty="0" err="1" smtClean="0"/>
              <a:t>lastlog</a:t>
            </a:r>
            <a:r>
              <a:rPr lang="en-US" altLang="zh-TW" dirty="0" smtClean="0"/>
              <a:t>)</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148</a:t>
            </a:fld>
            <a:endParaRPr lang="zh-TW" altLang="en-US"/>
          </a:p>
        </p:txBody>
      </p:sp>
      <p:sp>
        <p:nvSpPr>
          <p:cNvPr id="4" name="內容版面配置區 3"/>
          <p:cNvSpPr>
            <a:spLocks noGrp="1"/>
          </p:cNvSpPr>
          <p:nvPr>
            <p:ph sz="quarter" idx="1"/>
          </p:nvPr>
        </p:nvSpPr>
        <p:spPr/>
        <p:txBody>
          <a:bodyPr/>
          <a:lstStyle/>
          <a:p>
            <a:r>
              <a:rPr lang="en-US" altLang="zh-TW" dirty="0" err="1" smtClean="0"/>
              <a:t>lastlog</a:t>
            </a:r>
            <a:endParaRPr lang="zh-TW" altLang="en-US" dirty="0"/>
          </a:p>
        </p:txBody>
      </p:sp>
      <p:sp>
        <p:nvSpPr>
          <p:cNvPr id="6" name="矩形 5"/>
          <p:cNvSpPr/>
          <p:nvPr/>
        </p:nvSpPr>
        <p:spPr>
          <a:xfrm>
            <a:off x="611560" y="1844824"/>
            <a:ext cx="6696744" cy="329320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zh-TW" altLang="en-US" sz="1600" dirty="0"/>
              <a:t>使用者名         埠號     來自             最後登入時間</a:t>
            </a:r>
          </a:p>
          <a:p>
            <a:r>
              <a:rPr lang="en-US" altLang="zh-TW" sz="1600" dirty="0"/>
              <a:t>root             pts/4                     </a:t>
            </a:r>
            <a:r>
              <a:rPr lang="zh-TW" altLang="en-US" sz="1600" dirty="0"/>
              <a:t>一 </a:t>
            </a:r>
            <a:r>
              <a:rPr lang="en-US" altLang="zh-TW" sz="1600" dirty="0"/>
              <a:t>11</a:t>
            </a:r>
            <a:r>
              <a:rPr lang="zh-TW" altLang="en-US" sz="1600" dirty="0"/>
              <a:t>月  </a:t>
            </a:r>
            <a:r>
              <a:rPr lang="en-US" altLang="zh-TW" sz="1600" dirty="0"/>
              <a:t>2 23:52:19 +0800 2015</a:t>
            </a:r>
          </a:p>
          <a:p>
            <a:r>
              <a:rPr lang="en-US" altLang="zh-TW" sz="1600" dirty="0"/>
              <a:t>bin                                       </a:t>
            </a:r>
            <a:r>
              <a:rPr lang="en-US" altLang="zh-TW" sz="1600" dirty="0" smtClean="0"/>
              <a:t>	**</a:t>
            </a:r>
            <a:r>
              <a:rPr lang="zh-TW" altLang="en-US" sz="1600" dirty="0"/>
              <a:t>從未登入過**</a:t>
            </a:r>
          </a:p>
          <a:p>
            <a:r>
              <a:rPr lang="en-US" altLang="zh-TW" sz="1600" dirty="0"/>
              <a:t>daemon                               </a:t>
            </a:r>
            <a:r>
              <a:rPr lang="en-US" altLang="zh-TW" sz="1600" dirty="0" smtClean="0"/>
              <a:t>	**</a:t>
            </a:r>
            <a:r>
              <a:rPr lang="zh-TW" altLang="en-US" sz="1600" dirty="0"/>
              <a:t>從未登入過**</a:t>
            </a:r>
          </a:p>
          <a:p>
            <a:r>
              <a:rPr lang="en-US" altLang="zh-TW" sz="1600" dirty="0" err="1"/>
              <a:t>adm</a:t>
            </a:r>
            <a:r>
              <a:rPr lang="en-US" altLang="zh-TW" sz="1600" dirty="0"/>
              <a:t>                                     </a:t>
            </a:r>
            <a:r>
              <a:rPr lang="en-US" altLang="zh-TW" sz="1600" dirty="0" smtClean="0"/>
              <a:t> 	**</a:t>
            </a:r>
            <a:r>
              <a:rPr lang="zh-TW" altLang="en-US" sz="1600" dirty="0"/>
              <a:t>從未登入過**</a:t>
            </a:r>
          </a:p>
          <a:p>
            <a:r>
              <a:rPr lang="en-US" altLang="zh-TW" sz="1600" dirty="0" err="1"/>
              <a:t>lp</a:t>
            </a:r>
            <a:r>
              <a:rPr lang="en-US" altLang="zh-TW" sz="1600" dirty="0"/>
              <a:t>                                         </a:t>
            </a:r>
            <a:r>
              <a:rPr lang="en-US" altLang="zh-TW" sz="1600" dirty="0" smtClean="0"/>
              <a:t>	**</a:t>
            </a:r>
            <a:r>
              <a:rPr lang="zh-TW" altLang="en-US" sz="1600" dirty="0"/>
              <a:t>從未登入過**</a:t>
            </a:r>
          </a:p>
          <a:p>
            <a:r>
              <a:rPr lang="en-US" altLang="zh-TW" sz="1600" dirty="0" smtClean="0"/>
              <a:t>…</a:t>
            </a:r>
          </a:p>
          <a:p>
            <a:r>
              <a:rPr lang="zh-TW" altLang="en-US" sz="1600" dirty="0" smtClean="0"/>
              <a:t>省略篇幅</a:t>
            </a:r>
            <a:endParaRPr lang="en-US" altLang="zh-TW" sz="1600" dirty="0" smtClean="0"/>
          </a:p>
          <a:p>
            <a:r>
              <a:rPr lang="en-US" altLang="zh-TW" sz="1600" dirty="0" smtClean="0"/>
              <a:t>…</a:t>
            </a:r>
          </a:p>
          <a:p>
            <a:r>
              <a:rPr lang="en-US" altLang="zh-TW" sz="1600" dirty="0" smtClean="0"/>
              <a:t>pulse                                      	**</a:t>
            </a:r>
            <a:r>
              <a:rPr lang="zh-TW" altLang="en-US" sz="1600" dirty="0"/>
              <a:t>從未登入過**</a:t>
            </a:r>
          </a:p>
          <a:p>
            <a:r>
              <a:rPr lang="en-US" altLang="zh-TW" sz="1600" dirty="0" err="1"/>
              <a:t>gdm</a:t>
            </a:r>
            <a:r>
              <a:rPr lang="en-US" altLang="zh-TW" sz="1600" dirty="0"/>
              <a:t>              :0                      </a:t>
            </a:r>
            <a:r>
              <a:rPr lang="en-US" altLang="zh-TW" sz="1600" dirty="0" smtClean="0"/>
              <a:t>	</a:t>
            </a:r>
            <a:r>
              <a:rPr lang="zh-TW" altLang="en-US" sz="1600" dirty="0" smtClean="0"/>
              <a:t>二 </a:t>
            </a:r>
            <a:r>
              <a:rPr lang="en-US" altLang="zh-TW" sz="1600" dirty="0"/>
              <a:t>12</a:t>
            </a:r>
            <a:r>
              <a:rPr lang="zh-TW" altLang="en-US" sz="1600" dirty="0"/>
              <a:t>月  </a:t>
            </a:r>
            <a:r>
              <a:rPr lang="en-US" altLang="zh-TW" sz="1600" dirty="0"/>
              <a:t>1 00:42:47 +0800 2015</a:t>
            </a:r>
          </a:p>
          <a:p>
            <a:r>
              <a:rPr lang="en-US" altLang="zh-TW" sz="1600" dirty="0"/>
              <a:t>gnome-initial-setup                </a:t>
            </a:r>
            <a:r>
              <a:rPr lang="en-US" altLang="zh-TW" sz="1600" dirty="0" smtClean="0"/>
              <a:t>	**</a:t>
            </a:r>
            <a:r>
              <a:rPr lang="zh-TW" altLang="en-US" sz="1600" dirty="0"/>
              <a:t>從未登入過**</a:t>
            </a:r>
          </a:p>
          <a:p>
            <a:r>
              <a:rPr lang="en-US" altLang="zh-TW" sz="1600" dirty="0" err="1" smtClean="0"/>
              <a:t>iiiedu</a:t>
            </a:r>
            <a:r>
              <a:rPr lang="en-US" altLang="zh-TW" sz="1600" dirty="0" smtClean="0"/>
              <a:t>           </a:t>
            </a:r>
            <a:r>
              <a:rPr lang="en-US" altLang="zh-TW" sz="1600" dirty="0"/>
              <a:t>pts/1    localhost </a:t>
            </a:r>
            <a:r>
              <a:rPr lang="en-US" altLang="zh-TW" sz="1600" dirty="0" smtClean="0"/>
              <a:t>	</a:t>
            </a:r>
            <a:r>
              <a:rPr lang="zh-TW" altLang="en-US" sz="1600" dirty="0" smtClean="0"/>
              <a:t>二 </a:t>
            </a:r>
            <a:r>
              <a:rPr lang="en-US" altLang="zh-TW" sz="1600" dirty="0"/>
              <a:t>12</a:t>
            </a:r>
            <a:r>
              <a:rPr lang="zh-TW" altLang="en-US" sz="1600" dirty="0"/>
              <a:t>月  </a:t>
            </a:r>
            <a:r>
              <a:rPr lang="en-US" altLang="zh-TW" sz="1600" dirty="0"/>
              <a:t>1 17:01:11 +0800 2015</a:t>
            </a:r>
            <a:endParaRPr lang="zh-TW" altLang="en-US" sz="1600" dirty="0"/>
          </a:p>
        </p:txBody>
      </p:sp>
    </p:spTree>
    <p:extLst>
      <p:ext uri="{BB962C8B-B14F-4D97-AF65-F5344CB8AC3E}">
        <p14:creationId xmlns:p14="http://schemas.microsoft.com/office/powerpoint/2010/main" val="2184188409"/>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顯示系統登入紀錄</a:t>
            </a:r>
            <a:r>
              <a:rPr lang="en-US" altLang="zh-TW" smtClean="0"/>
              <a:t>(last)</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149</a:t>
            </a:fld>
            <a:endParaRPr lang="zh-TW" altLang="en-US"/>
          </a:p>
        </p:txBody>
      </p:sp>
      <p:sp>
        <p:nvSpPr>
          <p:cNvPr id="4" name="內容版面配置區 3"/>
          <p:cNvSpPr>
            <a:spLocks noGrp="1"/>
          </p:cNvSpPr>
          <p:nvPr>
            <p:ph sz="quarter" idx="1"/>
          </p:nvPr>
        </p:nvSpPr>
        <p:spPr/>
        <p:txBody>
          <a:bodyPr>
            <a:normAutofit/>
          </a:bodyPr>
          <a:lstStyle/>
          <a:p>
            <a:r>
              <a:rPr lang="en-US" altLang="zh-TW" dirty="0" smtClean="0"/>
              <a:t>last</a:t>
            </a:r>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a:p>
          <a:p>
            <a:pPr lvl="1"/>
            <a:r>
              <a:rPr lang="en-US" altLang="zh-TW" dirty="0"/>
              <a:t>last  -n  3  	</a:t>
            </a:r>
            <a:r>
              <a:rPr lang="en-US" altLang="zh-TW" dirty="0">
                <a:solidFill>
                  <a:srgbClr val="00B050"/>
                </a:solidFill>
              </a:rPr>
              <a:t>#</a:t>
            </a:r>
            <a:r>
              <a:rPr lang="zh-TW" altLang="en-US" dirty="0">
                <a:solidFill>
                  <a:srgbClr val="00B050"/>
                </a:solidFill>
              </a:rPr>
              <a:t>顯示最近</a:t>
            </a:r>
            <a:r>
              <a:rPr lang="en-US" altLang="zh-TW" dirty="0">
                <a:solidFill>
                  <a:srgbClr val="00B050"/>
                </a:solidFill>
              </a:rPr>
              <a:t>3</a:t>
            </a:r>
            <a:r>
              <a:rPr lang="zh-TW" altLang="en-US" dirty="0">
                <a:solidFill>
                  <a:srgbClr val="00B050"/>
                </a:solidFill>
              </a:rPr>
              <a:t>筆紀錄</a:t>
            </a:r>
            <a:endParaRPr lang="en-US" altLang="zh-TW" dirty="0">
              <a:solidFill>
                <a:srgbClr val="00B050"/>
              </a:solidFill>
            </a:endParaRPr>
          </a:p>
          <a:p>
            <a:pPr lvl="1"/>
            <a:r>
              <a:rPr lang="en-US" altLang="zh-TW" dirty="0" smtClean="0"/>
              <a:t>last </a:t>
            </a:r>
            <a:r>
              <a:rPr lang="en-US" altLang="zh-TW" dirty="0" err="1" smtClean="0"/>
              <a:t>iiiedu</a:t>
            </a:r>
            <a:r>
              <a:rPr lang="en-US" altLang="zh-TW" dirty="0" smtClean="0"/>
              <a:t>		</a:t>
            </a:r>
            <a:r>
              <a:rPr lang="en-US" altLang="zh-TW" dirty="0" smtClean="0">
                <a:solidFill>
                  <a:srgbClr val="00B050"/>
                </a:solidFill>
              </a:rPr>
              <a:t>#</a:t>
            </a:r>
            <a:r>
              <a:rPr lang="zh-TW" altLang="en-US" dirty="0" smtClean="0">
                <a:solidFill>
                  <a:srgbClr val="00B050"/>
                </a:solidFill>
              </a:rPr>
              <a:t>只顯示</a:t>
            </a:r>
            <a:r>
              <a:rPr lang="en-US" altLang="zh-TW" dirty="0" err="1" smtClean="0">
                <a:solidFill>
                  <a:srgbClr val="00B050"/>
                </a:solidFill>
              </a:rPr>
              <a:t>iiiedu</a:t>
            </a:r>
            <a:r>
              <a:rPr lang="zh-TW" altLang="en-US" dirty="0" smtClean="0">
                <a:solidFill>
                  <a:srgbClr val="00B050"/>
                </a:solidFill>
              </a:rPr>
              <a:t>的登入紀錄</a:t>
            </a:r>
            <a:endParaRPr lang="en-US" altLang="zh-TW" dirty="0" smtClean="0">
              <a:solidFill>
                <a:srgbClr val="00B050"/>
              </a:solidFill>
            </a:endParaRPr>
          </a:p>
          <a:p>
            <a:pPr lvl="1"/>
            <a:r>
              <a:rPr lang="en-US" altLang="zh-TW" dirty="0" smtClean="0"/>
              <a:t>last reboot	</a:t>
            </a:r>
            <a:r>
              <a:rPr lang="en-US" altLang="zh-TW" dirty="0" smtClean="0">
                <a:solidFill>
                  <a:srgbClr val="00B050"/>
                </a:solidFill>
              </a:rPr>
              <a:t>#</a:t>
            </a:r>
            <a:r>
              <a:rPr lang="zh-TW" altLang="en-US" dirty="0" smtClean="0">
                <a:solidFill>
                  <a:srgbClr val="00B050"/>
                </a:solidFill>
              </a:rPr>
              <a:t>顯示重開機的紀錄</a:t>
            </a:r>
            <a:endParaRPr lang="zh-TW" altLang="en-US" dirty="0">
              <a:solidFill>
                <a:srgbClr val="00B050"/>
              </a:solidFill>
            </a:endParaRPr>
          </a:p>
        </p:txBody>
      </p:sp>
      <p:sp>
        <p:nvSpPr>
          <p:cNvPr id="6" name="矩形 5"/>
          <p:cNvSpPr/>
          <p:nvPr/>
        </p:nvSpPr>
        <p:spPr>
          <a:xfrm>
            <a:off x="755576" y="1760036"/>
            <a:ext cx="7416824" cy="255454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zh-TW" sz="1600" dirty="0" smtClean="0"/>
              <a:t>user2	pts/1      	</a:t>
            </a:r>
            <a:r>
              <a:rPr lang="zh-TW" altLang="en-US" sz="1600" dirty="0" smtClean="0"/>
              <a:t>    </a:t>
            </a:r>
            <a:r>
              <a:rPr lang="en-US" altLang="zh-TW" sz="1600" dirty="0" smtClean="0"/>
              <a:t>localhost        	Tue </a:t>
            </a:r>
            <a:r>
              <a:rPr lang="en-US" altLang="zh-TW" sz="1600" dirty="0"/>
              <a:t>Dec  1 23:06 - 23:06  (00:00)</a:t>
            </a:r>
          </a:p>
          <a:p>
            <a:r>
              <a:rPr lang="en-US" altLang="zh-TW" sz="1600" dirty="0" err="1" smtClean="0"/>
              <a:t>iiiedu</a:t>
            </a:r>
            <a:r>
              <a:rPr lang="en-US" altLang="zh-TW" sz="1600" dirty="0" smtClean="0"/>
              <a:t>   	pts/0        	</a:t>
            </a:r>
            <a:r>
              <a:rPr lang="zh-TW" altLang="en-US" sz="1600" dirty="0" smtClean="0"/>
              <a:t>    </a:t>
            </a:r>
            <a:r>
              <a:rPr lang="en-US" altLang="zh-TW" sz="1600" dirty="0" smtClean="0"/>
              <a:t>:</a:t>
            </a:r>
            <a:r>
              <a:rPr lang="en-US" altLang="zh-TW" sz="1600" dirty="0"/>
              <a:t>0               </a:t>
            </a:r>
            <a:r>
              <a:rPr lang="en-US" altLang="zh-TW" sz="1600" dirty="0" smtClean="0"/>
              <a:t>	Tue </a:t>
            </a:r>
            <a:r>
              <a:rPr lang="en-US" altLang="zh-TW" sz="1600" dirty="0"/>
              <a:t>Dec  1 16:24   still logged in</a:t>
            </a:r>
          </a:p>
          <a:p>
            <a:r>
              <a:rPr lang="en-US" altLang="zh-TW" sz="1600" dirty="0" err="1"/>
              <a:t>iiiedu</a:t>
            </a:r>
            <a:r>
              <a:rPr lang="en-US" altLang="zh-TW" sz="1600" dirty="0"/>
              <a:t>   </a:t>
            </a:r>
            <a:r>
              <a:rPr lang="en-US" altLang="zh-TW" sz="1600" dirty="0" smtClean="0"/>
              <a:t>	:</a:t>
            </a:r>
            <a:r>
              <a:rPr lang="en-US" altLang="zh-TW" sz="1600" dirty="0"/>
              <a:t>0           </a:t>
            </a:r>
            <a:r>
              <a:rPr lang="en-US" altLang="zh-TW" sz="1600" dirty="0" smtClean="0"/>
              <a:t>	</a:t>
            </a:r>
            <a:r>
              <a:rPr lang="zh-TW" altLang="en-US" sz="1600" dirty="0" smtClean="0"/>
              <a:t>    </a:t>
            </a:r>
            <a:r>
              <a:rPr lang="en-US" altLang="zh-TW" sz="1600" dirty="0" smtClean="0"/>
              <a:t>:</a:t>
            </a:r>
            <a:r>
              <a:rPr lang="en-US" altLang="zh-TW" sz="1600" dirty="0"/>
              <a:t>0               </a:t>
            </a:r>
            <a:r>
              <a:rPr lang="en-US" altLang="zh-TW" sz="1600" dirty="0" smtClean="0"/>
              <a:t>	Tue </a:t>
            </a:r>
            <a:r>
              <a:rPr lang="en-US" altLang="zh-TW" sz="1600" dirty="0"/>
              <a:t>Dec  1 16:24   still logged in</a:t>
            </a:r>
          </a:p>
          <a:p>
            <a:r>
              <a:rPr lang="en-US" altLang="zh-TW" sz="1600" dirty="0" smtClean="0"/>
              <a:t>reboot   	system</a:t>
            </a:r>
            <a:r>
              <a:rPr lang="zh-TW" altLang="en-US" sz="1600" dirty="0" smtClean="0"/>
              <a:t> </a:t>
            </a:r>
            <a:r>
              <a:rPr lang="en-US" altLang="zh-TW" sz="1600" dirty="0" smtClean="0"/>
              <a:t>boot 3.10.0-229.20.1</a:t>
            </a:r>
            <a:r>
              <a:rPr lang="en-US" altLang="zh-TW" sz="1600" dirty="0"/>
              <a:t>. </a:t>
            </a:r>
            <a:r>
              <a:rPr lang="en-US" altLang="zh-TW" sz="1600" dirty="0" smtClean="0"/>
              <a:t>	Tue </a:t>
            </a:r>
            <a:r>
              <a:rPr lang="en-US" altLang="zh-TW" sz="1600" dirty="0"/>
              <a:t>Dec  1 00:42 - 23:07  (22:24)</a:t>
            </a:r>
          </a:p>
          <a:p>
            <a:r>
              <a:rPr lang="en-US" altLang="zh-TW" sz="1600" dirty="0"/>
              <a:t>reboot   </a:t>
            </a:r>
            <a:r>
              <a:rPr lang="en-US" altLang="zh-TW" sz="1600" dirty="0" smtClean="0"/>
              <a:t>	system boot 3.10.0-229.20.1</a:t>
            </a:r>
            <a:r>
              <a:rPr lang="en-US" altLang="zh-TW" sz="1600" dirty="0"/>
              <a:t>. </a:t>
            </a:r>
            <a:r>
              <a:rPr lang="en-US" altLang="zh-TW" sz="1600" dirty="0" smtClean="0"/>
              <a:t>	Tue </a:t>
            </a:r>
            <a:r>
              <a:rPr lang="en-US" altLang="zh-TW" sz="1600" dirty="0"/>
              <a:t>Dec  1 00:41 - 00:42  (00:00)</a:t>
            </a:r>
          </a:p>
          <a:p>
            <a:r>
              <a:rPr lang="en-US" altLang="zh-TW" sz="1600" dirty="0" err="1"/>
              <a:t>iiiedu</a:t>
            </a:r>
            <a:r>
              <a:rPr lang="en-US" altLang="zh-TW" sz="1600" dirty="0"/>
              <a:t>   </a:t>
            </a:r>
            <a:r>
              <a:rPr lang="en-US" altLang="zh-TW" sz="1600" dirty="0" smtClean="0"/>
              <a:t>	pts/1        	</a:t>
            </a:r>
            <a:r>
              <a:rPr lang="zh-TW" altLang="en-US" sz="1600" dirty="0" smtClean="0"/>
              <a:t>    </a:t>
            </a:r>
            <a:r>
              <a:rPr lang="en-US" altLang="zh-TW" sz="1600" dirty="0" smtClean="0"/>
              <a:t>localhost        	Tue </a:t>
            </a:r>
            <a:r>
              <a:rPr lang="en-US" altLang="zh-TW" sz="1600" dirty="0"/>
              <a:t>Dec  1 01:29 - 01:29  (00:00)</a:t>
            </a:r>
          </a:p>
          <a:p>
            <a:r>
              <a:rPr lang="en-US" altLang="zh-TW" sz="1600" dirty="0" err="1" smtClean="0"/>
              <a:t>iiiedu</a:t>
            </a:r>
            <a:r>
              <a:rPr lang="en-US" altLang="zh-TW" sz="1600" dirty="0" smtClean="0"/>
              <a:t>   	pts/2        	</a:t>
            </a:r>
            <a:r>
              <a:rPr lang="zh-TW" altLang="en-US" sz="1600" dirty="0" smtClean="0"/>
              <a:t>    </a:t>
            </a:r>
            <a:r>
              <a:rPr lang="en-US" altLang="zh-TW" sz="1600" dirty="0" smtClean="0"/>
              <a:t>:0               	Mon </a:t>
            </a:r>
            <a:r>
              <a:rPr lang="en-US" altLang="zh-TW" sz="1600" dirty="0"/>
              <a:t>Nov 30 20:07 - 01:03  (04:56)</a:t>
            </a:r>
          </a:p>
          <a:p>
            <a:r>
              <a:rPr lang="en-US" altLang="zh-TW" sz="1600" dirty="0" err="1"/>
              <a:t>iiiedu</a:t>
            </a:r>
            <a:r>
              <a:rPr lang="en-US" altLang="zh-TW" sz="1600" dirty="0"/>
              <a:t>   </a:t>
            </a:r>
            <a:r>
              <a:rPr lang="en-US" altLang="zh-TW" sz="1600" dirty="0" smtClean="0"/>
              <a:t>	pts/1        	</a:t>
            </a:r>
            <a:r>
              <a:rPr lang="zh-TW" altLang="en-US" sz="1600" dirty="0" smtClean="0"/>
              <a:t>    </a:t>
            </a:r>
            <a:r>
              <a:rPr lang="en-US" altLang="zh-TW" sz="1600" dirty="0" smtClean="0"/>
              <a:t>:</a:t>
            </a:r>
            <a:r>
              <a:rPr lang="en-US" altLang="zh-TW" sz="1600" dirty="0"/>
              <a:t>0               </a:t>
            </a:r>
            <a:r>
              <a:rPr lang="en-US" altLang="zh-TW" sz="1600" dirty="0" smtClean="0"/>
              <a:t>	Mon </a:t>
            </a:r>
            <a:r>
              <a:rPr lang="en-US" altLang="zh-TW" sz="1600" dirty="0"/>
              <a:t>Nov 30 12:31 - 20:43  (08:12)</a:t>
            </a:r>
          </a:p>
          <a:p>
            <a:r>
              <a:rPr lang="en-US" altLang="zh-TW" sz="1600" dirty="0" err="1"/>
              <a:t>iiiedu</a:t>
            </a:r>
            <a:r>
              <a:rPr lang="en-US" altLang="zh-TW" sz="1600" dirty="0"/>
              <a:t>   </a:t>
            </a:r>
            <a:r>
              <a:rPr lang="en-US" altLang="zh-TW" sz="1600" dirty="0" smtClean="0"/>
              <a:t>	pts/0        	</a:t>
            </a:r>
            <a:r>
              <a:rPr lang="zh-TW" altLang="en-US" sz="1600" dirty="0" smtClean="0"/>
              <a:t>    </a:t>
            </a:r>
            <a:r>
              <a:rPr lang="en-US" altLang="zh-TW" sz="1600" dirty="0" smtClean="0"/>
              <a:t>:</a:t>
            </a:r>
            <a:r>
              <a:rPr lang="en-US" altLang="zh-TW" sz="1600" dirty="0"/>
              <a:t>0               </a:t>
            </a:r>
            <a:r>
              <a:rPr lang="en-US" altLang="zh-TW" sz="1600" dirty="0" smtClean="0"/>
              <a:t>	Mon </a:t>
            </a:r>
            <a:r>
              <a:rPr lang="en-US" altLang="zh-TW" sz="1600" dirty="0"/>
              <a:t>Nov 30 12:06 - 20:40  (08:34)</a:t>
            </a:r>
          </a:p>
          <a:p>
            <a:r>
              <a:rPr lang="en-US" altLang="zh-TW" sz="1600" dirty="0" err="1"/>
              <a:t>iiiedu</a:t>
            </a:r>
            <a:r>
              <a:rPr lang="en-US" altLang="zh-TW" sz="1600" dirty="0"/>
              <a:t>   </a:t>
            </a:r>
            <a:r>
              <a:rPr lang="en-US" altLang="zh-TW" sz="1600" dirty="0" smtClean="0"/>
              <a:t>	:</a:t>
            </a:r>
            <a:r>
              <a:rPr lang="en-US" altLang="zh-TW" sz="1600" dirty="0"/>
              <a:t>0          </a:t>
            </a:r>
            <a:r>
              <a:rPr lang="en-US" altLang="zh-TW" sz="1600" dirty="0" smtClean="0"/>
              <a:t>	</a:t>
            </a:r>
            <a:r>
              <a:rPr lang="zh-TW" altLang="en-US" sz="1600" dirty="0" smtClean="0"/>
              <a:t>    </a:t>
            </a:r>
            <a:r>
              <a:rPr lang="en-US" altLang="zh-TW" sz="1600" dirty="0" smtClean="0"/>
              <a:t>:</a:t>
            </a:r>
            <a:r>
              <a:rPr lang="en-US" altLang="zh-TW" sz="1600" dirty="0"/>
              <a:t>0               </a:t>
            </a:r>
            <a:r>
              <a:rPr lang="en-US" altLang="zh-TW" sz="1600" dirty="0" smtClean="0"/>
              <a:t>	Mon </a:t>
            </a:r>
            <a:r>
              <a:rPr lang="en-US" altLang="zh-TW" sz="1600" dirty="0"/>
              <a:t>Nov 30 12:05 - 01:30  (13:24)</a:t>
            </a:r>
            <a:endParaRPr lang="zh-TW" altLang="en-US" sz="1600" dirty="0"/>
          </a:p>
        </p:txBody>
      </p:sp>
      <p:pic>
        <p:nvPicPr>
          <p:cNvPr id="7" name="圖片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723513" y="141490"/>
            <a:ext cx="975360" cy="975360"/>
          </a:xfrm>
          <a:prstGeom prst="rect">
            <a:avLst/>
          </a:prstGeom>
        </p:spPr>
      </p:pic>
    </p:spTree>
    <p:extLst>
      <p:ext uri="{BB962C8B-B14F-4D97-AF65-F5344CB8AC3E}">
        <p14:creationId xmlns:p14="http://schemas.microsoft.com/office/powerpoint/2010/main" val="28093784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r>
              <a:rPr lang="en-US" altLang="zh-TW" dirty="0" smtClean="0"/>
              <a:t>Linux</a:t>
            </a:r>
            <a:r>
              <a:rPr lang="zh-TW" altLang="en-US" dirty="0" smtClean="0"/>
              <a:t>作業系統</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15</a:t>
            </a:fld>
            <a:endParaRPr lang="zh-TW" altLang="en-US"/>
          </a:p>
        </p:txBody>
      </p:sp>
      <p:sp>
        <p:nvSpPr>
          <p:cNvPr id="7" name="內容版面配置區 6"/>
          <p:cNvSpPr>
            <a:spLocks noGrp="1"/>
          </p:cNvSpPr>
          <p:nvPr>
            <p:ph sz="quarter" idx="1"/>
          </p:nvPr>
        </p:nvSpPr>
        <p:spPr/>
        <p:txBody>
          <a:bodyPr/>
          <a:lstStyle/>
          <a:p>
            <a:r>
              <a:rPr lang="zh-TW" altLang="en-US" dirty="0" smtClean="0"/>
              <a:t>自由</a:t>
            </a:r>
            <a:r>
              <a:rPr lang="en-US" altLang="zh-TW" dirty="0" smtClean="0"/>
              <a:t>(Free)</a:t>
            </a:r>
            <a:r>
              <a:rPr lang="zh-TW" altLang="en-US" dirty="0" smtClean="0"/>
              <a:t>及開放原始碼</a:t>
            </a:r>
            <a:r>
              <a:rPr lang="en-US" altLang="zh-TW" dirty="0" smtClean="0"/>
              <a:t>(Open</a:t>
            </a:r>
            <a:r>
              <a:rPr lang="zh-TW" altLang="en-US" dirty="0" smtClean="0"/>
              <a:t> </a:t>
            </a:r>
            <a:r>
              <a:rPr lang="en-US" altLang="zh-TW" dirty="0" smtClean="0"/>
              <a:t>Source)</a:t>
            </a:r>
          </a:p>
          <a:p>
            <a:r>
              <a:rPr lang="zh-TW" altLang="en-US" dirty="0" smtClean="0"/>
              <a:t>類</a:t>
            </a:r>
            <a:r>
              <a:rPr lang="en-US" altLang="zh-TW" dirty="0" smtClean="0"/>
              <a:t>UNIX</a:t>
            </a:r>
            <a:r>
              <a:rPr lang="zh-TW" altLang="en-US" dirty="0" smtClean="0"/>
              <a:t>作業系統 </a:t>
            </a:r>
            <a:r>
              <a:rPr lang="en-US" altLang="zh-TW" dirty="0" smtClean="0"/>
              <a:t>(Unix-like)</a:t>
            </a:r>
          </a:p>
          <a:p>
            <a:r>
              <a:rPr lang="zh-TW" altLang="en-US" dirty="0" smtClean="0"/>
              <a:t>可</a:t>
            </a:r>
            <a:r>
              <a:rPr lang="zh-TW" altLang="en-US" dirty="0"/>
              <a:t>移植至多種硬體平台上</a:t>
            </a:r>
            <a:endParaRPr lang="en-US" altLang="zh-TW" dirty="0" smtClean="0"/>
          </a:p>
          <a:p>
            <a:pPr lvl="1"/>
            <a:r>
              <a:rPr lang="zh-TW" altLang="en-US" dirty="0" smtClean="0"/>
              <a:t>例如個人電腦、伺服器、嵌入式系統等</a:t>
            </a:r>
            <a:endParaRPr lang="en-US" altLang="zh-TW" dirty="0" smtClean="0"/>
          </a:p>
          <a:p>
            <a:pPr lvl="2"/>
            <a:endParaRPr lang="en-US" altLang="zh-TW" dirty="0" smtClean="0"/>
          </a:p>
          <a:p>
            <a:endParaRPr lang="zh-TW" altLang="en-US" dirty="0"/>
          </a:p>
        </p:txBody>
      </p:sp>
      <p:pic>
        <p:nvPicPr>
          <p:cNvPr id="1026" name="Picture 2" descr="LinuxUnivers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99592" y="3284984"/>
            <a:ext cx="5760640" cy="3062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215733"/>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4"/>
          <p:cNvSpPr>
            <a:spLocks noGrp="1" noChangeArrowheads="1"/>
          </p:cNvSpPr>
          <p:nvPr>
            <p:ph type="title"/>
          </p:nvPr>
        </p:nvSpPr>
        <p:spPr/>
        <p:txBody>
          <a:bodyPr/>
          <a:lstStyle/>
          <a:p>
            <a:r>
              <a:rPr lang="zh-TW" altLang="en-US" dirty="0" smtClean="0"/>
              <a:t>檔案權限管理</a:t>
            </a:r>
            <a:endParaRPr lang="en-US" altLang="zh-TW" dirty="0" smtClean="0"/>
          </a:p>
        </p:txBody>
      </p:sp>
      <p:sp>
        <p:nvSpPr>
          <p:cNvPr id="3" name="文字版面配置區 2"/>
          <p:cNvSpPr>
            <a:spLocks noGrp="1"/>
          </p:cNvSpPr>
          <p:nvPr>
            <p:ph type="body" idx="1"/>
          </p:nvPr>
        </p:nvSpPr>
        <p:spPr/>
        <p:txBody>
          <a:bodyPr/>
          <a:lstStyle/>
          <a:p>
            <a:endParaRPr lang="zh-TW" altLang="en-US"/>
          </a:p>
        </p:txBody>
      </p:sp>
      <p:sp>
        <p:nvSpPr>
          <p:cNvPr id="2" name="投影片編號版面配置區 1"/>
          <p:cNvSpPr>
            <a:spLocks noGrp="1"/>
          </p:cNvSpPr>
          <p:nvPr>
            <p:ph type="sldNum" sz="quarter" idx="12"/>
          </p:nvPr>
        </p:nvSpPr>
        <p:spPr/>
        <p:txBody>
          <a:bodyPr/>
          <a:lstStyle/>
          <a:p>
            <a:fld id="{73DA0BB7-265A-403C-9275-D587AB510EDC}" type="slidenum">
              <a:rPr lang="zh-TW" altLang="en-US" smtClean="0"/>
              <a:pPr/>
              <a:t>150</a:t>
            </a:fld>
            <a:endParaRPr lang="zh-TW" altLang="en-US" dirty="0"/>
          </a:p>
        </p:txBody>
      </p:sp>
      <p:pic>
        <p:nvPicPr>
          <p:cNvPr id="4098" name="Picture 2" descr="http://itc.usb.ac.ir/Image/1326279970_Login%20Manager.png"/>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a:ext>
            </a:extLst>
          </a:blip>
          <a:srcRect/>
          <a:stretch>
            <a:fillRect/>
          </a:stretch>
        </p:blipFill>
        <p:spPr bwMode="auto">
          <a:xfrm>
            <a:off x="6876257" y="4221088"/>
            <a:ext cx="1368152" cy="1368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4505"/>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圖片 2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61519" y="3467944"/>
            <a:ext cx="1310681" cy="1166929"/>
          </a:xfrm>
          <a:prstGeom prst="rect">
            <a:avLst/>
          </a:prstGeom>
        </p:spPr>
      </p:pic>
      <p:sp>
        <p:nvSpPr>
          <p:cNvPr id="2" name="標題 1"/>
          <p:cNvSpPr>
            <a:spLocks noGrp="1"/>
          </p:cNvSpPr>
          <p:nvPr>
            <p:ph type="title"/>
          </p:nvPr>
        </p:nvSpPr>
        <p:spPr/>
        <p:txBody>
          <a:bodyPr/>
          <a:lstStyle/>
          <a:p>
            <a:r>
              <a:rPr lang="zh-TW" altLang="en-US" smtClean="0"/>
              <a:t>檔案權限管理</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151</a:t>
            </a:fld>
            <a:endParaRPr lang="zh-TW" altLang="en-US"/>
          </a:p>
        </p:txBody>
      </p:sp>
      <p:sp>
        <p:nvSpPr>
          <p:cNvPr id="3" name="內容版面配置區 2"/>
          <p:cNvSpPr>
            <a:spLocks noGrp="1"/>
          </p:cNvSpPr>
          <p:nvPr>
            <p:ph sz="quarter" idx="1"/>
          </p:nvPr>
        </p:nvSpPr>
        <p:spPr/>
        <p:txBody>
          <a:bodyPr/>
          <a:lstStyle/>
          <a:p>
            <a:r>
              <a:rPr lang="zh-TW" altLang="en-US" dirty="0" smtClean="0"/>
              <a:t>每</a:t>
            </a:r>
            <a:r>
              <a:rPr lang="zh-TW" altLang="en-US" dirty="0"/>
              <a:t>個</a:t>
            </a:r>
            <a:r>
              <a:rPr lang="zh-TW" altLang="en-US" dirty="0" smtClean="0"/>
              <a:t>檔案</a:t>
            </a:r>
            <a:r>
              <a:rPr lang="en-US" altLang="zh-TW" dirty="0" smtClean="0"/>
              <a:t>(</a:t>
            </a:r>
            <a:r>
              <a:rPr lang="zh-TW" altLang="en-US" dirty="0" smtClean="0"/>
              <a:t>目錄</a:t>
            </a:r>
            <a:r>
              <a:rPr lang="en-US" altLang="zh-TW" dirty="0" smtClean="0"/>
              <a:t>)</a:t>
            </a:r>
            <a:r>
              <a:rPr lang="zh-TW" altLang="en-US" dirty="0" smtClean="0"/>
              <a:t>可依不同</a:t>
            </a:r>
            <a:r>
              <a:rPr lang="zh-TW" altLang="en-US" u="sng" dirty="0" smtClean="0"/>
              <a:t>身分</a:t>
            </a:r>
            <a:r>
              <a:rPr lang="zh-TW" altLang="en-US" dirty="0" smtClean="0"/>
              <a:t>給予相對應的</a:t>
            </a:r>
            <a:r>
              <a:rPr lang="zh-TW" altLang="en-US" u="sng" dirty="0" smtClean="0"/>
              <a:t>權限</a:t>
            </a:r>
            <a:endParaRPr lang="en-US" altLang="zh-TW" dirty="0" smtClean="0"/>
          </a:p>
          <a:p>
            <a:r>
              <a:rPr lang="zh-TW" altLang="en-US" dirty="0" smtClean="0"/>
              <a:t>身分：</a:t>
            </a:r>
            <a:endParaRPr lang="en-US" altLang="zh-TW" dirty="0" smtClean="0"/>
          </a:p>
          <a:p>
            <a:pPr lvl="1"/>
            <a:r>
              <a:rPr lang="zh-TW" altLang="en-US" dirty="0" smtClean="0"/>
              <a:t>檔案擁用者 </a:t>
            </a:r>
            <a:r>
              <a:rPr lang="en-US" altLang="zh-TW" dirty="0"/>
              <a:t>(User)</a:t>
            </a:r>
            <a:endParaRPr lang="zh-TW" altLang="en-US" dirty="0" smtClean="0"/>
          </a:p>
          <a:p>
            <a:pPr lvl="1"/>
            <a:r>
              <a:rPr lang="zh-TW" altLang="en-US" dirty="0"/>
              <a:t>群組</a:t>
            </a:r>
            <a:r>
              <a:rPr lang="zh-TW" altLang="en-US" dirty="0" smtClean="0"/>
              <a:t>成員 </a:t>
            </a:r>
            <a:r>
              <a:rPr lang="en-US" altLang="zh-TW" dirty="0" smtClean="0"/>
              <a:t>(Group)</a:t>
            </a:r>
          </a:p>
          <a:p>
            <a:pPr lvl="1"/>
            <a:r>
              <a:rPr lang="zh-TW" altLang="en-US" dirty="0"/>
              <a:t>其</a:t>
            </a:r>
            <a:r>
              <a:rPr lang="zh-TW" altLang="en-US" dirty="0" smtClean="0"/>
              <a:t>他人</a:t>
            </a:r>
            <a:r>
              <a:rPr lang="en-US" altLang="zh-TW" dirty="0" smtClean="0"/>
              <a:t>(Others)</a:t>
            </a:r>
          </a:p>
          <a:p>
            <a:endParaRPr lang="en-US" altLang="zh-TW" dirty="0" smtClean="0"/>
          </a:p>
          <a:p>
            <a:r>
              <a:rPr lang="zh-TW" altLang="en-US" dirty="0" smtClean="0"/>
              <a:t>權限：</a:t>
            </a:r>
            <a:endParaRPr lang="en-US" altLang="zh-TW" dirty="0" smtClean="0"/>
          </a:p>
          <a:p>
            <a:pPr lvl="1"/>
            <a:r>
              <a:rPr lang="zh-TW" altLang="en-US" dirty="0" smtClean="0"/>
              <a:t>讀 </a:t>
            </a:r>
            <a:r>
              <a:rPr lang="en-US" altLang="zh-TW" dirty="0" smtClean="0"/>
              <a:t>(</a:t>
            </a:r>
            <a:r>
              <a:rPr lang="en-US" altLang="zh-TW" dirty="0" smtClean="0">
                <a:solidFill>
                  <a:srgbClr val="FF0000"/>
                </a:solidFill>
              </a:rPr>
              <a:t>r</a:t>
            </a:r>
            <a:r>
              <a:rPr lang="en-US" altLang="zh-TW" dirty="0" smtClean="0"/>
              <a:t>ead)</a:t>
            </a:r>
          </a:p>
          <a:p>
            <a:pPr lvl="1"/>
            <a:r>
              <a:rPr lang="zh-TW" altLang="en-US" dirty="0" smtClean="0"/>
              <a:t>寫 </a:t>
            </a:r>
            <a:r>
              <a:rPr lang="en-US" altLang="zh-TW" dirty="0" smtClean="0"/>
              <a:t>(</a:t>
            </a:r>
            <a:r>
              <a:rPr lang="en-US" altLang="zh-TW" dirty="0" smtClean="0">
                <a:solidFill>
                  <a:srgbClr val="FF0000"/>
                </a:solidFill>
              </a:rPr>
              <a:t>w</a:t>
            </a:r>
            <a:r>
              <a:rPr lang="en-US" altLang="zh-TW" dirty="0" smtClean="0"/>
              <a:t>rite)</a:t>
            </a:r>
          </a:p>
          <a:p>
            <a:pPr lvl="1"/>
            <a:r>
              <a:rPr lang="zh-TW" altLang="en-US" dirty="0" smtClean="0"/>
              <a:t>執行 </a:t>
            </a:r>
            <a:r>
              <a:rPr lang="en-US" altLang="zh-TW" dirty="0" smtClean="0"/>
              <a:t>(e</a:t>
            </a:r>
            <a:r>
              <a:rPr lang="en-US" altLang="zh-TW" dirty="0" smtClean="0">
                <a:solidFill>
                  <a:srgbClr val="FF0000"/>
                </a:solidFill>
              </a:rPr>
              <a:t>x</a:t>
            </a:r>
            <a:r>
              <a:rPr lang="en-US" altLang="zh-TW" dirty="0" smtClean="0"/>
              <a:t>ecute)</a:t>
            </a:r>
          </a:p>
          <a:p>
            <a:pPr lvl="1"/>
            <a:endParaRPr lang="en-US" altLang="zh-TW" dirty="0" smtClean="0"/>
          </a:p>
          <a:p>
            <a:endParaRPr lang="zh-TW" altLang="en-US" dirty="0"/>
          </a:p>
        </p:txBody>
      </p:sp>
      <p:sp>
        <p:nvSpPr>
          <p:cNvPr id="15" name="Text Box 11"/>
          <p:cNvSpPr txBox="1">
            <a:spLocks noChangeArrowheads="1"/>
          </p:cNvSpPr>
          <p:nvPr/>
        </p:nvSpPr>
        <p:spPr bwMode="auto">
          <a:xfrm>
            <a:off x="6978538" y="2690657"/>
            <a:ext cx="109784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rgbClr val="FF9900"/>
              </a:buClr>
              <a:buFont typeface="Wingdings 2" pitchFamily="18" charset="2"/>
              <a:buChar char="©"/>
              <a:defRPr kumimoji="1" sz="3200">
                <a:solidFill>
                  <a:schemeClr val="tx1"/>
                </a:solidFill>
                <a:latin typeface="Verdana" pitchFamily="34" charset="0"/>
                <a:ea typeface="標楷體" pitchFamily="65" charset="-120"/>
              </a:defRPr>
            </a:lvl1pPr>
            <a:lvl2pPr marL="742950" indent="-285750" algn="l" eaLnBrk="0" hangingPunct="0">
              <a:spcBef>
                <a:spcPct val="20000"/>
              </a:spcBef>
              <a:buClr>
                <a:schemeClr val="accent2"/>
              </a:buClr>
              <a:buFont typeface="Wingdings" pitchFamily="2" charset="2"/>
              <a:buChar char="v"/>
              <a:defRPr kumimoji="1" sz="2800">
                <a:solidFill>
                  <a:schemeClr val="tx1"/>
                </a:solidFill>
                <a:latin typeface="Verdana" pitchFamily="34" charset="0"/>
                <a:ea typeface="標楷體" pitchFamily="65" charset="-120"/>
              </a:defRPr>
            </a:lvl2pPr>
            <a:lvl3pPr marL="1143000" indent="-228600" algn="l" eaLnBrk="0" hangingPunct="0">
              <a:spcBef>
                <a:spcPct val="20000"/>
              </a:spcBef>
              <a:buClr>
                <a:srgbClr val="FF9900"/>
              </a:buClr>
              <a:buFont typeface="Wingdings" pitchFamily="2" charset="2"/>
              <a:buChar char="§"/>
              <a:defRPr kumimoji="1" sz="2400">
                <a:solidFill>
                  <a:schemeClr val="tx1"/>
                </a:solidFill>
                <a:latin typeface="Verdana" pitchFamily="34" charset="0"/>
                <a:ea typeface="標楷體" pitchFamily="65" charset="-120"/>
              </a:defRPr>
            </a:lvl3pPr>
            <a:lvl4pPr marL="1600200" indent="-228600" algn="l" eaLnBrk="0" hangingPunct="0">
              <a:spcBef>
                <a:spcPct val="20000"/>
              </a:spcBef>
              <a:buClr>
                <a:schemeClr val="accent2"/>
              </a:buClr>
              <a:buChar char="•"/>
              <a:defRPr kumimoji="1" sz="2000">
                <a:solidFill>
                  <a:schemeClr val="tx1"/>
                </a:solidFill>
                <a:latin typeface="Verdana" pitchFamily="34" charset="0"/>
                <a:ea typeface="標楷體" pitchFamily="65" charset="-120"/>
              </a:defRPr>
            </a:lvl4pPr>
            <a:lvl5pPr marL="2057400" indent="-228600" algn="l" eaLnBrk="0" hangingPunct="0">
              <a:spcBef>
                <a:spcPct val="20000"/>
              </a:spcBef>
              <a:buClr>
                <a:srgbClr val="FF9900"/>
              </a:buClr>
              <a:buChar char="–"/>
              <a:defRPr kumimoji="1" sz="2000">
                <a:solidFill>
                  <a:schemeClr val="tx1"/>
                </a:solidFill>
                <a:latin typeface="Verdana" pitchFamily="34" charset="0"/>
                <a:ea typeface="標楷體" pitchFamily="65" charset="-120"/>
              </a:defRPr>
            </a:lvl5pPr>
            <a:lvl6pPr marL="2514600" indent="-228600" eaLnBrk="0" fontAlgn="base" hangingPunct="0">
              <a:spcBef>
                <a:spcPct val="20000"/>
              </a:spcBef>
              <a:spcAft>
                <a:spcPct val="0"/>
              </a:spcAft>
              <a:buClr>
                <a:srgbClr val="FF9900"/>
              </a:buClr>
              <a:buChar char="–"/>
              <a:defRPr kumimoji="1" sz="2000">
                <a:solidFill>
                  <a:schemeClr val="tx1"/>
                </a:solidFill>
                <a:latin typeface="Verdana" pitchFamily="34" charset="0"/>
                <a:ea typeface="標楷體" pitchFamily="65" charset="-120"/>
              </a:defRPr>
            </a:lvl6pPr>
            <a:lvl7pPr marL="2971800" indent="-228600" eaLnBrk="0" fontAlgn="base" hangingPunct="0">
              <a:spcBef>
                <a:spcPct val="20000"/>
              </a:spcBef>
              <a:spcAft>
                <a:spcPct val="0"/>
              </a:spcAft>
              <a:buClr>
                <a:srgbClr val="FF9900"/>
              </a:buClr>
              <a:buChar char="–"/>
              <a:defRPr kumimoji="1" sz="2000">
                <a:solidFill>
                  <a:schemeClr val="tx1"/>
                </a:solidFill>
                <a:latin typeface="Verdana" pitchFamily="34" charset="0"/>
                <a:ea typeface="標楷體" pitchFamily="65" charset="-120"/>
              </a:defRPr>
            </a:lvl7pPr>
            <a:lvl8pPr marL="3429000" indent="-228600" eaLnBrk="0" fontAlgn="base" hangingPunct="0">
              <a:spcBef>
                <a:spcPct val="20000"/>
              </a:spcBef>
              <a:spcAft>
                <a:spcPct val="0"/>
              </a:spcAft>
              <a:buClr>
                <a:srgbClr val="FF9900"/>
              </a:buClr>
              <a:buChar char="–"/>
              <a:defRPr kumimoji="1" sz="2000">
                <a:solidFill>
                  <a:schemeClr val="tx1"/>
                </a:solidFill>
                <a:latin typeface="Verdana" pitchFamily="34" charset="0"/>
                <a:ea typeface="標楷體" pitchFamily="65" charset="-120"/>
              </a:defRPr>
            </a:lvl8pPr>
            <a:lvl9pPr marL="3886200" indent="-228600" eaLnBrk="0" fontAlgn="base" hangingPunct="0">
              <a:spcBef>
                <a:spcPct val="20000"/>
              </a:spcBef>
              <a:spcAft>
                <a:spcPct val="0"/>
              </a:spcAft>
              <a:buClr>
                <a:srgbClr val="FF9900"/>
              </a:buClr>
              <a:buChar char="–"/>
              <a:defRPr kumimoji="1" sz="2000">
                <a:solidFill>
                  <a:schemeClr val="tx1"/>
                </a:solidFill>
                <a:latin typeface="Verdana" pitchFamily="34" charset="0"/>
                <a:ea typeface="標楷體" pitchFamily="65" charset="-120"/>
              </a:defRPr>
            </a:lvl9pPr>
          </a:lstStyle>
          <a:p>
            <a:pPr algn="ctr" eaLnBrk="1" hangingPunct="1">
              <a:spcBef>
                <a:spcPct val="50000"/>
              </a:spcBef>
              <a:buClrTx/>
              <a:buFontTx/>
              <a:buNone/>
            </a:pPr>
            <a:r>
              <a:rPr lang="en-US" altLang="zh-TW" sz="1600" dirty="0" smtClean="0">
                <a:solidFill>
                  <a:srgbClr val="FF0000"/>
                </a:solidFill>
                <a:latin typeface="微軟正黑體" panose="020B0604030504040204" pitchFamily="34" charset="-120"/>
                <a:ea typeface="微軟正黑體" panose="020B0604030504040204" pitchFamily="34" charset="-120"/>
                <a:cs typeface="Arial Unicode MS" panose="020B0604020202020204" pitchFamily="34" charset="-120"/>
              </a:rPr>
              <a:t>root</a:t>
            </a:r>
            <a:endParaRPr lang="en-US" altLang="zh-TW" sz="1600" dirty="0">
              <a:solidFill>
                <a:srgbClr val="FF0000"/>
              </a:solidFill>
              <a:latin typeface="微軟正黑體" panose="020B0604030504040204" pitchFamily="34" charset="-120"/>
              <a:ea typeface="微軟正黑體" panose="020B0604030504040204" pitchFamily="34" charset="-120"/>
              <a:cs typeface="Arial Unicode MS" panose="020B0604020202020204" pitchFamily="34" charset="-120"/>
            </a:endParaRPr>
          </a:p>
        </p:txBody>
      </p:sp>
      <p:grpSp>
        <p:nvGrpSpPr>
          <p:cNvPr id="9" name="群組 8"/>
          <p:cNvGrpSpPr/>
          <p:nvPr/>
        </p:nvGrpSpPr>
        <p:grpSpPr>
          <a:xfrm>
            <a:off x="4716016" y="2762665"/>
            <a:ext cx="2046498" cy="2282770"/>
            <a:chOff x="3245582" y="4242576"/>
            <a:chExt cx="2046498" cy="2282770"/>
          </a:xfrm>
        </p:grpSpPr>
        <p:sp>
          <p:nvSpPr>
            <p:cNvPr id="11" name="Text Box 8"/>
            <p:cNvSpPr txBox="1">
              <a:spLocks noChangeArrowheads="1"/>
            </p:cNvSpPr>
            <p:nvPr/>
          </p:nvSpPr>
          <p:spPr bwMode="auto">
            <a:xfrm>
              <a:off x="3965662" y="6186792"/>
              <a:ext cx="9556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eaLnBrk="0" hangingPunct="0">
                <a:spcBef>
                  <a:spcPct val="20000"/>
                </a:spcBef>
                <a:buClr>
                  <a:srgbClr val="FF9900"/>
                </a:buClr>
                <a:buFont typeface="Wingdings 2" pitchFamily="18" charset="2"/>
                <a:buChar char="©"/>
                <a:defRPr kumimoji="1" sz="3200">
                  <a:solidFill>
                    <a:schemeClr val="tx1"/>
                  </a:solidFill>
                  <a:latin typeface="Verdana" pitchFamily="34" charset="0"/>
                  <a:ea typeface="標楷體" pitchFamily="65" charset="-120"/>
                </a:defRPr>
              </a:lvl1pPr>
              <a:lvl2pPr marL="742950" indent="-285750" algn="l" eaLnBrk="0" hangingPunct="0">
                <a:spcBef>
                  <a:spcPct val="20000"/>
                </a:spcBef>
                <a:buClr>
                  <a:schemeClr val="accent2"/>
                </a:buClr>
                <a:buFont typeface="Wingdings" pitchFamily="2" charset="2"/>
                <a:buChar char="v"/>
                <a:defRPr kumimoji="1" sz="2800">
                  <a:solidFill>
                    <a:schemeClr val="tx1"/>
                  </a:solidFill>
                  <a:latin typeface="Verdana" pitchFamily="34" charset="0"/>
                  <a:ea typeface="標楷體" pitchFamily="65" charset="-120"/>
                </a:defRPr>
              </a:lvl2pPr>
              <a:lvl3pPr marL="1143000" indent="-228600" algn="l" eaLnBrk="0" hangingPunct="0">
                <a:spcBef>
                  <a:spcPct val="20000"/>
                </a:spcBef>
                <a:buClr>
                  <a:srgbClr val="FF9900"/>
                </a:buClr>
                <a:buFont typeface="Wingdings" pitchFamily="2" charset="2"/>
                <a:buChar char="§"/>
                <a:defRPr kumimoji="1" sz="2400">
                  <a:solidFill>
                    <a:schemeClr val="tx1"/>
                  </a:solidFill>
                  <a:latin typeface="Verdana" pitchFamily="34" charset="0"/>
                  <a:ea typeface="標楷體" pitchFamily="65" charset="-120"/>
                </a:defRPr>
              </a:lvl3pPr>
              <a:lvl4pPr marL="1600200" indent="-228600" algn="l" eaLnBrk="0" hangingPunct="0">
                <a:spcBef>
                  <a:spcPct val="20000"/>
                </a:spcBef>
                <a:buClr>
                  <a:schemeClr val="accent2"/>
                </a:buClr>
                <a:buChar char="•"/>
                <a:defRPr kumimoji="1" sz="2000">
                  <a:solidFill>
                    <a:schemeClr val="tx1"/>
                  </a:solidFill>
                  <a:latin typeface="Verdana" pitchFamily="34" charset="0"/>
                  <a:ea typeface="標楷體" pitchFamily="65" charset="-120"/>
                </a:defRPr>
              </a:lvl4pPr>
              <a:lvl5pPr marL="2057400" indent="-228600" algn="l" eaLnBrk="0" hangingPunct="0">
                <a:spcBef>
                  <a:spcPct val="20000"/>
                </a:spcBef>
                <a:buClr>
                  <a:srgbClr val="FF9900"/>
                </a:buClr>
                <a:buChar char="–"/>
                <a:defRPr kumimoji="1" sz="2000">
                  <a:solidFill>
                    <a:schemeClr val="tx1"/>
                  </a:solidFill>
                  <a:latin typeface="Verdana" pitchFamily="34" charset="0"/>
                  <a:ea typeface="標楷體" pitchFamily="65" charset="-120"/>
                </a:defRPr>
              </a:lvl5pPr>
              <a:lvl6pPr marL="2514600" indent="-228600" eaLnBrk="0" fontAlgn="base" hangingPunct="0">
                <a:spcBef>
                  <a:spcPct val="20000"/>
                </a:spcBef>
                <a:spcAft>
                  <a:spcPct val="0"/>
                </a:spcAft>
                <a:buClr>
                  <a:srgbClr val="FF9900"/>
                </a:buClr>
                <a:buChar char="–"/>
                <a:defRPr kumimoji="1" sz="2000">
                  <a:solidFill>
                    <a:schemeClr val="tx1"/>
                  </a:solidFill>
                  <a:latin typeface="Verdana" pitchFamily="34" charset="0"/>
                  <a:ea typeface="標楷體" pitchFamily="65" charset="-120"/>
                </a:defRPr>
              </a:lvl6pPr>
              <a:lvl7pPr marL="2971800" indent="-228600" eaLnBrk="0" fontAlgn="base" hangingPunct="0">
                <a:spcBef>
                  <a:spcPct val="20000"/>
                </a:spcBef>
                <a:spcAft>
                  <a:spcPct val="0"/>
                </a:spcAft>
                <a:buClr>
                  <a:srgbClr val="FF9900"/>
                </a:buClr>
                <a:buChar char="–"/>
                <a:defRPr kumimoji="1" sz="2000">
                  <a:solidFill>
                    <a:schemeClr val="tx1"/>
                  </a:solidFill>
                  <a:latin typeface="Verdana" pitchFamily="34" charset="0"/>
                  <a:ea typeface="標楷體" pitchFamily="65" charset="-120"/>
                </a:defRPr>
              </a:lvl7pPr>
              <a:lvl8pPr marL="3429000" indent="-228600" eaLnBrk="0" fontAlgn="base" hangingPunct="0">
                <a:spcBef>
                  <a:spcPct val="20000"/>
                </a:spcBef>
                <a:spcAft>
                  <a:spcPct val="0"/>
                </a:spcAft>
                <a:buClr>
                  <a:srgbClr val="FF9900"/>
                </a:buClr>
                <a:buChar char="–"/>
                <a:defRPr kumimoji="1" sz="2000">
                  <a:solidFill>
                    <a:schemeClr val="tx1"/>
                  </a:solidFill>
                  <a:latin typeface="Verdana" pitchFamily="34" charset="0"/>
                  <a:ea typeface="標楷體" pitchFamily="65" charset="-120"/>
                </a:defRPr>
              </a:lvl8pPr>
              <a:lvl9pPr marL="3886200" indent="-228600" eaLnBrk="0" fontAlgn="base" hangingPunct="0">
                <a:spcBef>
                  <a:spcPct val="20000"/>
                </a:spcBef>
                <a:spcAft>
                  <a:spcPct val="0"/>
                </a:spcAft>
                <a:buClr>
                  <a:srgbClr val="FF9900"/>
                </a:buClr>
                <a:buChar char="–"/>
                <a:defRPr kumimoji="1" sz="2000">
                  <a:solidFill>
                    <a:schemeClr val="tx1"/>
                  </a:solidFill>
                  <a:latin typeface="Verdana" pitchFamily="34" charset="0"/>
                  <a:ea typeface="標楷體" pitchFamily="65" charset="-120"/>
                </a:defRPr>
              </a:lvl9pPr>
            </a:lstStyle>
            <a:p>
              <a:pPr algn="ctr" eaLnBrk="1" hangingPunct="1">
                <a:spcBef>
                  <a:spcPct val="50000"/>
                </a:spcBef>
                <a:buClrTx/>
                <a:buFontTx/>
                <a:buNone/>
              </a:pPr>
              <a:r>
                <a:rPr lang="en-US" altLang="zh-TW" sz="1600" dirty="0">
                  <a:solidFill>
                    <a:srgbClr val="FF0000"/>
                  </a:solidFill>
                  <a:latin typeface="微軟正黑體" panose="020B0604030504040204" pitchFamily="34" charset="-120"/>
                  <a:ea typeface="微軟正黑體" panose="020B0604030504040204" pitchFamily="34" charset="-120"/>
                  <a:cs typeface="Arial Unicode MS" panose="020B0604020202020204" pitchFamily="34" charset="-120"/>
                </a:rPr>
                <a:t>Group</a:t>
              </a:r>
            </a:p>
          </p:txBody>
        </p:sp>
        <p:sp>
          <p:nvSpPr>
            <p:cNvPr id="12" name="Line 12"/>
            <p:cNvSpPr>
              <a:spLocks noChangeShapeType="1"/>
            </p:cNvSpPr>
            <p:nvPr/>
          </p:nvSpPr>
          <p:spPr bwMode="auto">
            <a:xfrm flipV="1">
              <a:off x="4303257" y="4580719"/>
              <a:ext cx="22445" cy="472208"/>
            </a:xfrm>
            <a:prstGeom prst="line">
              <a:avLst/>
            </a:prstGeom>
            <a:noFill/>
            <a:ln w="38100" cap="sq">
              <a:solidFill>
                <a:schemeClr val="accent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endParaRPr>
            </a:p>
          </p:txBody>
        </p:sp>
        <p:sp>
          <p:nvSpPr>
            <p:cNvPr id="13" name="Text Box 13"/>
            <p:cNvSpPr txBox="1">
              <a:spLocks noChangeArrowheads="1"/>
            </p:cNvSpPr>
            <p:nvPr/>
          </p:nvSpPr>
          <p:spPr bwMode="auto">
            <a:xfrm>
              <a:off x="3760385" y="4242576"/>
              <a:ext cx="9556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eaLnBrk="0" hangingPunct="0">
                <a:spcBef>
                  <a:spcPct val="20000"/>
                </a:spcBef>
                <a:buClr>
                  <a:srgbClr val="FF9900"/>
                </a:buClr>
                <a:buFont typeface="Wingdings 2" pitchFamily="18" charset="2"/>
                <a:buChar char="©"/>
                <a:defRPr kumimoji="1" sz="3200">
                  <a:solidFill>
                    <a:schemeClr val="tx1"/>
                  </a:solidFill>
                  <a:latin typeface="Verdana" pitchFamily="34" charset="0"/>
                  <a:ea typeface="標楷體" pitchFamily="65" charset="-120"/>
                </a:defRPr>
              </a:lvl1pPr>
              <a:lvl2pPr marL="742950" indent="-285750" algn="l" eaLnBrk="0" hangingPunct="0">
                <a:spcBef>
                  <a:spcPct val="20000"/>
                </a:spcBef>
                <a:buClr>
                  <a:schemeClr val="accent2"/>
                </a:buClr>
                <a:buFont typeface="Wingdings" pitchFamily="2" charset="2"/>
                <a:buChar char="v"/>
                <a:defRPr kumimoji="1" sz="2800">
                  <a:solidFill>
                    <a:schemeClr val="tx1"/>
                  </a:solidFill>
                  <a:latin typeface="Verdana" pitchFamily="34" charset="0"/>
                  <a:ea typeface="標楷體" pitchFamily="65" charset="-120"/>
                </a:defRPr>
              </a:lvl2pPr>
              <a:lvl3pPr marL="1143000" indent="-228600" algn="l" eaLnBrk="0" hangingPunct="0">
                <a:spcBef>
                  <a:spcPct val="20000"/>
                </a:spcBef>
                <a:buClr>
                  <a:srgbClr val="FF9900"/>
                </a:buClr>
                <a:buFont typeface="Wingdings" pitchFamily="2" charset="2"/>
                <a:buChar char="§"/>
                <a:defRPr kumimoji="1" sz="2400">
                  <a:solidFill>
                    <a:schemeClr val="tx1"/>
                  </a:solidFill>
                  <a:latin typeface="Verdana" pitchFamily="34" charset="0"/>
                  <a:ea typeface="標楷體" pitchFamily="65" charset="-120"/>
                </a:defRPr>
              </a:lvl3pPr>
              <a:lvl4pPr marL="1600200" indent="-228600" algn="l" eaLnBrk="0" hangingPunct="0">
                <a:spcBef>
                  <a:spcPct val="20000"/>
                </a:spcBef>
                <a:buClr>
                  <a:schemeClr val="accent2"/>
                </a:buClr>
                <a:buChar char="•"/>
                <a:defRPr kumimoji="1" sz="2000">
                  <a:solidFill>
                    <a:schemeClr val="tx1"/>
                  </a:solidFill>
                  <a:latin typeface="Verdana" pitchFamily="34" charset="0"/>
                  <a:ea typeface="標楷體" pitchFamily="65" charset="-120"/>
                </a:defRPr>
              </a:lvl4pPr>
              <a:lvl5pPr marL="2057400" indent="-228600" algn="l" eaLnBrk="0" hangingPunct="0">
                <a:spcBef>
                  <a:spcPct val="20000"/>
                </a:spcBef>
                <a:buClr>
                  <a:srgbClr val="FF9900"/>
                </a:buClr>
                <a:buChar char="–"/>
                <a:defRPr kumimoji="1" sz="2000">
                  <a:solidFill>
                    <a:schemeClr val="tx1"/>
                  </a:solidFill>
                  <a:latin typeface="Verdana" pitchFamily="34" charset="0"/>
                  <a:ea typeface="標楷體" pitchFamily="65" charset="-120"/>
                </a:defRPr>
              </a:lvl5pPr>
              <a:lvl6pPr marL="2514600" indent="-228600" eaLnBrk="0" fontAlgn="base" hangingPunct="0">
                <a:spcBef>
                  <a:spcPct val="20000"/>
                </a:spcBef>
                <a:spcAft>
                  <a:spcPct val="0"/>
                </a:spcAft>
                <a:buClr>
                  <a:srgbClr val="FF9900"/>
                </a:buClr>
                <a:buChar char="–"/>
                <a:defRPr kumimoji="1" sz="2000">
                  <a:solidFill>
                    <a:schemeClr val="tx1"/>
                  </a:solidFill>
                  <a:latin typeface="Verdana" pitchFamily="34" charset="0"/>
                  <a:ea typeface="標楷體" pitchFamily="65" charset="-120"/>
                </a:defRPr>
              </a:lvl6pPr>
              <a:lvl7pPr marL="2971800" indent="-228600" eaLnBrk="0" fontAlgn="base" hangingPunct="0">
                <a:spcBef>
                  <a:spcPct val="20000"/>
                </a:spcBef>
                <a:spcAft>
                  <a:spcPct val="0"/>
                </a:spcAft>
                <a:buClr>
                  <a:srgbClr val="FF9900"/>
                </a:buClr>
                <a:buChar char="–"/>
                <a:defRPr kumimoji="1" sz="2000">
                  <a:solidFill>
                    <a:schemeClr val="tx1"/>
                  </a:solidFill>
                  <a:latin typeface="Verdana" pitchFamily="34" charset="0"/>
                  <a:ea typeface="標楷體" pitchFamily="65" charset="-120"/>
                </a:defRPr>
              </a:lvl7pPr>
              <a:lvl8pPr marL="3429000" indent="-228600" eaLnBrk="0" fontAlgn="base" hangingPunct="0">
                <a:spcBef>
                  <a:spcPct val="20000"/>
                </a:spcBef>
                <a:spcAft>
                  <a:spcPct val="0"/>
                </a:spcAft>
                <a:buClr>
                  <a:srgbClr val="FF9900"/>
                </a:buClr>
                <a:buChar char="–"/>
                <a:defRPr kumimoji="1" sz="2000">
                  <a:solidFill>
                    <a:schemeClr val="tx1"/>
                  </a:solidFill>
                  <a:latin typeface="Verdana" pitchFamily="34" charset="0"/>
                  <a:ea typeface="標楷體" pitchFamily="65" charset="-120"/>
                </a:defRPr>
              </a:lvl8pPr>
              <a:lvl9pPr marL="3886200" indent="-228600" eaLnBrk="0" fontAlgn="base" hangingPunct="0">
                <a:spcBef>
                  <a:spcPct val="20000"/>
                </a:spcBef>
                <a:spcAft>
                  <a:spcPct val="0"/>
                </a:spcAft>
                <a:buClr>
                  <a:srgbClr val="FF9900"/>
                </a:buClr>
                <a:buChar char="–"/>
                <a:defRPr kumimoji="1" sz="2000">
                  <a:solidFill>
                    <a:schemeClr val="tx1"/>
                  </a:solidFill>
                  <a:latin typeface="Verdana" pitchFamily="34" charset="0"/>
                  <a:ea typeface="標楷體" pitchFamily="65" charset="-120"/>
                </a:defRPr>
              </a:lvl9pPr>
            </a:lstStyle>
            <a:p>
              <a:pPr algn="ctr" eaLnBrk="1" hangingPunct="1">
                <a:spcBef>
                  <a:spcPct val="50000"/>
                </a:spcBef>
                <a:buClrTx/>
                <a:buFontTx/>
                <a:buNone/>
              </a:pPr>
              <a:r>
                <a:rPr lang="en-US" altLang="zh-TW" sz="1600" dirty="0">
                  <a:solidFill>
                    <a:srgbClr val="FF0000"/>
                  </a:solidFill>
                  <a:latin typeface="微軟正黑體" panose="020B0604030504040204" pitchFamily="34" charset="-120"/>
                  <a:ea typeface="微軟正黑體" panose="020B0604030504040204" pitchFamily="34" charset="-120"/>
                  <a:cs typeface="Arial Unicode MS" panose="020B0604020202020204" pitchFamily="34" charset="-120"/>
                </a:rPr>
                <a:t>User</a:t>
              </a:r>
            </a:p>
          </p:txBody>
        </p:sp>
        <p:sp>
          <p:nvSpPr>
            <p:cNvPr id="14" name="Oval 6"/>
            <p:cNvSpPr>
              <a:spLocks noChangeArrowheads="1"/>
            </p:cNvSpPr>
            <p:nvPr/>
          </p:nvSpPr>
          <p:spPr bwMode="auto">
            <a:xfrm>
              <a:off x="3245582" y="4818640"/>
              <a:ext cx="2046498" cy="1388103"/>
            </a:xfrm>
            <a:prstGeom prst="ellipse">
              <a:avLst/>
            </a:prstGeom>
            <a:noFill/>
            <a:ln>
              <a:solidFill>
                <a:srgbClr val="00B050"/>
              </a:solidFill>
              <a:headEnd/>
              <a:tailEnd/>
            </a:ln>
            <a:extLst/>
          </p:spPr>
          <p:style>
            <a:lnRef idx="2">
              <a:schemeClr val="accent2"/>
            </a:lnRef>
            <a:fillRef idx="1">
              <a:schemeClr val="lt1"/>
            </a:fillRef>
            <a:effectRef idx="0">
              <a:schemeClr val="accent2"/>
            </a:effectRef>
            <a:fontRef idx="minor">
              <a:schemeClr val="dk1"/>
            </a:fontRef>
          </p:style>
          <p:txBody>
            <a:bodyPr wrap="none" anchor="ctr"/>
            <a:lstStyle>
              <a:lvl1pPr algn="l" eaLnBrk="0" hangingPunct="0">
                <a:spcBef>
                  <a:spcPct val="20000"/>
                </a:spcBef>
                <a:buClr>
                  <a:srgbClr val="FF9900"/>
                </a:buClr>
                <a:buFont typeface="Wingdings 2" pitchFamily="18" charset="2"/>
                <a:buChar char="©"/>
                <a:defRPr kumimoji="1" sz="3200">
                  <a:solidFill>
                    <a:schemeClr val="tx1"/>
                  </a:solidFill>
                  <a:latin typeface="Verdana" pitchFamily="34" charset="0"/>
                  <a:ea typeface="標楷體" pitchFamily="65" charset="-120"/>
                </a:defRPr>
              </a:lvl1pPr>
              <a:lvl2pPr marL="742950" indent="-285750" algn="l" eaLnBrk="0" hangingPunct="0">
                <a:spcBef>
                  <a:spcPct val="20000"/>
                </a:spcBef>
                <a:buClr>
                  <a:schemeClr val="accent2"/>
                </a:buClr>
                <a:buFont typeface="Wingdings" pitchFamily="2" charset="2"/>
                <a:buChar char="v"/>
                <a:defRPr kumimoji="1" sz="2800">
                  <a:solidFill>
                    <a:schemeClr val="tx1"/>
                  </a:solidFill>
                  <a:latin typeface="Verdana" pitchFamily="34" charset="0"/>
                  <a:ea typeface="標楷體" pitchFamily="65" charset="-120"/>
                </a:defRPr>
              </a:lvl2pPr>
              <a:lvl3pPr marL="1143000" indent="-228600" algn="l" eaLnBrk="0" hangingPunct="0">
                <a:spcBef>
                  <a:spcPct val="20000"/>
                </a:spcBef>
                <a:buClr>
                  <a:srgbClr val="FF9900"/>
                </a:buClr>
                <a:buFont typeface="Wingdings" pitchFamily="2" charset="2"/>
                <a:buChar char="§"/>
                <a:defRPr kumimoji="1" sz="2400">
                  <a:solidFill>
                    <a:schemeClr val="tx1"/>
                  </a:solidFill>
                  <a:latin typeface="Verdana" pitchFamily="34" charset="0"/>
                  <a:ea typeface="標楷體" pitchFamily="65" charset="-120"/>
                </a:defRPr>
              </a:lvl3pPr>
              <a:lvl4pPr marL="1600200" indent="-228600" algn="l" eaLnBrk="0" hangingPunct="0">
                <a:spcBef>
                  <a:spcPct val="20000"/>
                </a:spcBef>
                <a:buClr>
                  <a:schemeClr val="accent2"/>
                </a:buClr>
                <a:buChar char="•"/>
                <a:defRPr kumimoji="1" sz="2000">
                  <a:solidFill>
                    <a:schemeClr val="tx1"/>
                  </a:solidFill>
                  <a:latin typeface="Verdana" pitchFamily="34" charset="0"/>
                  <a:ea typeface="標楷體" pitchFamily="65" charset="-120"/>
                </a:defRPr>
              </a:lvl4pPr>
              <a:lvl5pPr marL="2057400" indent="-228600" algn="l" eaLnBrk="0" hangingPunct="0">
                <a:spcBef>
                  <a:spcPct val="20000"/>
                </a:spcBef>
                <a:buClr>
                  <a:srgbClr val="FF9900"/>
                </a:buClr>
                <a:buChar char="–"/>
                <a:defRPr kumimoji="1" sz="2000">
                  <a:solidFill>
                    <a:schemeClr val="tx1"/>
                  </a:solidFill>
                  <a:latin typeface="Verdana" pitchFamily="34" charset="0"/>
                  <a:ea typeface="標楷體" pitchFamily="65" charset="-120"/>
                </a:defRPr>
              </a:lvl5pPr>
              <a:lvl6pPr marL="2514600" indent="-228600" eaLnBrk="0" fontAlgn="base" hangingPunct="0">
                <a:spcBef>
                  <a:spcPct val="20000"/>
                </a:spcBef>
                <a:spcAft>
                  <a:spcPct val="0"/>
                </a:spcAft>
                <a:buClr>
                  <a:srgbClr val="FF9900"/>
                </a:buClr>
                <a:buChar char="–"/>
                <a:defRPr kumimoji="1" sz="2000">
                  <a:solidFill>
                    <a:schemeClr val="tx1"/>
                  </a:solidFill>
                  <a:latin typeface="Verdana" pitchFamily="34" charset="0"/>
                  <a:ea typeface="標楷體" pitchFamily="65" charset="-120"/>
                </a:defRPr>
              </a:lvl6pPr>
              <a:lvl7pPr marL="2971800" indent="-228600" eaLnBrk="0" fontAlgn="base" hangingPunct="0">
                <a:spcBef>
                  <a:spcPct val="20000"/>
                </a:spcBef>
                <a:spcAft>
                  <a:spcPct val="0"/>
                </a:spcAft>
                <a:buClr>
                  <a:srgbClr val="FF9900"/>
                </a:buClr>
                <a:buChar char="–"/>
                <a:defRPr kumimoji="1" sz="2000">
                  <a:solidFill>
                    <a:schemeClr val="tx1"/>
                  </a:solidFill>
                  <a:latin typeface="Verdana" pitchFamily="34" charset="0"/>
                  <a:ea typeface="標楷體" pitchFamily="65" charset="-120"/>
                </a:defRPr>
              </a:lvl7pPr>
              <a:lvl8pPr marL="3429000" indent="-228600" eaLnBrk="0" fontAlgn="base" hangingPunct="0">
                <a:spcBef>
                  <a:spcPct val="20000"/>
                </a:spcBef>
                <a:spcAft>
                  <a:spcPct val="0"/>
                </a:spcAft>
                <a:buClr>
                  <a:srgbClr val="FF9900"/>
                </a:buClr>
                <a:buChar char="–"/>
                <a:defRPr kumimoji="1" sz="2000">
                  <a:solidFill>
                    <a:schemeClr val="tx1"/>
                  </a:solidFill>
                  <a:latin typeface="Verdana" pitchFamily="34" charset="0"/>
                  <a:ea typeface="標楷體" pitchFamily="65" charset="-120"/>
                </a:defRPr>
              </a:lvl8pPr>
              <a:lvl9pPr marL="3886200" indent="-228600" eaLnBrk="0" fontAlgn="base" hangingPunct="0">
                <a:spcBef>
                  <a:spcPct val="20000"/>
                </a:spcBef>
                <a:spcAft>
                  <a:spcPct val="0"/>
                </a:spcAft>
                <a:buClr>
                  <a:srgbClr val="FF9900"/>
                </a:buClr>
                <a:buChar char="–"/>
                <a:defRPr kumimoji="1" sz="2000">
                  <a:solidFill>
                    <a:schemeClr val="tx1"/>
                  </a:solidFill>
                  <a:latin typeface="Verdana" pitchFamily="34" charset="0"/>
                  <a:ea typeface="標楷體" pitchFamily="65" charset="-120"/>
                </a:defRPr>
              </a:lvl9pPr>
            </a:lstStyle>
            <a:p>
              <a:pPr algn="ctr" eaLnBrk="1" hangingPunct="1">
                <a:spcBef>
                  <a:spcPct val="0"/>
                </a:spcBef>
                <a:buClrTx/>
                <a:buFontTx/>
                <a:buNone/>
              </a:pPr>
              <a:endParaRPr lang="zh-TW" altLang="en-US" sz="1600" dirty="0">
                <a:latin typeface="微軟正黑體" panose="020B0604030504040204" pitchFamily="34" charset="-120"/>
                <a:ea typeface="微軟正黑體" panose="020B0604030504040204" pitchFamily="34" charset="-120"/>
              </a:endParaRPr>
            </a:p>
          </p:txBody>
        </p:sp>
      </p:grpSp>
      <p:pic>
        <p:nvPicPr>
          <p:cNvPr id="18" name="Picture 2" descr="http://a395.idata.over-blog.com/256x256/0/12/28/28/icones/tux_superman.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402474" y="2474633"/>
            <a:ext cx="864096" cy="864096"/>
          </a:xfrm>
          <a:prstGeom prst="rect">
            <a:avLst/>
          </a:prstGeom>
          <a:noFill/>
          <a:extLst>
            <a:ext uri="{909E8E84-426E-40DD-AFC4-6F175D3DCCD1}">
              <a14:hiddenFill xmlns:a14="http://schemas.microsoft.com/office/drawing/2010/main">
                <a:solidFill>
                  <a:srgbClr val="FFFFFF"/>
                </a:solidFill>
              </a14:hiddenFill>
            </a:ext>
          </a:extLst>
        </p:spPr>
      </p:pic>
      <p:pic>
        <p:nvPicPr>
          <p:cNvPr id="20" name="圖片 1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906530" y="3482745"/>
            <a:ext cx="1333616" cy="1021168"/>
          </a:xfrm>
          <a:prstGeom prst="rect">
            <a:avLst/>
          </a:prstGeom>
        </p:spPr>
      </p:pic>
      <p:sp>
        <p:nvSpPr>
          <p:cNvPr id="24" name="Text Box 8"/>
          <p:cNvSpPr txBox="1">
            <a:spLocks noChangeArrowheads="1"/>
          </p:cNvSpPr>
          <p:nvPr/>
        </p:nvSpPr>
        <p:spPr bwMode="auto">
          <a:xfrm>
            <a:off x="7095522" y="4490857"/>
            <a:ext cx="9556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eaLnBrk="0" hangingPunct="0">
              <a:spcBef>
                <a:spcPct val="20000"/>
              </a:spcBef>
              <a:buClr>
                <a:srgbClr val="FF9900"/>
              </a:buClr>
              <a:buFont typeface="Wingdings 2" pitchFamily="18" charset="2"/>
              <a:buChar char="©"/>
              <a:defRPr kumimoji="1" sz="3200">
                <a:solidFill>
                  <a:schemeClr val="tx1"/>
                </a:solidFill>
                <a:latin typeface="Verdana" pitchFamily="34" charset="0"/>
                <a:ea typeface="標楷體" pitchFamily="65" charset="-120"/>
              </a:defRPr>
            </a:lvl1pPr>
            <a:lvl2pPr marL="742950" indent="-285750" algn="l" eaLnBrk="0" hangingPunct="0">
              <a:spcBef>
                <a:spcPct val="20000"/>
              </a:spcBef>
              <a:buClr>
                <a:schemeClr val="accent2"/>
              </a:buClr>
              <a:buFont typeface="Wingdings" pitchFamily="2" charset="2"/>
              <a:buChar char="v"/>
              <a:defRPr kumimoji="1" sz="2800">
                <a:solidFill>
                  <a:schemeClr val="tx1"/>
                </a:solidFill>
                <a:latin typeface="Verdana" pitchFamily="34" charset="0"/>
                <a:ea typeface="標楷體" pitchFamily="65" charset="-120"/>
              </a:defRPr>
            </a:lvl2pPr>
            <a:lvl3pPr marL="1143000" indent="-228600" algn="l" eaLnBrk="0" hangingPunct="0">
              <a:spcBef>
                <a:spcPct val="20000"/>
              </a:spcBef>
              <a:buClr>
                <a:srgbClr val="FF9900"/>
              </a:buClr>
              <a:buFont typeface="Wingdings" pitchFamily="2" charset="2"/>
              <a:buChar char="§"/>
              <a:defRPr kumimoji="1" sz="2400">
                <a:solidFill>
                  <a:schemeClr val="tx1"/>
                </a:solidFill>
                <a:latin typeface="Verdana" pitchFamily="34" charset="0"/>
                <a:ea typeface="標楷體" pitchFamily="65" charset="-120"/>
              </a:defRPr>
            </a:lvl3pPr>
            <a:lvl4pPr marL="1600200" indent="-228600" algn="l" eaLnBrk="0" hangingPunct="0">
              <a:spcBef>
                <a:spcPct val="20000"/>
              </a:spcBef>
              <a:buClr>
                <a:schemeClr val="accent2"/>
              </a:buClr>
              <a:buChar char="•"/>
              <a:defRPr kumimoji="1" sz="2000">
                <a:solidFill>
                  <a:schemeClr val="tx1"/>
                </a:solidFill>
                <a:latin typeface="Verdana" pitchFamily="34" charset="0"/>
                <a:ea typeface="標楷體" pitchFamily="65" charset="-120"/>
              </a:defRPr>
            </a:lvl4pPr>
            <a:lvl5pPr marL="2057400" indent="-228600" algn="l" eaLnBrk="0" hangingPunct="0">
              <a:spcBef>
                <a:spcPct val="20000"/>
              </a:spcBef>
              <a:buClr>
                <a:srgbClr val="FF9900"/>
              </a:buClr>
              <a:buChar char="–"/>
              <a:defRPr kumimoji="1" sz="2000">
                <a:solidFill>
                  <a:schemeClr val="tx1"/>
                </a:solidFill>
                <a:latin typeface="Verdana" pitchFamily="34" charset="0"/>
                <a:ea typeface="標楷體" pitchFamily="65" charset="-120"/>
              </a:defRPr>
            </a:lvl5pPr>
            <a:lvl6pPr marL="2514600" indent="-228600" eaLnBrk="0" fontAlgn="base" hangingPunct="0">
              <a:spcBef>
                <a:spcPct val="20000"/>
              </a:spcBef>
              <a:spcAft>
                <a:spcPct val="0"/>
              </a:spcAft>
              <a:buClr>
                <a:srgbClr val="FF9900"/>
              </a:buClr>
              <a:buChar char="–"/>
              <a:defRPr kumimoji="1" sz="2000">
                <a:solidFill>
                  <a:schemeClr val="tx1"/>
                </a:solidFill>
                <a:latin typeface="Verdana" pitchFamily="34" charset="0"/>
                <a:ea typeface="標楷體" pitchFamily="65" charset="-120"/>
              </a:defRPr>
            </a:lvl6pPr>
            <a:lvl7pPr marL="2971800" indent="-228600" eaLnBrk="0" fontAlgn="base" hangingPunct="0">
              <a:spcBef>
                <a:spcPct val="20000"/>
              </a:spcBef>
              <a:spcAft>
                <a:spcPct val="0"/>
              </a:spcAft>
              <a:buClr>
                <a:srgbClr val="FF9900"/>
              </a:buClr>
              <a:buChar char="–"/>
              <a:defRPr kumimoji="1" sz="2000">
                <a:solidFill>
                  <a:schemeClr val="tx1"/>
                </a:solidFill>
                <a:latin typeface="Verdana" pitchFamily="34" charset="0"/>
                <a:ea typeface="標楷體" pitchFamily="65" charset="-120"/>
              </a:defRPr>
            </a:lvl7pPr>
            <a:lvl8pPr marL="3429000" indent="-228600" eaLnBrk="0" fontAlgn="base" hangingPunct="0">
              <a:spcBef>
                <a:spcPct val="20000"/>
              </a:spcBef>
              <a:spcAft>
                <a:spcPct val="0"/>
              </a:spcAft>
              <a:buClr>
                <a:srgbClr val="FF9900"/>
              </a:buClr>
              <a:buChar char="–"/>
              <a:defRPr kumimoji="1" sz="2000">
                <a:solidFill>
                  <a:schemeClr val="tx1"/>
                </a:solidFill>
                <a:latin typeface="Verdana" pitchFamily="34" charset="0"/>
                <a:ea typeface="標楷體" pitchFamily="65" charset="-120"/>
              </a:defRPr>
            </a:lvl8pPr>
            <a:lvl9pPr marL="3886200" indent="-228600" eaLnBrk="0" fontAlgn="base" hangingPunct="0">
              <a:spcBef>
                <a:spcPct val="20000"/>
              </a:spcBef>
              <a:spcAft>
                <a:spcPct val="0"/>
              </a:spcAft>
              <a:buClr>
                <a:srgbClr val="FF9900"/>
              </a:buClr>
              <a:buChar char="–"/>
              <a:defRPr kumimoji="1" sz="2000">
                <a:solidFill>
                  <a:schemeClr val="tx1"/>
                </a:solidFill>
                <a:latin typeface="Verdana" pitchFamily="34" charset="0"/>
                <a:ea typeface="標楷體" pitchFamily="65" charset="-120"/>
              </a:defRPr>
            </a:lvl9pPr>
          </a:lstStyle>
          <a:p>
            <a:pPr algn="ctr" eaLnBrk="1" hangingPunct="1">
              <a:spcBef>
                <a:spcPct val="50000"/>
              </a:spcBef>
              <a:buClrTx/>
              <a:buFontTx/>
              <a:buNone/>
            </a:pPr>
            <a:r>
              <a:rPr lang="en-US" altLang="zh-TW" sz="1600" dirty="0" smtClean="0">
                <a:solidFill>
                  <a:srgbClr val="FF0000"/>
                </a:solidFill>
                <a:latin typeface="微軟正黑體" panose="020B0604030504040204" pitchFamily="34" charset="-120"/>
                <a:ea typeface="微軟正黑體" panose="020B0604030504040204" pitchFamily="34" charset="-120"/>
                <a:cs typeface="Arial Unicode MS" panose="020B0604020202020204" pitchFamily="34" charset="-120"/>
              </a:rPr>
              <a:t>Others</a:t>
            </a:r>
            <a:endParaRPr lang="en-US" altLang="zh-TW" sz="1600" dirty="0">
              <a:solidFill>
                <a:srgbClr val="FF0000"/>
              </a:solidFill>
              <a:latin typeface="微軟正黑體" panose="020B0604030504040204" pitchFamily="34" charset="-120"/>
              <a:ea typeface="微軟正黑體" panose="020B0604030504040204" pitchFamily="34" charset="-120"/>
              <a:cs typeface="Arial Unicode MS" panose="020B0604020202020204" pitchFamily="34" charset="-120"/>
            </a:endParaRPr>
          </a:p>
        </p:txBody>
      </p:sp>
      <p:sp>
        <p:nvSpPr>
          <p:cNvPr id="16" name="剪去單一角落矩形 15"/>
          <p:cNvSpPr/>
          <p:nvPr/>
        </p:nvSpPr>
        <p:spPr>
          <a:xfrm>
            <a:off x="5796136" y="5445224"/>
            <a:ext cx="534330" cy="576838"/>
          </a:xfrm>
          <a:prstGeom prst="snip1Rect">
            <a:avLst/>
          </a:prstGeom>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dirty="0">
              <a:latin typeface="微軟正黑體" panose="020B0604030504040204" pitchFamily="34" charset="-120"/>
            </a:endParaRPr>
          </a:p>
        </p:txBody>
      </p:sp>
      <p:pic>
        <p:nvPicPr>
          <p:cNvPr id="17" name="圖片 1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732240" y="5229200"/>
            <a:ext cx="947888" cy="947888"/>
          </a:xfrm>
          <a:prstGeom prst="rect">
            <a:avLst/>
          </a:prstGeom>
        </p:spPr>
      </p:pic>
      <p:sp>
        <p:nvSpPr>
          <p:cNvPr id="5" name="矩形 4"/>
          <p:cNvSpPr/>
          <p:nvPr/>
        </p:nvSpPr>
        <p:spPr>
          <a:xfrm>
            <a:off x="4427984" y="2348880"/>
            <a:ext cx="4176464" cy="268255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799552983"/>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ls  -la </a:t>
            </a:r>
            <a:r>
              <a:rPr lang="zh-TW" altLang="en-US" dirty="0" smtClean="0"/>
              <a:t>檢視檔案資訊</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152</a:t>
            </a:fld>
            <a:endParaRPr lang="zh-TW" altLang="en-US"/>
          </a:p>
        </p:txBody>
      </p:sp>
      <p:sp>
        <p:nvSpPr>
          <p:cNvPr id="3" name="內容版面配置區 2"/>
          <p:cNvSpPr>
            <a:spLocks noGrp="1"/>
          </p:cNvSpPr>
          <p:nvPr>
            <p:ph sz="quarter" idx="1"/>
          </p:nvPr>
        </p:nvSpPr>
        <p:spPr/>
        <p:txBody>
          <a:bodyPr>
            <a:normAutofit/>
          </a:bodyPr>
          <a:lstStyle/>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r>
              <a:rPr lang="zh-TW" altLang="en-US" dirty="0" smtClean="0"/>
              <a:t>第一個位元代表檔案的類型</a:t>
            </a:r>
            <a:endParaRPr lang="en-US" altLang="zh-TW" dirty="0" smtClean="0"/>
          </a:p>
          <a:p>
            <a:endParaRPr lang="zh-TW" alt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5321" y="1268760"/>
            <a:ext cx="8137159" cy="20120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28" name="直線單箭頭接點 1027"/>
          <p:cNvCxnSpPr/>
          <p:nvPr/>
        </p:nvCxnSpPr>
        <p:spPr>
          <a:xfrm>
            <a:off x="827584" y="1772816"/>
            <a:ext cx="0" cy="18002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8" name="矩形 7"/>
          <p:cNvSpPr/>
          <p:nvPr/>
        </p:nvSpPr>
        <p:spPr>
          <a:xfrm>
            <a:off x="932885" y="2060848"/>
            <a:ext cx="902811" cy="307777"/>
          </a:xfrm>
          <a:prstGeom prst="rect">
            <a:avLst/>
          </a:prstGeom>
        </p:spPr>
        <p:txBody>
          <a:bodyPr wrap="none">
            <a:spAutoFit/>
          </a:bodyPr>
          <a:lstStyle/>
          <a:p>
            <a:r>
              <a:rPr lang="zh-TW" altLang="en-US" sz="1400" b="1" dirty="0" smtClean="0">
                <a:latin typeface="微軟正黑體" panose="020B0604030504040204" pitchFamily="34" charset="-120"/>
              </a:rPr>
              <a:t>權限位元</a:t>
            </a:r>
            <a:endParaRPr lang="zh-TW" altLang="en-US" sz="1400" b="1" dirty="0">
              <a:latin typeface="微軟正黑體" panose="020B0604030504040204" pitchFamily="34" charset="-120"/>
            </a:endParaRPr>
          </a:p>
        </p:txBody>
      </p:sp>
      <p:sp>
        <p:nvSpPr>
          <p:cNvPr id="11" name="右大括弧 10"/>
          <p:cNvSpPr/>
          <p:nvPr/>
        </p:nvSpPr>
        <p:spPr>
          <a:xfrm>
            <a:off x="1187624" y="1484784"/>
            <a:ext cx="288032" cy="864096"/>
          </a:xfrm>
          <a:prstGeom prst="rightBrace">
            <a:avLst/>
          </a:prstGeom>
          <a:ln w="28575">
            <a:solidFill>
              <a:schemeClr val="accent1">
                <a:lumMod val="75000"/>
              </a:schemeClr>
            </a:solidFill>
          </a:ln>
          <a:scene3d>
            <a:camera prst="orthographicFront">
              <a:rot lat="0" lon="0" rev="162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latin typeface="微軟正黑體" panose="020B0604030504040204" pitchFamily="34" charset="-120"/>
            </a:endParaRPr>
          </a:p>
        </p:txBody>
      </p:sp>
      <p:graphicFrame>
        <p:nvGraphicFramePr>
          <p:cNvPr id="5" name="資料庫圖表 4"/>
          <p:cNvGraphicFramePr/>
          <p:nvPr>
            <p:extLst>
              <p:ext uri="{D42A27DB-BD31-4B8C-83A1-F6EECF244321}">
                <p14:modId xmlns:p14="http://schemas.microsoft.com/office/powerpoint/2010/main" val="2043140512"/>
              </p:ext>
            </p:extLst>
          </p:nvPr>
        </p:nvGraphicFramePr>
        <p:xfrm>
          <a:off x="-108520" y="4149080"/>
          <a:ext cx="7665738" cy="208823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99403438"/>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權限位元</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153</a:t>
            </a:fld>
            <a:endParaRPr lang="zh-TW" altLang="en-US"/>
          </a:p>
        </p:txBody>
      </p:sp>
      <p:sp>
        <p:nvSpPr>
          <p:cNvPr id="4" name="內容版面配置區 3"/>
          <p:cNvSpPr>
            <a:spLocks noGrp="1"/>
          </p:cNvSpPr>
          <p:nvPr>
            <p:ph sz="quarter" idx="1"/>
          </p:nvPr>
        </p:nvSpPr>
        <p:spPr/>
        <p:txBody>
          <a:bodyPr/>
          <a:lstStyle/>
          <a:p>
            <a:r>
              <a:rPr lang="zh-TW" altLang="en-US" dirty="0"/>
              <a:t>每個檔案</a:t>
            </a:r>
            <a:r>
              <a:rPr lang="en-US" altLang="zh-TW" dirty="0" smtClean="0"/>
              <a:t>(</a:t>
            </a:r>
            <a:r>
              <a:rPr lang="zh-TW" altLang="en-US" dirty="0" smtClean="0"/>
              <a:t>或目錄</a:t>
            </a:r>
            <a:r>
              <a:rPr lang="en-US" altLang="zh-TW" dirty="0" smtClean="0"/>
              <a:t>)</a:t>
            </a:r>
            <a:r>
              <a:rPr lang="zh-TW" altLang="en-US" dirty="0" smtClean="0"/>
              <a:t> 都有權限位元</a:t>
            </a:r>
            <a:endParaRPr lang="en-US" altLang="zh-TW" dirty="0" smtClean="0"/>
          </a:p>
          <a:p>
            <a:pPr lvl="1"/>
            <a:r>
              <a:rPr lang="zh-TW" altLang="en-US" dirty="0" smtClean="0"/>
              <a:t>於建立時由系統給予預設值</a:t>
            </a:r>
            <a:endParaRPr lang="en-US" altLang="zh-TW" dirty="0" smtClean="0"/>
          </a:p>
          <a:p>
            <a:pPr lvl="1"/>
            <a:r>
              <a:rPr lang="zh-TW" altLang="en-US" dirty="0" smtClean="0"/>
              <a:t>擁有者可以進行權限修改</a:t>
            </a:r>
            <a:endParaRPr lang="en-US" altLang="zh-TW" dirty="0" smtClean="0"/>
          </a:p>
          <a:p>
            <a:endParaRPr lang="en-US" altLang="zh-TW" dirty="0" smtClean="0"/>
          </a:p>
          <a:p>
            <a:r>
              <a:rPr lang="zh-TW" altLang="en-US" dirty="0" smtClean="0"/>
              <a:t>範例介紹</a:t>
            </a:r>
            <a:r>
              <a:rPr lang="zh-TW" altLang="en-US" dirty="0"/>
              <a:t>：</a:t>
            </a:r>
          </a:p>
        </p:txBody>
      </p:sp>
      <p:grpSp>
        <p:nvGrpSpPr>
          <p:cNvPr id="9" name="群組 8"/>
          <p:cNvGrpSpPr/>
          <p:nvPr/>
        </p:nvGrpSpPr>
        <p:grpSpPr>
          <a:xfrm>
            <a:off x="2051719" y="5668115"/>
            <a:ext cx="4420979" cy="549514"/>
            <a:chOff x="2148239" y="3255867"/>
            <a:chExt cx="3441144" cy="398912"/>
          </a:xfrm>
        </p:grpSpPr>
        <p:sp>
          <p:nvSpPr>
            <p:cNvPr id="6" name="矩形 5"/>
            <p:cNvSpPr/>
            <p:nvPr/>
          </p:nvSpPr>
          <p:spPr>
            <a:xfrm>
              <a:off x="3354382" y="3285445"/>
              <a:ext cx="979755" cy="369332"/>
            </a:xfrm>
            <a:prstGeom prst="rect">
              <a:avLst/>
            </a:prstGeom>
          </p:spPr>
          <p:txBody>
            <a:bodyPr wrap="none">
              <a:spAutoFit/>
            </a:bodyPr>
            <a:lstStyle/>
            <a:p>
              <a:r>
                <a:rPr lang="en-US" altLang="zh-TW" dirty="0" smtClean="0">
                  <a:solidFill>
                    <a:srgbClr val="FF0000"/>
                  </a:solidFill>
                </a:rPr>
                <a:t>(Group)</a:t>
              </a:r>
              <a:endParaRPr lang="zh-TW" altLang="en-US" dirty="0">
                <a:solidFill>
                  <a:srgbClr val="FF0000"/>
                </a:solidFill>
              </a:endParaRPr>
            </a:p>
          </p:txBody>
        </p:sp>
        <p:sp>
          <p:nvSpPr>
            <p:cNvPr id="7" name="矩形 6"/>
            <p:cNvSpPr/>
            <p:nvPr/>
          </p:nvSpPr>
          <p:spPr>
            <a:xfrm>
              <a:off x="2148239" y="3255867"/>
              <a:ext cx="825867" cy="369332"/>
            </a:xfrm>
            <a:prstGeom prst="rect">
              <a:avLst/>
            </a:prstGeom>
          </p:spPr>
          <p:txBody>
            <a:bodyPr wrap="none">
              <a:spAutoFit/>
            </a:bodyPr>
            <a:lstStyle/>
            <a:p>
              <a:r>
                <a:rPr lang="en-US" altLang="zh-TW" dirty="0" smtClean="0">
                  <a:solidFill>
                    <a:srgbClr val="FF0000"/>
                  </a:solidFill>
                </a:rPr>
                <a:t>(User)</a:t>
              </a:r>
              <a:endParaRPr lang="zh-TW" altLang="en-US" dirty="0">
                <a:solidFill>
                  <a:srgbClr val="FF0000"/>
                </a:solidFill>
              </a:endParaRPr>
            </a:p>
          </p:txBody>
        </p:sp>
        <p:sp>
          <p:nvSpPr>
            <p:cNvPr id="8" name="矩形 7"/>
            <p:cNvSpPr/>
            <p:nvPr/>
          </p:nvSpPr>
          <p:spPr>
            <a:xfrm>
              <a:off x="4558332" y="3285447"/>
              <a:ext cx="1031051" cy="369332"/>
            </a:xfrm>
            <a:prstGeom prst="rect">
              <a:avLst/>
            </a:prstGeom>
          </p:spPr>
          <p:txBody>
            <a:bodyPr wrap="none">
              <a:spAutoFit/>
            </a:bodyPr>
            <a:lstStyle/>
            <a:p>
              <a:r>
                <a:rPr lang="en-US" altLang="zh-TW" dirty="0" smtClean="0">
                  <a:solidFill>
                    <a:srgbClr val="FF0000"/>
                  </a:solidFill>
                </a:rPr>
                <a:t>(Others)</a:t>
              </a:r>
              <a:endParaRPr lang="zh-TW" altLang="en-US" dirty="0">
                <a:solidFill>
                  <a:srgbClr val="FF0000"/>
                </a:solidFill>
              </a:endParaRPr>
            </a:p>
          </p:txBody>
        </p:sp>
      </p:grpSp>
      <p:pic>
        <p:nvPicPr>
          <p:cNvPr id="10"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a:fillRect/>
          </a:stretch>
        </p:blipFill>
        <p:spPr bwMode="auto">
          <a:xfrm>
            <a:off x="1737733" y="3573016"/>
            <a:ext cx="4536504" cy="2135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3263478"/>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權限說明</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154</a:t>
            </a:fld>
            <a:endParaRPr lang="zh-TW" altLang="en-US"/>
          </a:p>
        </p:txBody>
      </p:sp>
      <p:graphicFrame>
        <p:nvGraphicFramePr>
          <p:cNvPr id="5" name="內容版面配置區 4"/>
          <p:cNvGraphicFramePr>
            <a:graphicFrameLocks noGrp="1"/>
          </p:cNvGraphicFramePr>
          <p:nvPr>
            <p:ph sz="quarter" idx="1"/>
            <p:extLst>
              <p:ext uri="{D42A27DB-BD31-4B8C-83A1-F6EECF244321}">
                <p14:modId xmlns:p14="http://schemas.microsoft.com/office/powerpoint/2010/main" val="3971533897"/>
              </p:ext>
            </p:extLst>
          </p:nvPr>
        </p:nvGraphicFramePr>
        <p:xfrm>
          <a:off x="467544" y="1268760"/>
          <a:ext cx="8363272" cy="3888432"/>
        </p:xfrm>
        <a:graphic>
          <a:graphicData uri="http://schemas.openxmlformats.org/drawingml/2006/table">
            <a:tbl>
              <a:tblPr firstRow="1" bandRow="1">
                <a:tableStyleId>{69012ECD-51FC-41F1-AA8D-1B2483CD663E}</a:tableStyleId>
              </a:tblPr>
              <a:tblGrid>
                <a:gridCol w="791406">
                  <a:extLst>
                    <a:ext uri="{9D8B030D-6E8A-4147-A177-3AD203B41FA5}">
                      <a16:colId xmlns="" xmlns:a16="http://schemas.microsoft.com/office/drawing/2014/main" val="20000"/>
                    </a:ext>
                  </a:extLst>
                </a:gridCol>
                <a:gridCol w="3961122">
                  <a:extLst>
                    <a:ext uri="{9D8B030D-6E8A-4147-A177-3AD203B41FA5}">
                      <a16:colId xmlns="" xmlns:a16="http://schemas.microsoft.com/office/drawing/2014/main" val="20001"/>
                    </a:ext>
                  </a:extLst>
                </a:gridCol>
                <a:gridCol w="3610744">
                  <a:extLst>
                    <a:ext uri="{9D8B030D-6E8A-4147-A177-3AD203B41FA5}">
                      <a16:colId xmlns="" xmlns:a16="http://schemas.microsoft.com/office/drawing/2014/main" val="20002"/>
                    </a:ext>
                  </a:extLst>
                </a:gridCol>
              </a:tblGrid>
              <a:tr h="645761">
                <a:tc>
                  <a:txBody>
                    <a:bodyPr/>
                    <a:lstStyle/>
                    <a:p>
                      <a:pPr algn="ctr"/>
                      <a:r>
                        <a:rPr lang="zh-TW" altLang="en-US" dirty="0" smtClean="0"/>
                        <a:t>權限</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pPr>
                      <a:r>
                        <a:rPr lang="zh-TW" altLang="en-US" dirty="0" smtClean="0"/>
                        <a:t>對於檔案</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pPr>
                      <a:r>
                        <a:rPr lang="zh-TW" altLang="en-US" dirty="0" smtClean="0"/>
                        <a:t>對於目錄</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864712">
                <a:tc>
                  <a:txBody>
                    <a:bodyPr/>
                    <a:lstStyle/>
                    <a:p>
                      <a:pPr algn="ctr"/>
                      <a:r>
                        <a:rPr lang="zh-TW" altLang="en-US" dirty="0" smtClean="0"/>
                        <a:t>讀取</a:t>
                      </a:r>
                      <a:endParaRPr lang="en-US" altLang="zh-TW" dirty="0" smtClean="0"/>
                    </a:p>
                    <a:p>
                      <a:pPr algn="ctr"/>
                      <a:r>
                        <a:rPr lang="en-US" altLang="zh-TW" dirty="0" smtClean="0"/>
                        <a:t>r</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nSpc>
                          <a:spcPct val="100000"/>
                        </a:lnSpc>
                        <a:buFont typeface="Arial" panose="020B0604020202020204" pitchFamily="34" charset="0"/>
                        <a:buChar char="•"/>
                      </a:pPr>
                      <a:r>
                        <a:rPr lang="zh-TW" altLang="en-US" dirty="0" smtClean="0"/>
                        <a:t>檢視檔案內文</a:t>
                      </a:r>
                      <a:endParaRPr lang="en-US" altLang="zh-TW" dirty="0" smtClean="0"/>
                    </a:p>
                    <a:p>
                      <a:pPr marL="285750" indent="-285750">
                        <a:lnSpc>
                          <a:spcPct val="100000"/>
                        </a:lnSpc>
                        <a:buFont typeface="Arial" panose="020B0604020202020204" pitchFamily="34" charset="0"/>
                        <a:buChar char="•"/>
                      </a:pPr>
                      <a:r>
                        <a:rPr lang="en-US" altLang="zh-TW" dirty="0" smtClean="0"/>
                        <a:t>cat</a:t>
                      </a:r>
                      <a:r>
                        <a:rPr lang="zh-TW" altLang="en-US" dirty="0" smtClean="0">
                          <a:sym typeface="Wingdings" panose="05000000000000000000" pitchFamily="2" charset="2"/>
                        </a:rPr>
                        <a:t>、</a:t>
                      </a:r>
                      <a:r>
                        <a:rPr lang="en-US" altLang="zh-TW" dirty="0" smtClean="0"/>
                        <a:t>tac</a:t>
                      </a:r>
                      <a:r>
                        <a:rPr lang="zh-TW" altLang="en-US" dirty="0" smtClean="0">
                          <a:sym typeface="Wingdings" panose="05000000000000000000" pitchFamily="2" charset="2"/>
                        </a:rPr>
                        <a:t>、</a:t>
                      </a:r>
                      <a:r>
                        <a:rPr lang="en-US" altLang="zh-TW" dirty="0" smtClean="0"/>
                        <a:t>less</a:t>
                      </a:r>
                      <a:r>
                        <a:rPr lang="zh-TW" altLang="en-US" dirty="0" smtClean="0">
                          <a:sym typeface="Wingdings" panose="05000000000000000000" pitchFamily="2" charset="2"/>
                        </a:rPr>
                        <a:t>、</a:t>
                      </a:r>
                      <a:r>
                        <a:rPr lang="en-US" altLang="zh-TW" dirty="0" smtClean="0"/>
                        <a:t>more</a:t>
                      </a:r>
                      <a:r>
                        <a:rPr lang="zh-TW" altLang="en-US" dirty="0" smtClean="0">
                          <a:sym typeface="Wingdings" panose="05000000000000000000" pitchFamily="2" charset="2"/>
                        </a:rPr>
                        <a:t>、</a:t>
                      </a:r>
                      <a:r>
                        <a:rPr lang="en-US" altLang="zh-TW" dirty="0" smtClean="0"/>
                        <a:t>tail</a:t>
                      </a:r>
                      <a:r>
                        <a:rPr lang="zh-TW" altLang="en-US" dirty="0" smtClean="0">
                          <a:sym typeface="Wingdings" panose="05000000000000000000" pitchFamily="2" charset="2"/>
                        </a:rPr>
                        <a:t>、</a:t>
                      </a:r>
                      <a:r>
                        <a:rPr lang="en-US" altLang="zh-TW" dirty="0" smtClean="0"/>
                        <a:t>head</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nSpc>
                          <a:spcPct val="100000"/>
                        </a:lnSpc>
                        <a:buFont typeface="Arial" panose="020B0604020202020204" pitchFamily="34" charset="0"/>
                        <a:buChar char="•"/>
                      </a:pPr>
                      <a:r>
                        <a:rPr lang="zh-TW" altLang="en-US" dirty="0" smtClean="0"/>
                        <a:t>檢視目錄的內容物</a:t>
                      </a:r>
                      <a:endParaRPr lang="en-US" altLang="zh-TW" dirty="0" smtClean="0"/>
                    </a:p>
                    <a:p>
                      <a:pPr marL="285750" indent="-285750">
                        <a:lnSpc>
                          <a:spcPct val="100000"/>
                        </a:lnSpc>
                        <a:buFont typeface="Arial" panose="020B0604020202020204" pitchFamily="34" charset="0"/>
                        <a:buChar char="•"/>
                      </a:pPr>
                      <a:r>
                        <a:rPr lang="en-US" altLang="zh-TW" dirty="0" smtClean="0"/>
                        <a:t>ls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1253833">
                <a:tc>
                  <a:txBody>
                    <a:bodyPr/>
                    <a:lstStyle/>
                    <a:p>
                      <a:pPr algn="ctr"/>
                      <a:r>
                        <a:rPr lang="zh-TW" altLang="en-US" dirty="0" smtClean="0"/>
                        <a:t>寫入</a:t>
                      </a:r>
                      <a:endParaRPr lang="en-US" altLang="zh-TW" dirty="0" smtClean="0"/>
                    </a:p>
                    <a:p>
                      <a:pPr algn="ctr"/>
                      <a:r>
                        <a:rPr lang="en-US" altLang="zh-TW" dirty="0" smtClean="0"/>
                        <a:t>w</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nSpc>
                          <a:spcPct val="100000"/>
                        </a:lnSpc>
                        <a:buFont typeface="Arial" panose="020B0604020202020204" pitchFamily="34" charset="0"/>
                        <a:buChar char="•"/>
                      </a:pPr>
                      <a:r>
                        <a:rPr lang="zh-TW" altLang="en-US" dirty="0" smtClean="0"/>
                        <a:t>修改內容後，可存檔保留變更</a:t>
                      </a:r>
                      <a:endParaRPr lang="en-US" altLang="zh-TW" dirty="0" smtClean="0"/>
                    </a:p>
                    <a:p>
                      <a:pPr marL="285750" indent="-285750">
                        <a:lnSpc>
                          <a:spcPct val="100000"/>
                        </a:lnSpc>
                        <a:buFont typeface="Arial" panose="020B0604020202020204" pitchFamily="34" charset="0"/>
                        <a:buChar char="•"/>
                      </a:pPr>
                      <a:r>
                        <a:rPr lang="en-US" altLang="zh-TW" dirty="0" smtClean="0"/>
                        <a:t>vim</a:t>
                      </a:r>
                      <a:r>
                        <a:rPr lang="zh-TW" altLang="en-US" dirty="0" smtClean="0">
                          <a:sym typeface="Wingdings" panose="05000000000000000000" pitchFamily="2" charset="2"/>
                        </a:rPr>
                        <a:t>、</a:t>
                      </a:r>
                      <a:r>
                        <a:rPr lang="en-US" altLang="zh-TW" dirty="0" err="1" smtClean="0"/>
                        <a:t>gedit</a:t>
                      </a:r>
                      <a:r>
                        <a:rPr lang="zh-TW" altLang="en-US" dirty="0" smtClean="0">
                          <a:sym typeface="Wingdings" panose="05000000000000000000" pitchFamily="2" charset="2"/>
                        </a:rPr>
                        <a:t>、</a:t>
                      </a:r>
                      <a:r>
                        <a:rPr lang="en-US" altLang="zh-TW" dirty="0" smtClean="0"/>
                        <a:t>joe</a:t>
                      </a:r>
                      <a:r>
                        <a:rPr lang="zh-TW" altLang="en-US" dirty="0" smtClean="0">
                          <a:sym typeface="Wingdings" panose="05000000000000000000" pitchFamily="2" charset="2"/>
                        </a:rPr>
                        <a:t>、</a:t>
                      </a:r>
                      <a:r>
                        <a:rPr lang="en-US" altLang="zh-TW" dirty="0" err="1" smtClean="0"/>
                        <a:t>nano</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nSpc>
                          <a:spcPct val="100000"/>
                        </a:lnSpc>
                        <a:buFont typeface="Arial" panose="020B0604020202020204" pitchFamily="34" charset="0"/>
                        <a:buChar char="•"/>
                      </a:pPr>
                      <a:r>
                        <a:rPr lang="zh-TW" altLang="en-US" dirty="0" smtClean="0"/>
                        <a:t>可異動該</a:t>
                      </a:r>
                      <a:r>
                        <a:rPr lang="zh-TW" altLang="en-US" u="sng" dirty="0" smtClean="0"/>
                        <a:t>目錄的內容物 </a:t>
                      </a:r>
                      <a:r>
                        <a:rPr lang="en-US" altLang="zh-TW" dirty="0" smtClean="0"/>
                        <a:t>(</a:t>
                      </a:r>
                      <a:r>
                        <a:rPr lang="zh-TW" altLang="en-US" dirty="0" smtClean="0"/>
                        <a:t>新增</a:t>
                      </a:r>
                      <a:r>
                        <a:rPr lang="en-US" altLang="zh-TW" dirty="0" smtClean="0"/>
                        <a:t>/</a:t>
                      </a:r>
                      <a:r>
                        <a:rPr lang="zh-TW" altLang="en-US" dirty="0" smtClean="0"/>
                        <a:t>修改</a:t>
                      </a:r>
                      <a:r>
                        <a:rPr lang="en-US" altLang="zh-TW" dirty="0" smtClean="0"/>
                        <a:t>/</a:t>
                      </a:r>
                      <a:r>
                        <a:rPr lang="zh-TW" altLang="en-US" dirty="0" smtClean="0"/>
                        <a:t>刪除檔案及子目錄</a:t>
                      </a:r>
                      <a:r>
                        <a:rPr lang="en-US" altLang="zh-TW" dirty="0" smtClean="0"/>
                        <a:t>)</a:t>
                      </a:r>
                    </a:p>
                    <a:p>
                      <a:pPr marL="285750" indent="-285750">
                        <a:lnSpc>
                          <a:spcPct val="100000"/>
                        </a:lnSpc>
                        <a:buFont typeface="Arial" panose="020B0604020202020204" pitchFamily="34" charset="0"/>
                        <a:buChar char="•"/>
                      </a:pPr>
                      <a:r>
                        <a:rPr lang="en-US" altLang="zh-TW" dirty="0" smtClean="0">
                          <a:sym typeface="Wingdings" panose="05000000000000000000" pitchFamily="2" charset="2"/>
                        </a:rPr>
                        <a:t>touch</a:t>
                      </a:r>
                      <a:r>
                        <a:rPr lang="zh-TW" altLang="en-US" dirty="0" smtClean="0">
                          <a:sym typeface="Wingdings" panose="05000000000000000000" pitchFamily="2" charset="2"/>
                        </a:rPr>
                        <a:t>、</a:t>
                      </a:r>
                      <a:r>
                        <a:rPr lang="en-US" altLang="zh-TW" dirty="0" err="1" smtClean="0">
                          <a:sym typeface="Wingdings" panose="05000000000000000000" pitchFamily="2" charset="2"/>
                        </a:rPr>
                        <a:t>mkdir</a:t>
                      </a:r>
                      <a:r>
                        <a:rPr lang="zh-TW" altLang="en-US" dirty="0" smtClean="0">
                          <a:sym typeface="Wingdings" panose="05000000000000000000" pitchFamily="2" charset="2"/>
                        </a:rPr>
                        <a:t>、</a:t>
                      </a:r>
                      <a:r>
                        <a:rPr lang="en-US" altLang="zh-TW" dirty="0" err="1" smtClean="0">
                          <a:sym typeface="Wingdings" panose="05000000000000000000" pitchFamily="2" charset="2"/>
                        </a:rPr>
                        <a:t>rmdir</a:t>
                      </a:r>
                      <a:r>
                        <a:rPr lang="zh-TW" altLang="en-US" dirty="0" smtClean="0">
                          <a:sym typeface="Wingdings" panose="05000000000000000000" pitchFamily="2" charset="2"/>
                        </a:rPr>
                        <a:t>、</a:t>
                      </a:r>
                      <a:r>
                        <a:rPr lang="en-US" altLang="zh-TW" dirty="0" err="1" smtClean="0">
                          <a:sym typeface="Wingdings" panose="05000000000000000000" pitchFamily="2" charset="2"/>
                        </a:rPr>
                        <a:t>rm</a:t>
                      </a:r>
                      <a:r>
                        <a:rPr lang="zh-TW" altLang="en-US" dirty="0" smtClean="0">
                          <a:sym typeface="Wingdings" panose="05000000000000000000" pitchFamily="2" charset="2"/>
                        </a:rPr>
                        <a:t>、</a:t>
                      </a:r>
                      <a:r>
                        <a:rPr lang="en-US" altLang="zh-TW" dirty="0" smtClean="0">
                          <a:sym typeface="Wingdings" panose="05000000000000000000" pitchFamily="2" charset="2"/>
                        </a:rPr>
                        <a:t>mv</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1124126">
                <a:tc>
                  <a:txBody>
                    <a:bodyPr/>
                    <a:lstStyle/>
                    <a:p>
                      <a:pPr algn="ctr"/>
                      <a:r>
                        <a:rPr lang="zh-TW" altLang="en-US" dirty="0" smtClean="0"/>
                        <a:t>執行</a:t>
                      </a:r>
                      <a:endParaRPr lang="en-US" altLang="zh-TW" dirty="0" smtClean="0"/>
                    </a:p>
                    <a:p>
                      <a:pPr algn="ctr"/>
                      <a:r>
                        <a:rPr lang="en-US" altLang="zh-TW" dirty="0" smtClean="0"/>
                        <a:t>x</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nSpc>
                          <a:spcPct val="100000"/>
                        </a:lnSpc>
                        <a:buFont typeface="Arial" panose="020B0604020202020204" pitchFamily="34" charset="0"/>
                        <a:buChar char="•"/>
                      </a:pPr>
                      <a:r>
                        <a:rPr lang="zh-TW" altLang="en-US" dirty="0" smtClean="0"/>
                        <a:t>將檔案當成程式來執行</a:t>
                      </a:r>
                      <a:endParaRPr lang="en-US" altLang="zh-TW" dirty="0" smtClean="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dirty="0" smtClean="0"/>
                        <a:t>./file1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nSpc>
                          <a:spcPct val="100000"/>
                        </a:lnSpc>
                        <a:buFont typeface="Arial" panose="020B0604020202020204" pitchFamily="34" charset="0"/>
                        <a:buChar char="•"/>
                      </a:pPr>
                      <a:r>
                        <a:rPr lang="zh-TW" altLang="en-US" dirty="0" smtClean="0"/>
                        <a:t>允許切換到該目錄內 </a:t>
                      </a:r>
                      <a:endParaRPr lang="en-US" altLang="zh-TW" dirty="0" smtClean="0"/>
                    </a:p>
                    <a:p>
                      <a:pPr marL="285750" indent="-285750">
                        <a:lnSpc>
                          <a:spcPct val="100000"/>
                        </a:lnSpc>
                        <a:buFont typeface="Arial" panose="020B0604020202020204" pitchFamily="34" charset="0"/>
                        <a:buChar char="•"/>
                      </a:pPr>
                      <a:r>
                        <a:rPr lang="en-US" altLang="zh-TW" dirty="0" smtClean="0"/>
                        <a:t>cd</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395991493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a:t>可否新增</a:t>
            </a:r>
            <a:r>
              <a:rPr lang="en-US" altLang="zh-TW" dirty="0"/>
              <a:t>/</a:t>
            </a:r>
            <a:r>
              <a:rPr lang="zh-TW" altLang="en-US" dirty="0"/>
              <a:t>刪除檔案是</a:t>
            </a:r>
            <a:r>
              <a:rPr lang="zh-TW" altLang="en-US" dirty="0" smtClean="0"/>
              <a:t>看其所在目錄的</a:t>
            </a:r>
            <a:r>
              <a:rPr lang="en-US" altLang="zh-TW" dirty="0" smtClean="0"/>
              <a:t>w</a:t>
            </a:r>
            <a:r>
              <a:rPr lang="zh-TW" altLang="en-US" dirty="0" smtClean="0"/>
              <a:t>權限</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155</a:t>
            </a:fld>
            <a:endParaRPr lang="zh-TW" altLang="en-US" dirty="0"/>
          </a:p>
        </p:txBody>
      </p:sp>
      <p:sp>
        <p:nvSpPr>
          <p:cNvPr id="3" name="內容版面配置區 2"/>
          <p:cNvSpPr>
            <a:spLocks noGrp="1"/>
          </p:cNvSpPr>
          <p:nvPr>
            <p:ph sz="quarter" idx="1"/>
          </p:nvPr>
        </p:nvSpPr>
        <p:spPr/>
        <p:txBody>
          <a:bodyPr>
            <a:normAutofit fontScale="92500" lnSpcReduction="20000"/>
          </a:bodyPr>
          <a:lstStyle/>
          <a:p>
            <a:r>
              <a:rPr lang="zh-TW" altLang="en-US" dirty="0" smtClean="0"/>
              <a:t>練習：</a:t>
            </a:r>
            <a:endParaRPr lang="en-US" altLang="zh-TW" dirty="0" smtClean="0"/>
          </a:p>
          <a:p>
            <a:pPr lvl="1"/>
            <a:r>
              <a:rPr lang="zh-TW" altLang="en-US" dirty="0" smtClean="0"/>
              <a:t>有個帳號</a:t>
            </a:r>
            <a:r>
              <a:rPr lang="en-US" altLang="zh-TW" dirty="0" err="1" smtClean="0"/>
              <a:t>iiiedu</a:t>
            </a:r>
            <a:r>
              <a:rPr lang="zh-TW" altLang="en-US" dirty="0" smtClean="0"/>
              <a:t>，家目錄為</a:t>
            </a:r>
            <a:r>
              <a:rPr lang="en-US" altLang="zh-TW" dirty="0" smtClean="0"/>
              <a:t>/home/</a:t>
            </a:r>
            <a:r>
              <a:rPr lang="en-US" altLang="zh-TW" dirty="0" err="1" smtClean="0"/>
              <a:t>iiiedu</a:t>
            </a:r>
            <a:r>
              <a:rPr lang="zh-TW" altLang="en-US" dirty="0" smtClean="0"/>
              <a:t>，目錄權限檢視為</a:t>
            </a:r>
            <a:endParaRPr lang="en-US" altLang="zh-TW" dirty="0" smtClean="0"/>
          </a:p>
          <a:p>
            <a:pPr lvl="2"/>
            <a:endParaRPr lang="en-US" altLang="zh-TW" dirty="0" smtClean="0"/>
          </a:p>
          <a:p>
            <a:pPr lvl="2"/>
            <a:endParaRPr lang="en-US" altLang="zh-TW" dirty="0" smtClean="0"/>
          </a:p>
          <a:p>
            <a:pPr lvl="1"/>
            <a:r>
              <a:rPr lang="zh-TW" altLang="en-US" dirty="0" smtClean="0"/>
              <a:t>請在家目錄內建立一個只有</a:t>
            </a:r>
            <a:r>
              <a:rPr lang="en-US" altLang="zh-TW" dirty="0" smtClean="0"/>
              <a:t>root</a:t>
            </a:r>
            <a:r>
              <a:rPr lang="zh-TW" altLang="en-US" dirty="0" smtClean="0"/>
              <a:t>能</a:t>
            </a:r>
            <a:r>
              <a:rPr lang="en-US" altLang="zh-TW" dirty="0" smtClean="0"/>
              <a:t>w</a:t>
            </a:r>
            <a:r>
              <a:rPr lang="zh-TW" altLang="en-US" dirty="0" smtClean="0"/>
              <a:t>的檔案</a:t>
            </a:r>
            <a:endParaRPr lang="en-US" altLang="zh-TW" dirty="0" smtClean="0"/>
          </a:p>
          <a:p>
            <a:pPr lvl="2"/>
            <a:r>
              <a:rPr lang="en-US" altLang="zh-TW" dirty="0" smtClean="0"/>
              <a:t>cd  /home/</a:t>
            </a:r>
            <a:r>
              <a:rPr lang="en-US" altLang="zh-TW" dirty="0" err="1" smtClean="0"/>
              <a:t>iiiedu</a:t>
            </a:r>
            <a:r>
              <a:rPr lang="en-US" altLang="zh-TW" dirty="0" smtClean="0"/>
              <a:t>/		</a:t>
            </a:r>
          </a:p>
          <a:p>
            <a:pPr lvl="2"/>
            <a:r>
              <a:rPr lang="en-US" altLang="zh-TW" dirty="0" err="1" smtClean="0"/>
              <a:t>sudo</a:t>
            </a:r>
            <a:r>
              <a:rPr lang="en-US" altLang="zh-TW" dirty="0" smtClean="0"/>
              <a:t>  touch  rootfile.txt</a:t>
            </a:r>
          </a:p>
          <a:p>
            <a:pPr lvl="2"/>
            <a:r>
              <a:rPr lang="en-US" altLang="zh-TW" dirty="0" smtClean="0"/>
              <a:t>ls  -l  rootfile.txt</a:t>
            </a:r>
          </a:p>
          <a:p>
            <a:endParaRPr lang="en-US" altLang="zh-TW" dirty="0" smtClean="0"/>
          </a:p>
          <a:p>
            <a:endParaRPr lang="en-US" altLang="zh-TW" dirty="0" smtClean="0"/>
          </a:p>
          <a:p>
            <a:r>
              <a:rPr lang="zh-TW" altLang="en-US" dirty="0" smtClean="0"/>
              <a:t>請問：</a:t>
            </a:r>
            <a:endParaRPr lang="en-US" altLang="zh-TW" dirty="0" smtClean="0"/>
          </a:p>
          <a:p>
            <a:pPr lvl="1"/>
            <a:r>
              <a:rPr lang="en-US" altLang="zh-TW" dirty="0" err="1" smtClean="0"/>
              <a:t>iiiedu</a:t>
            </a:r>
            <a:r>
              <a:rPr lang="zh-TW" altLang="en-US" dirty="0" smtClean="0"/>
              <a:t>可否編輯檔案內容</a:t>
            </a:r>
            <a:r>
              <a:rPr lang="en-US" altLang="zh-TW" dirty="0" smtClean="0"/>
              <a:t>?</a:t>
            </a:r>
          </a:p>
          <a:p>
            <a:pPr lvl="1"/>
            <a:r>
              <a:rPr lang="en-US" altLang="zh-TW" dirty="0" err="1" smtClean="0"/>
              <a:t>iiiedu</a:t>
            </a:r>
            <a:r>
              <a:rPr lang="zh-TW" altLang="en-US" dirty="0" smtClean="0"/>
              <a:t>可否刪除檔案</a:t>
            </a:r>
            <a:r>
              <a:rPr lang="en-US" altLang="zh-TW" dirty="0" smtClean="0"/>
              <a:t>?</a:t>
            </a:r>
          </a:p>
          <a:p>
            <a:pPr lvl="2"/>
            <a:r>
              <a:rPr lang="zh-TW" altLang="en-US" dirty="0" smtClean="0"/>
              <a:t>也就是 </a:t>
            </a:r>
            <a:r>
              <a:rPr lang="en-US" altLang="zh-TW" dirty="0" err="1" smtClean="0"/>
              <a:t>rm</a:t>
            </a:r>
            <a:r>
              <a:rPr lang="en-US" altLang="zh-TW" dirty="0" smtClean="0"/>
              <a:t>  -f  rootfile.txt</a:t>
            </a:r>
            <a:r>
              <a:rPr lang="zh-TW" altLang="en-US" dirty="0" smtClean="0"/>
              <a:t>  可以執行成功嗎</a:t>
            </a:r>
            <a:r>
              <a:rPr lang="en-US" altLang="zh-TW" dirty="0" smtClean="0"/>
              <a:t>?</a:t>
            </a:r>
            <a:r>
              <a:rPr lang="zh-TW" altLang="en-US" dirty="0" smtClean="0"/>
              <a:t>  </a:t>
            </a:r>
            <a:endParaRPr lang="en-US" altLang="zh-TW" dirty="0" smtClean="0"/>
          </a:p>
          <a:p>
            <a:endParaRPr lang="en-US" altLang="zh-TW" dirty="0" smtClean="0"/>
          </a:p>
        </p:txBody>
      </p:sp>
      <p:grpSp>
        <p:nvGrpSpPr>
          <p:cNvPr id="12" name="群組 11"/>
          <p:cNvGrpSpPr/>
          <p:nvPr/>
        </p:nvGrpSpPr>
        <p:grpSpPr>
          <a:xfrm>
            <a:off x="6535668" y="2866176"/>
            <a:ext cx="2140788" cy="2795072"/>
            <a:chOff x="6660232" y="2843644"/>
            <a:chExt cx="2140788" cy="1930976"/>
          </a:xfrm>
        </p:grpSpPr>
        <p:sp>
          <p:nvSpPr>
            <p:cNvPr id="8" name="矩形 7"/>
            <p:cNvSpPr/>
            <p:nvPr/>
          </p:nvSpPr>
          <p:spPr>
            <a:xfrm>
              <a:off x="6965725" y="2843644"/>
              <a:ext cx="1807811" cy="637883"/>
            </a:xfrm>
            <a:prstGeom prst="rect">
              <a:avLst/>
            </a:prstGeom>
          </p:spPr>
          <p:txBody>
            <a:bodyPr wrap="square">
              <a:spAutoFit/>
            </a:bodyPr>
            <a:lstStyle/>
            <a:p>
              <a:r>
                <a:rPr lang="en-US" altLang="zh-TW" dirty="0" smtClean="0">
                  <a:latin typeface="微軟正黑體" panose="020B0604030504040204" pitchFamily="34" charset="-120"/>
                </a:rPr>
                <a:t>/home/</a:t>
              </a:r>
              <a:r>
                <a:rPr lang="en-US" altLang="zh-TW" dirty="0" err="1" smtClean="0">
                  <a:latin typeface="微軟正黑體" panose="020B0604030504040204" pitchFamily="34" charset="-120"/>
                </a:rPr>
                <a:t>iiiedu</a:t>
              </a:r>
              <a:r>
                <a:rPr lang="en-US" altLang="zh-TW" dirty="0" smtClean="0">
                  <a:latin typeface="微軟正黑體" panose="020B0604030504040204" pitchFamily="34" charset="-120"/>
                </a:rPr>
                <a:t>/</a:t>
              </a:r>
            </a:p>
            <a:p>
              <a:r>
                <a:rPr lang="en-US" altLang="zh-TW" dirty="0">
                  <a:solidFill>
                    <a:srgbClr val="00B050"/>
                  </a:solidFill>
                  <a:latin typeface="微軟正黑體" panose="020B0604030504040204" pitchFamily="34" charset="-120"/>
                </a:rPr>
                <a:t>(</a:t>
              </a:r>
              <a:r>
                <a:rPr lang="en-US" altLang="zh-TW" dirty="0" err="1">
                  <a:solidFill>
                    <a:srgbClr val="00B050"/>
                  </a:solidFill>
                </a:rPr>
                <a:t>drwxr</a:t>
              </a:r>
              <a:r>
                <a:rPr lang="en-US" altLang="zh-TW" dirty="0">
                  <a:solidFill>
                    <a:srgbClr val="00B050"/>
                  </a:solidFill>
                </a:rPr>
                <a:t>-</a:t>
              </a:r>
              <a:r>
                <a:rPr lang="en-US" altLang="zh-TW" dirty="0" err="1">
                  <a:solidFill>
                    <a:srgbClr val="00B050"/>
                  </a:solidFill>
                </a:rPr>
                <a:t>xr</a:t>
              </a:r>
              <a:r>
                <a:rPr lang="en-US" altLang="zh-TW" dirty="0">
                  <a:solidFill>
                    <a:srgbClr val="00B050"/>
                  </a:solidFill>
                </a:rPr>
                <a:t>-x</a:t>
              </a:r>
              <a:r>
                <a:rPr lang="en-US" altLang="zh-TW" dirty="0">
                  <a:solidFill>
                    <a:srgbClr val="00B050"/>
                  </a:solidFill>
                  <a:latin typeface="微軟正黑體" panose="020B0604030504040204" pitchFamily="34" charset="-120"/>
                </a:rPr>
                <a:t>)</a:t>
              </a:r>
            </a:p>
            <a:p>
              <a:endParaRPr lang="zh-TW" altLang="en-US" dirty="0">
                <a:latin typeface="微軟正黑體" panose="020B0604030504040204" pitchFamily="34" charset="-120"/>
              </a:endParaRPr>
            </a:p>
          </p:txBody>
        </p:sp>
        <p:sp>
          <p:nvSpPr>
            <p:cNvPr id="5" name="矩形 4"/>
            <p:cNvSpPr/>
            <p:nvPr/>
          </p:nvSpPr>
          <p:spPr>
            <a:xfrm>
              <a:off x="6660232" y="3317238"/>
              <a:ext cx="2140788" cy="145738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dirty="0">
                <a:latin typeface="微軟正黑體" panose="020B0604030504040204" pitchFamily="34" charset="-120"/>
              </a:endParaRPr>
            </a:p>
          </p:txBody>
        </p:sp>
        <p:sp>
          <p:nvSpPr>
            <p:cNvPr id="9" name="剪去單一角落矩形 8"/>
            <p:cNvSpPr/>
            <p:nvPr/>
          </p:nvSpPr>
          <p:spPr>
            <a:xfrm>
              <a:off x="7730626" y="3795252"/>
              <a:ext cx="546780" cy="435627"/>
            </a:xfrm>
            <a:prstGeom prst="snip1Rect">
              <a:avLst/>
            </a:prstGeom>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dirty="0">
                <a:latin typeface="微軟正黑體" panose="020B0604030504040204" pitchFamily="34" charset="-120"/>
              </a:endParaRPr>
            </a:p>
          </p:txBody>
        </p:sp>
        <p:sp>
          <p:nvSpPr>
            <p:cNvPr id="10" name="矩形 9"/>
            <p:cNvSpPr/>
            <p:nvPr/>
          </p:nvSpPr>
          <p:spPr>
            <a:xfrm>
              <a:off x="7308304" y="4317019"/>
              <a:ext cx="1303755" cy="446518"/>
            </a:xfrm>
            <a:prstGeom prst="rect">
              <a:avLst/>
            </a:prstGeom>
            <a:ln>
              <a:noFill/>
            </a:ln>
          </p:spPr>
          <p:style>
            <a:lnRef idx="2">
              <a:schemeClr val="dk1"/>
            </a:lnRef>
            <a:fillRef idx="1">
              <a:schemeClr val="lt1"/>
            </a:fillRef>
            <a:effectRef idx="0">
              <a:schemeClr val="dk1"/>
            </a:effectRef>
            <a:fontRef idx="minor">
              <a:schemeClr val="dk1"/>
            </a:fontRef>
          </p:style>
          <p:txBody>
            <a:bodyPr wrap="none">
              <a:spAutoFit/>
            </a:bodyPr>
            <a:lstStyle/>
            <a:p>
              <a:r>
                <a:rPr lang="nl-NL" altLang="zh-TW" dirty="0" smtClean="0">
                  <a:solidFill>
                    <a:srgbClr val="0070C0"/>
                  </a:solidFill>
                  <a:latin typeface="微軟正黑體" panose="020B0604030504040204" pitchFamily="34" charset="-120"/>
                  <a:ea typeface="微軟正黑體" panose="020B0604030504040204" pitchFamily="34" charset="-120"/>
                </a:rPr>
                <a:t>rootfile.txt</a:t>
              </a:r>
            </a:p>
            <a:p>
              <a:r>
                <a:rPr lang="en-US" altLang="zh-TW" dirty="0" smtClean="0">
                  <a:solidFill>
                    <a:srgbClr val="00B050"/>
                  </a:solidFill>
                  <a:latin typeface="微軟正黑體" panose="020B0604030504040204" pitchFamily="34" charset="-120"/>
                  <a:ea typeface="微軟正黑體" panose="020B0604030504040204" pitchFamily="34" charset="-120"/>
                </a:rPr>
                <a:t>(</a:t>
              </a:r>
              <a:r>
                <a:rPr lang="en-US" altLang="zh-TW" dirty="0">
                  <a:solidFill>
                    <a:srgbClr val="00B050"/>
                  </a:solidFill>
                </a:rPr>
                <a:t>-</a:t>
              </a:r>
              <a:r>
                <a:rPr lang="en-US" altLang="zh-TW" dirty="0" err="1">
                  <a:solidFill>
                    <a:srgbClr val="00B050"/>
                  </a:solidFill>
                </a:rPr>
                <a:t>rw</a:t>
              </a:r>
              <a:r>
                <a:rPr lang="en-US" altLang="zh-TW" dirty="0">
                  <a:solidFill>
                    <a:srgbClr val="00B050"/>
                  </a:solidFill>
                </a:rPr>
                <a:t>-r--r--</a:t>
              </a:r>
              <a:r>
                <a:rPr lang="en-US" altLang="zh-TW" dirty="0" smtClean="0">
                  <a:solidFill>
                    <a:srgbClr val="00B050"/>
                  </a:solidFill>
                  <a:latin typeface="微軟正黑體" panose="020B0604030504040204" pitchFamily="34" charset="-120"/>
                  <a:ea typeface="微軟正黑體" panose="020B0604030504040204" pitchFamily="34" charset="-120"/>
                </a:rPr>
                <a:t>)</a:t>
              </a:r>
              <a:endParaRPr lang="nl-NL" altLang="zh-TW" dirty="0">
                <a:solidFill>
                  <a:srgbClr val="00B050"/>
                </a:solidFill>
                <a:latin typeface="微軟正黑體" panose="020B0604030504040204" pitchFamily="34" charset="-120"/>
                <a:ea typeface="微軟正黑體" panose="020B0604030504040204" pitchFamily="34" charset="-120"/>
              </a:endParaRPr>
            </a:p>
          </p:txBody>
        </p:sp>
      </p:grpSp>
      <p:sp>
        <p:nvSpPr>
          <p:cNvPr id="13" name="矩形 12"/>
          <p:cNvSpPr/>
          <p:nvPr/>
        </p:nvSpPr>
        <p:spPr>
          <a:xfrm>
            <a:off x="931668" y="1979548"/>
            <a:ext cx="6252071" cy="369332"/>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TW" dirty="0" err="1"/>
              <a:t>drwxr</a:t>
            </a:r>
            <a:r>
              <a:rPr lang="en-US" altLang="zh-TW" dirty="0"/>
              <a:t>-</a:t>
            </a:r>
            <a:r>
              <a:rPr lang="en-US" altLang="zh-TW" dirty="0" err="1"/>
              <a:t>xr</a:t>
            </a:r>
            <a:r>
              <a:rPr lang="en-US" altLang="zh-TW" dirty="0"/>
              <a:t>-x  26  </a:t>
            </a:r>
            <a:r>
              <a:rPr lang="en-US" altLang="zh-TW" dirty="0" err="1"/>
              <a:t>iiiedu</a:t>
            </a:r>
            <a:r>
              <a:rPr lang="en-US" altLang="zh-TW" dirty="0"/>
              <a:t>  </a:t>
            </a:r>
            <a:r>
              <a:rPr lang="en-US" altLang="zh-TW" dirty="0" err="1"/>
              <a:t>iiiedu</a:t>
            </a:r>
            <a:r>
              <a:rPr lang="en-US" altLang="zh-TW" dirty="0"/>
              <a:t>  4096  Feb  6  19:23  </a:t>
            </a:r>
            <a:r>
              <a:rPr lang="en-US" altLang="zh-TW" dirty="0" err="1"/>
              <a:t>iiiedu</a:t>
            </a:r>
            <a:endParaRPr lang="en-US" altLang="zh-TW" dirty="0"/>
          </a:p>
        </p:txBody>
      </p:sp>
      <p:sp>
        <p:nvSpPr>
          <p:cNvPr id="15" name="矩形 14"/>
          <p:cNvSpPr/>
          <p:nvPr/>
        </p:nvSpPr>
        <p:spPr>
          <a:xfrm>
            <a:off x="931667" y="3752166"/>
            <a:ext cx="5224510" cy="369332"/>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TW" dirty="0"/>
              <a:t>-</a:t>
            </a:r>
            <a:r>
              <a:rPr lang="en-US" altLang="zh-TW" dirty="0" err="1"/>
              <a:t>rw</a:t>
            </a:r>
            <a:r>
              <a:rPr lang="en-US" altLang="zh-TW" dirty="0"/>
              <a:t>-r--r--  1  root  </a:t>
            </a:r>
            <a:r>
              <a:rPr lang="en-US" altLang="zh-TW" dirty="0" err="1"/>
              <a:t>root</a:t>
            </a:r>
            <a:r>
              <a:rPr lang="en-US" altLang="zh-TW" dirty="0"/>
              <a:t>  0  Feb  1  19:23  rootfile.txt</a:t>
            </a:r>
          </a:p>
        </p:txBody>
      </p:sp>
    </p:spTree>
    <p:extLst>
      <p:ext uri="{BB962C8B-B14F-4D97-AF65-F5344CB8AC3E}">
        <p14:creationId xmlns:p14="http://schemas.microsoft.com/office/powerpoint/2010/main" val="34190760"/>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變更檔案權限</a:t>
            </a:r>
            <a:r>
              <a:rPr lang="en-US" altLang="zh-TW" dirty="0"/>
              <a:t>(</a:t>
            </a:r>
            <a:r>
              <a:rPr lang="en-US" altLang="zh-TW" dirty="0" err="1"/>
              <a:t>chmod</a:t>
            </a:r>
            <a:r>
              <a:rPr lang="en-US" altLang="zh-TW" dirty="0"/>
              <a:t>)</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156</a:t>
            </a:fld>
            <a:endParaRPr lang="zh-TW" altLang="en-US"/>
          </a:p>
        </p:txBody>
      </p:sp>
      <p:sp>
        <p:nvSpPr>
          <p:cNvPr id="4" name="內容版面配置區 3"/>
          <p:cNvSpPr>
            <a:spLocks noGrp="1"/>
          </p:cNvSpPr>
          <p:nvPr>
            <p:ph sz="quarter" idx="1"/>
          </p:nvPr>
        </p:nvSpPr>
        <p:spPr/>
        <p:txBody>
          <a:bodyPr/>
          <a:lstStyle/>
          <a:p>
            <a:pPr marL="274320" lvl="1">
              <a:spcBef>
                <a:spcPts val="600"/>
              </a:spcBef>
              <a:buClr>
                <a:schemeClr val="accent1"/>
              </a:buClr>
            </a:pPr>
            <a:r>
              <a:rPr lang="zh-TW" altLang="en-US" dirty="0" smtClean="0"/>
              <a:t>檔案的擁有者可以更改檔案權限</a:t>
            </a:r>
            <a:endParaRPr lang="zh-TW" altLang="en-US" dirty="0"/>
          </a:p>
          <a:p>
            <a:endParaRPr lang="en-US" altLang="zh-TW" dirty="0" smtClean="0"/>
          </a:p>
          <a:p>
            <a:endParaRPr lang="en-US" altLang="zh-TW" dirty="0"/>
          </a:p>
          <a:p>
            <a:endParaRPr lang="en-US" altLang="zh-TW" dirty="0" smtClean="0"/>
          </a:p>
          <a:p>
            <a:pPr lvl="1"/>
            <a:r>
              <a:rPr lang="zh-TW" altLang="en-US" dirty="0" smtClean="0"/>
              <a:t>各</a:t>
            </a:r>
            <a:r>
              <a:rPr lang="zh-TW" altLang="en-US" dirty="0"/>
              <a:t>角色的</a:t>
            </a:r>
            <a:r>
              <a:rPr lang="zh-TW" altLang="en-US" dirty="0" smtClean="0"/>
              <a:t>權限可獨立或一起設定</a:t>
            </a:r>
            <a:endParaRPr lang="zh-TW" altLang="en-US" dirty="0"/>
          </a:p>
        </p:txBody>
      </p:sp>
      <p:graphicFrame>
        <p:nvGraphicFramePr>
          <p:cNvPr id="5" name="表格 4"/>
          <p:cNvGraphicFramePr>
            <a:graphicFrameLocks noGrp="1"/>
          </p:cNvGraphicFramePr>
          <p:nvPr>
            <p:extLst>
              <p:ext uri="{D42A27DB-BD31-4B8C-83A1-F6EECF244321}">
                <p14:modId xmlns:p14="http://schemas.microsoft.com/office/powerpoint/2010/main" val="2698061849"/>
              </p:ext>
            </p:extLst>
          </p:nvPr>
        </p:nvGraphicFramePr>
        <p:xfrm>
          <a:off x="683568" y="1736224"/>
          <a:ext cx="4850080" cy="1066800"/>
        </p:xfrm>
        <a:graphic>
          <a:graphicData uri="http://schemas.openxmlformats.org/drawingml/2006/table">
            <a:tbl>
              <a:tblPr firstRow="1" bandRow="1">
                <a:tableStyleId>{5940675A-B579-460E-94D1-54222C63F5DA}</a:tableStyleId>
              </a:tblPr>
              <a:tblGrid>
                <a:gridCol w="905193">
                  <a:extLst>
                    <a:ext uri="{9D8B030D-6E8A-4147-A177-3AD203B41FA5}">
                      <a16:colId xmlns="" xmlns:a16="http://schemas.microsoft.com/office/drawing/2014/main" val="20000"/>
                    </a:ext>
                  </a:extLst>
                </a:gridCol>
                <a:gridCol w="1176973">
                  <a:extLst>
                    <a:ext uri="{9D8B030D-6E8A-4147-A177-3AD203B41FA5}">
                      <a16:colId xmlns="" xmlns:a16="http://schemas.microsoft.com/office/drawing/2014/main" val="20001"/>
                    </a:ext>
                  </a:extLst>
                </a:gridCol>
                <a:gridCol w="1021080">
                  <a:extLst>
                    <a:ext uri="{9D8B030D-6E8A-4147-A177-3AD203B41FA5}">
                      <a16:colId xmlns="" xmlns:a16="http://schemas.microsoft.com/office/drawing/2014/main" val="20002"/>
                    </a:ext>
                  </a:extLst>
                </a:gridCol>
                <a:gridCol w="497154">
                  <a:extLst>
                    <a:ext uri="{9D8B030D-6E8A-4147-A177-3AD203B41FA5}">
                      <a16:colId xmlns="" xmlns:a16="http://schemas.microsoft.com/office/drawing/2014/main" val="20003"/>
                    </a:ext>
                  </a:extLst>
                </a:gridCol>
                <a:gridCol w="1249680">
                  <a:extLst>
                    <a:ext uri="{9D8B030D-6E8A-4147-A177-3AD203B41FA5}">
                      <a16:colId xmlns="" xmlns:a16="http://schemas.microsoft.com/office/drawing/2014/main" val="20004"/>
                    </a:ext>
                  </a:extLst>
                </a:gridCol>
              </a:tblGrid>
              <a:tr h="778768">
                <a:tc>
                  <a:txBody>
                    <a:bodyPr/>
                    <a:lstStyle/>
                    <a:p>
                      <a:pPr algn="ctr"/>
                      <a:r>
                        <a:rPr lang="en-US" altLang="zh-TW" sz="1600" dirty="0" err="1" smtClean="0"/>
                        <a:t>chmod</a:t>
                      </a:r>
                      <a:endParaRPr lang="zh-TW" altLang="en-US" sz="1600" b="0"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1600" dirty="0" smtClean="0"/>
                        <a:t>u  (user)</a:t>
                      </a:r>
                    </a:p>
                    <a:p>
                      <a:pPr algn="ctr"/>
                      <a:r>
                        <a:rPr lang="en-US" altLang="zh-TW" sz="1600" dirty="0" smtClean="0"/>
                        <a:t>g  (group)</a:t>
                      </a:r>
                    </a:p>
                    <a:p>
                      <a:pPr algn="ctr"/>
                      <a:r>
                        <a:rPr lang="en-US" altLang="zh-TW" sz="1600" dirty="0" smtClean="0"/>
                        <a:t>o  (others)</a:t>
                      </a:r>
                    </a:p>
                    <a:p>
                      <a:pPr algn="ctr"/>
                      <a:r>
                        <a:rPr lang="en-US" altLang="zh-TW" sz="1600" dirty="0" smtClean="0"/>
                        <a:t>a  (all)</a:t>
                      </a:r>
                      <a:endParaRPr lang="zh-TW" altLang="en-US" sz="1600" b="0"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1600" dirty="0" smtClean="0"/>
                        <a:t>+  (</a:t>
                      </a:r>
                      <a:r>
                        <a:rPr lang="zh-TW" altLang="en-US" sz="1600" dirty="0" smtClean="0"/>
                        <a:t>加入</a:t>
                      </a:r>
                      <a:r>
                        <a:rPr lang="en-US" altLang="zh-TW" sz="1600" dirty="0" smtClean="0"/>
                        <a:t>)</a:t>
                      </a:r>
                    </a:p>
                    <a:p>
                      <a:pPr algn="ctr"/>
                      <a:r>
                        <a:rPr lang="en-US" altLang="zh-TW" sz="1600" dirty="0" smtClean="0"/>
                        <a:t>-</a:t>
                      </a:r>
                      <a:r>
                        <a:rPr lang="zh-TW" altLang="en-US" sz="1600" dirty="0" smtClean="0"/>
                        <a:t>  </a:t>
                      </a:r>
                      <a:r>
                        <a:rPr lang="en-US" altLang="zh-TW" sz="1600" dirty="0" smtClean="0"/>
                        <a:t>(</a:t>
                      </a:r>
                      <a:r>
                        <a:rPr lang="zh-TW" altLang="en-US" sz="1600" dirty="0" smtClean="0"/>
                        <a:t>移除</a:t>
                      </a:r>
                      <a:r>
                        <a:rPr lang="en-US" altLang="zh-TW" sz="1600" dirty="0" smtClean="0"/>
                        <a:t>)</a:t>
                      </a:r>
                    </a:p>
                    <a:p>
                      <a:pPr algn="ctr"/>
                      <a:r>
                        <a:rPr lang="en-US" altLang="zh-TW" sz="1600" dirty="0" smtClean="0"/>
                        <a:t>=</a:t>
                      </a:r>
                      <a:r>
                        <a:rPr lang="zh-TW" altLang="en-US" sz="1600" dirty="0" smtClean="0"/>
                        <a:t>  </a:t>
                      </a:r>
                      <a:r>
                        <a:rPr lang="en-US" altLang="zh-TW" sz="1600" dirty="0" smtClean="0"/>
                        <a:t>(</a:t>
                      </a:r>
                      <a:r>
                        <a:rPr lang="zh-TW" altLang="en-US" sz="1600" dirty="0" smtClean="0"/>
                        <a:t>設定</a:t>
                      </a:r>
                      <a:r>
                        <a:rPr lang="en-US" altLang="zh-TW" sz="1600" dirty="0" smtClean="0"/>
                        <a:t>)</a:t>
                      </a:r>
                      <a:endParaRPr lang="zh-TW" altLang="en-US" sz="1600" b="0"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1600" dirty="0" smtClean="0"/>
                        <a:t>r </a:t>
                      </a:r>
                    </a:p>
                    <a:p>
                      <a:pPr algn="ctr"/>
                      <a:r>
                        <a:rPr lang="en-US" altLang="zh-TW" sz="1600" dirty="0" smtClean="0"/>
                        <a:t>w</a:t>
                      </a:r>
                    </a:p>
                    <a:p>
                      <a:pPr algn="ctr"/>
                      <a:r>
                        <a:rPr lang="en-US" altLang="zh-TW" sz="1600" dirty="0" smtClean="0"/>
                        <a:t>x </a:t>
                      </a:r>
                      <a:endParaRPr lang="zh-TW" altLang="en-US" sz="1600" b="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1600" dirty="0" smtClean="0"/>
                        <a:t>檔案或目錄</a:t>
                      </a:r>
                      <a:endParaRPr lang="zh-TW" altLang="en-US" sz="1600"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 xmlns:a16="http://schemas.microsoft.com/office/drawing/2014/main" val="10000"/>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2679101957"/>
              </p:ext>
            </p:extLst>
          </p:nvPr>
        </p:nvGraphicFramePr>
        <p:xfrm>
          <a:off x="805963" y="3818344"/>
          <a:ext cx="6790373" cy="2346960"/>
        </p:xfrm>
        <a:graphic>
          <a:graphicData uri="http://schemas.openxmlformats.org/drawingml/2006/table">
            <a:tbl>
              <a:tblPr firstRow="1" bandRow="1">
                <a:tableStyleId>{69012ECD-51FC-41F1-AA8D-1B2483CD663E}</a:tableStyleId>
              </a:tblPr>
              <a:tblGrid>
                <a:gridCol w="2870518">
                  <a:extLst>
                    <a:ext uri="{9D8B030D-6E8A-4147-A177-3AD203B41FA5}">
                      <a16:colId xmlns="" xmlns:a16="http://schemas.microsoft.com/office/drawing/2014/main" val="20000"/>
                    </a:ext>
                  </a:extLst>
                </a:gridCol>
                <a:gridCol w="3919855">
                  <a:extLst>
                    <a:ext uri="{9D8B030D-6E8A-4147-A177-3AD203B41FA5}">
                      <a16:colId xmlns="" xmlns:a16="http://schemas.microsoft.com/office/drawing/2014/main" val="20001"/>
                    </a:ext>
                  </a:extLst>
                </a:gridCol>
              </a:tblGrid>
              <a:tr h="216024">
                <a:tc>
                  <a:txBody>
                    <a:bodyPr/>
                    <a:lstStyle/>
                    <a:p>
                      <a:pPr>
                        <a:lnSpc>
                          <a:spcPct val="100000"/>
                        </a:lnSpc>
                      </a:pPr>
                      <a:r>
                        <a:rPr lang="zh-TW" altLang="en-US" sz="1600" dirty="0" smtClean="0"/>
                        <a:t>指令範例</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r>
                        <a:rPr lang="zh-TW" altLang="en-US" sz="1600" dirty="0" smtClean="0"/>
                        <a:t>說明</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216024">
                <a:tc>
                  <a:txBody>
                    <a:bodyPr/>
                    <a:lstStyle/>
                    <a:p>
                      <a:pPr>
                        <a:lnSpc>
                          <a:spcPct val="100000"/>
                        </a:lnSpc>
                      </a:pPr>
                      <a:r>
                        <a:rPr lang="en-US" altLang="zh-TW" sz="1600" dirty="0" err="1" smtClean="0"/>
                        <a:t>chmod</a:t>
                      </a:r>
                      <a:r>
                        <a:rPr lang="en-US" altLang="zh-TW" sz="1600" dirty="0" smtClean="0"/>
                        <a:t>  u=</a:t>
                      </a:r>
                      <a:r>
                        <a:rPr lang="en-US" altLang="zh-TW" sz="1600" dirty="0" err="1" smtClean="0"/>
                        <a:t>rwx,g</a:t>
                      </a:r>
                      <a:r>
                        <a:rPr lang="en-US" altLang="zh-TW" sz="1600" dirty="0" smtClean="0"/>
                        <a:t>=</a:t>
                      </a:r>
                      <a:r>
                        <a:rPr lang="en-US" altLang="zh-TW" sz="1600" dirty="0" err="1" smtClean="0"/>
                        <a:t>rx,o</a:t>
                      </a:r>
                      <a:r>
                        <a:rPr lang="en-US" altLang="zh-TW" sz="1600" dirty="0" smtClean="0"/>
                        <a:t>=r  file1 </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r>
                        <a:rPr lang="zh-TW" altLang="en-US" sz="1600" dirty="0" smtClean="0"/>
                        <a:t>權限會變成  </a:t>
                      </a:r>
                      <a:r>
                        <a:rPr lang="en-US" altLang="zh-TW" sz="1600" dirty="0" err="1" smtClean="0"/>
                        <a:t>rwxr</a:t>
                      </a:r>
                      <a:r>
                        <a:rPr lang="en-US" altLang="zh-TW" sz="1600" dirty="0" smtClean="0"/>
                        <a:t>-</a:t>
                      </a:r>
                      <a:r>
                        <a:rPr lang="en-US" altLang="zh-TW" sz="1600" dirty="0" err="1" smtClean="0"/>
                        <a:t>xr</a:t>
                      </a:r>
                      <a:r>
                        <a:rPr lang="en-US" altLang="zh-TW" sz="1600" dirty="0" smtClean="0"/>
                        <a:t>--</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216024">
                <a:tc>
                  <a:txBody>
                    <a:bodyPr/>
                    <a:lstStyle/>
                    <a:p>
                      <a:pPr>
                        <a:lnSpc>
                          <a:spcPct val="100000"/>
                        </a:lnSpc>
                      </a:pPr>
                      <a:r>
                        <a:rPr lang="en-US" altLang="zh-TW" sz="1600" dirty="0" err="1" smtClean="0"/>
                        <a:t>chmod</a:t>
                      </a:r>
                      <a:r>
                        <a:rPr lang="en-US" altLang="zh-TW" sz="1600" dirty="0" smtClean="0"/>
                        <a:t>  u=</a:t>
                      </a:r>
                      <a:r>
                        <a:rPr lang="en-US" altLang="zh-TW" sz="1600" dirty="0" err="1" smtClean="0"/>
                        <a:t>rwx,o</a:t>
                      </a:r>
                      <a:r>
                        <a:rPr lang="en-US" altLang="zh-TW" sz="1600" dirty="0" smtClean="0"/>
                        <a:t>=r  file1 </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r>
                        <a:rPr lang="zh-TW" altLang="en-US" sz="1600" dirty="0" smtClean="0"/>
                        <a:t>只設定了</a:t>
                      </a:r>
                      <a:r>
                        <a:rPr lang="en-US" altLang="zh-TW" sz="1600" dirty="0" smtClean="0"/>
                        <a:t>u</a:t>
                      </a:r>
                      <a:r>
                        <a:rPr lang="zh-TW" altLang="en-US" sz="1600" dirty="0" smtClean="0"/>
                        <a:t>跟</a:t>
                      </a:r>
                      <a:r>
                        <a:rPr lang="en-US" altLang="zh-TW" sz="1600" dirty="0" smtClean="0"/>
                        <a:t>o</a:t>
                      </a:r>
                      <a:r>
                        <a:rPr lang="zh-TW" altLang="en-US" sz="1600" dirty="0" smtClean="0"/>
                        <a:t>，所以群組權限會維持原樣</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216024">
                <a:tc>
                  <a:txBody>
                    <a:bodyPr/>
                    <a:lstStyle/>
                    <a:p>
                      <a:pPr>
                        <a:lnSpc>
                          <a:spcPct val="100000"/>
                        </a:lnSpc>
                      </a:pPr>
                      <a:r>
                        <a:rPr lang="en-US" altLang="zh-TW" sz="1600" dirty="0" err="1" smtClean="0"/>
                        <a:t>chmod</a:t>
                      </a:r>
                      <a:r>
                        <a:rPr lang="en-US" altLang="zh-TW" sz="1600" dirty="0" smtClean="0"/>
                        <a:t>  o=  file1 </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r>
                        <a:rPr lang="en-US" altLang="zh-TW" sz="1600" dirty="0" smtClean="0"/>
                        <a:t>others</a:t>
                      </a:r>
                      <a:r>
                        <a:rPr lang="zh-TW" altLang="en-US" sz="1600" dirty="0" smtClean="0"/>
                        <a:t>的所有權限都關掉</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216024">
                <a:tc>
                  <a:txBody>
                    <a:bodyPr/>
                    <a:lstStyle/>
                    <a:p>
                      <a:pPr>
                        <a:lnSpc>
                          <a:spcPct val="100000"/>
                        </a:lnSpc>
                      </a:pPr>
                      <a:r>
                        <a:rPr lang="en-US" altLang="zh-TW" sz="1600" dirty="0" err="1" smtClean="0"/>
                        <a:t>chmod</a:t>
                      </a:r>
                      <a:r>
                        <a:rPr lang="en-US" altLang="zh-TW" sz="1600" dirty="0" smtClean="0"/>
                        <a:t>  </a:t>
                      </a:r>
                      <a:r>
                        <a:rPr lang="en-US" altLang="zh-TW" sz="1600" dirty="0" err="1" smtClean="0"/>
                        <a:t>a+w</a:t>
                      </a:r>
                      <a:r>
                        <a:rPr lang="en-US" altLang="zh-TW" sz="1600" dirty="0" smtClean="0"/>
                        <a:t>  file1</a:t>
                      </a:r>
                      <a:r>
                        <a:rPr lang="zh-TW" altLang="en-US" sz="1600" dirty="0" smtClean="0"/>
                        <a:t> </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r>
                        <a:rPr lang="zh-TW" altLang="en-US" sz="1600" dirty="0" smtClean="0"/>
                        <a:t>所有人都給予寫的權限</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r h="216024">
                <a:tc>
                  <a:txBody>
                    <a:bodyPr/>
                    <a:lstStyle/>
                    <a:p>
                      <a:pPr>
                        <a:lnSpc>
                          <a:spcPct val="100000"/>
                        </a:lnSpc>
                      </a:pPr>
                      <a:r>
                        <a:rPr lang="en-US" altLang="zh-TW" sz="1600" dirty="0" err="1" smtClean="0"/>
                        <a:t>chmod</a:t>
                      </a:r>
                      <a:r>
                        <a:rPr lang="en-US" altLang="zh-TW" sz="1600" dirty="0" smtClean="0"/>
                        <a:t>  -x  dir1</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r>
                        <a:rPr lang="zh-TW" altLang="en-US" sz="1600" dirty="0" smtClean="0"/>
                        <a:t>關掉所有人的執行權限  </a:t>
                      </a:r>
                      <a:r>
                        <a:rPr lang="en-US" altLang="zh-TW" sz="1600" dirty="0" smtClean="0"/>
                        <a:t>(</a:t>
                      </a:r>
                      <a:r>
                        <a:rPr lang="zh-TW" altLang="en-US" sz="1600" dirty="0" smtClean="0"/>
                        <a:t>等同</a:t>
                      </a:r>
                      <a:r>
                        <a:rPr lang="en-US" altLang="zh-TW" sz="1600" dirty="0" smtClean="0"/>
                        <a:t>a-x)</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5"/>
                  </a:ext>
                </a:extLst>
              </a:tr>
              <a:tr h="216024">
                <a:tc>
                  <a:txBody>
                    <a:bodyPr/>
                    <a:lstStyle/>
                    <a:p>
                      <a:pPr>
                        <a:lnSpc>
                          <a:spcPct val="100000"/>
                        </a:lnSpc>
                      </a:pPr>
                      <a:r>
                        <a:rPr lang="en-US" altLang="zh-TW" sz="1600" dirty="0" err="1" smtClean="0"/>
                        <a:t>chmod</a:t>
                      </a:r>
                      <a:r>
                        <a:rPr lang="en-US" altLang="zh-TW" sz="1600" dirty="0" smtClean="0"/>
                        <a:t>  o-x  file1</a:t>
                      </a:r>
                      <a:r>
                        <a:rPr lang="zh-TW" altLang="en-US" sz="1600" dirty="0" smtClean="0"/>
                        <a:t> </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關掉</a:t>
                      </a:r>
                      <a:r>
                        <a:rPr lang="en-US" altLang="zh-TW" sz="1600" dirty="0" smtClean="0"/>
                        <a:t>others</a:t>
                      </a:r>
                      <a:r>
                        <a:rPr lang="zh-TW" altLang="en-US" sz="1600" dirty="0" smtClean="0"/>
                        <a:t>的執行權限</a:t>
                      </a:r>
                      <a:endParaRPr lang="en-US" altLang="zh-TW" sz="16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6"/>
                  </a:ext>
                </a:extLst>
              </a:tr>
            </a:tbl>
          </a:graphicData>
        </a:graphic>
      </p:graphicFrame>
      <p:pic>
        <p:nvPicPr>
          <p:cNvPr id="7" name="Picture 2"/>
          <p:cNvPicPr>
            <a:picLocks noChangeAspect="1" noChangeArrowheads="1"/>
          </p:cNvPicPr>
          <p:nvPr/>
        </p:nvPicPr>
        <p:blipFill>
          <a:blip r:embed="rId2" cstate="email">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a:fillRect/>
          </a:stretch>
        </p:blipFill>
        <p:spPr bwMode="auto">
          <a:xfrm>
            <a:off x="5933105" y="1340768"/>
            <a:ext cx="3058869" cy="1440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0533025"/>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2"/>
          <p:cNvSpPr>
            <a:spLocks noGrp="1" noChangeArrowheads="1"/>
          </p:cNvSpPr>
          <p:nvPr>
            <p:ph type="title"/>
          </p:nvPr>
        </p:nvSpPr>
        <p:spPr/>
        <p:txBody>
          <a:bodyPr/>
          <a:lstStyle/>
          <a:p>
            <a:r>
              <a:rPr lang="en-US" altLang="zh-TW" smtClean="0"/>
              <a:t>chmod</a:t>
            </a:r>
            <a:r>
              <a:rPr lang="zh-TW" altLang="en-US" smtClean="0"/>
              <a:t> 也可使用數字設定</a:t>
            </a:r>
            <a:endParaRPr lang="zh-TW" altLang="en-US" dirty="0" smtClean="0"/>
          </a:p>
        </p:txBody>
      </p:sp>
      <p:sp>
        <p:nvSpPr>
          <p:cNvPr id="2" name="投影片編號版面配置區 1"/>
          <p:cNvSpPr>
            <a:spLocks noGrp="1"/>
          </p:cNvSpPr>
          <p:nvPr>
            <p:ph type="sldNum" sz="quarter" idx="12"/>
          </p:nvPr>
        </p:nvSpPr>
        <p:spPr/>
        <p:txBody>
          <a:bodyPr/>
          <a:lstStyle/>
          <a:p>
            <a:fld id="{73DA0BB7-265A-403C-9275-D587AB510EDC}" type="slidenum">
              <a:rPr lang="zh-TW" altLang="en-US" smtClean="0"/>
              <a:pPr/>
              <a:t>157</a:t>
            </a:fld>
            <a:endParaRPr lang="zh-TW" altLang="en-US"/>
          </a:p>
        </p:txBody>
      </p:sp>
      <p:sp>
        <p:nvSpPr>
          <p:cNvPr id="96260" name="Rectangle 3"/>
          <p:cNvSpPr>
            <a:spLocks noGrp="1" noChangeArrowheads="1"/>
          </p:cNvSpPr>
          <p:nvPr>
            <p:ph sz="quarter" idx="1"/>
          </p:nvPr>
        </p:nvSpPr>
        <p:spPr/>
        <p:txBody>
          <a:bodyPr/>
          <a:lstStyle/>
          <a:p>
            <a:r>
              <a:rPr lang="en-US" altLang="zh-TW" dirty="0" err="1" smtClean="0"/>
              <a:t>chmod</a:t>
            </a:r>
            <a:r>
              <a:rPr lang="en-US" altLang="zh-TW" dirty="0" smtClean="0"/>
              <a:t>  </a:t>
            </a:r>
            <a:r>
              <a:rPr lang="zh-TW" altLang="en-US" dirty="0" smtClean="0"/>
              <a:t>權限數字  </a:t>
            </a:r>
            <a:r>
              <a:rPr lang="en-US" altLang="zh-TW" dirty="0" smtClean="0"/>
              <a:t>[-R]  </a:t>
            </a:r>
            <a:r>
              <a:rPr lang="zh-TW" altLang="en-US" dirty="0" smtClean="0"/>
              <a:t>檔案或目錄</a:t>
            </a:r>
            <a:endParaRPr lang="en-US" altLang="zh-TW" dirty="0" smtClean="0"/>
          </a:p>
          <a:p>
            <a:pPr lvl="1"/>
            <a:r>
              <a:rPr lang="en-US" altLang="zh-TW" dirty="0" smtClean="0">
                <a:solidFill>
                  <a:srgbClr val="FF0000"/>
                </a:solidFill>
              </a:rPr>
              <a:t>r=4</a:t>
            </a:r>
            <a:r>
              <a:rPr lang="zh-TW" altLang="en-US" dirty="0" smtClean="0">
                <a:solidFill>
                  <a:srgbClr val="FF0000"/>
                </a:solidFill>
              </a:rPr>
              <a:t>，</a:t>
            </a:r>
            <a:r>
              <a:rPr lang="en-US" altLang="zh-TW" dirty="0" smtClean="0">
                <a:solidFill>
                  <a:srgbClr val="FF0000"/>
                </a:solidFill>
              </a:rPr>
              <a:t>w=2</a:t>
            </a:r>
            <a:r>
              <a:rPr lang="zh-TW" altLang="en-US" dirty="0" smtClean="0">
                <a:solidFill>
                  <a:srgbClr val="FF0000"/>
                </a:solidFill>
              </a:rPr>
              <a:t>，</a:t>
            </a:r>
            <a:r>
              <a:rPr lang="en-US" altLang="zh-TW" dirty="0" smtClean="0">
                <a:solidFill>
                  <a:srgbClr val="FF0000"/>
                </a:solidFill>
              </a:rPr>
              <a:t>x=1</a:t>
            </a:r>
            <a:r>
              <a:rPr lang="zh-TW" altLang="en-US" dirty="0" smtClean="0">
                <a:solidFill>
                  <a:srgbClr val="FF0000"/>
                </a:solidFill>
              </a:rPr>
              <a:t>，</a:t>
            </a:r>
            <a:r>
              <a:rPr lang="en-US" altLang="zh-TW" dirty="0" smtClean="0">
                <a:solidFill>
                  <a:srgbClr val="FF0000"/>
                </a:solidFill>
              </a:rPr>
              <a:t> -=</a:t>
            </a:r>
            <a:r>
              <a:rPr lang="en-US" altLang="zh-TW" dirty="0" smtClean="0">
                <a:solidFill>
                  <a:srgbClr val="FF0000"/>
                </a:solidFill>
                <a:sym typeface="Wingdings" panose="05000000000000000000" pitchFamily="2" charset="2"/>
              </a:rPr>
              <a:t>0  </a:t>
            </a:r>
            <a:endParaRPr lang="en-US" altLang="zh-TW" dirty="0" smtClean="0">
              <a:solidFill>
                <a:srgbClr val="FF0000"/>
              </a:solidFill>
            </a:endParaRPr>
          </a:p>
          <a:p>
            <a:pPr lvl="2"/>
            <a:r>
              <a:rPr lang="zh-TW" altLang="en-US" dirty="0" smtClean="0"/>
              <a:t>例如</a:t>
            </a:r>
            <a:r>
              <a:rPr lang="en-US" altLang="zh-TW" dirty="0" smtClean="0"/>
              <a:t>:  </a:t>
            </a:r>
            <a:r>
              <a:rPr lang="zh-TW" altLang="en-US" dirty="0" smtClean="0"/>
              <a:t> </a:t>
            </a:r>
            <a:r>
              <a:rPr lang="en-US" altLang="zh-TW" dirty="0" err="1" smtClean="0"/>
              <a:t>rwx</a:t>
            </a:r>
            <a:r>
              <a:rPr lang="zh-TW" altLang="en-US" dirty="0" smtClean="0"/>
              <a:t> </a:t>
            </a:r>
            <a:r>
              <a:rPr lang="en-US" altLang="zh-TW" dirty="0" err="1" smtClean="0"/>
              <a:t>rw</a:t>
            </a:r>
            <a:r>
              <a:rPr lang="en-US" altLang="zh-TW" dirty="0" smtClean="0"/>
              <a:t>- r--</a:t>
            </a:r>
            <a:r>
              <a:rPr lang="zh-TW" altLang="en-US" dirty="0" smtClean="0"/>
              <a:t> </a:t>
            </a:r>
            <a:r>
              <a:rPr lang="zh-TW" altLang="en-US" dirty="0" smtClean="0">
                <a:sym typeface="Wingdings" panose="05000000000000000000" pitchFamily="2" charset="2"/>
              </a:rPr>
              <a:t>可看成</a:t>
            </a:r>
            <a:endParaRPr lang="en-US" altLang="zh-TW" dirty="0" smtClean="0"/>
          </a:p>
          <a:p>
            <a:pPr marL="594360" lvl="2" indent="0">
              <a:buNone/>
            </a:pPr>
            <a:r>
              <a:rPr lang="zh-TW" altLang="en-US" dirty="0" smtClean="0"/>
              <a:t>       </a:t>
            </a:r>
            <a:r>
              <a:rPr lang="en-US" altLang="zh-TW" dirty="0" smtClean="0"/>
              <a:t>(4+2+1)(4+2+0)(4+0+0) </a:t>
            </a:r>
            <a:r>
              <a:rPr lang="en-US" altLang="zh-TW" dirty="0" smtClean="0">
                <a:sym typeface="Wingdings" panose="05000000000000000000" pitchFamily="2" charset="2"/>
              </a:rPr>
              <a:t></a:t>
            </a:r>
            <a:r>
              <a:rPr lang="en-US" altLang="zh-TW" dirty="0" smtClean="0"/>
              <a:t> 764</a:t>
            </a:r>
          </a:p>
          <a:p>
            <a:endParaRPr lang="en-US" altLang="zh-TW" dirty="0" smtClean="0"/>
          </a:p>
          <a:p>
            <a:endParaRPr lang="en-US" altLang="zh-TW" dirty="0" smtClean="0"/>
          </a:p>
          <a:p>
            <a:endParaRPr lang="en-US" altLang="zh-TW" dirty="0" smtClean="0"/>
          </a:p>
          <a:p>
            <a:r>
              <a:rPr lang="zh-TW" altLang="en-US" dirty="0"/>
              <a:t>以下</a:t>
            </a:r>
            <a:r>
              <a:rPr lang="zh-TW" altLang="en-US" dirty="0" smtClean="0"/>
              <a:t>為</a:t>
            </a:r>
            <a:r>
              <a:rPr lang="zh-TW" altLang="en-US" u="sng" dirty="0" smtClean="0">
                <a:solidFill>
                  <a:srgbClr val="FF0000"/>
                </a:solidFill>
              </a:rPr>
              <a:t>錯誤</a:t>
            </a:r>
            <a:r>
              <a:rPr lang="zh-TW" altLang="en-US" dirty="0" smtClean="0"/>
              <a:t>的設定語法：</a:t>
            </a:r>
            <a:endParaRPr lang="en-US" altLang="zh-TW" dirty="0" smtClean="0"/>
          </a:p>
          <a:p>
            <a:pPr lvl="1"/>
            <a:r>
              <a:rPr lang="en-US" altLang="zh-TW" dirty="0" err="1" smtClean="0"/>
              <a:t>chmod</a:t>
            </a:r>
            <a:r>
              <a:rPr lang="en-US" altLang="zh-TW" dirty="0" smtClean="0"/>
              <a:t>  o=2  file1 </a:t>
            </a:r>
            <a:r>
              <a:rPr lang="zh-TW" altLang="en-US" dirty="0" smtClean="0"/>
              <a:t>   </a:t>
            </a:r>
            <a:r>
              <a:rPr lang="en-US" altLang="zh-TW" dirty="0" smtClean="0"/>
              <a:t>	</a:t>
            </a:r>
            <a:r>
              <a:rPr lang="en-US" altLang="zh-TW" dirty="0" smtClean="0">
                <a:solidFill>
                  <a:srgbClr val="00B050"/>
                </a:solidFill>
              </a:rPr>
              <a:t>#</a:t>
            </a:r>
            <a:r>
              <a:rPr lang="zh-TW" altLang="en-US" dirty="0" smtClean="0">
                <a:solidFill>
                  <a:srgbClr val="00B050"/>
                </a:solidFill>
              </a:rPr>
              <a:t>不能用英數字夾雜</a:t>
            </a:r>
            <a:endParaRPr lang="zh-TW" altLang="zh-TW" dirty="0" smtClean="0">
              <a:solidFill>
                <a:srgbClr val="00B050"/>
              </a:solidFill>
            </a:endParaRPr>
          </a:p>
          <a:p>
            <a:pPr lvl="1"/>
            <a:r>
              <a:rPr lang="en-US" altLang="zh-TW" dirty="0" err="1" smtClean="0"/>
              <a:t>chmod</a:t>
            </a:r>
            <a:r>
              <a:rPr lang="en-US" altLang="zh-TW" dirty="0" smtClean="0"/>
              <a:t> </a:t>
            </a:r>
            <a:r>
              <a:rPr lang="zh-TW" altLang="zh-TW" dirty="0" smtClean="0"/>
              <a:t> </a:t>
            </a:r>
            <a:r>
              <a:rPr lang="en-US" altLang="zh-TW" dirty="0" err="1" smtClean="0"/>
              <a:t>rwxrw</a:t>
            </a:r>
            <a:r>
              <a:rPr lang="en-US" altLang="zh-TW" dirty="0" smtClean="0"/>
              <a:t>-r--  file1	</a:t>
            </a:r>
            <a:r>
              <a:rPr lang="en-US" altLang="zh-TW" dirty="0" smtClean="0">
                <a:solidFill>
                  <a:srgbClr val="00B050"/>
                </a:solidFill>
              </a:rPr>
              <a:t>#</a:t>
            </a:r>
            <a:r>
              <a:rPr lang="zh-TW" altLang="en-US" dirty="0" smtClean="0">
                <a:solidFill>
                  <a:srgbClr val="00B050"/>
                </a:solidFill>
              </a:rPr>
              <a:t>不能直接用權限符號</a:t>
            </a:r>
            <a:endParaRPr lang="zh-TW" altLang="zh-TW" dirty="0" smtClean="0">
              <a:solidFill>
                <a:srgbClr val="00B050"/>
              </a:solidFill>
            </a:endParaRPr>
          </a:p>
          <a:p>
            <a:pPr lvl="1"/>
            <a:endParaRPr lang="en-US" altLang="zh-TW" dirty="0" smtClean="0"/>
          </a:p>
        </p:txBody>
      </p:sp>
      <p:graphicFrame>
        <p:nvGraphicFramePr>
          <p:cNvPr id="7" name="表格 6"/>
          <p:cNvGraphicFramePr>
            <a:graphicFrameLocks noGrp="1"/>
          </p:cNvGraphicFramePr>
          <p:nvPr>
            <p:extLst>
              <p:ext uri="{D42A27DB-BD31-4B8C-83A1-F6EECF244321}">
                <p14:modId xmlns:p14="http://schemas.microsoft.com/office/powerpoint/2010/main" val="3335282417"/>
              </p:ext>
            </p:extLst>
          </p:nvPr>
        </p:nvGraphicFramePr>
        <p:xfrm>
          <a:off x="683568" y="2996952"/>
          <a:ext cx="7632848" cy="1097280"/>
        </p:xfrm>
        <a:graphic>
          <a:graphicData uri="http://schemas.openxmlformats.org/drawingml/2006/table">
            <a:tbl>
              <a:tblPr firstRow="1" bandRow="1">
                <a:tableStyleId>{69012ECD-51FC-41F1-AA8D-1B2483CD663E}</a:tableStyleId>
              </a:tblPr>
              <a:tblGrid>
                <a:gridCol w="2621792">
                  <a:extLst>
                    <a:ext uri="{9D8B030D-6E8A-4147-A177-3AD203B41FA5}">
                      <a16:colId xmlns="" xmlns:a16="http://schemas.microsoft.com/office/drawing/2014/main" val="20000"/>
                    </a:ext>
                  </a:extLst>
                </a:gridCol>
                <a:gridCol w="5011056">
                  <a:extLst>
                    <a:ext uri="{9D8B030D-6E8A-4147-A177-3AD203B41FA5}">
                      <a16:colId xmlns="" xmlns:a16="http://schemas.microsoft.com/office/drawing/2014/main" val="20001"/>
                    </a:ext>
                  </a:extLst>
                </a:gridCol>
              </a:tblGrid>
              <a:tr h="1440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dirty="0" smtClean="0"/>
                        <a:t>指令範例</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zh-TW" altLang="en-US" sz="1800" dirty="0" smtClean="0"/>
                        <a:t>說明</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144016">
                <a:tc>
                  <a:txBody>
                    <a:bodyPr/>
                    <a:lstStyle/>
                    <a:p>
                      <a:pPr>
                        <a:lnSpc>
                          <a:spcPct val="100000"/>
                        </a:lnSpc>
                      </a:pPr>
                      <a:r>
                        <a:rPr lang="en-US" altLang="zh-TW" sz="1800" dirty="0" err="1" smtClean="0"/>
                        <a:t>chmod</a:t>
                      </a:r>
                      <a:r>
                        <a:rPr lang="en-US" altLang="zh-TW" sz="1800" dirty="0" smtClean="0"/>
                        <a:t>  740  file1</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zh-TW" altLang="en-US" sz="1800" dirty="0" smtClean="0"/>
                        <a:t>權限會變成</a:t>
                      </a:r>
                      <a:r>
                        <a:rPr lang="en-US" altLang="zh-TW" sz="1800" dirty="0" err="1" smtClean="0"/>
                        <a:t>rwxr</a:t>
                      </a:r>
                      <a:r>
                        <a:rPr lang="en-US" altLang="zh-TW" sz="1800" dirty="0" smtClean="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144016">
                <a:tc>
                  <a:txBody>
                    <a:bodyPr/>
                    <a:lstStyle/>
                    <a:p>
                      <a:pPr>
                        <a:lnSpc>
                          <a:spcPct val="100000"/>
                        </a:lnSpc>
                      </a:pPr>
                      <a:r>
                        <a:rPr lang="en-US" altLang="zh-TW" sz="1800" dirty="0" err="1" smtClean="0"/>
                        <a:t>chmod</a:t>
                      </a:r>
                      <a:r>
                        <a:rPr lang="en-US" altLang="zh-TW" sz="1800" dirty="0" smtClean="0"/>
                        <a:t>  -R  700  dir1/* </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r>
                        <a:rPr lang="en-US" altLang="zh-TW" sz="1800" dirty="0" smtClean="0"/>
                        <a:t>dir1</a:t>
                      </a:r>
                      <a:r>
                        <a:rPr lang="zh-TW" altLang="en-US" sz="1800" dirty="0" smtClean="0"/>
                        <a:t>內所有檔案及子目錄的權限皆變成</a:t>
                      </a:r>
                      <a:r>
                        <a:rPr lang="en-US" altLang="zh-TW" sz="1800" dirty="0" err="1" smtClean="0"/>
                        <a:t>rwx</a:t>
                      </a:r>
                      <a:r>
                        <a:rPr lang="en-US" altLang="zh-TW" sz="1800" dirty="0" smtClean="0"/>
                        <a:t>------</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316573082"/>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練習：目錄權限</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158</a:t>
            </a:fld>
            <a:endParaRPr lang="zh-TW" altLang="en-US"/>
          </a:p>
        </p:txBody>
      </p:sp>
      <p:sp>
        <p:nvSpPr>
          <p:cNvPr id="3" name="內容版面配置區 2"/>
          <p:cNvSpPr>
            <a:spLocks noGrp="1"/>
          </p:cNvSpPr>
          <p:nvPr>
            <p:ph sz="quarter" idx="1"/>
          </p:nvPr>
        </p:nvSpPr>
        <p:spPr/>
        <p:txBody>
          <a:bodyPr>
            <a:normAutofit fontScale="92500" lnSpcReduction="20000"/>
          </a:bodyPr>
          <a:lstStyle/>
          <a:p>
            <a:r>
              <a:rPr lang="zh-TW" altLang="en-US" dirty="0" smtClean="0"/>
              <a:t>依序執行下列指令：</a:t>
            </a:r>
            <a:endParaRPr lang="en-US" altLang="zh-TW" dirty="0" smtClean="0"/>
          </a:p>
          <a:p>
            <a:pPr lvl="1"/>
            <a:r>
              <a:rPr lang="en-US" altLang="zh-TW" dirty="0" err="1" smtClean="0"/>
              <a:t>mkdir</a:t>
            </a:r>
            <a:r>
              <a:rPr lang="en-US" altLang="zh-TW" dirty="0" smtClean="0"/>
              <a:t>  </a:t>
            </a:r>
            <a:r>
              <a:rPr lang="en-US" altLang="zh-TW" dirty="0" err="1" smtClean="0"/>
              <a:t>testdir</a:t>
            </a:r>
            <a:r>
              <a:rPr lang="en-US" altLang="zh-TW" dirty="0" smtClean="0"/>
              <a:t>  </a:t>
            </a:r>
          </a:p>
          <a:p>
            <a:pPr lvl="1"/>
            <a:r>
              <a:rPr lang="en-US" altLang="zh-TW" dirty="0" smtClean="0"/>
              <a:t>ls  -l			</a:t>
            </a:r>
            <a:r>
              <a:rPr lang="en-US" altLang="zh-TW" dirty="0" smtClean="0">
                <a:solidFill>
                  <a:srgbClr val="00B050"/>
                </a:solidFill>
              </a:rPr>
              <a:t>#</a:t>
            </a:r>
            <a:r>
              <a:rPr lang="zh-TW" altLang="en-US" dirty="0" smtClean="0">
                <a:solidFill>
                  <a:srgbClr val="00B050"/>
                </a:solidFill>
              </a:rPr>
              <a:t> </a:t>
            </a:r>
            <a:r>
              <a:rPr lang="en-US" altLang="zh-TW" dirty="0" err="1" smtClean="0">
                <a:solidFill>
                  <a:srgbClr val="00B050"/>
                </a:solidFill>
              </a:rPr>
              <a:t>drwxrwxr</a:t>
            </a:r>
            <a:r>
              <a:rPr lang="en-US" altLang="zh-TW" dirty="0" smtClean="0">
                <a:solidFill>
                  <a:srgbClr val="00B050"/>
                </a:solidFill>
              </a:rPr>
              <a:t>-x</a:t>
            </a:r>
          </a:p>
          <a:p>
            <a:pPr lvl="1"/>
            <a:r>
              <a:rPr lang="en-US" altLang="zh-TW" dirty="0" smtClean="0"/>
              <a:t>cd  </a:t>
            </a:r>
            <a:r>
              <a:rPr lang="en-US" altLang="zh-TW" dirty="0" err="1" smtClean="0"/>
              <a:t>testdir</a:t>
            </a:r>
            <a:r>
              <a:rPr lang="en-US" altLang="zh-TW" dirty="0" smtClean="0"/>
              <a:t>  		</a:t>
            </a:r>
            <a:r>
              <a:rPr lang="en-US" altLang="zh-TW" dirty="0" smtClean="0">
                <a:solidFill>
                  <a:srgbClr val="00B050"/>
                </a:solidFill>
              </a:rPr>
              <a:t>#</a:t>
            </a:r>
            <a:r>
              <a:rPr lang="zh-TW" altLang="en-US" dirty="0" smtClean="0">
                <a:solidFill>
                  <a:srgbClr val="00B050"/>
                </a:solidFill>
              </a:rPr>
              <a:t> 因為有</a:t>
            </a:r>
            <a:r>
              <a:rPr lang="en-US" altLang="zh-TW" dirty="0" smtClean="0">
                <a:solidFill>
                  <a:srgbClr val="00B050"/>
                </a:solidFill>
              </a:rPr>
              <a:t>x</a:t>
            </a:r>
            <a:r>
              <a:rPr lang="zh-TW" altLang="en-US" dirty="0" smtClean="0">
                <a:solidFill>
                  <a:srgbClr val="00B050"/>
                </a:solidFill>
              </a:rPr>
              <a:t>權限</a:t>
            </a:r>
            <a:endParaRPr lang="en-US" altLang="zh-TW" dirty="0" smtClean="0">
              <a:solidFill>
                <a:srgbClr val="00B050"/>
              </a:solidFill>
            </a:endParaRPr>
          </a:p>
          <a:p>
            <a:pPr lvl="1"/>
            <a:r>
              <a:rPr lang="en-US" altLang="zh-TW" dirty="0" smtClean="0"/>
              <a:t>touch  file1		</a:t>
            </a:r>
            <a:r>
              <a:rPr lang="en-US" altLang="zh-TW" dirty="0" smtClean="0">
                <a:solidFill>
                  <a:srgbClr val="00B050"/>
                </a:solidFill>
              </a:rPr>
              <a:t>#</a:t>
            </a:r>
            <a:r>
              <a:rPr lang="zh-TW" altLang="en-US" dirty="0" smtClean="0">
                <a:solidFill>
                  <a:srgbClr val="00B050"/>
                </a:solidFill>
              </a:rPr>
              <a:t> 因為有</a:t>
            </a:r>
            <a:r>
              <a:rPr lang="en-US" altLang="zh-TW" dirty="0" smtClean="0">
                <a:solidFill>
                  <a:srgbClr val="00B050"/>
                </a:solidFill>
              </a:rPr>
              <a:t>w</a:t>
            </a:r>
            <a:r>
              <a:rPr lang="zh-TW" altLang="en-US" dirty="0" smtClean="0">
                <a:solidFill>
                  <a:srgbClr val="00B050"/>
                </a:solidFill>
              </a:rPr>
              <a:t>權限</a:t>
            </a:r>
            <a:endParaRPr lang="en-US" altLang="zh-TW" dirty="0" smtClean="0">
              <a:solidFill>
                <a:srgbClr val="00B050"/>
              </a:solidFill>
            </a:endParaRPr>
          </a:p>
          <a:p>
            <a:pPr lvl="1"/>
            <a:r>
              <a:rPr lang="en-US" altLang="zh-TW" dirty="0" err="1" smtClean="0"/>
              <a:t>mkdir</a:t>
            </a:r>
            <a:r>
              <a:rPr lang="en-US" altLang="zh-TW" dirty="0" smtClean="0"/>
              <a:t>  dir1  		</a:t>
            </a:r>
            <a:r>
              <a:rPr lang="en-US" altLang="zh-TW" dirty="0" smtClean="0">
                <a:solidFill>
                  <a:srgbClr val="00B050"/>
                </a:solidFill>
              </a:rPr>
              <a:t>#</a:t>
            </a:r>
            <a:r>
              <a:rPr lang="zh-TW" altLang="en-US" dirty="0" smtClean="0">
                <a:solidFill>
                  <a:srgbClr val="00B050"/>
                </a:solidFill>
              </a:rPr>
              <a:t> 因為有</a:t>
            </a:r>
            <a:r>
              <a:rPr lang="en-US" altLang="zh-TW" dirty="0" smtClean="0">
                <a:solidFill>
                  <a:srgbClr val="00B050"/>
                </a:solidFill>
              </a:rPr>
              <a:t>w</a:t>
            </a:r>
            <a:r>
              <a:rPr lang="zh-TW" altLang="en-US" dirty="0" smtClean="0">
                <a:solidFill>
                  <a:srgbClr val="00B050"/>
                </a:solidFill>
              </a:rPr>
              <a:t>權限</a:t>
            </a:r>
            <a:endParaRPr lang="en-US" altLang="zh-TW" dirty="0" smtClean="0">
              <a:solidFill>
                <a:srgbClr val="00B050"/>
              </a:solidFill>
            </a:endParaRPr>
          </a:p>
          <a:p>
            <a:pPr lvl="1"/>
            <a:r>
              <a:rPr lang="en-US" altLang="zh-TW" dirty="0" smtClean="0"/>
              <a:t>cd  ..</a:t>
            </a:r>
          </a:p>
          <a:p>
            <a:pPr lvl="1"/>
            <a:r>
              <a:rPr lang="en-US" altLang="zh-TW" dirty="0" err="1" smtClean="0"/>
              <a:t>chmod</a:t>
            </a:r>
            <a:r>
              <a:rPr lang="en-US" altLang="zh-TW" dirty="0" smtClean="0"/>
              <a:t>  -w  </a:t>
            </a:r>
            <a:r>
              <a:rPr lang="en-US" altLang="zh-TW" dirty="0" err="1" smtClean="0"/>
              <a:t>testdir</a:t>
            </a:r>
            <a:r>
              <a:rPr lang="en-US" altLang="zh-TW" dirty="0" smtClean="0"/>
              <a:t>		</a:t>
            </a:r>
            <a:r>
              <a:rPr lang="en-US" altLang="zh-TW" dirty="0" smtClean="0">
                <a:solidFill>
                  <a:srgbClr val="00B050"/>
                </a:solidFill>
              </a:rPr>
              <a:t>#</a:t>
            </a:r>
            <a:r>
              <a:rPr lang="zh-TW" altLang="en-US" dirty="0" smtClean="0">
                <a:solidFill>
                  <a:srgbClr val="00B050"/>
                </a:solidFill>
              </a:rPr>
              <a:t> 移除</a:t>
            </a:r>
            <a:r>
              <a:rPr lang="en-US" altLang="zh-TW" dirty="0" smtClean="0">
                <a:solidFill>
                  <a:srgbClr val="00B050"/>
                </a:solidFill>
              </a:rPr>
              <a:t>w</a:t>
            </a:r>
            <a:r>
              <a:rPr lang="zh-TW" altLang="en-US" dirty="0" smtClean="0">
                <a:solidFill>
                  <a:srgbClr val="00B050"/>
                </a:solidFill>
              </a:rPr>
              <a:t>權限</a:t>
            </a:r>
            <a:endParaRPr lang="en-US" altLang="zh-TW" dirty="0" smtClean="0">
              <a:solidFill>
                <a:srgbClr val="00B050"/>
              </a:solidFill>
            </a:endParaRPr>
          </a:p>
          <a:p>
            <a:pPr lvl="1"/>
            <a:r>
              <a:rPr lang="en-US" altLang="zh-TW" dirty="0" smtClean="0"/>
              <a:t>cd  </a:t>
            </a:r>
            <a:r>
              <a:rPr lang="en-US" altLang="zh-TW" dirty="0" err="1" smtClean="0"/>
              <a:t>testdir</a:t>
            </a:r>
            <a:r>
              <a:rPr lang="en-US" altLang="zh-TW" dirty="0" smtClean="0"/>
              <a:t>			</a:t>
            </a:r>
            <a:r>
              <a:rPr lang="en-US" altLang="zh-TW" dirty="0" smtClean="0">
                <a:solidFill>
                  <a:srgbClr val="00B050"/>
                </a:solidFill>
              </a:rPr>
              <a:t>#</a:t>
            </a:r>
            <a:r>
              <a:rPr lang="zh-TW" altLang="en-US" dirty="0" smtClean="0">
                <a:solidFill>
                  <a:srgbClr val="00B050"/>
                </a:solidFill>
              </a:rPr>
              <a:t> 仍可以切換至目錄內，因仍有</a:t>
            </a:r>
            <a:r>
              <a:rPr lang="en-US" altLang="zh-TW" dirty="0" smtClean="0">
                <a:solidFill>
                  <a:srgbClr val="00B050"/>
                </a:solidFill>
              </a:rPr>
              <a:t>x</a:t>
            </a:r>
            <a:r>
              <a:rPr lang="zh-TW" altLang="en-US" dirty="0" smtClean="0">
                <a:solidFill>
                  <a:srgbClr val="00B050"/>
                </a:solidFill>
              </a:rPr>
              <a:t>權限</a:t>
            </a:r>
            <a:endParaRPr lang="en-US" altLang="zh-TW" dirty="0" smtClean="0">
              <a:solidFill>
                <a:srgbClr val="00B050"/>
              </a:solidFill>
            </a:endParaRPr>
          </a:p>
          <a:p>
            <a:pPr lvl="1"/>
            <a:r>
              <a:rPr lang="en-US" altLang="zh-TW" dirty="0" smtClean="0"/>
              <a:t>touch  file2		</a:t>
            </a:r>
            <a:r>
              <a:rPr lang="en-US" altLang="zh-TW" dirty="0" smtClean="0">
                <a:solidFill>
                  <a:srgbClr val="00B050"/>
                </a:solidFill>
              </a:rPr>
              <a:t>#</a:t>
            </a:r>
            <a:r>
              <a:rPr lang="zh-TW" altLang="en-US" dirty="0" smtClean="0">
                <a:solidFill>
                  <a:srgbClr val="00B050"/>
                </a:solidFill>
              </a:rPr>
              <a:t> 無法建立檔案了</a:t>
            </a:r>
            <a:endParaRPr lang="en-US" altLang="zh-TW" dirty="0" smtClean="0">
              <a:solidFill>
                <a:srgbClr val="00B050"/>
              </a:solidFill>
            </a:endParaRPr>
          </a:p>
          <a:p>
            <a:pPr lvl="1"/>
            <a:r>
              <a:rPr lang="en-US" altLang="zh-TW" dirty="0" smtClean="0"/>
              <a:t>cd  ..</a:t>
            </a:r>
          </a:p>
          <a:p>
            <a:pPr lvl="1"/>
            <a:r>
              <a:rPr lang="en-US" altLang="zh-TW" dirty="0" err="1" smtClean="0"/>
              <a:t>chmod</a:t>
            </a:r>
            <a:r>
              <a:rPr lang="en-US" altLang="zh-TW" dirty="0" smtClean="0"/>
              <a:t>  -x  </a:t>
            </a:r>
            <a:r>
              <a:rPr lang="en-US" altLang="zh-TW" dirty="0" err="1" smtClean="0"/>
              <a:t>testdir</a:t>
            </a:r>
            <a:r>
              <a:rPr lang="en-US" altLang="zh-TW" dirty="0" smtClean="0"/>
              <a:t>		</a:t>
            </a:r>
            <a:r>
              <a:rPr lang="en-US" altLang="zh-TW" dirty="0" smtClean="0">
                <a:solidFill>
                  <a:srgbClr val="00B050"/>
                </a:solidFill>
              </a:rPr>
              <a:t>#</a:t>
            </a:r>
            <a:r>
              <a:rPr lang="zh-TW" altLang="en-US" dirty="0" smtClean="0">
                <a:solidFill>
                  <a:srgbClr val="00B050"/>
                </a:solidFill>
              </a:rPr>
              <a:t> 移除</a:t>
            </a:r>
            <a:r>
              <a:rPr lang="en-US" altLang="zh-TW" dirty="0" smtClean="0">
                <a:solidFill>
                  <a:srgbClr val="00B050"/>
                </a:solidFill>
              </a:rPr>
              <a:t>execute</a:t>
            </a:r>
            <a:r>
              <a:rPr lang="zh-TW" altLang="en-US" dirty="0" smtClean="0">
                <a:solidFill>
                  <a:srgbClr val="00B050"/>
                </a:solidFill>
              </a:rPr>
              <a:t>權限</a:t>
            </a:r>
            <a:endParaRPr lang="en-US" altLang="zh-TW" dirty="0" smtClean="0">
              <a:solidFill>
                <a:srgbClr val="00B050"/>
              </a:solidFill>
            </a:endParaRPr>
          </a:p>
          <a:p>
            <a:pPr lvl="1"/>
            <a:r>
              <a:rPr lang="en-US" altLang="zh-TW" dirty="0" smtClean="0"/>
              <a:t>cd  </a:t>
            </a:r>
            <a:r>
              <a:rPr lang="en-US" altLang="zh-TW" dirty="0" err="1" smtClean="0"/>
              <a:t>testdir</a:t>
            </a:r>
            <a:r>
              <a:rPr lang="en-US" altLang="zh-TW" dirty="0" smtClean="0"/>
              <a:t>			</a:t>
            </a:r>
            <a:r>
              <a:rPr lang="en-US" altLang="zh-TW" dirty="0" smtClean="0">
                <a:solidFill>
                  <a:srgbClr val="00B050"/>
                </a:solidFill>
              </a:rPr>
              <a:t>#</a:t>
            </a:r>
            <a:r>
              <a:rPr lang="zh-TW" altLang="en-US" dirty="0" smtClean="0">
                <a:solidFill>
                  <a:srgbClr val="00B050"/>
                </a:solidFill>
              </a:rPr>
              <a:t> 無法進入目錄</a:t>
            </a:r>
            <a:endParaRPr lang="en-US" altLang="zh-TW" dirty="0" smtClean="0">
              <a:solidFill>
                <a:srgbClr val="00B050"/>
              </a:solidFill>
            </a:endParaRPr>
          </a:p>
          <a:p>
            <a:pPr lvl="1"/>
            <a:r>
              <a:rPr lang="en-US" altLang="zh-TW" dirty="0" smtClean="0"/>
              <a:t>ls  -l  </a:t>
            </a:r>
            <a:r>
              <a:rPr lang="en-US" altLang="zh-TW" dirty="0" err="1" smtClean="0"/>
              <a:t>testdir</a:t>
            </a:r>
            <a:r>
              <a:rPr lang="en-US" altLang="zh-TW" dirty="0" smtClean="0"/>
              <a:t>		</a:t>
            </a:r>
            <a:r>
              <a:rPr lang="en-US" altLang="zh-TW" dirty="0" smtClean="0">
                <a:solidFill>
                  <a:srgbClr val="00B050"/>
                </a:solidFill>
              </a:rPr>
              <a:t>#</a:t>
            </a:r>
            <a:r>
              <a:rPr lang="zh-TW" altLang="en-US" dirty="0" smtClean="0">
                <a:solidFill>
                  <a:srgbClr val="00B050"/>
                </a:solidFill>
              </a:rPr>
              <a:t> 可看到檔案清單，因仍有</a:t>
            </a:r>
            <a:r>
              <a:rPr lang="en-US" altLang="zh-TW" dirty="0" smtClean="0">
                <a:solidFill>
                  <a:srgbClr val="00B050"/>
                </a:solidFill>
              </a:rPr>
              <a:t>r</a:t>
            </a:r>
            <a:r>
              <a:rPr lang="zh-TW" altLang="en-US" dirty="0" smtClean="0">
                <a:solidFill>
                  <a:srgbClr val="00B050"/>
                </a:solidFill>
              </a:rPr>
              <a:t> </a:t>
            </a:r>
            <a:r>
              <a:rPr lang="en-US" altLang="zh-TW" dirty="0" smtClean="0">
                <a:solidFill>
                  <a:srgbClr val="00B050"/>
                </a:solidFill>
              </a:rPr>
              <a:t>(</a:t>
            </a:r>
            <a:r>
              <a:rPr lang="zh-TW" altLang="en-US" dirty="0" smtClean="0">
                <a:solidFill>
                  <a:srgbClr val="00B050"/>
                </a:solidFill>
              </a:rPr>
              <a:t>亂碼</a:t>
            </a:r>
            <a:r>
              <a:rPr lang="en-US" altLang="zh-TW" dirty="0" smtClean="0">
                <a:solidFill>
                  <a:srgbClr val="00B050"/>
                </a:solidFill>
              </a:rPr>
              <a:t>)</a:t>
            </a:r>
          </a:p>
          <a:p>
            <a:endParaRPr lang="zh-TW" altLang="en-US" dirty="0"/>
          </a:p>
        </p:txBody>
      </p:sp>
      <p:grpSp>
        <p:nvGrpSpPr>
          <p:cNvPr id="11" name="群組 10"/>
          <p:cNvGrpSpPr/>
          <p:nvPr/>
        </p:nvGrpSpPr>
        <p:grpSpPr>
          <a:xfrm>
            <a:off x="6804248" y="1333182"/>
            <a:ext cx="1979712" cy="1368152"/>
            <a:chOff x="6948264" y="1124744"/>
            <a:chExt cx="1979712" cy="1368152"/>
          </a:xfrm>
        </p:grpSpPr>
        <p:sp>
          <p:nvSpPr>
            <p:cNvPr id="8" name="矩形 7"/>
            <p:cNvSpPr/>
            <p:nvPr/>
          </p:nvSpPr>
          <p:spPr>
            <a:xfrm>
              <a:off x="7452320" y="1124744"/>
              <a:ext cx="936104" cy="5040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err="1" smtClean="0">
                  <a:latin typeface="微軟正黑體" panose="020B0604030504040204" pitchFamily="34" charset="-120"/>
                </a:rPr>
                <a:t>testdir</a:t>
              </a:r>
              <a:endParaRPr lang="zh-TW" altLang="en-US" dirty="0">
                <a:latin typeface="微軟正黑體" panose="020B0604030504040204" pitchFamily="34" charset="-120"/>
              </a:endParaRPr>
            </a:p>
          </p:txBody>
        </p:sp>
        <p:sp>
          <p:nvSpPr>
            <p:cNvPr id="9" name="矩形 8"/>
            <p:cNvSpPr/>
            <p:nvPr/>
          </p:nvSpPr>
          <p:spPr>
            <a:xfrm>
              <a:off x="6948264" y="1988840"/>
              <a:ext cx="936104" cy="5040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latin typeface="微軟正黑體" panose="020B0604030504040204" pitchFamily="34" charset="-120"/>
                </a:rPr>
                <a:t>dir1</a:t>
              </a:r>
              <a:endParaRPr lang="zh-TW" altLang="en-US" dirty="0">
                <a:latin typeface="微軟正黑體" panose="020B0604030504040204" pitchFamily="34" charset="-120"/>
              </a:endParaRPr>
            </a:p>
          </p:txBody>
        </p:sp>
        <p:sp>
          <p:nvSpPr>
            <p:cNvPr id="10" name="圓角矩形 9"/>
            <p:cNvSpPr/>
            <p:nvPr/>
          </p:nvSpPr>
          <p:spPr>
            <a:xfrm>
              <a:off x="8028384" y="1988840"/>
              <a:ext cx="899592" cy="50405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latin typeface="微軟正黑體" panose="020B0604030504040204" pitchFamily="34" charset="-120"/>
                </a:rPr>
                <a:t>file1</a:t>
              </a:r>
              <a:endParaRPr lang="zh-TW" altLang="en-US" dirty="0">
                <a:latin typeface="微軟正黑體" panose="020B0604030504040204" pitchFamily="34" charset="-120"/>
              </a:endParaRPr>
            </a:p>
          </p:txBody>
        </p:sp>
        <p:cxnSp>
          <p:nvCxnSpPr>
            <p:cNvPr id="12" name="直線接點 11"/>
            <p:cNvCxnSpPr>
              <a:stCxn id="8" idx="2"/>
              <a:endCxn id="9" idx="0"/>
            </p:cNvCxnSpPr>
            <p:nvPr/>
          </p:nvCxnSpPr>
          <p:spPr>
            <a:xfrm flipH="1">
              <a:off x="7416316" y="1628800"/>
              <a:ext cx="504056" cy="360040"/>
            </a:xfrm>
            <a:prstGeom prst="line">
              <a:avLst/>
            </a:prstGeom>
          </p:spPr>
          <p:style>
            <a:lnRef idx="2">
              <a:schemeClr val="accent1"/>
            </a:lnRef>
            <a:fillRef idx="1">
              <a:schemeClr val="lt1"/>
            </a:fillRef>
            <a:effectRef idx="0">
              <a:schemeClr val="accent1"/>
            </a:effectRef>
            <a:fontRef idx="minor">
              <a:schemeClr val="dk1"/>
            </a:fontRef>
          </p:style>
        </p:cxnSp>
        <p:cxnSp>
          <p:nvCxnSpPr>
            <p:cNvPr id="14" name="直線接點 13"/>
            <p:cNvCxnSpPr>
              <a:stCxn id="8" idx="2"/>
              <a:endCxn id="10" idx="0"/>
            </p:cNvCxnSpPr>
            <p:nvPr/>
          </p:nvCxnSpPr>
          <p:spPr>
            <a:xfrm>
              <a:off x="7920372" y="1628800"/>
              <a:ext cx="557808" cy="360040"/>
            </a:xfrm>
            <a:prstGeom prst="line">
              <a:avLst/>
            </a:prstGeom>
          </p:spPr>
          <p:style>
            <a:lnRef idx="2">
              <a:schemeClr val="accent1"/>
            </a:lnRef>
            <a:fillRef idx="1">
              <a:schemeClr val="lt1"/>
            </a:fillRef>
            <a:effectRef idx="0">
              <a:schemeClr val="accent1"/>
            </a:effectRef>
            <a:fontRef idx="minor">
              <a:schemeClr val="dk1"/>
            </a:fontRef>
          </p:style>
        </p:cxnSp>
      </p:grpSp>
    </p:spTree>
    <p:extLst>
      <p:ext uri="{BB962C8B-B14F-4D97-AF65-F5344CB8AC3E}">
        <p14:creationId xmlns:p14="http://schemas.microsoft.com/office/powerpoint/2010/main" val="1738009205"/>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smtClean="0"/>
              <a:t>群組權限的判斷是依據帳號的</a:t>
            </a:r>
            <a:r>
              <a:rPr lang="zh-TW" altLang="en-US" dirty="0" smtClean="0">
                <a:solidFill>
                  <a:srgbClr val="FF0000"/>
                </a:solidFill>
              </a:rPr>
              <a:t>主要群組</a:t>
            </a:r>
            <a:endParaRPr lang="zh-TW" altLang="en-US" dirty="0">
              <a:solidFill>
                <a:srgbClr val="FF0000"/>
              </a:solidFill>
            </a:endParaRPr>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159</a:t>
            </a:fld>
            <a:endParaRPr lang="zh-TW" altLang="en-US"/>
          </a:p>
        </p:txBody>
      </p:sp>
      <p:sp>
        <p:nvSpPr>
          <p:cNvPr id="2" name="內容版面配置區 1"/>
          <p:cNvSpPr>
            <a:spLocks noGrp="1"/>
          </p:cNvSpPr>
          <p:nvPr>
            <p:ph sz="quarter" idx="1"/>
          </p:nvPr>
        </p:nvSpPr>
        <p:spPr/>
        <p:txBody>
          <a:bodyPr/>
          <a:lstStyle/>
          <a:p>
            <a:r>
              <a:rPr lang="zh-TW" altLang="en-US" dirty="0" smtClean="0"/>
              <a:t>假</a:t>
            </a:r>
            <a:r>
              <a:rPr lang="zh-TW" altLang="en-US" dirty="0"/>
              <a:t>設</a:t>
            </a:r>
            <a:r>
              <a:rPr lang="zh-TW" altLang="en-US" dirty="0" smtClean="0"/>
              <a:t>檔案的 </a:t>
            </a:r>
            <a:r>
              <a:rPr lang="en-US" altLang="zh-TW" dirty="0" smtClean="0"/>
              <a:t>ls</a:t>
            </a:r>
            <a:r>
              <a:rPr lang="zh-TW" altLang="en-US" dirty="0" smtClean="0"/>
              <a:t> </a:t>
            </a:r>
            <a:r>
              <a:rPr lang="en-US" altLang="zh-TW" dirty="0" smtClean="0"/>
              <a:t>-l</a:t>
            </a:r>
            <a:r>
              <a:rPr lang="zh-TW" altLang="en-US" dirty="0" smtClean="0"/>
              <a:t> 顯示結果如下：</a:t>
            </a:r>
            <a:endParaRPr lang="en-US" altLang="zh-TW" dirty="0" smtClean="0"/>
          </a:p>
          <a:p>
            <a:pPr lvl="1"/>
            <a:r>
              <a:rPr lang="nl-NL" altLang="zh-TW" dirty="0" smtClean="0"/>
              <a:t>-rwxrw----  1  test  test  0  Feb  1  19:23  file1.txt</a:t>
            </a:r>
            <a:endParaRPr lang="en-US" altLang="zh-TW" dirty="0" smtClean="0"/>
          </a:p>
          <a:p>
            <a:endParaRPr lang="en-US" altLang="zh-TW" dirty="0" smtClean="0"/>
          </a:p>
          <a:p>
            <a:r>
              <a:rPr lang="zh-TW" altLang="en-US" dirty="0" smtClean="0"/>
              <a:t>若帳號</a:t>
            </a:r>
            <a:r>
              <a:rPr lang="en-US" altLang="zh-TW" dirty="0" err="1" smtClean="0"/>
              <a:t>iiiedu</a:t>
            </a:r>
            <a:r>
              <a:rPr lang="zh-TW" altLang="en-US" dirty="0" smtClean="0"/>
              <a:t>的主要群組為</a:t>
            </a:r>
            <a:r>
              <a:rPr lang="en-US" altLang="zh-TW" dirty="0" err="1" smtClean="0"/>
              <a:t>iiiedu</a:t>
            </a:r>
            <a:r>
              <a:rPr lang="zh-TW" altLang="en-US" dirty="0" smtClean="0"/>
              <a:t>，次要群組為</a:t>
            </a:r>
            <a:r>
              <a:rPr lang="en-US" altLang="zh-TW" dirty="0" smtClean="0"/>
              <a:t>test</a:t>
            </a:r>
          </a:p>
          <a:p>
            <a:pPr lvl="1"/>
            <a:r>
              <a:rPr lang="en-US" altLang="zh-TW" dirty="0" err="1" smtClean="0"/>
              <a:t>iiiedu</a:t>
            </a:r>
            <a:r>
              <a:rPr lang="en-US" altLang="zh-TW" dirty="0" smtClean="0"/>
              <a:t> </a:t>
            </a:r>
            <a:r>
              <a:rPr lang="zh-TW" altLang="en-US" dirty="0" smtClean="0"/>
              <a:t>對此檔案的權限為 </a:t>
            </a:r>
            <a:r>
              <a:rPr lang="en-US" altLang="zh-TW" dirty="0" smtClean="0">
                <a:solidFill>
                  <a:srgbClr val="FF0000"/>
                </a:solidFill>
              </a:rPr>
              <a:t>- - -</a:t>
            </a:r>
          </a:p>
          <a:p>
            <a:endParaRPr lang="en-US" altLang="zh-TW" dirty="0" smtClean="0"/>
          </a:p>
          <a:p>
            <a:r>
              <a:rPr lang="zh-TW" altLang="en-US" dirty="0" smtClean="0"/>
              <a:t>若將帳號</a:t>
            </a:r>
            <a:r>
              <a:rPr lang="en-US" altLang="zh-TW" dirty="0" err="1" smtClean="0"/>
              <a:t>iiiedu</a:t>
            </a:r>
            <a:r>
              <a:rPr lang="zh-TW" altLang="en-US" dirty="0" smtClean="0"/>
              <a:t>的主要群組改為</a:t>
            </a:r>
            <a:r>
              <a:rPr lang="en-US" altLang="zh-TW" dirty="0" smtClean="0"/>
              <a:t>test</a:t>
            </a:r>
            <a:r>
              <a:rPr lang="zh-TW" altLang="en-US" dirty="0" smtClean="0"/>
              <a:t> </a:t>
            </a:r>
            <a:endParaRPr lang="en-US" altLang="zh-TW" dirty="0" smtClean="0"/>
          </a:p>
          <a:p>
            <a:pPr lvl="1"/>
            <a:r>
              <a:rPr lang="zh-TW" altLang="en-US" dirty="0" smtClean="0"/>
              <a:t>可使用</a:t>
            </a:r>
            <a:r>
              <a:rPr lang="en-US" altLang="zh-TW" dirty="0" err="1" smtClean="0"/>
              <a:t>usermod</a:t>
            </a:r>
            <a:r>
              <a:rPr lang="zh-TW" altLang="en-US" dirty="0" smtClean="0"/>
              <a:t>修改</a:t>
            </a:r>
            <a:endParaRPr lang="en-US" altLang="zh-TW" dirty="0" smtClean="0"/>
          </a:p>
          <a:p>
            <a:pPr lvl="1"/>
            <a:r>
              <a:rPr lang="en-US" altLang="zh-TW" dirty="0" err="1" smtClean="0"/>
              <a:t>iiiedu</a:t>
            </a:r>
            <a:r>
              <a:rPr lang="zh-TW" altLang="en-US" dirty="0" smtClean="0"/>
              <a:t>對此檔案的權限為 </a:t>
            </a:r>
            <a:r>
              <a:rPr lang="en-US" altLang="zh-TW" dirty="0" smtClean="0">
                <a:solidFill>
                  <a:srgbClr val="FF0000"/>
                </a:solidFill>
              </a:rPr>
              <a:t>r w –</a:t>
            </a:r>
          </a:p>
          <a:p>
            <a:pPr lvl="2"/>
            <a:endParaRPr lang="en-US" altLang="zh-TW"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Linux</a:t>
            </a:r>
            <a:r>
              <a:rPr lang="zh-TW" altLang="en-US" dirty="0" smtClean="0"/>
              <a:t>作業系統的優點</a:t>
            </a:r>
            <a:endParaRPr lang="zh-TW" altLang="en-US" dirty="0"/>
          </a:p>
        </p:txBody>
      </p:sp>
      <p:sp>
        <p:nvSpPr>
          <p:cNvPr id="2" name="投影片編號版面配置區 1"/>
          <p:cNvSpPr>
            <a:spLocks noGrp="1"/>
          </p:cNvSpPr>
          <p:nvPr>
            <p:ph type="sldNum" sz="quarter" idx="12"/>
          </p:nvPr>
        </p:nvSpPr>
        <p:spPr/>
        <p:txBody>
          <a:bodyPr/>
          <a:lstStyle/>
          <a:p>
            <a:fld id="{73DA0BB7-265A-403C-9275-D587AB510EDC}" type="slidenum">
              <a:rPr lang="zh-TW" altLang="en-US" smtClean="0"/>
              <a:pPr/>
              <a:t>16</a:t>
            </a:fld>
            <a:endParaRPr lang="zh-TW" altLang="en-US"/>
          </a:p>
        </p:txBody>
      </p:sp>
      <p:sp>
        <p:nvSpPr>
          <p:cNvPr id="4" name="內容版面配置區 3"/>
          <p:cNvSpPr>
            <a:spLocks noGrp="1"/>
          </p:cNvSpPr>
          <p:nvPr>
            <p:ph sz="quarter" idx="1"/>
          </p:nvPr>
        </p:nvSpPr>
        <p:spPr/>
        <p:txBody>
          <a:bodyPr/>
          <a:lstStyle/>
          <a:p>
            <a:endParaRPr lang="en-US" altLang="zh-TW" dirty="0" smtClean="0"/>
          </a:p>
          <a:p>
            <a:endParaRPr lang="en-US" altLang="zh-TW" dirty="0"/>
          </a:p>
          <a:p>
            <a:endParaRPr lang="en-US" altLang="zh-TW" dirty="0" smtClean="0"/>
          </a:p>
          <a:p>
            <a:endParaRPr lang="en-US" altLang="zh-TW" dirty="0"/>
          </a:p>
          <a:p>
            <a:endParaRPr lang="en-US" altLang="zh-TW" dirty="0" smtClean="0"/>
          </a:p>
          <a:p>
            <a:pPr lvl="1"/>
            <a:endParaRPr lang="en-US" altLang="zh-TW" dirty="0" smtClean="0"/>
          </a:p>
          <a:p>
            <a:pPr lvl="1"/>
            <a:endParaRPr lang="en-US" altLang="zh-TW" dirty="0"/>
          </a:p>
          <a:p>
            <a:endParaRPr lang="zh-TW" altLang="en-US" dirty="0"/>
          </a:p>
        </p:txBody>
      </p:sp>
      <p:pic>
        <p:nvPicPr>
          <p:cNvPr id="1026" name="Picture 2"/>
          <p:cNvPicPr>
            <a:picLocks noChangeAspect="1" noChangeArrowheads="1"/>
          </p:cNvPicPr>
          <p:nvPr/>
        </p:nvPicPr>
        <p:blipFill>
          <a:blip r:embed="rId3" cstate="email">
            <a:extLst>
              <a:ext uri="{BEBA8EAE-BF5A-486C-A8C5-ECC9F3942E4B}">
                <a14:imgProps xmlns:a14="http://schemas.microsoft.com/office/drawing/2010/main">
                  <a14:imgLayer r:embed="rId4">
                    <a14:imgEffect>
                      <a14:sharpenSoften amount="38000"/>
                    </a14:imgEffect>
                  </a14:imgLayer>
                </a14:imgProps>
              </a:ext>
              <a:ext uri="{28A0092B-C50C-407E-A947-70E740481C1C}">
                <a14:useLocalDpi xmlns:a14="http://schemas.microsoft.com/office/drawing/2010/main"/>
              </a:ext>
            </a:extLst>
          </a:blip>
          <a:srcRect/>
          <a:stretch>
            <a:fillRect/>
          </a:stretch>
        </p:blipFill>
        <p:spPr bwMode="auto">
          <a:xfrm>
            <a:off x="216024" y="2204864"/>
            <a:ext cx="8820472" cy="43783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矩形 10"/>
          <p:cNvSpPr/>
          <p:nvPr/>
        </p:nvSpPr>
        <p:spPr>
          <a:xfrm>
            <a:off x="6844957" y="6597352"/>
            <a:ext cx="2157963" cy="261610"/>
          </a:xfrm>
          <a:prstGeom prst="rect">
            <a:avLst/>
          </a:prstGeom>
        </p:spPr>
        <p:txBody>
          <a:bodyPr wrap="none">
            <a:spAutoFit/>
          </a:bodyPr>
          <a:lstStyle/>
          <a:p>
            <a:r>
              <a:rPr lang="en-US" altLang="zh-TW" sz="1100" dirty="0"/>
              <a:t>http://www.whylinuxisbetter.net/</a:t>
            </a:r>
            <a:endParaRPr lang="zh-TW" altLang="en-US" sz="1100" dirty="0"/>
          </a:p>
        </p:txBody>
      </p:sp>
      <p:sp>
        <p:nvSpPr>
          <p:cNvPr id="14" name="矩形 13"/>
          <p:cNvSpPr/>
          <p:nvPr/>
        </p:nvSpPr>
        <p:spPr>
          <a:xfrm>
            <a:off x="468952" y="1200234"/>
            <a:ext cx="7847464" cy="923330"/>
          </a:xfrm>
          <a:prstGeom prst="rect">
            <a:avLst/>
          </a:prstGeom>
        </p:spPr>
        <p:txBody>
          <a:bodyPr wrap="square">
            <a:spAutoFit/>
          </a:bodyPr>
          <a:lstStyle/>
          <a:p>
            <a:pPr marL="285750" indent="-285750">
              <a:buFont typeface="Arial" panose="020B0604020202020204" pitchFamily="34" charset="0"/>
              <a:buChar char="•"/>
            </a:pPr>
            <a:r>
              <a:rPr lang="zh-TW" altLang="en-US" dirty="0"/>
              <a:t>開放原始碼</a:t>
            </a:r>
          </a:p>
          <a:p>
            <a:pPr marL="285750" indent="-285750">
              <a:buFont typeface="Arial" panose="020B0604020202020204" pitchFamily="34" charset="0"/>
              <a:buChar char="•"/>
            </a:pPr>
            <a:r>
              <a:rPr lang="zh-TW" altLang="en-US" dirty="0"/>
              <a:t>免費或少許費用</a:t>
            </a:r>
          </a:p>
          <a:p>
            <a:pPr marL="285750" indent="-285750">
              <a:buFont typeface="Arial" panose="020B0604020202020204" pitchFamily="34" charset="0"/>
              <a:buChar char="•"/>
            </a:pPr>
            <a:r>
              <a:rPr lang="zh-TW" altLang="en-US" dirty="0" smtClean="0"/>
              <a:t>網路</a:t>
            </a:r>
            <a:r>
              <a:rPr lang="zh-TW" altLang="en-US" dirty="0"/>
              <a:t>服務</a:t>
            </a:r>
            <a:r>
              <a:rPr lang="zh-TW" altLang="en-US" dirty="0" smtClean="0"/>
              <a:t>功能強大</a:t>
            </a:r>
            <a:endParaRPr lang="en-US" altLang="zh-TW" dirty="0"/>
          </a:p>
        </p:txBody>
      </p:sp>
      <p:sp>
        <p:nvSpPr>
          <p:cNvPr id="16" name="矩形 15"/>
          <p:cNvSpPr/>
          <p:nvPr/>
        </p:nvSpPr>
        <p:spPr>
          <a:xfrm>
            <a:off x="3347864" y="1159584"/>
            <a:ext cx="2952328" cy="923330"/>
          </a:xfrm>
          <a:prstGeom prst="rect">
            <a:avLst/>
          </a:prstGeom>
        </p:spPr>
        <p:txBody>
          <a:bodyPr wrap="square">
            <a:spAutoFit/>
          </a:bodyPr>
          <a:lstStyle/>
          <a:p>
            <a:pPr marL="285750" indent="-285750">
              <a:buFont typeface="Arial" panose="020B0604020202020204" pitchFamily="34" charset="0"/>
              <a:buChar char="•"/>
            </a:pPr>
            <a:r>
              <a:rPr lang="zh-TW" altLang="en-US" dirty="0"/>
              <a:t>系統穩定可靠</a:t>
            </a:r>
          </a:p>
          <a:p>
            <a:pPr marL="285750" indent="-285750">
              <a:buFont typeface="Arial" panose="020B0604020202020204" pitchFamily="34" charset="0"/>
              <a:buChar char="•"/>
            </a:pPr>
            <a:r>
              <a:rPr lang="zh-TW" altLang="en-US" dirty="0" smtClean="0"/>
              <a:t>安全</a:t>
            </a:r>
            <a:r>
              <a:rPr lang="zh-TW" altLang="en-US" dirty="0"/>
              <a:t>性高</a:t>
            </a:r>
          </a:p>
          <a:p>
            <a:pPr marL="285750" indent="-285750">
              <a:buFont typeface="Arial" panose="020B0604020202020204" pitchFamily="34" charset="0"/>
              <a:buChar char="•"/>
            </a:pPr>
            <a:r>
              <a:rPr lang="zh-TW" altLang="en-US" dirty="0" smtClean="0"/>
              <a:t>支援</a:t>
            </a:r>
            <a:r>
              <a:rPr lang="zh-TW" altLang="en-US" dirty="0"/>
              <a:t>多人</a:t>
            </a:r>
            <a:r>
              <a:rPr lang="zh-TW" altLang="en-US" dirty="0" smtClean="0"/>
              <a:t>多工</a:t>
            </a:r>
            <a:endParaRPr lang="zh-TW" altLang="en-US" dirty="0"/>
          </a:p>
        </p:txBody>
      </p:sp>
      <p:sp>
        <p:nvSpPr>
          <p:cNvPr id="9" name="矩形 8"/>
          <p:cNvSpPr/>
          <p:nvPr/>
        </p:nvSpPr>
        <p:spPr>
          <a:xfrm>
            <a:off x="6012160" y="1112004"/>
            <a:ext cx="2843808" cy="923330"/>
          </a:xfrm>
          <a:prstGeom prst="rect">
            <a:avLst/>
          </a:prstGeom>
        </p:spPr>
        <p:txBody>
          <a:bodyPr wrap="square">
            <a:spAutoFit/>
          </a:bodyPr>
          <a:lstStyle/>
          <a:p>
            <a:pPr marL="285750" indent="-285750">
              <a:buFont typeface="Arial" panose="020B0604020202020204" pitchFamily="34" charset="0"/>
              <a:buChar char="•"/>
            </a:pPr>
            <a:r>
              <a:rPr lang="zh-TW" altLang="en-US" dirty="0"/>
              <a:t>跨平台的移植性佳</a:t>
            </a:r>
          </a:p>
          <a:p>
            <a:pPr marL="285750" indent="-285750">
              <a:buFont typeface="Arial" panose="020B0604020202020204" pitchFamily="34" charset="0"/>
              <a:buChar char="•"/>
            </a:pPr>
            <a:r>
              <a:rPr lang="zh-TW" altLang="en-US" dirty="0" smtClean="0"/>
              <a:t>圖形</a:t>
            </a:r>
            <a:r>
              <a:rPr lang="zh-TW" altLang="en-US" dirty="0"/>
              <a:t>使用者</a:t>
            </a:r>
            <a:r>
              <a:rPr lang="zh-TW" altLang="en-US" dirty="0" smtClean="0"/>
              <a:t>介面多元</a:t>
            </a:r>
            <a:endParaRPr lang="zh-TW" altLang="en-US" dirty="0"/>
          </a:p>
          <a:p>
            <a:pPr marL="285750" indent="-285750">
              <a:buFont typeface="Arial" panose="020B0604020202020204" pitchFamily="34" charset="0"/>
              <a:buChar char="•"/>
            </a:pPr>
            <a:r>
              <a:rPr lang="zh-TW" altLang="en-US" dirty="0"/>
              <a:t>開發工具豐富</a:t>
            </a:r>
          </a:p>
        </p:txBody>
      </p:sp>
    </p:spTree>
    <p:extLst>
      <p:ext uri="{BB962C8B-B14F-4D97-AF65-F5344CB8AC3E}">
        <p14:creationId xmlns:p14="http://schemas.microsoft.com/office/powerpoint/2010/main" val="1926088093"/>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更改檔案擁有者</a:t>
            </a:r>
            <a:r>
              <a:rPr lang="en-US" altLang="zh-TW" smtClean="0"/>
              <a:t>(chown)</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160</a:t>
            </a:fld>
            <a:endParaRPr lang="zh-TW" altLang="en-US"/>
          </a:p>
        </p:txBody>
      </p:sp>
      <p:sp>
        <p:nvSpPr>
          <p:cNvPr id="3" name="內容版面配置區 2"/>
          <p:cNvSpPr>
            <a:spLocks noGrp="1"/>
          </p:cNvSpPr>
          <p:nvPr>
            <p:ph sz="quarter" idx="1"/>
          </p:nvPr>
        </p:nvSpPr>
        <p:spPr/>
        <p:txBody>
          <a:bodyPr>
            <a:normAutofit/>
          </a:bodyPr>
          <a:lstStyle/>
          <a:p>
            <a:r>
              <a:rPr lang="en-US" altLang="zh-TW" dirty="0" err="1"/>
              <a:t>chown</a:t>
            </a:r>
            <a:r>
              <a:rPr lang="zh-TW" altLang="en-US" dirty="0"/>
              <a:t>使用時機</a:t>
            </a:r>
            <a:r>
              <a:rPr lang="en-US" altLang="zh-TW" dirty="0"/>
              <a:t>?</a:t>
            </a:r>
          </a:p>
          <a:p>
            <a:pPr lvl="1"/>
            <a:r>
              <a:rPr lang="zh-TW" altLang="en-US" dirty="0" smtClean="0"/>
              <a:t>例如把</a:t>
            </a:r>
            <a:r>
              <a:rPr lang="zh-TW" altLang="en-US" dirty="0"/>
              <a:t>檔案複製給其他人使用</a:t>
            </a:r>
            <a:r>
              <a:rPr lang="zh-TW" altLang="en-US" dirty="0" smtClean="0"/>
              <a:t>時，若</a:t>
            </a:r>
            <a:r>
              <a:rPr lang="zh-TW" altLang="en-US" dirty="0"/>
              <a:t>擁有者未改成對方，可能會</a:t>
            </a:r>
            <a:r>
              <a:rPr lang="zh-TW" altLang="en-US" dirty="0" smtClean="0"/>
              <a:t>造成操作</a:t>
            </a:r>
            <a:r>
              <a:rPr lang="zh-TW" altLang="en-US" dirty="0"/>
              <a:t>權限</a:t>
            </a:r>
            <a:r>
              <a:rPr lang="zh-TW" altLang="en-US" dirty="0" smtClean="0"/>
              <a:t>不足</a:t>
            </a:r>
            <a:endParaRPr lang="en-US" altLang="zh-TW" dirty="0" smtClean="0"/>
          </a:p>
          <a:p>
            <a:r>
              <a:rPr lang="en-US" altLang="zh-TW" dirty="0" err="1" smtClean="0"/>
              <a:t>chown</a:t>
            </a:r>
            <a:r>
              <a:rPr lang="en-US" altLang="zh-TW" dirty="0" smtClean="0"/>
              <a:t>  [-R]  </a:t>
            </a:r>
            <a:r>
              <a:rPr lang="zh-TW" altLang="en-US" dirty="0" smtClean="0"/>
              <a:t>帳號  檔案</a:t>
            </a:r>
            <a:r>
              <a:rPr lang="en-US" altLang="zh-TW" dirty="0" smtClean="0"/>
              <a:t>/</a:t>
            </a:r>
            <a:r>
              <a:rPr lang="zh-TW" altLang="en-US" dirty="0" smtClean="0"/>
              <a:t>目錄</a:t>
            </a:r>
            <a:endParaRPr lang="en-US" altLang="zh-TW" dirty="0" smtClean="0"/>
          </a:p>
          <a:p>
            <a:pPr lvl="1"/>
            <a:r>
              <a:rPr lang="zh-TW" altLang="en-US" dirty="0" smtClean="0"/>
              <a:t>將檔案或目錄的擁有者修改</a:t>
            </a:r>
            <a:endParaRPr lang="en-US" altLang="zh-TW" dirty="0" smtClean="0"/>
          </a:p>
          <a:p>
            <a:pPr lvl="1"/>
            <a:r>
              <a:rPr lang="en-US" altLang="zh-TW" dirty="0" smtClean="0"/>
              <a:t>-R</a:t>
            </a:r>
            <a:r>
              <a:rPr lang="zh-TW" altLang="en-US" dirty="0" smtClean="0"/>
              <a:t>：子目錄內的檔案也會改</a:t>
            </a:r>
            <a:endParaRPr lang="en-US" altLang="zh-TW" dirty="0" smtClean="0"/>
          </a:p>
          <a:p>
            <a:pPr lvl="1"/>
            <a:r>
              <a:rPr lang="zh-TW" altLang="en-US" dirty="0"/>
              <a:t>需</a:t>
            </a:r>
            <a:r>
              <a:rPr lang="en-US" altLang="zh-TW" dirty="0"/>
              <a:t>root</a:t>
            </a:r>
            <a:r>
              <a:rPr lang="zh-TW" altLang="en-US" dirty="0"/>
              <a:t>權限</a:t>
            </a:r>
            <a:endParaRPr lang="en-US" altLang="zh-TW" dirty="0" smtClean="0"/>
          </a:p>
          <a:p>
            <a:r>
              <a:rPr lang="zh-TW" altLang="en-US" dirty="0" smtClean="0"/>
              <a:t>範例：</a:t>
            </a:r>
            <a:endParaRPr lang="en-US" altLang="zh-TW" dirty="0" smtClean="0"/>
          </a:p>
          <a:p>
            <a:pPr lvl="1"/>
            <a:r>
              <a:rPr lang="en-US" altLang="zh-TW" dirty="0" err="1" smtClean="0"/>
              <a:t>sudo</a:t>
            </a:r>
            <a:r>
              <a:rPr lang="en-US" altLang="zh-TW" dirty="0" smtClean="0"/>
              <a:t> </a:t>
            </a:r>
            <a:r>
              <a:rPr lang="en-US" altLang="zh-TW" dirty="0" err="1" smtClean="0"/>
              <a:t>chown</a:t>
            </a:r>
            <a:r>
              <a:rPr lang="en-US" altLang="zh-TW" dirty="0" smtClean="0"/>
              <a:t>  </a:t>
            </a:r>
            <a:r>
              <a:rPr lang="en-US" altLang="zh-TW" dirty="0" err="1" smtClean="0"/>
              <a:t>iiiedu</a:t>
            </a:r>
            <a:r>
              <a:rPr lang="en-US" altLang="zh-TW" dirty="0" smtClean="0"/>
              <a:t>  file1</a:t>
            </a:r>
            <a:r>
              <a:rPr lang="zh-TW" altLang="en-US" dirty="0" smtClean="0"/>
              <a:t> </a:t>
            </a:r>
            <a:r>
              <a:rPr lang="zh-TW" altLang="en-US" dirty="0" smtClean="0">
                <a:solidFill>
                  <a:srgbClr val="00B050"/>
                </a:solidFill>
              </a:rPr>
              <a:t>   </a:t>
            </a:r>
            <a:r>
              <a:rPr lang="en-US" altLang="zh-TW" dirty="0" smtClean="0">
                <a:solidFill>
                  <a:srgbClr val="00B050"/>
                </a:solidFill>
              </a:rPr>
              <a:t>#</a:t>
            </a:r>
            <a:r>
              <a:rPr lang="zh-TW" altLang="en-US" dirty="0">
                <a:solidFill>
                  <a:srgbClr val="00B050"/>
                </a:solidFill>
              </a:rPr>
              <a:t>將擁有者改為</a:t>
            </a:r>
            <a:r>
              <a:rPr lang="en-US" altLang="zh-TW" dirty="0" err="1" smtClean="0">
                <a:solidFill>
                  <a:srgbClr val="00B050"/>
                </a:solidFill>
              </a:rPr>
              <a:t>iiiedu</a:t>
            </a:r>
            <a:endParaRPr lang="en-US" altLang="zh-TW" dirty="0" smtClean="0">
              <a:solidFill>
                <a:srgbClr val="00B050"/>
              </a:solidFill>
            </a:endParaRPr>
          </a:p>
          <a:p>
            <a:pPr lvl="1"/>
            <a:r>
              <a:rPr lang="en-US" altLang="zh-TW" dirty="0" err="1" smtClean="0"/>
              <a:t>sudo</a:t>
            </a:r>
            <a:r>
              <a:rPr lang="en-US" altLang="zh-TW" dirty="0" smtClean="0"/>
              <a:t> </a:t>
            </a:r>
            <a:r>
              <a:rPr lang="en-US" altLang="zh-TW" dirty="0" err="1" smtClean="0"/>
              <a:t>chown</a:t>
            </a:r>
            <a:r>
              <a:rPr lang="en-US" altLang="zh-TW" dirty="0" smtClean="0"/>
              <a:t>  user1:group2  file1</a:t>
            </a:r>
            <a:r>
              <a:rPr lang="zh-TW" altLang="en-US" dirty="0" smtClean="0"/>
              <a:t>  </a:t>
            </a:r>
            <a:r>
              <a:rPr lang="en-US" altLang="zh-TW" dirty="0" smtClean="0">
                <a:solidFill>
                  <a:srgbClr val="00B050"/>
                </a:solidFill>
              </a:rPr>
              <a:t>#</a:t>
            </a:r>
            <a:r>
              <a:rPr lang="zh-TW" altLang="en-US" dirty="0">
                <a:solidFill>
                  <a:srgbClr val="00B050"/>
                </a:solidFill>
              </a:rPr>
              <a:t>擁有者改為</a:t>
            </a:r>
            <a:r>
              <a:rPr lang="en-US" altLang="zh-TW" dirty="0">
                <a:solidFill>
                  <a:srgbClr val="00B050"/>
                </a:solidFill>
              </a:rPr>
              <a:t>user1</a:t>
            </a:r>
            <a:r>
              <a:rPr lang="zh-TW" altLang="en-US" dirty="0">
                <a:solidFill>
                  <a:srgbClr val="00B050"/>
                </a:solidFill>
              </a:rPr>
              <a:t>，</a:t>
            </a:r>
            <a:r>
              <a:rPr lang="zh-TW" altLang="en-US" dirty="0" smtClean="0">
                <a:solidFill>
                  <a:srgbClr val="00B050"/>
                </a:solidFill>
              </a:rPr>
              <a:t>群</a:t>
            </a:r>
            <a:r>
              <a:rPr lang="en-US" altLang="zh-TW" dirty="0" smtClean="0">
                <a:solidFill>
                  <a:srgbClr val="00B050"/>
                </a:solidFill>
              </a:rPr>
              <a:t>					</a:t>
            </a:r>
            <a:r>
              <a:rPr lang="zh-TW" altLang="en-US" dirty="0" smtClean="0">
                <a:solidFill>
                  <a:srgbClr val="00B050"/>
                </a:solidFill>
              </a:rPr>
              <a:t>      組</a:t>
            </a:r>
            <a:r>
              <a:rPr lang="zh-TW" altLang="en-US" dirty="0">
                <a:solidFill>
                  <a:srgbClr val="00B050"/>
                </a:solidFill>
              </a:rPr>
              <a:t>改為</a:t>
            </a:r>
            <a:r>
              <a:rPr lang="en-US" altLang="zh-TW" dirty="0" smtClean="0">
                <a:solidFill>
                  <a:srgbClr val="00B050"/>
                </a:solidFill>
              </a:rPr>
              <a:t>group2</a:t>
            </a:r>
            <a:endParaRPr lang="en-US" altLang="zh-TW" dirty="0" smtClean="0"/>
          </a:p>
        </p:txBody>
      </p:sp>
    </p:spTree>
    <p:extLst>
      <p:ext uri="{BB962C8B-B14F-4D97-AF65-F5344CB8AC3E}">
        <p14:creationId xmlns:p14="http://schemas.microsoft.com/office/powerpoint/2010/main" val="1949047220"/>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更改檔案群組</a:t>
            </a:r>
            <a:r>
              <a:rPr lang="en-US" altLang="zh-TW" smtClean="0"/>
              <a:t>(chgrp)</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161</a:t>
            </a:fld>
            <a:endParaRPr lang="zh-TW" altLang="en-US"/>
          </a:p>
        </p:txBody>
      </p:sp>
      <p:sp>
        <p:nvSpPr>
          <p:cNvPr id="3" name="內容版面配置區 2"/>
          <p:cNvSpPr>
            <a:spLocks noGrp="1"/>
          </p:cNvSpPr>
          <p:nvPr>
            <p:ph sz="quarter" idx="1"/>
          </p:nvPr>
        </p:nvSpPr>
        <p:spPr/>
        <p:txBody>
          <a:bodyPr/>
          <a:lstStyle/>
          <a:p>
            <a:r>
              <a:rPr lang="en-US" altLang="zh-TW" dirty="0" err="1" smtClean="0"/>
              <a:t>chgrp</a:t>
            </a:r>
            <a:r>
              <a:rPr lang="en-US" altLang="zh-TW" dirty="0" smtClean="0"/>
              <a:t> </a:t>
            </a:r>
            <a:r>
              <a:rPr lang="en-US" altLang="zh-TW" dirty="0"/>
              <a:t>[-R]  </a:t>
            </a:r>
            <a:r>
              <a:rPr lang="zh-TW" altLang="en-US" dirty="0" smtClean="0"/>
              <a:t>新群組名稱  檔案</a:t>
            </a:r>
            <a:r>
              <a:rPr lang="en-US" altLang="zh-TW" dirty="0" smtClean="0"/>
              <a:t>/</a:t>
            </a:r>
            <a:r>
              <a:rPr lang="zh-TW" altLang="en-US" dirty="0" smtClean="0"/>
              <a:t>目錄</a:t>
            </a:r>
            <a:endParaRPr lang="en-US" altLang="zh-TW" dirty="0" smtClean="0"/>
          </a:p>
          <a:p>
            <a:pPr lvl="1"/>
            <a:r>
              <a:rPr lang="zh-TW" altLang="en-US" dirty="0" smtClean="0"/>
              <a:t>將檔案或目錄所屬群組改為新群組</a:t>
            </a:r>
            <a:endParaRPr lang="en-US" altLang="zh-TW" dirty="0" smtClean="0"/>
          </a:p>
          <a:p>
            <a:pPr lvl="1"/>
            <a:r>
              <a:rPr lang="zh-TW" altLang="en-US" dirty="0" smtClean="0"/>
              <a:t>群組名稱必須是已存在系統中的</a:t>
            </a:r>
            <a:endParaRPr lang="en-US" altLang="zh-TW" dirty="0" smtClean="0"/>
          </a:p>
          <a:p>
            <a:pPr lvl="1"/>
            <a:r>
              <a:rPr lang="zh-TW" altLang="en-US" dirty="0" smtClean="0"/>
              <a:t>需</a:t>
            </a:r>
            <a:r>
              <a:rPr lang="en-US" altLang="zh-TW" dirty="0" smtClean="0"/>
              <a:t>root</a:t>
            </a:r>
            <a:r>
              <a:rPr lang="zh-TW" altLang="en-US" dirty="0" smtClean="0"/>
              <a:t>權限</a:t>
            </a:r>
            <a:endParaRPr lang="en-US" altLang="zh-TW" dirty="0" smtClean="0"/>
          </a:p>
          <a:p>
            <a:pPr lvl="1"/>
            <a:r>
              <a:rPr lang="en-US" altLang="zh-TW" dirty="0"/>
              <a:t>-</a:t>
            </a:r>
            <a:r>
              <a:rPr lang="en-US" altLang="zh-TW" dirty="0" smtClean="0"/>
              <a:t>R</a:t>
            </a:r>
            <a:r>
              <a:rPr lang="zh-TW" altLang="en-US" dirty="0" smtClean="0"/>
              <a:t> ：子目錄</a:t>
            </a:r>
            <a:r>
              <a:rPr lang="zh-TW" altLang="en-US" dirty="0"/>
              <a:t>內的檔案也會改</a:t>
            </a:r>
            <a:endParaRPr lang="zh-TW" altLang="en-US" dirty="0" smtClean="0"/>
          </a:p>
          <a:p>
            <a:r>
              <a:rPr lang="zh-TW" altLang="en-US" dirty="0" smtClean="0"/>
              <a:t>範例：</a:t>
            </a:r>
            <a:endParaRPr lang="en-US" altLang="zh-TW" dirty="0" smtClean="0"/>
          </a:p>
          <a:p>
            <a:pPr lvl="1"/>
            <a:r>
              <a:rPr lang="en-US" altLang="zh-TW" dirty="0" err="1"/>
              <a:t>sudo</a:t>
            </a:r>
            <a:r>
              <a:rPr lang="en-US" altLang="zh-TW" dirty="0"/>
              <a:t> </a:t>
            </a:r>
            <a:r>
              <a:rPr lang="en-US" altLang="zh-TW" dirty="0" err="1"/>
              <a:t>chgrp</a:t>
            </a:r>
            <a:r>
              <a:rPr lang="en-US" altLang="zh-TW" dirty="0"/>
              <a:t>  group2  </a:t>
            </a:r>
            <a:r>
              <a:rPr lang="en-US" altLang="zh-TW" dirty="0" smtClean="0"/>
              <a:t>file1</a:t>
            </a:r>
            <a:r>
              <a:rPr lang="zh-TW" altLang="en-US" dirty="0" smtClean="0"/>
              <a:t> </a:t>
            </a:r>
            <a:r>
              <a:rPr lang="en-US" altLang="zh-TW" dirty="0" smtClean="0">
                <a:solidFill>
                  <a:srgbClr val="00B050"/>
                </a:solidFill>
              </a:rPr>
              <a:t>#</a:t>
            </a:r>
            <a:r>
              <a:rPr lang="zh-TW" altLang="en-US" dirty="0" smtClean="0">
                <a:solidFill>
                  <a:srgbClr val="00B050"/>
                </a:solidFill>
              </a:rPr>
              <a:t>將</a:t>
            </a:r>
            <a:r>
              <a:rPr lang="en-US" altLang="zh-TW" dirty="0" smtClean="0">
                <a:solidFill>
                  <a:srgbClr val="00B050"/>
                </a:solidFill>
              </a:rPr>
              <a:t>file1</a:t>
            </a:r>
            <a:r>
              <a:rPr lang="zh-TW" altLang="en-US" dirty="0" smtClean="0">
                <a:solidFill>
                  <a:srgbClr val="00B050"/>
                </a:solidFill>
              </a:rPr>
              <a:t>所屬群組改為</a:t>
            </a:r>
            <a:r>
              <a:rPr lang="en-US" altLang="zh-TW" dirty="0" smtClean="0">
                <a:solidFill>
                  <a:srgbClr val="00B050"/>
                </a:solidFill>
              </a:rPr>
              <a:t>group2</a:t>
            </a:r>
          </a:p>
          <a:p>
            <a:pPr lvl="1"/>
            <a:r>
              <a:rPr lang="en-US" altLang="zh-TW" dirty="0" err="1" smtClean="0"/>
              <a:t>sudo</a:t>
            </a:r>
            <a:r>
              <a:rPr lang="en-US" altLang="zh-TW" dirty="0" smtClean="0"/>
              <a:t> </a:t>
            </a:r>
            <a:r>
              <a:rPr lang="en-US" altLang="zh-TW" dirty="0" err="1" smtClean="0"/>
              <a:t>chgrp</a:t>
            </a:r>
            <a:r>
              <a:rPr lang="en-US" altLang="zh-TW" dirty="0" smtClean="0"/>
              <a:t>  group2  dir1</a:t>
            </a:r>
            <a:r>
              <a:rPr lang="zh-TW" altLang="en-US" dirty="0" smtClean="0"/>
              <a:t>  </a:t>
            </a:r>
            <a:r>
              <a:rPr lang="en-US" altLang="zh-TW" dirty="0" smtClean="0">
                <a:solidFill>
                  <a:srgbClr val="00B050"/>
                </a:solidFill>
              </a:rPr>
              <a:t>#</a:t>
            </a:r>
            <a:r>
              <a:rPr lang="zh-TW" altLang="en-US" dirty="0" smtClean="0">
                <a:solidFill>
                  <a:srgbClr val="00B050"/>
                </a:solidFill>
              </a:rPr>
              <a:t>將</a:t>
            </a:r>
            <a:r>
              <a:rPr lang="en-US" altLang="zh-TW" dirty="0" smtClean="0">
                <a:solidFill>
                  <a:srgbClr val="00B050"/>
                </a:solidFill>
              </a:rPr>
              <a:t>dir1</a:t>
            </a:r>
            <a:r>
              <a:rPr lang="zh-TW" altLang="en-US" dirty="0" smtClean="0">
                <a:solidFill>
                  <a:srgbClr val="00B050"/>
                </a:solidFill>
              </a:rPr>
              <a:t>所屬</a:t>
            </a:r>
            <a:r>
              <a:rPr lang="zh-TW" altLang="en-US" dirty="0">
                <a:solidFill>
                  <a:srgbClr val="00B050"/>
                </a:solidFill>
              </a:rPr>
              <a:t>群組改為</a:t>
            </a:r>
            <a:r>
              <a:rPr lang="en-US" altLang="zh-TW" dirty="0">
                <a:solidFill>
                  <a:srgbClr val="00B050"/>
                </a:solidFill>
              </a:rPr>
              <a:t>group2</a:t>
            </a:r>
            <a:r>
              <a:rPr lang="en-US" altLang="zh-TW" dirty="0"/>
              <a:t> 	</a:t>
            </a:r>
            <a:endParaRPr lang="zh-TW" altLang="en-US" dirty="0"/>
          </a:p>
        </p:txBody>
      </p:sp>
      <p:grpSp>
        <p:nvGrpSpPr>
          <p:cNvPr id="6" name="群組 5"/>
          <p:cNvGrpSpPr/>
          <p:nvPr/>
        </p:nvGrpSpPr>
        <p:grpSpPr>
          <a:xfrm>
            <a:off x="7524328" y="5176424"/>
            <a:ext cx="1177520" cy="1224099"/>
            <a:chOff x="7524328" y="5176424"/>
            <a:chExt cx="1177520" cy="1224099"/>
          </a:xfrm>
        </p:grpSpPr>
        <p:pic>
          <p:nvPicPr>
            <p:cNvPr id="9219" name="Picture 3" descr="C:\Users\john\AppData\Local\Microsoft\Windows\INetCache\IE\KF7TQT9J\Gnome-fs-directory-accept.svg[1].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flipH="1">
              <a:off x="7524328" y="5176424"/>
              <a:ext cx="1177520" cy="117752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 name="圖片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011383" y="5710058"/>
              <a:ext cx="690465" cy="690465"/>
            </a:xfrm>
            <a:prstGeom prst="rect">
              <a:avLst/>
            </a:prstGeom>
          </p:spPr>
        </p:pic>
      </p:grpSp>
    </p:spTree>
    <p:extLst>
      <p:ext uri="{BB962C8B-B14F-4D97-AF65-F5344CB8AC3E}">
        <p14:creationId xmlns:p14="http://schemas.microsoft.com/office/powerpoint/2010/main" val="1616146020"/>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5" name="Rectangle 4"/>
          <p:cNvSpPr>
            <a:spLocks noGrp="1" noChangeArrowheads="1"/>
          </p:cNvSpPr>
          <p:nvPr>
            <p:ph type="title"/>
          </p:nvPr>
        </p:nvSpPr>
        <p:spPr/>
        <p:txBody>
          <a:bodyPr/>
          <a:lstStyle/>
          <a:p>
            <a:r>
              <a:rPr lang="zh-TW" altLang="en-US" smtClean="0"/>
              <a:t>套件管理</a:t>
            </a:r>
            <a:endParaRPr lang="en-US" altLang="zh-TW" dirty="0" smtClean="0"/>
          </a:p>
        </p:txBody>
      </p:sp>
      <p:sp>
        <p:nvSpPr>
          <p:cNvPr id="3" name="文字版面配置區 2"/>
          <p:cNvSpPr>
            <a:spLocks noGrp="1"/>
          </p:cNvSpPr>
          <p:nvPr>
            <p:ph type="body" idx="1"/>
          </p:nvPr>
        </p:nvSpPr>
        <p:spPr/>
        <p:txBody>
          <a:bodyPr/>
          <a:lstStyle/>
          <a:p>
            <a:endParaRPr lang="zh-TW" altLang="en-US"/>
          </a:p>
        </p:txBody>
      </p:sp>
      <p:sp>
        <p:nvSpPr>
          <p:cNvPr id="2" name="投影片編號版面配置區 1"/>
          <p:cNvSpPr>
            <a:spLocks noGrp="1"/>
          </p:cNvSpPr>
          <p:nvPr>
            <p:ph type="sldNum" sz="quarter" idx="12"/>
          </p:nvPr>
        </p:nvSpPr>
        <p:spPr/>
        <p:txBody>
          <a:bodyPr/>
          <a:lstStyle/>
          <a:p>
            <a:fld id="{73DA0BB7-265A-403C-9275-D587AB510EDC}" type="slidenum">
              <a:rPr lang="zh-TW" altLang="en-US" smtClean="0"/>
              <a:pPr/>
              <a:t>162</a:t>
            </a:fld>
            <a:endParaRPr lang="zh-TW" altLang="en-US" dirty="0"/>
          </a:p>
        </p:txBody>
      </p:sp>
      <p:pic>
        <p:nvPicPr>
          <p:cNvPr id="4098" name="Picture 2" descr="C:\Users\john\AppData\Local\Microsoft\Windows\INetCache\IE\6CMZZDV1\rpm-package-management-300x257[1].png"/>
          <p:cNvPicPr>
            <a:picLocks noChangeAspect="1" noChangeArrowheads="1"/>
          </p:cNvPicPr>
          <p:nvPr/>
        </p:nvPicPr>
        <p:blipFill rotWithShape="1">
          <a:blip r:embed="rId2" cstate="email">
            <a:extLst>
              <a:ext uri="{BEBA8EAE-BF5A-486C-A8C5-ECC9F3942E4B}">
                <a14:imgProps xmlns:a14="http://schemas.microsoft.com/office/drawing/2010/main">
                  <a14:imgLayer r:embed="rId3">
                    <a14:imgEffect>
                      <a14:backgroundRemoval t="0" b="74708" l="549" r="98901"/>
                    </a14:imgEffect>
                  </a14:imgLayer>
                </a14:imgProps>
              </a:ext>
              <a:ext uri="{28A0092B-C50C-407E-A947-70E740481C1C}">
                <a14:useLocalDpi xmlns:a14="http://schemas.microsoft.com/office/drawing/2010/main"/>
              </a:ext>
            </a:extLst>
          </a:blip>
          <a:srcRect/>
          <a:stretch/>
        </p:blipFill>
        <p:spPr bwMode="auto">
          <a:xfrm>
            <a:off x="6804248" y="4422988"/>
            <a:ext cx="1387737" cy="1958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112511"/>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smtClean="0"/>
              <a:t>Linux</a:t>
            </a:r>
            <a:r>
              <a:rPr lang="zh-TW" altLang="en-US" smtClean="0"/>
              <a:t>上的軟體</a:t>
            </a:r>
            <a:r>
              <a:rPr lang="en-US" altLang="zh-TW" smtClean="0"/>
              <a:t>--</a:t>
            </a:r>
            <a:r>
              <a:rPr lang="zh-TW" altLang="en-US" smtClean="0"/>
              <a:t>套件</a:t>
            </a:r>
            <a:r>
              <a:rPr lang="en-US" altLang="zh-TW" smtClean="0"/>
              <a:t>(packages)</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163</a:t>
            </a:fld>
            <a:endParaRPr lang="zh-TW" altLang="en-US"/>
          </a:p>
        </p:txBody>
      </p:sp>
      <p:sp>
        <p:nvSpPr>
          <p:cNvPr id="2" name="內容版面配置區 1"/>
          <p:cNvSpPr>
            <a:spLocks noGrp="1"/>
          </p:cNvSpPr>
          <p:nvPr>
            <p:ph sz="quarter" idx="1"/>
          </p:nvPr>
        </p:nvSpPr>
        <p:spPr/>
        <p:txBody>
          <a:bodyPr/>
          <a:lstStyle/>
          <a:p>
            <a:r>
              <a:rPr lang="zh-TW" altLang="en-US" dirty="0" smtClean="0"/>
              <a:t>依</a:t>
            </a:r>
            <a:r>
              <a:rPr lang="en-US" altLang="zh-TW" dirty="0" smtClean="0"/>
              <a:t>Linux</a:t>
            </a:r>
            <a:r>
              <a:rPr lang="zh-TW" altLang="en-US" dirty="0" smtClean="0"/>
              <a:t>核心而設計的軟體稱為套件，通常包含：</a:t>
            </a:r>
            <a:endParaRPr lang="en-US" altLang="zh-TW" dirty="0" smtClean="0"/>
          </a:p>
          <a:p>
            <a:pPr lvl="1"/>
            <a:r>
              <a:rPr lang="zh-TW" altLang="en-US" dirty="0" smtClean="0"/>
              <a:t>可執行程式碼 </a:t>
            </a:r>
            <a:r>
              <a:rPr lang="en-US" altLang="zh-TW" dirty="0" smtClean="0"/>
              <a:t>(</a:t>
            </a:r>
            <a:r>
              <a:rPr lang="zh-TW" altLang="en-US" dirty="0" smtClean="0"/>
              <a:t>例如執行檔及函式庫</a:t>
            </a:r>
            <a:r>
              <a:rPr lang="en-US" altLang="zh-TW" dirty="0" smtClean="0"/>
              <a:t>)</a:t>
            </a:r>
          </a:p>
          <a:p>
            <a:pPr lvl="1"/>
            <a:r>
              <a:rPr lang="zh-TW" altLang="en-US" dirty="0" smtClean="0"/>
              <a:t>及其他額外資訊 </a:t>
            </a:r>
            <a:r>
              <a:rPr lang="en-US" altLang="zh-TW" dirty="0" smtClean="0"/>
              <a:t>(</a:t>
            </a:r>
            <a:r>
              <a:rPr lang="zh-TW" altLang="en-US" dirty="0" smtClean="0"/>
              <a:t>例如套件版本、相依性、說明文件</a:t>
            </a:r>
            <a:r>
              <a:rPr lang="en-US" altLang="zh-TW" dirty="0" smtClean="0"/>
              <a:t>)</a:t>
            </a:r>
          </a:p>
          <a:p>
            <a:r>
              <a:rPr lang="zh-TW" altLang="en-US" dirty="0" smtClean="0"/>
              <a:t>安裝或更新套件的</a:t>
            </a:r>
            <a:r>
              <a:rPr lang="en-US" altLang="zh-TW" dirty="0" smtClean="0"/>
              <a:t>3</a:t>
            </a:r>
            <a:r>
              <a:rPr lang="zh-TW" altLang="en-US" dirty="0" smtClean="0"/>
              <a:t>種方式：</a:t>
            </a:r>
            <a:endParaRPr lang="en-US" altLang="zh-TW" dirty="0" smtClean="0"/>
          </a:p>
          <a:p>
            <a:endParaRPr lang="en-US" altLang="zh-TW" dirty="0" smtClean="0"/>
          </a:p>
        </p:txBody>
      </p:sp>
      <p:graphicFrame>
        <p:nvGraphicFramePr>
          <p:cNvPr id="5" name="內容版面配置區 3"/>
          <p:cNvGraphicFramePr>
            <a:graphicFrameLocks/>
          </p:cNvGraphicFramePr>
          <p:nvPr>
            <p:extLst>
              <p:ext uri="{D42A27DB-BD31-4B8C-83A1-F6EECF244321}">
                <p14:modId xmlns:p14="http://schemas.microsoft.com/office/powerpoint/2010/main" val="3669844588"/>
              </p:ext>
            </p:extLst>
          </p:nvPr>
        </p:nvGraphicFramePr>
        <p:xfrm>
          <a:off x="755576" y="3140968"/>
          <a:ext cx="7632848" cy="30243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724206"/>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CentOS </a:t>
            </a:r>
            <a:r>
              <a:rPr lang="zh-TW" altLang="en-US" smtClean="0"/>
              <a:t>圖形化套件管理工具</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164</a:t>
            </a:fld>
            <a:endParaRPr lang="zh-TW" altLang="en-US"/>
          </a:p>
        </p:txBody>
      </p:sp>
      <p:sp>
        <p:nvSpPr>
          <p:cNvPr id="3" name="內容版面配置區 2"/>
          <p:cNvSpPr>
            <a:spLocks noGrp="1"/>
          </p:cNvSpPr>
          <p:nvPr>
            <p:ph sz="quarter" idx="1"/>
          </p:nvPr>
        </p:nvSpPr>
        <p:spPr/>
        <p:txBody>
          <a:bodyPr/>
          <a:lstStyle/>
          <a:p>
            <a:r>
              <a:rPr lang="en-US" altLang="zh-TW" smtClean="0"/>
              <a:t>CentOS</a:t>
            </a:r>
            <a:r>
              <a:rPr lang="zh-TW" altLang="en-US" smtClean="0"/>
              <a:t> 選單列</a:t>
            </a:r>
            <a:r>
              <a:rPr lang="en-US" altLang="zh-TW" smtClean="0">
                <a:sym typeface="Wingdings" panose="05000000000000000000" pitchFamily="2" charset="2"/>
              </a:rPr>
              <a:t></a:t>
            </a:r>
            <a:r>
              <a:rPr lang="zh-TW" altLang="en-US" smtClean="0">
                <a:sym typeface="Wingdings" panose="05000000000000000000" pitchFamily="2" charset="2"/>
              </a:rPr>
              <a:t>系統工具</a:t>
            </a:r>
            <a:r>
              <a:rPr lang="en-US" altLang="zh-TW" smtClean="0">
                <a:sym typeface="Wingdings" panose="05000000000000000000" pitchFamily="2" charset="2"/>
              </a:rPr>
              <a:t></a:t>
            </a:r>
            <a:r>
              <a:rPr lang="zh-TW" altLang="en-US" smtClean="0">
                <a:sym typeface="Wingdings" panose="05000000000000000000" pitchFamily="2" charset="2"/>
              </a:rPr>
              <a:t>軟體</a:t>
            </a:r>
            <a:endParaRPr lang="en-US" altLang="zh-TW" smtClean="0">
              <a:sym typeface="Wingdings" panose="05000000000000000000" pitchFamily="2" charset="2"/>
            </a:endParaRPr>
          </a:p>
          <a:p>
            <a:r>
              <a:rPr lang="zh-TW" altLang="en-US" smtClean="0">
                <a:sym typeface="Wingdings" panose="05000000000000000000" pitchFamily="2" charset="2"/>
              </a:rPr>
              <a:t>操作畫面範例：</a:t>
            </a:r>
            <a:endParaRPr lang="en-US" altLang="zh-TW" smtClean="0"/>
          </a:p>
          <a:p>
            <a:pPr lvl="1"/>
            <a:endParaRPr lang="en-US" altLang="zh-TW" smtClean="0"/>
          </a:p>
          <a:p>
            <a:endParaRPr lang="en-US" altLang="zh-TW" dirty="0" smtClean="0"/>
          </a:p>
        </p:txBody>
      </p:sp>
      <p:pic>
        <p:nvPicPr>
          <p:cNvPr id="6" name="圖片 5"/>
          <p:cNvPicPr>
            <a:picLocks noChangeAspect="1"/>
          </p:cNvPicPr>
          <p:nvPr/>
        </p:nvPicPr>
        <p:blipFill>
          <a:blip r:embed="rId3" cstate="email">
            <a:extLst>
              <a:ext uri="{BEBA8EAE-BF5A-486C-A8C5-ECC9F3942E4B}">
                <a14:imgProps xmlns:a14="http://schemas.microsoft.com/office/drawing/2010/main">
                  <a14:imgLayer r:embed="rId4">
                    <a14:imgEffect>
                      <a14:sharpenSoften amount="70000"/>
                    </a14:imgEffect>
                  </a14:imgLayer>
                </a14:imgProps>
              </a:ext>
              <a:ext uri="{28A0092B-C50C-407E-A947-70E740481C1C}">
                <a14:useLocalDpi xmlns:a14="http://schemas.microsoft.com/office/drawing/2010/main"/>
              </a:ext>
            </a:extLst>
          </a:blip>
          <a:stretch>
            <a:fillRect/>
          </a:stretch>
        </p:blipFill>
        <p:spPr>
          <a:xfrm>
            <a:off x="1331640" y="2276872"/>
            <a:ext cx="5703024" cy="4166495"/>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10579856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Linux</a:t>
            </a:r>
            <a:r>
              <a:rPr lang="zh-TW" altLang="en-US" dirty="0" smtClean="0"/>
              <a:t>套件管理機制：</a:t>
            </a:r>
            <a:r>
              <a:rPr lang="en-US" altLang="zh-TW" dirty="0" smtClean="0"/>
              <a:t>RPM</a:t>
            </a:r>
            <a:r>
              <a:rPr lang="zh-TW" altLang="en-US" dirty="0" smtClean="0"/>
              <a:t>與</a:t>
            </a:r>
            <a:r>
              <a:rPr lang="en-US" altLang="zh-TW" dirty="0" smtClean="0"/>
              <a:t>DPKG</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165</a:t>
            </a:fld>
            <a:endParaRPr lang="zh-TW" altLang="en-US"/>
          </a:p>
        </p:txBody>
      </p:sp>
      <p:graphicFrame>
        <p:nvGraphicFramePr>
          <p:cNvPr id="17" name="資料庫圖表 16"/>
          <p:cNvGraphicFramePr/>
          <p:nvPr>
            <p:extLst>
              <p:ext uri="{D42A27DB-BD31-4B8C-83A1-F6EECF244321}">
                <p14:modId xmlns:p14="http://schemas.microsoft.com/office/powerpoint/2010/main" val="642290763"/>
              </p:ext>
            </p:extLst>
          </p:nvPr>
        </p:nvGraphicFramePr>
        <p:xfrm>
          <a:off x="251520" y="1268760"/>
          <a:ext cx="8640960" cy="54727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4390520"/>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lvl="0"/>
            <a:r>
              <a:rPr lang="en-US" altLang="zh-TW" smtClean="0"/>
              <a:t>YUM</a:t>
            </a:r>
            <a:r>
              <a:rPr lang="zh-TW" altLang="en-US" smtClean="0"/>
              <a:t>線上套件管理機制</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166</a:t>
            </a:fld>
            <a:endParaRPr lang="zh-TW" altLang="en-US"/>
          </a:p>
        </p:txBody>
      </p:sp>
      <p:sp>
        <p:nvSpPr>
          <p:cNvPr id="9" name="內容版面配置區 8"/>
          <p:cNvSpPr>
            <a:spLocks noGrp="1"/>
          </p:cNvSpPr>
          <p:nvPr>
            <p:ph sz="quarter" idx="1"/>
          </p:nvPr>
        </p:nvSpPr>
        <p:spPr/>
        <p:txBody>
          <a:bodyPr/>
          <a:lstStyle/>
          <a:p>
            <a:r>
              <a:rPr lang="zh-TW" altLang="en-US" dirty="0" smtClean="0"/>
              <a:t>可進行線上安裝 </a:t>
            </a:r>
            <a:endParaRPr lang="en-US" altLang="zh-TW" dirty="0" smtClean="0"/>
          </a:p>
          <a:p>
            <a:r>
              <a:rPr lang="zh-TW" altLang="en-US" dirty="0" smtClean="0"/>
              <a:t>安裝檔下載後會暫存在</a:t>
            </a:r>
            <a:r>
              <a:rPr lang="en-US" altLang="zh-TW" dirty="0" smtClean="0"/>
              <a:t>/</a:t>
            </a:r>
            <a:r>
              <a:rPr lang="en-US" altLang="zh-TW" dirty="0" err="1" smtClean="0"/>
              <a:t>var</a:t>
            </a:r>
            <a:r>
              <a:rPr lang="en-US" altLang="zh-TW" dirty="0" smtClean="0"/>
              <a:t>/cache/yum/</a:t>
            </a:r>
          </a:p>
          <a:p>
            <a:r>
              <a:rPr lang="zh-TW" altLang="en-US" dirty="0" smtClean="0"/>
              <a:t>可自動處理相依屬性關係</a:t>
            </a:r>
            <a:endParaRPr lang="en-US" altLang="zh-TW" dirty="0" smtClean="0"/>
          </a:p>
          <a:p>
            <a:endParaRPr lang="zh-TW" altLang="en-US" dirty="0"/>
          </a:p>
        </p:txBody>
      </p:sp>
      <p:pic>
        <p:nvPicPr>
          <p:cNvPr id="2050"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17150" y="4321064"/>
            <a:ext cx="1311888" cy="1262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圖片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192325" y="4173888"/>
            <a:ext cx="1302648" cy="1302648"/>
          </a:xfrm>
          <a:prstGeom prst="rect">
            <a:avLst/>
          </a:prstGeom>
        </p:spPr>
      </p:pic>
      <p:sp>
        <p:nvSpPr>
          <p:cNvPr id="15" name="Cloud"/>
          <p:cNvSpPr>
            <a:spLocks noChangeAspect="1" noEditPoints="1" noChangeArrowheads="1"/>
          </p:cNvSpPr>
          <p:nvPr/>
        </p:nvSpPr>
        <p:spPr bwMode="auto">
          <a:xfrm>
            <a:off x="6762499" y="4997974"/>
            <a:ext cx="848195" cy="48447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ln>
            <a:headEnd/>
            <a:tailEn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t" anchorCtr="0" compatLnSpc="1">
            <a:prstTxWarp prst="textNoShape">
              <a:avLst/>
            </a:prstTxWarp>
          </a:bodyPr>
          <a:lstStyle/>
          <a:p>
            <a:endParaRPr lang="zh-TW" altLang="en-US" dirty="0"/>
          </a:p>
        </p:txBody>
      </p:sp>
      <p:sp>
        <p:nvSpPr>
          <p:cNvPr id="16" name="流程圖: 文件 15"/>
          <p:cNvSpPr/>
          <p:nvPr/>
        </p:nvSpPr>
        <p:spPr>
          <a:xfrm>
            <a:off x="467544" y="3491577"/>
            <a:ext cx="2016225" cy="945535"/>
          </a:xfrm>
          <a:prstGeom prst="flowChartDocumen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sz="1600" dirty="0"/>
              <a:t>本機</a:t>
            </a:r>
            <a:r>
              <a:rPr lang="zh-TW" altLang="en-US" sz="1600" dirty="0" smtClean="0"/>
              <a:t>套件</a:t>
            </a:r>
            <a:r>
              <a:rPr lang="zh-TW" altLang="en-US" sz="1600" dirty="0"/>
              <a:t>清單紀錄</a:t>
            </a:r>
            <a:endParaRPr lang="en-US" altLang="zh-TW" sz="1600" dirty="0" smtClean="0"/>
          </a:p>
          <a:p>
            <a:pPr algn="ctr"/>
            <a:r>
              <a:rPr lang="en-US" altLang="zh-TW" sz="1600" dirty="0" smtClean="0"/>
              <a:t>/</a:t>
            </a:r>
            <a:r>
              <a:rPr lang="en-US" altLang="zh-TW" sz="1600" dirty="0" err="1"/>
              <a:t>var</a:t>
            </a:r>
            <a:r>
              <a:rPr lang="en-US" altLang="zh-TW" sz="1600" dirty="0"/>
              <a:t>/cache/yum/</a:t>
            </a:r>
            <a:endParaRPr lang="zh-TW" altLang="en-US" sz="1600" dirty="0"/>
          </a:p>
        </p:txBody>
      </p:sp>
      <p:sp>
        <p:nvSpPr>
          <p:cNvPr id="22" name="流程圖: 文件 21"/>
          <p:cNvSpPr/>
          <p:nvPr/>
        </p:nvSpPr>
        <p:spPr>
          <a:xfrm>
            <a:off x="6481921" y="3429000"/>
            <a:ext cx="1402447" cy="945535"/>
          </a:xfrm>
          <a:prstGeom prst="flowChartDocumen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TW" altLang="en-US" sz="1600" dirty="0" smtClean="0"/>
              <a:t>伺服器套件清單資料</a:t>
            </a:r>
            <a:endParaRPr lang="zh-TW" altLang="en-US" sz="1600" dirty="0"/>
          </a:p>
        </p:txBody>
      </p:sp>
      <p:sp>
        <p:nvSpPr>
          <p:cNvPr id="24" name="矩形 23"/>
          <p:cNvSpPr/>
          <p:nvPr/>
        </p:nvSpPr>
        <p:spPr>
          <a:xfrm>
            <a:off x="967153" y="5823419"/>
            <a:ext cx="1261884" cy="369332"/>
          </a:xfrm>
          <a:prstGeom prst="rect">
            <a:avLst/>
          </a:prstGeom>
        </p:spPr>
        <p:txBody>
          <a:bodyPr wrap="none">
            <a:spAutoFit/>
          </a:bodyPr>
          <a:lstStyle/>
          <a:p>
            <a:r>
              <a:rPr lang="en-US" altLang="zh-TW" dirty="0" smtClean="0"/>
              <a:t>Linux </a:t>
            </a:r>
            <a:r>
              <a:rPr lang="zh-TW" altLang="en-US" dirty="0" smtClean="0"/>
              <a:t>主機</a:t>
            </a:r>
            <a:endParaRPr lang="zh-TW" altLang="en-US" dirty="0"/>
          </a:p>
        </p:txBody>
      </p:sp>
      <p:sp>
        <p:nvSpPr>
          <p:cNvPr id="31" name="矩形 30"/>
          <p:cNvSpPr/>
          <p:nvPr/>
        </p:nvSpPr>
        <p:spPr>
          <a:xfrm>
            <a:off x="6883572" y="5761742"/>
            <a:ext cx="1454244" cy="369332"/>
          </a:xfrm>
          <a:prstGeom prst="rect">
            <a:avLst/>
          </a:prstGeom>
        </p:spPr>
        <p:txBody>
          <a:bodyPr wrap="none">
            <a:spAutoFit/>
          </a:bodyPr>
          <a:lstStyle/>
          <a:p>
            <a:r>
              <a:rPr lang="en-US" altLang="zh-TW" dirty="0"/>
              <a:t>YUM</a:t>
            </a:r>
            <a:r>
              <a:rPr lang="zh-TW" altLang="en-US" dirty="0"/>
              <a:t> 伺服器</a:t>
            </a:r>
          </a:p>
        </p:txBody>
      </p:sp>
      <p:sp>
        <p:nvSpPr>
          <p:cNvPr id="41" name="矩形 40"/>
          <p:cNvSpPr/>
          <p:nvPr/>
        </p:nvSpPr>
        <p:spPr>
          <a:xfrm>
            <a:off x="3792063" y="5445224"/>
            <a:ext cx="1800493" cy="369332"/>
          </a:xfrm>
          <a:prstGeom prst="rect">
            <a:avLst/>
          </a:prstGeom>
        </p:spPr>
        <p:txBody>
          <a:bodyPr wrap="none">
            <a:spAutoFit/>
          </a:bodyPr>
          <a:lstStyle/>
          <a:p>
            <a:r>
              <a:rPr lang="zh-TW" altLang="en-US" dirty="0" smtClean="0"/>
              <a:t>下載套件及安裝</a:t>
            </a:r>
            <a:endParaRPr lang="zh-TW" altLang="en-US" dirty="0"/>
          </a:p>
        </p:txBody>
      </p:sp>
      <p:cxnSp>
        <p:nvCxnSpPr>
          <p:cNvPr id="29" name="直線單箭頭接點 28"/>
          <p:cNvCxnSpPr/>
          <p:nvPr/>
        </p:nvCxnSpPr>
        <p:spPr>
          <a:xfrm flipH="1">
            <a:off x="2555776" y="5295293"/>
            <a:ext cx="4070161" cy="59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H="1">
            <a:off x="2555776" y="5013176"/>
            <a:ext cx="4070161" cy="591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3692803" y="4581128"/>
            <a:ext cx="2031325" cy="369332"/>
          </a:xfrm>
          <a:prstGeom prst="rect">
            <a:avLst/>
          </a:prstGeom>
        </p:spPr>
        <p:txBody>
          <a:bodyPr wrap="none">
            <a:spAutoFit/>
          </a:bodyPr>
          <a:lstStyle/>
          <a:p>
            <a:r>
              <a:rPr lang="zh-TW" altLang="en-US" dirty="0" smtClean="0"/>
              <a:t>取得套件清單</a:t>
            </a:r>
            <a:r>
              <a:rPr lang="zh-TW" altLang="en-US" dirty="0"/>
              <a:t>資料</a:t>
            </a:r>
          </a:p>
        </p:txBody>
      </p:sp>
    </p:spTree>
    <p:extLst>
      <p:ext uri="{BB962C8B-B14F-4D97-AF65-F5344CB8AC3E}">
        <p14:creationId xmlns:p14="http://schemas.microsoft.com/office/powerpoint/2010/main" val="2562516570"/>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yum</a:t>
            </a:r>
            <a:r>
              <a:rPr lang="zh-TW" altLang="en-US" dirty="0" smtClean="0"/>
              <a:t> 指令用法</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167</a:t>
            </a:fld>
            <a:endParaRPr lang="zh-TW" altLang="en-US"/>
          </a:p>
        </p:txBody>
      </p:sp>
      <p:sp>
        <p:nvSpPr>
          <p:cNvPr id="4" name="內容版面配置區 3"/>
          <p:cNvSpPr>
            <a:spLocks noGrp="1"/>
          </p:cNvSpPr>
          <p:nvPr>
            <p:ph sz="quarter" idx="1"/>
          </p:nvPr>
        </p:nvSpPr>
        <p:spPr/>
        <p:txBody>
          <a:bodyPr>
            <a:normAutofit/>
          </a:bodyPr>
          <a:lstStyle/>
          <a:p>
            <a:endParaRPr lang="zh-TW" altLang="en-US" sz="2400" dirty="0"/>
          </a:p>
        </p:txBody>
      </p:sp>
      <p:graphicFrame>
        <p:nvGraphicFramePr>
          <p:cNvPr id="5" name="表格 4"/>
          <p:cNvGraphicFramePr>
            <a:graphicFrameLocks noGrp="1"/>
          </p:cNvGraphicFramePr>
          <p:nvPr>
            <p:extLst>
              <p:ext uri="{D42A27DB-BD31-4B8C-83A1-F6EECF244321}">
                <p14:modId xmlns:p14="http://schemas.microsoft.com/office/powerpoint/2010/main" val="1316330482"/>
              </p:ext>
            </p:extLst>
          </p:nvPr>
        </p:nvGraphicFramePr>
        <p:xfrm>
          <a:off x="755576" y="1368896"/>
          <a:ext cx="7475552" cy="4724400"/>
        </p:xfrm>
        <a:graphic>
          <a:graphicData uri="http://schemas.openxmlformats.org/drawingml/2006/table">
            <a:tbl>
              <a:tblPr firstRow="1" bandRow="1">
                <a:tableStyleId>{6E25E649-3F16-4E02-A733-19D2CDBF48F0}</a:tableStyleId>
              </a:tblPr>
              <a:tblGrid>
                <a:gridCol w="1109980">
                  <a:extLst>
                    <a:ext uri="{9D8B030D-6E8A-4147-A177-3AD203B41FA5}">
                      <a16:colId xmlns="" xmlns:a16="http://schemas.microsoft.com/office/drawing/2014/main" val="20000"/>
                    </a:ext>
                  </a:extLst>
                </a:gridCol>
                <a:gridCol w="2837180">
                  <a:extLst>
                    <a:ext uri="{9D8B030D-6E8A-4147-A177-3AD203B41FA5}">
                      <a16:colId xmlns="" xmlns:a16="http://schemas.microsoft.com/office/drawing/2014/main" val="20001"/>
                    </a:ext>
                  </a:extLst>
                </a:gridCol>
                <a:gridCol w="3528392">
                  <a:extLst>
                    <a:ext uri="{9D8B030D-6E8A-4147-A177-3AD203B41FA5}">
                      <a16:colId xmlns="" xmlns:a16="http://schemas.microsoft.com/office/drawing/2014/main" val="20002"/>
                    </a:ext>
                  </a:extLst>
                </a:gridCol>
              </a:tblGrid>
              <a:tr h="119256">
                <a:tc>
                  <a:txBody>
                    <a:bodyPr/>
                    <a:lstStyle/>
                    <a:p>
                      <a:r>
                        <a:rPr lang="zh-TW" altLang="en-US" sz="1600" dirty="0" smtClean="0"/>
                        <a:t>類別</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用法</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說明</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319035">
                <a:tc rowSpan="4">
                  <a:txBody>
                    <a:bodyPr/>
                    <a:lstStyle/>
                    <a:p>
                      <a:r>
                        <a:rPr lang="zh-TW" altLang="en-US" sz="1600" dirty="0" smtClean="0"/>
                        <a:t>安裝</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1600" dirty="0" smtClean="0"/>
                        <a:t>yum install  </a:t>
                      </a:r>
                      <a:r>
                        <a:rPr lang="zh-TW" altLang="en-US" sz="1600" dirty="0" smtClean="0"/>
                        <a:t>套件名</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zh-TW" altLang="en-US" sz="1600" dirty="0" smtClean="0"/>
                        <a:t>安裝套件</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 xmlns:a16="http://schemas.microsoft.com/office/drawing/2014/main" val="10001"/>
                  </a:ext>
                </a:extLst>
              </a:tr>
              <a:tr h="319035">
                <a:tc vMerge="1">
                  <a:txBody>
                    <a:bodyPr/>
                    <a:lstStyle/>
                    <a:p>
                      <a:endParaRPr lang="zh-TW" altLang="en-US"/>
                    </a:p>
                  </a:txBody>
                  <a:tcPr/>
                </a:tc>
                <a:tc>
                  <a:txBody>
                    <a:bodyPr/>
                    <a:lstStyle/>
                    <a:p>
                      <a:r>
                        <a:rPr lang="en-US" altLang="zh-TW" sz="1600" dirty="0" smtClean="0"/>
                        <a:t>yum -y  install </a:t>
                      </a:r>
                      <a:r>
                        <a:rPr lang="zh-TW" altLang="en-US" sz="1600" dirty="0" smtClean="0"/>
                        <a:t>套件名</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TW" altLang="en-US" sz="1600" dirty="0" smtClean="0"/>
                        <a:t>安裝時預設回答</a:t>
                      </a:r>
                      <a:r>
                        <a:rPr lang="en-US" altLang="zh-TW" sz="1600" dirty="0" smtClean="0"/>
                        <a:t>yes</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2"/>
                  </a:ext>
                </a:extLst>
              </a:tr>
              <a:tr h="319035">
                <a:tc vMerge="1">
                  <a:txBody>
                    <a:bodyPr/>
                    <a:lstStyle/>
                    <a:p>
                      <a:endParaRPr lang="zh-TW" altLang="en-US" dirty="0"/>
                    </a:p>
                  </a:txBody>
                  <a:tcPr/>
                </a:tc>
                <a:tc>
                  <a:txBody>
                    <a:bodyPr/>
                    <a:lstStyle/>
                    <a:p>
                      <a:r>
                        <a:rPr lang="en-US" altLang="zh-TW" sz="1600" dirty="0" smtClean="0"/>
                        <a:t>yum  reinstall </a:t>
                      </a:r>
                      <a:r>
                        <a:rPr lang="zh-TW" altLang="en-US" sz="1600" dirty="0" smtClean="0"/>
                        <a:t>套件名</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TW" altLang="en-US" sz="1600" dirty="0" smtClean="0"/>
                        <a:t>重新安裝套件</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r h="319035">
                <a:tc vMerge="1">
                  <a:txBody>
                    <a:bodyPr/>
                    <a:lstStyle/>
                    <a:p>
                      <a:endParaRPr lang="zh-TW" altLang="en-US" dirty="0"/>
                    </a:p>
                  </a:txBody>
                  <a:tcPr/>
                </a:tc>
                <a:tc>
                  <a:txBody>
                    <a:bodyPr/>
                    <a:lstStyle/>
                    <a:p>
                      <a:r>
                        <a:rPr lang="en-US" altLang="zh-TW" sz="1600" dirty="0" err="1" smtClean="0"/>
                        <a:t>yumdownloader</a:t>
                      </a:r>
                      <a:r>
                        <a:rPr lang="zh-TW" altLang="en-US" sz="1600" dirty="0" smtClean="0"/>
                        <a:t>  套件名</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TW" altLang="en-US" sz="1600" smtClean="0"/>
                        <a:t>只下載安裝檔</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4"/>
                  </a:ext>
                </a:extLst>
              </a:tr>
              <a:tr h="319035">
                <a:tc rowSpan="2">
                  <a:txBody>
                    <a:bodyPr/>
                    <a:lstStyle/>
                    <a:p>
                      <a:r>
                        <a:rPr lang="zh-TW" altLang="en-US" sz="1600" dirty="0" smtClean="0"/>
                        <a:t>移除</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1600" dirty="0" smtClean="0"/>
                        <a:t>yum  remove  </a:t>
                      </a:r>
                      <a:r>
                        <a:rPr lang="zh-TW" altLang="en-US" sz="1600" dirty="0" smtClean="0"/>
                        <a:t>套件名</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移除該套件</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5"/>
                  </a:ext>
                </a:extLst>
              </a:tr>
              <a:tr h="319035">
                <a:tc vMerge="1">
                  <a:txBody>
                    <a:bodyPr/>
                    <a:lstStyle/>
                    <a:p>
                      <a:endParaRPr lang="zh-TW" altLang="en-US"/>
                    </a:p>
                  </a:txBody>
                  <a:tcPr/>
                </a:tc>
                <a:tc>
                  <a:txBody>
                    <a:bodyPr/>
                    <a:lstStyle/>
                    <a:p>
                      <a:r>
                        <a:rPr lang="en-US" altLang="zh-TW" sz="1600" dirty="0" smtClean="0"/>
                        <a:t>yum  clean</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TW" altLang="en-US" sz="1600" dirty="0" smtClean="0"/>
                        <a:t>清除安裝套件時所下載的暫時檔案</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6"/>
                  </a:ext>
                </a:extLst>
              </a:tr>
              <a:tr h="319035">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600" smtClean="0"/>
                        <a:t>更新</a:t>
                      </a:r>
                      <a:endParaRPr lang="en-US" altLang="zh-TW" sz="16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1600" dirty="0" smtClean="0"/>
                        <a:t>yum  update</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更新已安裝的所有套件</a:t>
                      </a:r>
                      <a:endParaRPr lang="en-US" altLang="zh-TW" sz="16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7"/>
                  </a:ext>
                </a:extLst>
              </a:tr>
              <a:tr h="319035">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600" dirty="0" smtClean="0"/>
                    </a:p>
                  </a:txBody>
                  <a:tcPr/>
                </a:tc>
                <a:tc>
                  <a:txBody>
                    <a:bodyPr/>
                    <a:lstStyle/>
                    <a:p>
                      <a:r>
                        <a:rPr lang="en-US" altLang="zh-TW" sz="1600" dirty="0" smtClean="0"/>
                        <a:t>yum  update  </a:t>
                      </a:r>
                      <a:r>
                        <a:rPr lang="zh-TW" altLang="en-US" sz="1600" dirty="0" smtClean="0"/>
                        <a:t>套件名</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更新該套件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8"/>
                  </a:ext>
                </a:extLst>
              </a:tr>
              <a:tr h="319035">
                <a:tc rowSpan="5">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檢視</a:t>
                      </a:r>
                      <a:r>
                        <a:rPr lang="en-US" altLang="zh-TW" sz="1600" dirty="0" smtClean="0"/>
                        <a:t>/</a:t>
                      </a:r>
                      <a:r>
                        <a:rPr lang="zh-TW" altLang="en-US" sz="1600" dirty="0" smtClean="0"/>
                        <a:t>查詢</a:t>
                      </a:r>
                      <a:endParaRPr lang="en-US" altLang="zh-TW" sz="16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1600" dirty="0" smtClean="0"/>
                        <a:t>yum  list</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列出所有的套件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9"/>
                  </a:ext>
                </a:extLst>
              </a:tr>
              <a:tr h="319035">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1600" dirty="0" smtClean="0"/>
                        <a:t>yum  list</a:t>
                      </a:r>
                      <a:r>
                        <a:rPr lang="zh-TW" altLang="en-US" sz="1600" dirty="0" smtClean="0"/>
                        <a:t>  </a:t>
                      </a:r>
                      <a:r>
                        <a:rPr lang="en-US" altLang="zh-TW" sz="1600" dirty="0" smtClean="0"/>
                        <a:t>installed</a:t>
                      </a:r>
                      <a:r>
                        <a:rPr lang="zh-TW" altLang="en-US" sz="1600" dirty="0" smtClean="0"/>
                        <a:t> </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TW" altLang="en-US" sz="1600" dirty="0" smtClean="0"/>
                        <a:t>列出所有已安裝的套件</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10"/>
                  </a:ext>
                </a:extLst>
              </a:tr>
              <a:tr h="319035">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1600" dirty="0" smtClean="0"/>
                        <a:t>yum  list</a:t>
                      </a:r>
                      <a:r>
                        <a:rPr lang="zh-TW" altLang="en-US" sz="1600" dirty="0" smtClean="0"/>
                        <a:t>  </a:t>
                      </a:r>
                      <a:r>
                        <a:rPr lang="en-US" altLang="zh-TW" sz="1600" dirty="0" smtClean="0"/>
                        <a:t>update</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dirty="0" smtClean="0"/>
                        <a:t>列出所有可更新的套件</a:t>
                      </a:r>
                      <a:endParaRPr lang="en-US" altLang="zh-TW"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11"/>
                  </a:ext>
                </a:extLst>
              </a:tr>
              <a:tr h="319035">
                <a:tc vMerge="1">
                  <a:txBody>
                    <a:bodyPr/>
                    <a:lstStyle/>
                    <a:p>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1600" dirty="0" smtClean="0"/>
                        <a:t>yum  search  “KEYWORD” </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TW" altLang="en-US" sz="1600" dirty="0" smtClean="0"/>
                        <a:t>搜尋與</a:t>
                      </a:r>
                      <a:r>
                        <a:rPr lang="en-US" altLang="zh-TW" sz="1600" dirty="0" smtClean="0"/>
                        <a:t>KEYWORD</a:t>
                      </a:r>
                      <a:r>
                        <a:rPr lang="zh-TW" altLang="en-US" sz="1600" dirty="0" smtClean="0"/>
                        <a:t>有關的套件</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12"/>
                  </a:ext>
                </a:extLst>
              </a:tr>
              <a:tr h="319035">
                <a:tc vMerge="1">
                  <a:txBody>
                    <a:bodyPr/>
                    <a:lstStyle/>
                    <a:p>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1600" dirty="0" smtClean="0"/>
                        <a:t>yum  info </a:t>
                      </a:r>
                      <a:r>
                        <a:rPr lang="zh-TW" altLang="en-US" sz="1600" dirty="0" smtClean="0"/>
                        <a:t> 套件名</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TW" altLang="en-US" sz="1600" dirty="0" smtClean="0"/>
                        <a:t>以套件名查詢相關資訊</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13"/>
                  </a:ext>
                </a:extLst>
              </a:tr>
            </a:tbl>
          </a:graphicData>
        </a:graphic>
      </p:graphicFrame>
    </p:spTree>
    <p:extLst>
      <p:ext uri="{BB962C8B-B14F-4D97-AF65-F5344CB8AC3E}">
        <p14:creationId xmlns:p14="http://schemas.microsoft.com/office/powerpoint/2010/main" val="3534253503"/>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yum</a:t>
            </a:r>
            <a:r>
              <a:rPr lang="zh-TW" altLang="en-US" dirty="0" smtClean="0"/>
              <a:t>練習範例</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168</a:t>
            </a:fld>
            <a:endParaRPr lang="zh-TW" altLang="en-US"/>
          </a:p>
        </p:txBody>
      </p:sp>
      <p:sp>
        <p:nvSpPr>
          <p:cNvPr id="4" name="內容版面配置區 3"/>
          <p:cNvSpPr>
            <a:spLocks noGrp="1"/>
          </p:cNvSpPr>
          <p:nvPr>
            <p:ph sz="quarter" idx="1"/>
          </p:nvPr>
        </p:nvSpPr>
        <p:spPr/>
        <p:txBody>
          <a:bodyPr/>
          <a:lstStyle/>
          <a:p>
            <a:r>
              <a:rPr lang="zh-TW" altLang="en-US" dirty="0"/>
              <a:t>安裝</a:t>
            </a:r>
            <a:r>
              <a:rPr lang="en-US" altLang="zh-TW" dirty="0"/>
              <a:t>subversion</a:t>
            </a:r>
            <a:r>
              <a:rPr lang="zh-TW" altLang="en-US" dirty="0"/>
              <a:t>套件</a:t>
            </a:r>
            <a:endParaRPr lang="en-US" altLang="zh-TW" dirty="0" smtClean="0"/>
          </a:p>
          <a:p>
            <a:pPr lvl="1"/>
            <a:r>
              <a:rPr lang="en-US" altLang="zh-TW" dirty="0" smtClean="0"/>
              <a:t>yum  search  “subversion”  </a:t>
            </a:r>
            <a:r>
              <a:rPr lang="en-US" altLang="zh-TW" dirty="0" smtClean="0">
                <a:solidFill>
                  <a:srgbClr val="00B050"/>
                </a:solidFill>
              </a:rPr>
              <a:t>#</a:t>
            </a:r>
            <a:r>
              <a:rPr lang="zh-TW" altLang="en-US" dirty="0" smtClean="0">
                <a:solidFill>
                  <a:srgbClr val="00B050"/>
                </a:solidFill>
              </a:rPr>
              <a:t>搜尋能安裝的相關套件 </a:t>
            </a:r>
            <a:endParaRPr lang="en-US" altLang="zh-TW" dirty="0" smtClean="0">
              <a:solidFill>
                <a:srgbClr val="00B050"/>
              </a:solidFill>
            </a:endParaRPr>
          </a:p>
          <a:p>
            <a:pPr lvl="1"/>
            <a:r>
              <a:rPr lang="en-US" altLang="zh-TW" dirty="0" err="1" smtClean="0"/>
              <a:t>sudo</a:t>
            </a:r>
            <a:r>
              <a:rPr lang="en-US" altLang="zh-TW" dirty="0" smtClean="0"/>
              <a:t> yum install subversion</a:t>
            </a:r>
            <a:r>
              <a:rPr lang="zh-TW" altLang="en-US" dirty="0" smtClean="0"/>
              <a:t>  </a:t>
            </a:r>
            <a:r>
              <a:rPr lang="en-US" altLang="zh-TW" dirty="0" smtClean="0">
                <a:solidFill>
                  <a:srgbClr val="00B050"/>
                </a:solidFill>
              </a:rPr>
              <a:t>#</a:t>
            </a:r>
            <a:r>
              <a:rPr lang="zh-TW" altLang="en-US" dirty="0" smtClean="0">
                <a:solidFill>
                  <a:srgbClr val="00B050"/>
                </a:solidFill>
              </a:rPr>
              <a:t>安裝</a:t>
            </a:r>
            <a:endParaRPr lang="en-US" altLang="zh-TW" dirty="0" smtClean="0">
              <a:solidFill>
                <a:srgbClr val="00B050"/>
              </a:solidFill>
            </a:endParaRPr>
          </a:p>
          <a:p>
            <a:pPr lvl="1"/>
            <a:r>
              <a:rPr lang="en-US" altLang="zh-TW" dirty="0" smtClean="0"/>
              <a:t>yum </a:t>
            </a:r>
            <a:r>
              <a:rPr lang="en-US" altLang="zh-TW" dirty="0"/>
              <a:t>info subversion </a:t>
            </a:r>
            <a:r>
              <a:rPr lang="en-US" altLang="zh-TW" dirty="0" smtClean="0"/>
              <a:t>	</a:t>
            </a:r>
            <a:r>
              <a:rPr lang="en-US" altLang="zh-TW" dirty="0" smtClean="0">
                <a:solidFill>
                  <a:srgbClr val="00B050"/>
                </a:solidFill>
              </a:rPr>
              <a:t>#</a:t>
            </a:r>
            <a:r>
              <a:rPr lang="zh-TW" altLang="en-US" dirty="0" smtClean="0">
                <a:solidFill>
                  <a:srgbClr val="00B050"/>
                </a:solidFill>
              </a:rPr>
              <a:t>檢視版本資訊</a:t>
            </a:r>
            <a:endParaRPr lang="en-US" altLang="zh-TW" dirty="0" smtClean="0">
              <a:solidFill>
                <a:srgbClr val="00B050"/>
              </a:solidFill>
            </a:endParaRPr>
          </a:p>
          <a:p>
            <a:pPr lvl="1"/>
            <a:r>
              <a:rPr lang="en-US" altLang="zh-TW" dirty="0" err="1" smtClean="0"/>
              <a:t>svn</a:t>
            </a:r>
            <a:r>
              <a:rPr lang="en-US" altLang="zh-TW" dirty="0" smtClean="0"/>
              <a:t>  --help  	</a:t>
            </a:r>
            <a:r>
              <a:rPr lang="en-US" altLang="zh-TW" dirty="0" smtClean="0">
                <a:solidFill>
                  <a:srgbClr val="00B050"/>
                </a:solidFill>
              </a:rPr>
              <a:t>#</a:t>
            </a:r>
            <a:r>
              <a:rPr lang="zh-TW" altLang="en-US" dirty="0" smtClean="0">
                <a:solidFill>
                  <a:srgbClr val="00B050"/>
                </a:solidFill>
              </a:rPr>
              <a:t>執行</a:t>
            </a:r>
            <a:r>
              <a:rPr lang="en-US" altLang="zh-TW" dirty="0" smtClean="0">
                <a:solidFill>
                  <a:srgbClr val="00B050"/>
                </a:solidFill>
              </a:rPr>
              <a:t>subversion</a:t>
            </a:r>
            <a:r>
              <a:rPr lang="zh-TW" altLang="en-US" dirty="0" smtClean="0">
                <a:solidFill>
                  <a:srgbClr val="00B050"/>
                </a:solidFill>
              </a:rPr>
              <a:t>的指令</a:t>
            </a:r>
            <a:r>
              <a:rPr lang="en-US" altLang="zh-TW" dirty="0" smtClean="0">
                <a:solidFill>
                  <a:srgbClr val="00B050"/>
                </a:solidFill>
              </a:rPr>
              <a:t>(</a:t>
            </a:r>
            <a:r>
              <a:rPr lang="en-US" altLang="zh-TW" dirty="0" err="1" smtClean="0">
                <a:solidFill>
                  <a:srgbClr val="00B050"/>
                </a:solidFill>
              </a:rPr>
              <a:t>svn</a:t>
            </a:r>
            <a:r>
              <a:rPr lang="en-US" altLang="zh-TW" dirty="0" smtClean="0">
                <a:solidFill>
                  <a:srgbClr val="00B050"/>
                </a:solidFill>
              </a:rPr>
              <a:t>)</a:t>
            </a:r>
            <a:r>
              <a:rPr lang="zh-TW" altLang="en-US" dirty="0" smtClean="0">
                <a:solidFill>
                  <a:srgbClr val="00B050"/>
                </a:solidFill>
              </a:rPr>
              <a:t> </a:t>
            </a:r>
            <a:endParaRPr lang="en-US" altLang="zh-TW" dirty="0" smtClean="0">
              <a:solidFill>
                <a:srgbClr val="00B050"/>
              </a:solidFill>
            </a:endParaRPr>
          </a:p>
        </p:txBody>
      </p:sp>
    </p:spTree>
    <p:extLst>
      <p:ext uri="{BB962C8B-B14F-4D97-AF65-F5344CB8AC3E}">
        <p14:creationId xmlns:p14="http://schemas.microsoft.com/office/powerpoint/2010/main" val="3501550825"/>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rpm</a:t>
            </a:r>
            <a:r>
              <a:rPr lang="zh-TW" altLang="en-US" dirty="0" smtClean="0"/>
              <a:t>安裝</a:t>
            </a:r>
            <a:r>
              <a:rPr lang="zh-TW" altLang="en-US" dirty="0"/>
              <a:t>檔</a:t>
            </a:r>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169</a:t>
            </a:fld>
            <a:endParaRPr lang="zh-TW" altLang="en-US"/>
          </a:p>
        </p:txBody>
      </p:sp>
      <p:sp>
        <p:nvSpPr>
          <p:cNvPr id="5" name="內容版面配置區 4"/>
          <p:cNvSpPr>
            <a:spLocks noGrp="1"/>
          </p:cNvSpPr>
          <p:nvPr>
            <p:ph sz="quarter" idx="1"/>
          </p:nvPr>
        </p:nvSpPr>
        <p:spPr/>
        <p:txBody>
          <a:bodyPr/>
          <a:lstStyle/>
          <a:p>
            <a:r>
              <a:rPr lang="zh-TW" altLang="en-US" dirty="0" smtClean="0"/>
              <a:t>套件異動需使用</a:t>
            </a:r>
            <a:r>
              <a:rPr lang="en-US" altLang="zh-TW" dirty="0" smtClean="0"/>
              <a:t>root</a:t>
            </a:r>
            <a:r>
              <a:rPr lang="zh-TW" altLang="en-US" dirty="0" smtClean="0"/>
              <a:t>權限</a:t>
            </a:r>
            <a:endParaRPr lang="zh-TW" altLang="en-US" dirty="0"/>
          </a:p>
        </p:txBody>
      </p:sp>
      <p:graphicFrame>
        <p:nvGraphicFramePr>
          <p:cNvPr id="6" name="內容版面配置區 4"/>
          <p:cNvGraphicFramePr>
            <a:graphicFrameLocks/>
          </p:cNvGraphicFramePr>
          <p:nvPr>
            <p:extLst>
              <p:ext uri="{D42A27DB-BD31-4B8C-83A1-F6EECF244321}">
                <p14:modId xmlns:p14="http://schemas.microsoft.com/office/powerpoint/2010/main" val="3392491661"/>
              </p:ext>
            </p:extLst>
          </p:nvPr>
        </p:nvGraphicFramePr>
        <p:xfrm>
          <a:off x="611560" y="1916832"/>
          <a:ext cx="8028830" cy="3931920"/>
        </p:xfrm>
        <a:graphic>
          <a:graphicData uri="http://schemas.openxmlformats.org/drawingml/2006/table">
            <a:tbl>
              <a:tblPr firstRow="1" bandRow="1">
                <a:tableStyleId>{6E25E649-3F16-4E02-A733-19D2CDBF48F0}</a:tableStyleId>
              </a:tblPr>
              <a:tblGrid>
                <a:gridCol w="646430">
                  <a:extLst>
                    <a:ext uri="{9D8B030D-6E8A-4147-A177-3AD203B41FA5}">
                      <a16:colId xmlns="" xmlns:a16="http://schemas.microsoft.com/office/drawing/2014/main" val="20000"/>
                    </a:ext>
                  </a:extLst>
                </a:gridCol>
                <a:gridCol w="2017866">
                  <a:extLst>
                    <a:ext uri="{9D8B030D-6E8A-4147-A177-3AD203B41FA5}">
                      <a16:colId xmlns="" xmlns:a16="http://schemas.microsoft.com/office/drawing/2014/main" val="20001"/>
                    </a:ext>
                  </a:extLst>
                </a:gridCol>
                <a:gridCol w="1368152">
                  <a:extLst>
                    <a:ext uri="{9D8B030D-6E8A-4147-A177-3AD203B41FA5}">
                      <a16:colId xmlns="" xmlns:a16="http://schemas.microsoft.com/office/drawing/2014/main" val="20002"/>
                    </a:ext>
                  </a:extLst>
                </a:gridCol>
                <a:gridCol w="3996382">
                  <a:extLst>
                    <a:ext uri="{9D8B030D-6E8A-4147-A177-3AD203B41FA5}">
                      <a16:colId xmlns="" xmlns:a16="http://schemas.microsoft.com/office/drawing/2014/main" val="20003"/>
                    </a:ext>
                  </a:extLst>
                </a:gridCol>
              </a:tblGrid>
              <a:tr h="0">
                <a:tc>
                  <a:txBody>
                    <a:bodyPr/>
                    <a:lstStyle/>
                    <a:p>
                      <a:pPr>
                        <a:lnSpc>
                          <a:spcPct val="150000"/>
                        </a:lnSpc>
                      </a:pPr>
                      <a:r>
                        <a:rPr lang="zh-TW" altLang="en-US" sz="1800" dirty="0" smtClean="0"/>
                        <a:t>類別</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pPr>
                      <a:r>
                        <a:rPr lang="zh-TW" altLang="en-US" sz="1800" dirty="0" smtClean="0"/>
                        <a:t>選項</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pPr>
                      <a:r>
                        <a:rPr lang="zh-TW" altLang="en-US" sz="1800" dirty="0" smtClean="0"/>
                        <a:t>意義</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pPr>
                      <a:r>
                        <a:rPr lang="zh-TW" altLang="en-US" sz="1800" dirty="0" smtClean="0"/>
                        <a:t>說明</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334536">
                <a:tc>
                  <a:txBody>
                    <a:bodyPr/>
                    <a:lstStyle/>
                    <a:p>
                      <a:pPr>
                        <a:lnSpc>
                          <a:spcPct val="150000"/>
                        </a:lnSpc>
                      </a:pPr>
                      <a:r>
                        <a:rPr lang="zh-TW" altLang="en-US" sz="1800" dirty="0" smtClean="0"/>
                        <a:t>安裝</a:t>
                      </a:r>
                      <a:endParaRPr lang="zh-TW"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altLang="zh-TW" sz="1800" dirty="0" smtClean="0"/>
                        <a:t>rpm -</a:t>
                      </a:r>
                      <a:r>
                        <a:rPr lang="en-US" altLang="zh-TW" sz="1800" dirty="0" err="1" smtClean="0"/>
                        <a:t>i</a:t>
                      </a:r>
                      <a:r>
                        <a:rPr lang="en-US" altLang="zh-TW" sz="1800" dirty="0" smtClean="0"/>
                        <a:t>  XXX1.rpm</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altLang="zh-TW" sz="1800" dirty="0" smtClean="0"/>
                        <a:t>install</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zh-TW" altLang="en-US" sz="1800" dirty="0" smtClean="0"/>
                        <a:t>以</a:t>
                      </a:r>
                      <a:r>
                        <a:rPr lang="en-US" altLang="zh-TW" sz="1800" dirty="0" smtClean="0"/>
                        <a:t>rpm</a:t>
                      </a:r>
                      <a:r>
                        <a:rPr lang="zh-TW" altLang="en-US" sz="1800" dirty="0" smtClean="0"/>
                        <a:t>安裝檔安裝套件</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1"/>
                  </a:ext>
                </a:extLst>
              </a:tr>
              <a:tr h="370840">
                <a:tc>
                  <a:txBody>
                    <a:bodyPr/>
                    <a:lstStyle/>
                    <a:p>
                      <a:pPr>
                        <a:lnSpc>
                          <a:spcPct val="150000"/>
                        </a:lnSpc>
                      </a:pPr>
                      <a:r>
                        <a:rPr lang="zh-TW" altLang="en-US" sz="1800" dirty="0" smtClean="0"/>
                        <a:t>移除</a:t>
                      </a:r>
                      <a:endParaRPr lang="zh-TW"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altLang="zh-TW" sz="1800" dirty="0" smtClean="0"/>
                        <a:t>rpm -e </a:t>
                      </a:r>
                      <a:r>
                        <a:rPr lang="zh-TW" altLang="en-US" sz="1800" dirty="0" smtClean="0"/>
                        <a:t>套件</a:t>
                      </a:r>
                      <a:r>
                        <a:rPr lang="en-US" altLang="zh-TW" sz="1800" dirty="0" smtClean="0"/>
                        <a:t>1</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altLang="zh-TW" sz="1800" dirty="0" smtClean="0"/>
                        <a:t>erase</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zh-TW" altLang="en-US" sz="1800" dirty="0" smtClean="0"/>
                        <a:t>移除</a:t>
                      </a:r>
                      <a:r>
                        <a:rPr lang="en-US" altLang="zh-TW" sz="1800" dirty="0" smtClean="0"/>
                        <a:t>(</a:t>
                      </a:r>
                      <a:r>
                        <a:rPr lang="zh-TW" altLang="en-US" sz="1800" dirty="0" smtClean="0"/>
                        <a:t>解除安裝</a:t>
                      </a:r>
                      <a:r>
                        <a:rPr lang="en-US" altLang="zh-TW" sz="1800" dirty="0" smtClean="0"/>
                        <a:t>)</a:t>
                      </a:r>
                      <a:r>
                        <a:rPr lang="zh-TW" altLang="en-US" sz="1800" dirty="0" smtClean="0"/>
                        <a:t>該套件 </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2"/>
                  </a:ext>
                </a:extLst>
              </a:tr>
              <a:tr h="370840">
                <a:tc>
                  <a:txBody>
                    <a:bodyPr/>
                    <a:lstStyle/>
                    <a:p>
                      <a:pPr>
                        <a:lnSpc>
                          <a:spcPct val="150000"/>
                        </a:lnSpc>
                      </a:pPr>
                      <a:r>
                        <a:rPr lang="zh-TW" altLang="en-US" sz="1800" dirty="0" smtClean="0"/>
                        <a:t>更新</a:t>
                      </a:r>
                      <a:endParaRPr lang="zh-TW"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altLang="zh-TW" sz="1800" dirty="0" smtClean="0"/>
                        <a:t>rpm -U XXX2.rpm</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altLang="zh-TW" sz="1800" dirty="0" smtClean="0"/>
                        <a:t>upgrade</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zh-TW" altLang="en-US" sz="1800" dirty="0" smtClean="0"/>
                        <a:t>以</a:t>
                      </a:r>
                      <a:r>
                        <a:rPr lang="en-US" altLang="zh-TW" sz="1800" dirty="0" smtClean="0"/>
                        <a:t>rpm</a:t>
                      </a:r>
                      <a:r>
                        <a:rPr lang="zh-TW" altLang="en-US" sz="1800" dirty="0" smtClean="0"/>
                        <a:t>安裝檔更新套件 ，</a:t>
                      </a:r>
                      <a:endParaRPr lang="en-US" altLang="zh-TW" sz="1800" dirty="0" smtClean="0"/>
                    </a:p>
                    <a:p>
                      <a:pPr>
                        <a:lnSpc>
                          <a:spcPct val="150000"/>
                        </a:lnSpc>
                      </a:pPr>
                      <a:r>
                        <a:rPr lang="zh-TW" altLang="en-US" sz="1800" dirty="0" smtClean="0"/>
                        <a:t>若未曾安裝過也仍會執行安裝動作</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r h="370840">
                <a:tc rowSpan="3">
                  <a:txBody>
                    <a:bodyPr/>
                    <a:lstStyle/>
                    <a:p>
                      <a:pPr>
                        <a:lnSpc>
                          <a:spcPct val="150000"/>
                        </a:lnSpc>
                      </a:pPr>
                      <a:r>
                        <a:rPr lang="zh-TW" altLang="en-US" sz="1800" dirty="0" smtClean="0"/>
                        <a:t>查詢</a:t>
                      </a:r>
                      <a:endParaRPr lang="zh-TW"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altLang="zh-TW" sz="1800" dirty="0" smtClean="0"/>
                        <a:t>rpm -q </a:t>
                      </a:r>
                      <a:r>
                        <a:rPr lang="zh-TW" altLang="en-US" sz="1800" dirty="0" smtClean="0"/>
                        <a:t>套件</a:t>
                      </a:r>
                      <a:r>
                        <a:rPr lang="en-US" altLang="zh-TW" sz="1800" dirty="0" smtClean="0"/>
                        <a:t>1</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altLang="zh-TW" sz="1800" dirty="0" smtClean="0"/>
                        <a:t>query</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zh-TW" altLang="en-US" sz="1800" dirty="0" smtClean="0"/>
                        <a:t>查詢套件</a:t>
                      </a:r>
                      <a:r>
                        <a:rPr lang="en-US" altLang="zh-TW" sz="1800" dirty="0" smtClean="0"/>
                        <a:t>1</a:t>
                      </a:r>
                      <a:r>
                        <a:rPr lang="zh-TW" altLang="en-US" sz="1800" dirty="0" smtClean="0"/>
                        <a:t>是否已安裝</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4"/>
                  </a:ext>
                </a:extLst>
              </a:tr>
              <a:tr h="370840">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altLang="zh-TW" sz="1800" dirty="0" smtClean="0"/>
                        <a:t>rpm</a:t>
                      </a:r>
                      <a:r>
                        <a:rPr lang="en-US" altLang="zh-TW" sz="1800" baseline="0" dirty="0" smtClean="0"/>
                        <a:t> </a:t>
                      </a:r>
                      <a:r>
                        <a:rPr lang="en-US" altLang="zh-TW" sz="1800" dirty="0" smtClean="0"/>
                        <a:t>-</a:t>
                      </a:r>
                      <a:r>
                        <a:rPr lang="en-US" altLang="zh-TW" sz="1800" dirty="0" err="1" smtClean="0"/>
                        <a:t>qa</a:t>
                      </a:r>
                      <a:r>
                        <a:rPr lang="zh-TW" altLang="en-US" sz="1800" dirty="0" smtClean="0"/>
                        <a:t>   </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kumimoji="0" lang="en-US" altLang="zh-TW" sz="1800" kern="1200" dirty="0" smtClean="0">
                          <a:effectLst/>
                        </a:rPr>
                        <a:t>query all</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kumimoji="0" lang="zh-TW" altLang="en-US" sz="1800" kern="1200" dirty="0" smtClean="0">
                          <a:effectLst/>
                        </a:rPr>
                        <a:t>查詢目前系統上，所有已安裝的套件 </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5"/>
                  </a:ext>
                </a:extLst>
              </a:tr>
              <a:tr h="370840">
                <a:tc vMerge="1">
                  <a:txBody>
                    <a:bodyPr/>
                    <a:lstStyle/>
                    <a:p>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altLang="zh-TW" sz="1800" dirty="0" smtClean="0"/>
                        <a:t>rpm -</a:t>
                      </a:r>
                      <a:r>
                        <a:rPr lang="en-US" altLang="zh-TW" sz="1800" dirty="0" err="1" smtClean="0"/>
                        <a:t>ql</a:t>
                      </a:r>
                      <a:r>
                        <a:rPr lang="zh-TW" altLang="en-US" sz="1800" dirty="0" smtClean="0"/>
                        <a:t>  套件</a:t>
                      </a:r>
                      <a:r>
                        <a:rPr lang="en-US" altLang="zh-TW" sz="1800" dirty="0" smtClean="0"/>
                        <a:t>1</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altLang="zh-TW" sz="1800" dirty="0" smtClean="0"/>
                        <a:t>query</a:t>
                      </a:r>
                      <a:r>
                        <a:rPr lang="en-US" altLang="zh-TW" sz="1800" baseline="0" dirty="0" smtClean="0"/>
                        <a:t> list</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zh-TW" altLang="en-US" sz="1800" dirty="0" smtClean="0"/>
                        <a:t>查詢套件的內容清單</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4936085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為何</a:t>
            </a:r>
            <a:r>
              <a:rPr lang="zh-TW" altLang="en-US" dirty="0"/>
              <a:t>多數人</a:t>
            </a:r>
            <a:r>
              <a:rPr lang="zh-TW" altLang="en-US" dirty="0" smtClean="0"/>
              <a:t>不用</a:t>
            </a:r>
            <a:r>
              <a:rPr lang="en-US" altLang="zh-TW" dirty="0"/>
              <a:t>Linux?</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17</a:t>
            </a:fld>
            <a:endParaRPr lang="zh-TW" altLang="en-US"/>
          </a:p>
        </p:txBody>
      </p:sp>
      <p:sp>
        <p:nvSpPr>
          <p:cNvPr id="4" name="內容版面配置區 3"/>
          <p:cNvSpPr>
            <a:spLocks noGrp="1"/>
          </p:cNvSpPr>
          <p:nvPr>
            <p:ph sz="quarter" idx="1"/>
          </p:nvPr>
        </p:nvSpPr>
        <p:spPr/>
        <p:txBody>
          <a:bodyPr/>
          <a:lstStyle/>
          <a:p>
            <a:endParaRPr lang="zh-TW" altLang="en-US"/>
          </a:p>
        </p:txBody>
      </p:sp>
      <p:graphicFrame>
        <p:nvGraphicFramePr>
          <p:cNvPr id="5" name="內容版面配置區 6"/>
          <p:cNvGraphicFramePr>
            <a:graphicFrameLocks/>
          </p:cNvGraphicFramePr>
          <p:nvPr>
            <p:extLst>
              <p:ext uri="{D42A27DB-BD31-4B8C-83A1-F6EECF244321}">
                <p14:modId xmlns:p14="http://schemas.microsoft.com/office/powerpoint/2010/main" val="947888249"/>
              </p:ext>
            </p:extLst>
          </p:nvPr>
        </p:nvGraphicFramePr>
        <p:xfrm>
          <a:off x="457200" y="1363216"/>
          <a:ext cx="6775721" cy="51621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7" descr="C:\Users\YanMing\AppData\Local\Microsoft\Windows\INetCache\IE\4BC39VYT\Computer-Guy[1].png"/>
          <p:cNvPicPr>
            <a:picLocks noChangeAspect="1" noChangeArrowheads="1"/>
          </p:cNvPicPr>
          <p:nvPr/>
        </p:nvPicPr>
        <p:blipFill>
          <a:blip r:embed="rId8" cstate="email">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6349915" y="4725144"/>
            <a:ext cx="2470557" cy="1588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70947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rpm</a:t>
            </a:r>
            <a:r>
              <a:rPr lang="zh-TW" altLang="en-US" smtClean="0"/>
              <a:t>練習範例</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170</a:t>
            </a:fld>
            <a:endParaRPr lang="zh-TW" altLang="en-US" dirty="0"/>
          </a:p>
        </p:txBody>
      </p:sp>
      <p:sp>
        <p:nvSpPr>
          <p:cNvPr id="4" name="內容版面配置區 3"/>
          <p:cNvSpPr>
            <a:spLocks noGrp="1"/>
          </p:cNvSpPr>
          <p:nvPr>
            <p:ph sz="quarter" idx="1"/>
          </p:nvPr>
        </p:nvSpPr>
        <p:spPr/>
        <p:txBody>
          <a:bodyPr>
            <a:normAutofit/>
          </a:bodyPr>
          <a:lstStyle/>
          <a:p>
            <a:r>
              <a:rPr lang="zh-TW" altLang="en-US" dirty="0" smtClean="0"/>
              <a:t>以</a:t>
            </a:r>
            <a:r>
              <a:rPr lang="en-US" altLang="zh-TW" dirty="0" smtClean="0"/>
              <a:t>rpm</a:t>
            </a:r>
            <a:r>
              <a:rPr lang="zh-TW" altLang="en-US" dirty="0" smtClean="0"/>
              <a:t>安裝</a:t>
            </a:r>
            <a:r>
              <a:rPr lang="en-US" altLang="zh-TW" dirty="0" err="1" smtClean="0"/>
              <a:t>nmap</a:t>
            </a:r>
            <a:endParaRPr lang="en-US" altLang="zh-TW" dirty="0" smtClean="0"/>
          </a:p>
          <a:p>
            <a:pPr lvl="1"/>
            <a:r>
              <a:rPr lang="zh-TW" altLang="en-US" dirty="0" smtClean="0"/>
              <a:t>首先必須下載安裝檔</a:t>
            </a:r>
            <a:endParaRPr lang="en-US" altLang="zh-TW" dirty="0" smtClean="0"/>
          </a:p>
          <a:p>
            <a:pPr lvl="2"/>
            <a:r>
              <a:rPr lang="zh-TW" altLang="en-US" dirty="0"/>
              <a:t>官</a:t>
            </a:r>
            <a:r>
              <a:rPr lang="zh-TW" altLang="en-US" dirty="0" smtClean="0"/>
              <a:t>網下載</a:t>
            </a:r>
            <a:r>
              <a:rPr lang="en-US" altLang="zh-TW" dirty="0" smtClean="0"/>
              <a:t>*.rpm  </a:t>
            </a:r>
            <a:r>
              <a:rPr lang="en-US" altLang="zh-TW" dirty="0" smtClean="0">
                <a:hlinkClick r:id="rId2"/>
              </a:rPr>
              <a:t>https</a:t>
            </a:r>
            <a:r>
              <a:rPr lang="en-US" altLang="zh-TW" dirty="0">
                <a:hlinkClick r:id="rId2"/>
              </a:rPr>
              <a:t>://nmap.org/download.html</a:t>
            </a:r>
            <a:r>
              <a:rPr lang="en-US" altLang="zh-TW" dirty="0"/>
              <a:t> </a:t>
            </a:r>
            <a:endParaRPr lang="en-US" altLang="zh-TW" dirty="0" smtClean="0"/>
          </a:p>
          <a:p>
            <a:pPr lvl="2"/>
            <a:r>
              <a:rPr lang="zh-TW" altLang="en-US" dirty="0" smtClean="0"/>
              <a:t>或是 </a:t>
            </a:r>
            <a:r>
              <a:rPr lang="en-US" altLang="zh-TW" dirty="0" err="1" smtClean="0"/>
              <a:t>wget</a:t>
            </a:r>
            <a:r>
              <a:rPr lang="en-US" altLang="zh-TW" dirty="0" smtClean="0"/>
              <a:t>  https://nmap.org/dist/nmap-7.00-1.x86_64.rpm</a:t>
            </a:r>
            <a:r>
              <a:rPr lang="zh-TW" altLang="en-US" dirty="0" smtClean="0"/>
              <a:t> </a:t>
            </a:r>
            <a:endParaRPr lang="en-US" altLang="zh-TW" dirty="0" smtClean="0"/>
          </a:p>
          <a:p>
            <a:pPr lvl="1"/>
            <a:r>
              <a:rPr lang="zh-TW" altLang="en-US" dirty="0" smtClean="0"/>
              <a:t>安裝</a:t>
            </a:r>
            <a:endParaRPr lang="en-US" altLang="zh-TW" dirty="0" smtClean="0"/>
          </a:p>
          <a:p>
            <a:pPr lvl="2"/>
            <a:r>
              <a:rPr lang="en-US" altLang="zh-TW" dirty="0" err="1" smtClean="0"/>
              <a:t>sudo</a:t>
            </a:r>
            <a:r>
              <a:rPr lang="en-US" altLang="zh-TW" dirty="0" smtClean="0"/>
              <a:t> rpm -</a:t>
            </a:r>
            <a:r>
              <a:rPr lang="en-US" altLang="zh-TW" dirty="0" err="1" smtClean="0"/>
              <a:t>i</a:t>
            </a:r>
            <a:r>
              <a:rPr lang="en-US" altLang="zh-TW" dirty="0" smtClean="0"/>
              <a:t> </a:t>
            </a:r>
            <a:r>
              <a:rPr lang="zh-TW" altLang="en-US" dirty="0" smtClean="0"/>
              <a:t> </a:t>
            </a:r>
            <a:r>
              <a:rPr lang="en-US" altLang="zh-TW" dirty="0" smtClean="0"/>
              <a:t>nmap-7.00-1.x86_64.rpm	</a:t>
            </a:r>
          </a:p>
          <a:p>
            <a:pPr lvl="2"/>
            <a:r>
              <a:rPr lang="en-US" altLang="zh-TW" dirty="0" err="1" smtClean="0"/>
              <a:t>nmap</a:t>
            </a:r>
            <a:r>
              <a:rPr lang="en-US" altLang="zh-TW" dirty="0" smtClean="0"/>
              <a:t> --version 		</a:t>
            </a:r>
            <a:r>
              <a:rPr lang="en-US" altLang="zh-TW" dirty="0" smtClean="0">
                <a:solidFill>
                  <a:srgbClr val="00B050"/>
                </a:solidFill>
              </a:rPr>
              <a:t>#</a:t>
            </a:r>
            <a:r>
              <a:rPr lang="zh-TW" altLang="en-US" dirty="0" smtClean="0">
                <a:solidFill>
                  <a:srgbClr val="00B050"/>
                </a:solidFill>
              </a:rPr>
              <a:t>查詢當前版本</a:t>
            </a:r>
            <a:endParaRPr lang="en-US" altLang="zh-TW" dirty="0" smtClean="0">
              <a:solidFill>
                <a:srgbClr val="00B050"/>
              </a:solidFill>
            </a:endParaRPr>
          </a:p>
          <a:p>
            <a:endParaRPr lang="en-US" altLang="zh-TW" dirty="0" smtClean="0"/>
          </a:p>
          <a:p>
            <a:r>
              <a:rPr lang="en-US" altLang="zh-TW" dirty="0" err="1" smtClean="0"/>
              <a:t>nmap</a:t>
            </a:r>
            <a:r>
              <a:rPr lang="zh-TW" altLang="en-US" dirty="0" smtClean="0"/>
              <a:t>使用範例</a:t>
            </a:r>
            <a:endParaRPr lang="en-US" altLang="zh-TW" dirty="0" smtClean="0"/>
          </a:p>
          <a:p>
            <a:pPr lvl="1"/>
            <a:r>
              <a:rPr lang="zh-TW" altLang="en-US" dirty="0" smtClean="0"/>
              <a:t>以</a:t>
            </a:r>
            <a:r>
              <a:rPr lang="en-US" altLang="zh-TW" dirty="0" err="1" smtClean="0"/>
              <a:t>nmap</a:t>
            </a:r>
            <a:r>
              <a:rPr lang="zh-TW" altLang="en-US" dirty="0" smtClean="0"/>
              <a:t>掃描其官網的</a:t>
            </a:r>
            <a:r>
              <a:rPr lang="en-US" altLang="zh-TW" dirty="0" smtClean="0"/>
              <a:t>port</a:t>
            </a:r>
            <a:r>
              <a:rPr lang="zh-TW" altLang="en-US" dirty="0" smtClean="0"/>
              <a:t>、系統資訊</a:t>
            </a:r>
            <a:endParaRPr lang="en-US" altLang="zh-TW" dirty="0" smtClean="0"/>
          </a:p>
          <a:p>
            <a:pPr lvl="2"/>
            <a:r>
              <a:rPr lang="en-US" altLang="zh-TW" dirty="0" err="1" smtClean="0"/>
              <a:t>nmap</a:t>
            </a:r>
            <a:r>
              <a:rPr lang="en-US" altLang="zh-TW" dirty="0" smtClean="0"/>
              <a:t> -v -A scame.nmap.org</a:t>
            </a:r>
            <a:r>
              <a:rPr lang="zh-TW" altLang="en-US" dirty="0" smtClean="0"/>
              <a:t>  </a:t>
            </a:r>
            <a:endParaRPr lang="zh-TW" altLang="en-US" dirty="0"/>
          </a:p>
        </p:txBody>
      </p:sp>
    </p:spTree>
    <p:extLst>
      <p:ext uri="{BB962C8B-B14F-4D97-AF65-F5344CB8AC3E}">
        <p14:creationId xmlns:p14="http://schemas.microsoft.com/office/powerpoint/2010/main" val="2001976174"/>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APT</a:t>
            </a:r>
            <a:r>
              <a:rPr lang="zh-TW" altLang="en-US" smtClean="0"/>
              <a:t>線上套件管理機制</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171</a:t>
            </a:fld>
            <a:endParaRPr lang="zh-TW" altLang="en-US"/>
          </a:p>
        </p:txBody>
      </p:sp>
      <p:sp>
        <p:nvSpPr>
          <p:cNvPr id="4" name="內容版面配置區 3"/>
          <p:cNvSpPr>
            <a:spLocks noGrp="1"/>
          </p:cNvSpPr>
          <p:nvPr>
            <p:ph sz="quarter" idx="1"/>
          </p:nvPr>
        </p:nvSpPr>
        <p:spPr/>
        <p:txBody>
          <a:bodyPr/>
          <a:lstStyle/>
          <a:p>
            <a:r>
              <a:rPr lang="en-US" altLang="zh-TW" dirty="0" smtClean="0"/>
              <a:t>DPKG</a:t>
            </a:r>
            <a:r>
              <a:rPr lang="zh-TW" altLang="en-US" dirty="0" smtClean="0"/>
              <a:t>系統的中階套件管理工具，可進行線上安裝</a:t>
            </a:r>
            <a:endParaRPr lang="en-US" altLang="zh-TW" dirty="0" smtClean="0"/>
          </a:p>
          <a:p>
            <a:pPr lvl="1"/>
            <a:r>
              <a:rPr lang="en-US" altLang="zh-TW" dirty="0" err="1" smtClean="0"/>
              <a:t>sudo</a:t>
            </a:r>
            <a:r>
              <a:rPr lang="en-US" altLang="zh-TW" dirty="0" smtClean="0"/>
              <a:t> apt-get</a:t>
            </a:r>
            <a:r>
              <a:rPr lang="zh-TW" altLang="en-US" dirty="0" smtClean="0"/>
              <a:t> </a:t>
            </a:r>
            <a:r>
              <a:rPr lang="en-US" altLang="zh-TW" dirty="0" smtClean="0"/>
              <a:t>install subversion</a:t>
            </a:r>
            <a:r>
              <a:rPr lang="zh-TW" altLang="en-US" dirty="0" smtClean="0"/>
              <a:t>  </a:t>
            </a:r>
            <a:r>
              <a:rPr lang="en-US" altLang="zh-TW" dirty="0" smtClean="0">
                <a:solidFill>
                  <a:srgbClr val="00B050"/>
                </a:solidFill>
              </a:rPr>
              <a:t>#</a:t>
            </a:r>
            <a:r>
              <a:rPr lang="zh-TW" altLang="en-US" dirty="0" smtClean="0">
                <a:solidFill>
                  <a:srgbClr val="00B050"/>
                </a:solidFill>
              </a:rPr>
              <a:t>適用於</a:t>
            </a:r>
            <a:r>
              <a:rPr lang="en-US" altLang="zh-TW" dirty="0" err="1" smtClean="0">
                <a:solidFill>
                  <a:srgbClr val="00B050"/>
                </a:solidFill>
              </a:rPr>
              <a:t>ubuntu</a:t>
            </a:r>
            <a:endParaRPr lang="zh-TW" altLang="en-US" dirty="0">
              <a:solidFill>
                <a:srgbClr val="00B050"/>
              </a:solidFill>
            </a:endParaRPr>
          </a:p>
        </p:txBody>
      </p:sp>
      <p:graphicFrame>
        <p:nvGraphicFramePr>
          <p:cNvPr id="6" name="表格 5"/>
          <p:cNvGraphicFramePr>
            <a:graphicFrameLocks noGrp="1"/>
          </p:cNvGraphicFramePr>
          <p:nvPr>
            <p:extLst>
              <p:ext uri="{D42A27DB-BD31-4B8C-83A1-F6EECF244321}">
                <p14:modId xmlns:p14="http://schemas.microsoft.com/office/powerpoint/2010/main" val="2004217924"/>
              </p:ext>
            </p:extLst>
          </p:nvPr>
        </p:nvGraphicFramePr>
        <p:xfrm>
          <a:off x="981585" y="2132855"/>
          <a:ext cx="7982903" cy="4608513"/>
        </p:xfrm>
        <a:graphic>
          <a:graphicData uri="http://schemas.openxmlformats.org/drawingml/2006/table">
            <a:tbl>
              <a:tblPr firstRow="1" bandRow="1">
                <a:tableStyleId>{6E25E649-3F16-4E02-A733-19D2CDBF48F0}</a:tableStyleId>
              </a:tblPr>
              <a:tblGrid>
                <a:gridCol w="1109980">
                  <a:extLst>
                    <a:ext uri="{9D8B030D-6E8A-4147-A177-3AD203B41FA5}">
                      <a16:colId xmlns="" xmlns:a16="http://schemas.microsoft.com/office/drawing/2014/main" val="20000"/>
                    </a:ext>
                  </a:extLst>
                </a:gridCol>
                <a:gridCol w="3178493">
                  <a:extLst>
                    <a:ext uri="{9D8B030D-6E8A-4147-A177-3AD203B41FA5}">
                      <a16:colId xmlns="" xmlns:a16="http://schemas.microsoft.com/office/drawing/2014/main" val="20001"/>
                    </a:ext>
                  </a:extLst>
                </a:gridCol>
                <a:gridCol w="3694430">
                  <a:extLst>
                    <a:ext uri="{9D8B030D-6E8A-4147-A177-3AD203B41FA5}">
                      <a16:colId xmlns="" xmlns:a16="http://schemas.microsoft.com/office/drawing/2014/main" val="20002"/>
                    </a:ext>
                  </a:extLst>
                </a:gridCol>
              </a:tblGrid>
              <a:tr h="354501">
                <a:tc>
                  <a:txBody>
                    <a:bodyPr/>
                    <a:lstStyle/>
                    <a:p>
                      <a:r>
                        <a:rPr lang="zh-TW" altLang="en-US" sz="1600" dirty="0" smtClean="0"/>
                        <a:t>類型</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指令</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說明</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354501">
                <a:tc rowSpan="3">
                  <a:txBody>
                    <a:bodyPr/>
                    <a:lstStyle/>
                    <a:p>
                      <a:r>
                        <a:rPr lang="zh-TW" altLang="en-US" sz="1600" dirty="0" smtClean="0"/>
                        <a:t>安裝</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1600" dirty="0" smtClean="0"/>
                        <a:t>apt-get  install  </a:t>
                      </a:r>
                      <a:r>
                        <a:rPr lang="zh-TW" altLang="en-US" sz="1600" dirty="0" smtClean="0"/>
                        <a:t>套件名</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TW" altLang="en-US" sz="1600" dirty="0" smtClean="0"/>
                        <a:t>安裝套件</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1"/>
                  </a:ext>
                </a:extLst>
              </a:tr>
              <a:tr h="354501">
                <a:tc vMerge="1">
                  <a:txBody>
                    <a:bodyPr/>
                    <a:lstStyle/>
                    <a:p>
                      <a:endParaRPr lang="zh-TW" altLang="en-US" dirty="0"/>
                    </a:p>
                  </a:txBody>
                  <a:tcPr/>
                </a:tc>
                <a:tc>
                  <a:txBody>
                    <a:bodyPr/>
                    <a:lstStyle/>
                    <a:p>
                      <a:r>
                        <a:rPr lang="en-US" altLang="zh-TW" sz="1600" dirty="0" smtClean="0"/>
                        <a:t>apt-get  install  --reinstall  </a:t>
                      </a:r>
                      <a:r>
                        <a:rPr lang="zh-TW" altLang="en-US" sz="1600" dirty="0" smtClean="0"/>
                        <a:t>套件名</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TW" altLang="en-US" sz="1600" dirty="0" smtClean="0"/>
                        <a:t>重新安裝套件</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2"/>
                  </a:ext>
                </a:extLst>
              </a:tr>
              <a:tr h="354501">
                <a:tc vMerge="1">
                  <a:txBody>
                    <a:bodyPr/>
                    <a:lstStyle/>
                    <a:p>
                      <a:endParaRPr lang="zh-TW" altLang="en-US" dirty="0"/>
                    </a:p>
                  </a:txBody>
                  <a:tcPr/>
                </a:tc>
                <a:tc>
                  <a:txBody>
                    <a:bodyPr/>
                    <a:lstStyle/>
                    <a:p>
                      <a:r>
                        <a:rPr lang="en-US" altLang="zh-TW" sz="1600" dirty="0" smtClean="0"/>
                        <a:t>apt-get  download</a:t>
                      </a:r>
                      <a:r>
                        <a:rPr lang="zh-TW" altLang="en-US" sz="1600" dirty="0" smtClean="0"/>
                        <a:t>  套件名</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TW" altLang="en-US" sz="1600" dirty="0" smtClean="0"/>
                        <a:t>只下載安裝檔</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r h="354501">
                <a:tc rowSpan="4">
                  <a:txBody>
                    <a:bodyPr/>
                    <a:lstStyle/>
                    <a:p>
                      <a:r>
                        <a:rPr lang="zh-TW" altLang="en-US" sz="1600" dirty="0" smtClean="0"/>
                        <a:t>移除</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1600" dirty="0" smtClean="0"/>
                        <a:t>apt-get  remove  </a:t>
                      </a:r>
                      <a:r>
                        <a:rPr lang="zh-TW" altLang="en-US" sz="1600" dirty="0" smtClean="0"/>
                        <a:t>套件名</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移除套件，但保留設定檔</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4"/>
                  </a:ext>
                </a:extLst>
              </a:tr>
              <a:tr h="354501">
                <a:tc vMerge="1">
                  <a:txBody>
                    <a:bodyPr/>
                    <a:lstStyle/>
                    <a:p>
                      <a:endParaRPr lang="zh-TW" altLang="en-US"/>
                    </a:p>
                  </a:txBody>
                  <a:tcPr/>
                </a:tc>
                <a:tc>
                  <a:txBody>
                    <a:bodyPr/>
                    <a:lstStyle/>
                    <a:p>
                      <a:r>
                        <a:rPr lang="en-US" altLang="zh-TW" sz="1600" dirty="0" smtClean="0"/>
                        <a:t>apt-get  remove  --purge  </a:t>
                      </a:r>
                      <a:r>
                        <a:rPr lang="zh-TW" altLang="en-US" sz="1600" dirty="0" smtClean="0"/>
                        <a:t>套件名</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TW" altLang="en-US" sz="1600" dirty="0" smtClean="0"/>
                        <a:t>完整移除套件，不保留設定檔</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5"/>
                  </a:ext>
                </a:extLst>
              </a:tr>
              <a:tr h="354501">
                <a:tc vMerge="1">
                  <a:txBody>
                    <a:bodyPr/>
                    <a:lstStyle/>
                    <a:p>
                      <a:endParaRPr lang="zh-TW" altLang="en-US" dirty="0"/>
                    </a:p>
                  </a:txBody>
                  <a:tcPr/>
                </a:tc>
                <a:tc>
                  <a:txBody>
                    <a:bodyPr/>
                    <a:lstStyle/>
                    <a:p>
                      <a:r>
                        <a:rPr lang="en-US" altLang="zh-TW" sz="1600" dirty="0" smtClean="0"/>
                        <a:t>apt-get  </a:t>
                      </a:r>
                      <a:r>
                        <a:rPr lang="en-US" altLang="zh-TW" sz="1600" dirty="0" err="1" smtClean="0"/>
                        <a:t>autoclean</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移除無用套裝軟體檔案，但保留安裝檔</a:t>
                      </a:r>
                      <a:endParaRPr lang="en-US" altLang="zh-TW" sz="16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6"/>
                  </a:ext>
                </a:extLst>
              </a:tr>
              <a:tr h="354501">
                <a:tc vMerge="1">
                  <a:txBody>
                    <a:bodyPr/>
                    <a:lstStyle/>
                    <a:p>
                      <a:endParaRPr lang="zh-TW" altLang="en-US" dirty="0"/>
                    </a:p>
                  </a:txBody>
                  <a:tcPr/>
                </a:tc>
                <a:tc>
                  <a:txBody>
                    <a:bodyPr/>
                    <a:lstStyle/>
                    <a:p>
                      <a:r>
                        <a:rPr lang="en-US" altLang="zh-TW" sz="1600" dirty="0" smtClean="0"/>
                        <a:t>apt-get  clean</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移除無用套裝軟體檔案，不保留安裝檔</a:t>
                      </a:r>
                      <a:endParaRPr lang="en-US" altLang="zh-TW" sz="16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7"/>
                  </a:ext>
                </a:extLst>
              </a:tr>
              <a:tr h="354501">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更新</a:t>
                      </a:r>
                      <a:endParaRPr lang="en-US" altLang="zh-TW" sz="16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1600" dirty="0" smtClean="0"/>
                        <a:t>apt-get  update</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更新套件清單</a:t>
                      </a:r>
                      <a:endParaRPr lang="en-US" altLang="zh-TW" sz="16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8"/>
                  </a:ext>
                </a:extLst>
              </a:tr>
              <a:tr h="354501">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600" dirty="0" smtClean="0"/>
                    </a:p>
                  </a:txBody>
                  <a:tcPr/>
                </a:tc>
                <a:tc>
                  <a:txBody>
                    <a:bodyPr/>
                    <a:lstStyle/>
                    <a:p>
                      <a:r>
                        <a:rPr lang="en-US" altLang="zh-TW" sz="1600" dirty="0" smtClean="0"/>
                        <a:t>apt-get  upgrade</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逐一升級所有有新版的軟體套件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9"/>
                  </a:ext>
                </a:extLst>
              </a:tr>
              <a:tr h="354501">
                <a:tc row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檢視</a:t>
                      </a:r>
                      <a:r>
                        <a:rPr lang="en-US" altLang="zh-TW" sz="1600" dirty="0" smtClean="0"/>
                        <a:t>/</a:t>
                      </a:r>
                      <a:r>
                        <a:rPr lang="zh-TW" altLang="en-US" sz="1600" dirty="0" smtClean="0"/>
                        <a:t>查詢</a:t>
                      </a:r>
                      <a:endParaRPr lang="en-US" altLang="zh-TW" sz="16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1600" dirty="0" smtClean="0"/>
                        <a:t>apt-cache  search  </a:t>
                      </a:r>
                      <a:r>
                        <a:rPr lang="zh-TW" altLang="en-US" sz="1600" dirty="0" smtClean="0"/>
                        <a:t>字串</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搜尋可用套件</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10"/>
                  </a:ext>
                </a:extLst>
              </a:tr>
              <a:tr h="354501">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1600" dirty="0" smtClean="0"/>
                        <a:t>apt-cache  -n  search  </a:t>
                      </a:r>
                      <a:r>
                        <a:rPr lang="zh-TW" altLang="en-US" sz="1600" dirty="0" smtClean="0"/>
                        <a:t>字串 </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TW" altLang="en-US" sz="1600" dirty="0" smtClean="0"/>
                        <a:t>僅從套件名稱搜尋</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11"/>
                  </a:ext>
                </a:extLst>
              </a:tr>
              <a:tr h="354501">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1600" dirty="0" smtClean="0"/>
                        <a:t>apt-cache  show  vim</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TW" altLang="en-US" sz="1600" dirty="0" smtClean="0"/>
                        <a:t>查詢</a:t>
                      </a:r>
                      <a:r>
                        <a:rPr lang="en-US" altLang="zh-TW" sz="1600" dirty="0" smtClean="0"/>
                        <a:t>vim</a:t>
                      </a:r>
                      <a:r>
                        <a:rPr lang="zh-TW" altLang="en-US" sz="1600" dirty="0" smtClean="0"/>
                        <a:t>套件資訊</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61266836"/>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da-DK" altLang="zh-TW" smtClean="0"/>
              <a:t>dpkg</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172</a:t>
            </a:fld>
            <a:endParaRPr lang="zh-TW" altLang="en-US"/>
          </a:p>
        </p:txBody>
      </p:sp>
      <p:sp>
        <p:nvSpPr>
          <p:cNvPr id="4" name="內容版面配置區 3"/>
          <p:cNvSpPr>
            <a:spLocks noGrp="1"/>
          </p:cNvSpPr>
          <p:nvPr>
            <p:ph sz="quarter" idx="1"/>
          </p:nvPr>
        </p:nvSpPr>
        <p:spPr/>
        <p:txBody>
          <a:bodyPr/>
          <a:lstStyle/>
          <a:p>
            <a:r>
              <a:rPr lang="zh-TW" altLang="en-US" dirty="0" smtClean="0"/>
              <a:t>屬於</a:t>
            </a:r>
            <a:r>
              <a:rPr lang="en-US" altLang="zh-TW" dirty="0" smtClean="0"/>
              <a:t>DPKG</a:t>
            </a:r>
            <a:r>
              <a:rPr lang="zh-TW" altLang="en-US" dirty="0" smtClean="0"/>
              <a:t>系統的低階套件管理工具 </a:t>
            </a:r>
            <a:r>
              <a:rPr lang="en-US" altLang="zh-TW" dirty="0" smtClean="0"/>
              <a:t>(Ubuntu</a:t>
            </a:r>
            <a:r>
              <a:rPr lang="zh-TW" altLang="en-US" dirty="0" smtClean="0"/>
              <a:t>適用</a:t>
            </a:r>
            <a:r>
              <a:rPr lang="en-US" altLang="zh-TW" dirty="0" smtClean="0"/>
              <a:t>)</a:t>
            </a:r>
          </a:p>
          <a:p>
            <a:r>
              <a:rPr lang="zh-TW" altLang="en-US" dirty="0"/>
              <a:t>安裝</a:t>
            </a:r>
            <a:r>
              <a:rPr lang="zh-TW" altLang="en-US" dirty="0" smtClean="0"/>
              <a:t>檔格式為 *</a:t>
            </a:r>
            <a:r>
              <a:rPr lang="en-US" altLang="zh-TW" dirty="0" smtClean="0"/>
              <a:t>.deb</a:t>
            </a:r>
          </a:p>
          <a:p>
            <a:r>
              <a:rPr lang="zh-TW" altLang="en-US" dirty="0" smtClean="0"/>
              <a:t>範例</a:t>
            </a:r>
            <a:r>
              <a:rPr lang="en-US" altLang="zh-TW" dirty="0" smtClean="0"/>
              <a:t>:</a:t>
            </a:r>
          </a:p>
          <a:p>
            <a:pPr lvl="1"/>
            <a:r>
              <a:rPr lang="zh-TW" altLang="en-US" dirty="0" smtClean="0"/>
              <a:t>搜尋下載 </a:t>
            </a:r>
            <a:r>
              <a:rPr lang="en-US" altLang="zh-TW" sz="2400" dirty="0" smtClean="0"/>
              <a:t>subversion_1.9.5-1ubuntu1_i386.deb</a:t>
            </a:r>
            <a:endParaRPr lang="en-US" altLang="zh-TW" dirty="0" smtClean="0"/>
          </a:p>
          <a:p>
            <a:pPr lvl="1"/>
            <a:r>
              <a:rPr lang="zh-TW" altLang="en-US" sz="2000" dirty="0" smtClean="0"/>
              <a:t>安裝： </a:t>
            </a:r>
            <a:r>
              <a:rPr lang="en-US" altLang="zh-TW" sz="2000" dirty="0" err="1" smtClean="0"/>
              <a:t>sudo</a:t>
            </a:r>
            <a:r>
              <a:rPr lang="en-US" altLang="zh-TW" sz="2000" dirty="0" smtClean="0"/>
              <a:t> </a:t>
            </a:r>
            <a:r>
              <a:rPr lang="en-US" altLang="zh-TW" sz="2000" dirty="0" err="1" smtClean="0"/>
              <a:t>dpkg</a:t>
            </a:r>
            <a:r>
              <a:rPr lang="en-US" altLang="zh-TW" sz="2000" dirty="0" smtClean="0"/>
              <a:t> -</a:t>
            </a:r>
            <a:r>
              <a:rPr lang="en-US" altLang="zh-TW" sz="2000" dirty="0" err="1" smtClean="0"/>
              <a:t>i</a:t>
            </a:r>
            <a:r>
              <a:rPr lang="en-US" altLang="zh-TW" sz="2000" dirty="0" smtClean="0"/>
              <a:t> subversion_1.9.5-1ubuntu1_i386.deb</a:t>
            </a:r>
          </a:p>
          <a:p>
            <a:pPr lvl="1"/>
            <a:endParaRPr lang="zh-TW" altLang="en-US" dirty="0"/>
          </a:p>
        </p:txBody>
      </p:sp>
      <p:graphicFrame>
        <p:nvGraphicFramePr>
          <p:cNvPr id="11" name="表格 10"/>
          <p:cNvGraphicFramePr>
            <a:graphicFrameLocks noGrp="1"/>
          </p:cNvGraphicFramePr>
          <p:nvPr>
            <p:extLst>
              <p:ext uri="{D42A27DB-BD31-4B8C-83A1-F6EECF244321}">
                <p14:modId xmlns:p14="http://schemas.microsoft.com/office/powerpoint/2010/main" val="1029964877"/>
              </p:ext>
            </p:extLst>
          </p:nvPr>
        </p:nvGraphicFramePr>
        <p:xfrm>
          <a:off x="1187624" y="3645024"/>
          <a:ext cx="5755641" cy="2966720"/>
        </p:xfrm>
        <a:graphic>
          <a:graphicData uri="http://schemas.openxmlformats.org/drawingml/2006/table">
            <a:tbl>
              <a:tblPr firstRow="1" bandRow="1">
                <a:tableStyleId>{6E25E649-3F16-4E02-A733-19D2CDBF48F0}</a:tableStyleId>
              </a:tblPr>
              <a:tblGrid>
                <a:gridCol w="646430">
                  <a:extLst>
                    <a:ext uri="{9D8B030D-6E8A-4147-A177-3AD203B41FA5}">
                      <a16:colId xmlns="" xmlns:a16="http://schemas.microsoft.com/office/drawing/2014/main" val="20000"/>
                    </a:ext>
                  </a:extLst>
                </a:gridCol>
                <a:gridCol w="2114868">
                  <a:extLst>
                    <a:ext uri="{9D8B030D-6E8A-4147-A177-3AD203B41FA5}">
                      <a16:colId xmlns="" xmlns:a16="http://schemas.microsoft.com/office/drawing/2014/main" val="20001"/>
                    </a:ext>
                  </a:extLst>
                </a:gridCol>
                <a:gridCol w="2994343">
                  <a:extLst>
                    <a:ext uri="{9D8B030D-6E8A-4147-A177-3AD203B41FA5}">
                      <a16:colId xmlns="" xmlns:a16="http://schemas.microsoft.com/office/drawing/2014/main" val="20002"/>
                    </a:ext>
                  </a:extLst>
                </a:gridCol>
              </a:tblGrid>
              <a:tr h="370840">
                <a:tc>
                  <a:txBody>
                    <a:bodyPr/>
                    <a:lstStyle/>
                    <a:p>
                      <a:r>
                        <a:rPr lang="zh-TW" altLang="en-US" sz="1600" dirty="0" smtClean="0"/>
                        <a:t>類型</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指令</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說明</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370840">
                <a:tc>
                  <a:txBody>
                    <a:bodyPr/>
                    <a:lstStyle/>
                    <a:p>
                      <a:r>
                        <a:rPr lang="zh-TW" altLang="en-US" sz="1600" dirty="0" smtClean="0"/>
                        <a:t>安裝</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1600" dirty="0" err="1" smtClean="0"/>
                        <a:t>dpkg</a:t>
                      </a:r>
                      <a:r>
                        <a:rPr lang="en-US" altLang="zh-TW" sz="1600" dirty="0" smtClean="0"/>
                        <a:t>  -</a:t>
                      </a:r>
                      <a:r>
                        <a:rPr lang="en-US" altLang="zh-TW" sz="1600" dirty="0" err="1" smtClean="0"/>
                        <a:t>i</a:t>
                      </a:r>
                      <a:r>
                        <a:rPr lang="en-US" altLang="zh-TW" sz="1600" dirty="0" smtClean="0"/>
                        <a:t>  </a:t>
                      </a:r>
                      <a:r>
                        <a:rPr lang="en-US" altLang="zh-TW" sz="1600" dirty="0" err="1" smtClean="0"/>
                        <a:t>XXX.deb</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需自行下載安裝檔</a:t>
                      </a:r>
                      <a:r>
                        <a:rPr lang="en-US" altLang="zh-TW" sz="1600" dirty="0" smtClean="0"/>
                        <a:t> </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1"/>
                  </a:ext>
                </a:extLst>
              </a:tr>
              <a:tr h="370840">
                <a:tc rowSpan="5">
                  <a:txBody>
                    <a:bodyPr/>
                    <a:lstStyle/>
                    <a:p>
                      <a:r>
                        <a:rPr lang="zh-TW" altLang="en-US" sz="1600" dirty="0" smtClean="0"/>
                        <a:t>檢視</a:t>
                      </a:r>
                      <a:endParaRPr lang="en-US" altLang="zh-TW" sz="1600" dirty="0" smtClean="0"/>
                    </a:p>
                    <a:p>
                      <a:r>
                        <a:rPr lang="zh-TW" altLang="en-US" sz="1600" dirty="0" smtClean="0"/>
                        <a:t>查詢</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1600" dirty="0" err="1" smtClean="0"/>
                        <a:t>dpkg</a:t>
                      </a:r>
                      <a:r>
                        <a:rPr lang="en-US" altLang="zh-TW" sz="1600" dirty="0" smtClean="0"/>
                        <a:t> --info </a:t>
                      </a:r>
                      <a:r>
                        <a:rPr lang="zh-TW" altLang="en-US" sz="1600" dirty="0" smtClean="0"/>
                        <a:t> </a:t>
                      </a:r>
                      <a:r>
                        <a:rPr lang="en-US" altLang="zh-TW" sz="1600" dirty="0" err="1" smtClean="0"/>
                        <a:t>XXX.deb</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查詢安裝檔資訊</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2"/>
                  </a:ext>
                </a:extLst>
              </a:tr>
              <a:tr h="370840">
                <a:tc vMerge="1">
                  <a:txBody>
                    <a:bodyPr/>
                    <a:lstStyle/>
                    <a:p>
                      <a:endParaRPr lang="zh-TW" altLang="en-US"/>
                    </a:p>
                  </a:txBody>
                  <a:tcPr/>
                </a:tc>
                <a:tc>
                  <a:txBody>
                    <a:bodyPr/>
                    <a:lstStyle/>
                    <a:p>
                      <a:r>
                        <a:rPr lang="en-US" altLang="zh-TW" sz="1600" dirty="0" err="1" smtClean="0"/>
                        <a:t>dpkg</a:t>
                      </a:r>
                      <a:r>
                        <a:rPr lang="en-US" altLang="zh-TW" sz="1600" dirty="0" smtClean="0"/>
                        <a:t>  --list</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顯示目前安裝的套件清單</a:t>
                      </a:r>
                      <a:endParaRPr lang="en-US" altLang="zh-TW" sz="16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r h="370840">
                <a:tc vMerge="1">
                  <a:txBody>
                    <a:bodyPr/>
                    <a:lstStyle/>
                    <a:p>
                      <a:endParaRPr lang="zh-TW" altLang="en-US"/>
                    </a:p>
                  </a:txBody>
                  <a:tcPr/>
                </a:tc>
                <a:tc>
                  <a:txBody>
                    <a:bodyPr/>
                    <a:lstStyle/>
                    <a:p>
                      <a:r>
                        <a:rPr lang="en-US" altLang="zh-TW" sz="1600" dirty="0" err="1" smtClean="0"/>
                        <a:t>dpkg</a:t>
                      </a:r>
                      <a:r>
                        <a:rPr lang="en-US" altLang="zh-TW" sz="1600" dirty="0" smtClean="0"/>
                        <a:t>  --</a:t>
                      </a:r>
                      <a:r>
                        <a:rPr lang="en-US" altLang="zh-TW" sz="1600" dirty="0" err="1" smtClean="0"/>
                        <a:t>listfiles</a:t>
                      </a:r>
                      <a:r>
                        <a:rPr lang="en-US" altLang="zh-TW" sz="1600" dirty="0" smtClean="0"/>
                        <a:t>  vim</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哪些跟</a:t>
                      </a:r>
                      <a:r>
                        <a:rPr lang="en-US" altLang="zh-TW" sz="1600" dirty="0" smtClean="0"/>
                        <a:t>vim</a:t>
                      </a:r>
                      <a:r>
                        <a:rPr lang="zh-TW" altLang="en-US" sz="1600" dirty="0" smtClean="0"/>
                        <a:t>有關的檔案被安裝了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4"/>
                  </a:ext>
                </a:extLst>
              </a:tr>
              <a:tr h="370840">
                <a:tc vMerge="1">
                  <a:txBody>
                    <a:bodyPr/>
                    <a:lstStyle/>
                    <a:p>
                      <a:endParaRPr lang="zh-TW" altLang="en-US"/>
                    </a:p>
                  </a:txBody>
                  <a:tcPr/>
                </a:tc>
                <a:tc>
                  <a:txBody>
                    <a:bodyPr/>
                    <a:lstStyle/>
                    <a:p>
                      <a:r>
                        <a:rPr lang="en-US" altLang="zh-TW" sz="1600" dirty="0" err="1" smtClean="0"/>
                        <a:t>dpkg</a:t>
                      </a:r>
                      <a:r>
                        <a:rPr lang="en-US" altLang="zh-TW" sz="1600" dirty="0" smtClean="0"/>
                        <a:t>  --status  vim </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查詢</a:t>
                      </a:r>
                      <a:r>
                        <a:rPr lang="en-US" altLang="zh-TW" sz="1600" dirty="0" smtClean="0"/>
                        <a:t>vim</a:t>
                      </a:r>
                      <a:r>
                        <a:rPr lang="zh-TW" altLang="en-US" sz="1600" dirty="0" smtClean="0"/>
                        <a:t>套件狀態，版本等</a:t>
                      </a:r>
                      <a:endParaRPr lang="en-US" altLang="zh-TW" sz="16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5"/>
                  </a:ext>
                </a:extLst>
              </a:tr>
              <a:tr h="370840">
                <a:tc vMerge="1">
                  <a:txBody>
                    <a:bodyPr/>
                    <a:lstStyle/>
                    <a:p>
                      <a:endParaRPr lang="zh-TW" altLang="en-US" dirty="0"/>
                    </a:p>
                  </a:txBody>
                  <a:tcPr/>
                </a:tc>
                <a:tc>
                  <a:txBody>
                    <a:bodyPr/>
                    <a:lstStyle/>
                    <a:p>
                      <a:r>
                        <a:rPr lang="en-US" altLang="zh-TW" sz="1600" dirty="0" err="1" smtClean="0"/>
                        <a:t>dpkg</a:t>
                      </a:r>
                      <a:r>
                        <a:rPr lang="en-US" altLang="zh-TW" sz="1600" dirty="0" smtClean="0"/>
                        <a:t>  -p  vim </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TW" altLang="en-US" sz="1600" dirty="0" smtClean="0"/>
                        <a:t>顯示</a:t>
                      </a:r>
                      <a:r>
                        <a:rPr lang="en-US" altLang="zh-TW" sz="1600" dirty="0" smtClean="0"/>
                        <a:t>vim</a:t>
                      </a:r>
                      <a:r>
                        <a:rPr lang="zh-TW" altLang="en-US" sz="1600" dirty="0" smtClean="0"/>
                        <a:t>可用版本的詳細資訊</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移除</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1600" dirty="0" err="1" smtClean="0"/>
                        <a:t>dpkg</a:t>
                      </a:r>
                      <a:r>
                        <a:rPr lang="en-US" altLang="zh-TW" sz="1600" dirty="0" smtClean="0"/>
                        <a:t>  -r  vim</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移除</a:t>
                      </a:r>
                      <a:r>
                        <a:rPr lang="en-US" altLang="zh-TW" sz="1600" dirty="0" smtClean="0"/>
                        <a:t>vim  (</a:t>
                      </a:r>
                      <a:r>
                        <a:rPr lang="zh-TW" altLang="en-US" sz="1600" dirty="0" smtClean="0"/>
                        <a:t>套件的名稱</a:t>
                      </a:r>
                      <a:r>
                        <a:rPr lang="en-US" altLang="zh-TW" sz="1600" dirty="0" smtClean="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7"/>
                  </a:ext>
                </a:extLst>
              </a:tr>
            </a:tbl>
          </a:graphicData>
        </a:graphic>
      </p:graphicFrame>
    </p:spTree>
    <p:extLst>
      <p:ext uri="{BB962C8B-B14F-4D97-AF65-F5344CB8AC3E}">
        <p14:creationId xmlns:p14="http://schemas.microsoft.com/office/powerpoint/2010/main" val="1565483336"/>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使用</a:t>
            </a:r>
            <a:r>
              <a:rPr lang="en-US" altLang="zh-TW" smtClean="0"/>
              <a:t>tar ball</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173</a:t>
            </a:fld>
            <a:endParaRPr lang="zh-TW" altLang="en-US"/>
          </a:p>
        </p:txBody>
      </p:sp>
      <p:sp>
        <p:nvSpPr>
          <p:cNvPr id="4" name="內容版面配置區 3"/>
          <p:cNvSpPr>
            <a:spLocks noGrp="1"/>
          </p:cNvSpPr>
          <p:nvPr>
            <p:ph sz="quarter" idx="1"/>
          </p:nvPr>
        </p:nvSpPr>
        <p:spPr/>
        <p:txBody>
          <a:bodyPr/>
          <a:lstStyle/>
          <a:p>
            <a:r>
              <a:rPr lang="en-US" altLang="zh-TW" dirty="0" err="1" smtClean="0"/>
              <a:t>tarball</a:t>
            </a:r>
            <a:r>
              <a:rPr lang="en-US" altLang="zh-TW" dirty="0" smtClean="0"/>
              <a:t> </a:t>
            </a:r>
            <a:r>
              <a:rPr lang="zh-TW" altLang="en-US" dirty="0" smtClean="0"/>
              <a:t>就是以 *</a:t>
            </a:r>
            <a:r>
              <a:rPr lang="en-US" altLang="zh-TW" dirty="0" smtClean="0"/>
              <a:t>.tar.gz </a:t>
            </a:r>
            <a:r>
              <a:rPr lang="zh-TW" altLang="en-US" dirty="0" smtClean="0"/>
              <a:t>等型式壓縮之後的套件原始檔</a:t>
            </a:r>
            <a:endParaRPr lang="en-US" altLang="zh-TW" dirty="0" smtClean="0"/>
          </a:p>
          <a:p>
            <a:r>
              <a:rPr lang="en-US" altLang="zh-TW" dirty="0" err="1" smtClean="0"/>
              <a:t>tarball</a:t>
            </a:r>
            <a:r>
              <a:rPr lang="zh-TW" altLang="en-US" dirty="0" smtClean="0"/>
              <a:t>組成內含</a:t>
            </a:r>
            <a:r>
              <a:rPr lang="zh-TW" altLang="en-US" dirty="0"/>
              <a:t>：</a:t>
            </a:r>
            <a:endParaRPr lang="zh-TW" altLang="en-US" dirty="0" smtClean="0"/>
          </a:p>
          <a:p>
            <a:pPr lvl="1"/>
            <a:r>
              <a:rPr lang="zh-TW" altLang="en-US" dirty="0" smtClean="0"/>
              <a:t>原始碼 </a:t>
            </a:r>
            <a:r>
              <a:rPr lang="en-US" altLang="zh-TW" dirty="0" smtClean="0"/>
              <a:t>(</a:t>
            </a:r>
            <a:r>
              <a:rPr lang="zh-TW" altLang="en-US" dirty="0" smtClean="0"/>
              <a:t>例如 *</a:t>
            </a:r>
            <a:r>
              <a:rPr lang="en-US" altLang="zh-TW" dirty="0" smtClean="0"/>
              <a:t>.c , *.h</a:t>
            </a:r>
            <a:r>
              <a:rPr lang="zh-TW" altLang="en-US" dirty="0" smtClean="0"/>
              <a:t> 等</a:t>
            </a:r>
            <a:r>
              <a:rPr lang="en-US" altLang="zh-TW" dirty="0" smtClean="0"/>
              <a:t> )</a:t>
            </a:r>
          </a:p>
          <a:p>
            <a:pPr lvl="1"/>
            <a:r>
              <a:rPr lang="zh-TW" altLang="en-US" dirty="0" smtClean="0"/>
              <a:t>組態設定檔 </a:t>
            </a:r>
            <a:r>
              <a:rPr lang="en-US" altLang="zh-TW" dirty="0" smtClean="0"/>
              <a:t>(configure)</a:t>
            </a:r>
          </a:p>
          <a:p>
            <a:pPr lvl="2"/>
            <a:r>
              <a:rPr lang="zh-TW" altLang="en-US" dirty="0"/>
              <a:t>用來</a:t>
            </a:r>
            <a:r>
              <a:rPr lang="zh-TW" altLang="en-US" dirty="0" smtClean="0"/>
              <a:t>偵測建置環境與參數等設定</a:t>
            </a:r>
            <a:endParaRPr lang="en-US" altLang="zh-TW" dirty="0" smtClean="0"/>
          </a:p>
          <a:p>
            <a:pPr lvl="1"/>
            <a:r>
              <a:rPr lang="zh-TW" altLang="en-US" dirty="0" smtClean="0"/>
              <a:t>建置說明</a:t>
            </a:r>
            <a:endParaRPr lang="en-US" altLang="zh-TW" dirty="0"/>
          </a:p>
          <a:p>
            <a:pPr lvl="2"/>
            <a:r>
              <a:rPr lang="zh-TW" altLang="en-US" dirty="0" smtClean="0"/>
              <a:t>例如 </a:t>
            </a:r>
            <a:r>
              <a:rPr lang="en-US" altLang="zh-TW" dirty="0" smtClean="0"/>
              <a:t>INSTALL</a:t>
            </a:r>
            <a:r>
              <a:rPr lang="zh-TW" altLang="en-US" dirty="0" smtClean="0"/>
              <a:t>及 </a:t>
            </a:r>
            <a:r>
              <a:rPr lang="en-US" altLang="zh-TW" dirty="0" smtClean="0"/>
              <a:t>README</a:t>
            </a:r>
            <a:endParaRPr lang="zh-TW" altLang="en-US" dirty="0" smtClean="0"/>
          </a:p>
          <a:p>
            <a:endParaRPr lang="en-US" altLang="zh-TW" dirty="0" smtClean="0"/>
          </a:p>
          <a:p>
            <a:r>
              <a:rPr lang="zh-TW" altLang="en-US" dirty="0" smtClean="0"/>
              <a:t>必須</a:t>
            </a:r>
            <a:r>
              <a:rPr lang="zh-TW" altLang="en-US" dirty="0"/>
              <a:t>自行</a:t>
            </a:r>
            <a:r>
              <a:rPr lang="zh-TW" altLang="en-US" dirty="0" smtClean="0"/>
              <a:t>上網取得</a:t>
            </a:r>
            <a:r>
              <a:rPr lang="en-US" altLang="zh-TW" dirty="0" err="1" smtClean="0"/>
              <a:t>tarball</a:t>
            </a:r>
            <a:r>
              <a:rPr lang="zh-TW" altLang="en-US" dirty="0" smtClean="0"/>
              <a:t>後再手動建置</a:t>
            </a:r>
            <a:endParaRPr lang="zh-TW" altLang="en-US" dirty="0"/>
          </a:p>
        </p:txBody>
      </p:sp>
    </p:spTree>
    <p:extLst>
      <p:ext uri="{BB962C8B-B14F-4D97-AF65-F5344CB8AC3E}">
        <p14:creationId xmlns:p14="http://schemas.microsoft.com/office/powerpoint/2010/main" val="2435889514"/>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編譯</a:t>
            </a:r>
            <a:r>
              <a:rPr lang="en-US" altLang="zh-TW" dirty="0" err="1"/>
              <a:t>Tarball</a:t>
            </a:r>
            <a:r>
              <a:rPr lang="zh-TW" altLang="en-US" dirty="0"/>
              <a:t>的流程</a:t>
            </a:r>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174</a:t>
            </a:fld>
            <a:endParaRPr lang="zh-TW" altLang="en-US"/>
          </a:p>
        </p:txBody>
      </p:sp>
      <p:sp>
        <p:nvSpPr>
          <p:cNvPr id="4" name="內容版面配置區 3"/>
          <p:cNvSpPr>
            <a:spLocks noGrp="1"/>
          </p:cNvSpPr>
          <p:nvPr>
            <p:ph sz="quarter" idx="1"/>
          </p:nvPr>
        </p:nvSpPr>
        <p:spPr/>
        <p:txBody>
          <a:bodyPr/>
          <a:lstStyle/>
          <a:p>
            <a:r>
              <a:rPr lang="zh-TW" altLang="en-US" dirty="0"/>
              <a:t>進入解開來的</a:t>
            </a:r>
            <a:r>
              <a:rPr lang="en-US" altLang="zh-TW" dirty="0"/>
              <a:t>tar ball</a:t>
            </a:r>
            <a:r>
              <a:rPr lang="zh-TW" altLang="en-US" dirty="0"/>
              <a:t>目錄後，依序執行</a:t>
            </a:r>
            <a:r>
              <a:rPr lang="en-US" altLang="zh-TW" dirty="0"/>
              <a:t>:</a:t>
            </a:r>
          </a:p>
          <a:p>
            <a:endParaRPr lang="zh-TW" altLang="en-US" dirty="0"/>
          </a:p>
        </p:txBody>
      </p:sp>
      <p:graphicFrame>
        <p:nvGraphicFramePr>
          <p:cNvPr id="5" name="內容版面配置區 4"/>
          <p:cNvGraphicFramePr>
            <a:graphicFrameLocks/>
          </p:cNvGraphicFramePr>
          <p:nvPr>
            <p:extLst>
              <p:ext uri="{D42A27DB-BD31-4B8C-83A1-F6EECF244321}">
                <p14:modId xmlns:p14="http://schemas.microsoft.com/office/powerpoint/2010/main" val="341051135"/>
              </p:ext>
            </p:extLst>
          </p:nvPr>
        </p:nvGraphicFramePr>
        <p:xfrm>
          <a:off x="35496" y="1867272"/>
          <a:ext cx="3888432" cy="43700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矩形 5"/>
          <p:cNvSpPr/>
          <p:nvPr/>
        </p:nvSpPr>
        <p:spPr>
          <a:xfrm>
            <a:off x="3779912" y="1909281"/>
            <a:ext cx="4572000" cy="1015663"/>
          </a:xfrm>
          <a:prstGeom prst="rect">
            <a:avLst/>
          </a:prstGeom>
        </p:spPr>
        <p:txBody>
          <a:bodyPr>
            <a:spAutoFit/>
          </a:bodyPr>
          <a:lstStyle/>
          <a:p>
            <a:pPr marL="285750" lvl="0" indent="-285750">
              <a:buFont typeface="Arial" panose="020B0604020202020204" pitchFamily="34" charset="0"/>
              <a:buChar char="•"/>
            </a:pPr>
            <a:r>
              <a:rPr lang="zh-TW" altLang="en-US" sz="2000" dirty="0" smtClean="0"/>
              <a:t>首先執行目錄內的</a:t>
            </a:r>
            <a:r>
              <a:rPr lang="en-US" altLang="zh-TW" sz="2000" dirty="0" smtClean="0"/>
              <a:t>configure</a:t>
            </a:r>
            <a:r>
              <a:rPr lang="zh-TW" altLang="en-US" sz="2000" dirty="0" smtClean="0"/>
              <a:t>執行檔</a:t>
            </a:r>
            <a:endParaRPr lang="en-US" altLang="zh-TW" sz="2000" dirty="0" smtClean="0"/>
          </a:p>
          <a:p>
            <a:pPr marL="285750" lvl="0" indent="-285750">
              <a:buFont typeface="Arial" panose="020B0604020202020204" pitchFamily="34" charset="0"/>
              <a:buChar char="•"/>
            </a:pPr>
            <a:r>
              <a:rPr lang="zh-TW" altLang="en-US" sz="2000" dirty="0" smtClean="0"/>
              <a:t>會</a:t>
            </a:r>
            <a:r>
              <a:rPr lang="zh-TW" altLang="en-US" sz="2000" dirty="0"/>
              <a:t>收集建置環境資訊及檢核</a:t>
            </a:r>
          </a:p>
          <a:p>
            <a:pPr marL="285750" lvl="0" indent="-285750">
              <a:buFont typeface="Arial" panose="020B0604020202020204" pitchFamily="34" charset="0"/>
              <a:buChar char="•"/>
            </a:pPr>
            <a:r>
              <a:rPr lang="zh-TW" altLang="en-US" sz="2000" dirty="0"/>
              <a:t>執行成功後會產生</a:t>
            </a:r>
            <a:r>
              <a:rPr lang="en-US" altLang="zh-TW" sz="2000" dirty="0" err="1"/>
              <a:t>Makefile</a:t>
            </a:r>
            <a:endParaRPr lang="zh-TW" altLang="en-US" sz="2000" dirty="0"/>
          </a:p>
        </p:txBody>
      </p:sp>
      <p:sp>
        <p:nvSpPr>
          <p:cNvPr id="7" name="矩形 6"/>
          <p:cNvSpPr/>
          <p:nvPr/>
        </p:nvSpPr>
        <p:spPr>
          <a:xfrm>
            <a:off x="3779912" y="3592286"/>
            <a:ext cx="4506362" cy="707886"/>
          </a:xfrm>
          <a:prstGeom prst="rect">
            <a:avLst/>
          </a:prstGeom>
        </p:spPr>
        <p:txBody>
          <a:bodyPr wrap="none">
            <a:spAutoFit/>
          </a:bodyPr>
          <a:lstStyle/>
          <a:p>
            <a:pPr marL="285750" lvl="0" indent="-285750">
              <a:buFont typeface="Arial" panose="020B0604020202020204" pitchFamily="34" charset="0"/>
              <a:buChar char="•"/>
            </a:pPr>
            <a:r>
              <a:rPr lang="zh-TW" altLang="en-US" sz="2000" dirty="0" smtClean="0"/>
              <a:t>依照</a:t>
            </a:r>
            <a:r>
              <a:rPr lang="en-US" altLang="zh-TW" sz="2000" dirty="0" err="1"/>
              <a:t>Makefile</a:t>
            </a:r>
            <a:r>
              <a:rPr lang="zh-TW" altLang="en-US" sz="2000" dirty="0"/>
              <a:t>進行編譯、連結等</a:t>
            </a:r>
            <a:r>
              <a:rPr lang="zh-TW" altLang="en-US" sz="2000" dirty="0" smtClean="0"/>
              <a:t>動作</a:t>
            </a:r>
            <a:endParaRPr lang="en-US" altLang="zh-TW" sz="2000" dirty="0" smtClean="0"/>
          </a:p>
          <a:p>
            <a:pPr marL="285750" lvl="0" indent="-285750">
              <a:buFont typeface="Arial" panose="020B0604020202020204" pitchFamily="34" charset="0"/>
              <a:buChar char="•"/>
            </a:pPr>
            <a:r>
              <a:rPr lang="zh-TW" altLang="en-US" sz="2000" dirty="0" smtClean="0"/>
              <a:t>於當前目錄建置出成果 </a:t>
            </a:r>
            <a:r>
              <a:rPr lang="en-US" altLang="zh-TW" sz="2000" dirty="0" smtClean="0"/>
              <a:t>(</a:t>
            </a:r>
            <a:r>
              <a:rPr lang="zh-TW" altLang="en-US" sz="2000" dirty="0" smtClean="0"/>
              <a:t>執行檔</a:t>
            </a:r>
            <a:r>
              <a:rPr lang="en-US" altLang="zh-TW" sz="2000" dirty="0" smtClean="0"/>
              <a:t>)</a:t>
            </a:r>
            <a:endParaRPr lang="zh-TW" altLang="en-US" sz="2000" dirty="0"/>
          </a:p>
        </p:txBody>
      </p:sp>
      <p:sp>
        <p:nvSpPr>
          <p:cNvPr id="8" name="矩形 7"/>
          <p:cNvSpPr/>
          <p:nvPr/>
        </p:nvSpPr>
        <p:spPr>
          <a:xfrm>
            <a:off x="3779912" y="4797152"/>
            <a:ext cx="5184576" cy="1631216"/>
          </a:xfrm>
          <a:prstGeom prst="rect">
            <a:avLst/>
          </a:prstGeom>
        </p:spPr>
        <p:txBody>
          <a:bodyPr wrap="square">
            <a:spAutoFit/>
          </a:bodyPr>
          <a:lstStyle/>
          <a:p>
            <a:pPr marL="342900" lvl="0" indent="-342900">
              <a:buFont typeface="Arial" panose="020B0604020202020204" pitchFamily="34" charset="0"/>
              <a:buChar char="•"/>
            </a:pPr>
            <a:r>
              <a:rPr lang="zh-TW" altLang="en-US" sz="2000" dirty="0"/>
              <a:t>將成果</a:t>
            </a:r>
            <a:r>
              <a:rPr lang="zh-TW" altLang="en-US" sz="2000" dirty="0" smtClean="0"/>
              <a:t>安裝</a:t>
            </a:r>
            <a:r>
              <a:rPr lang="zh-TW" altLang="en-US" sz="2000" dirty="0"/>
              <a:t>至系統</a:t>
            </a:r>
            <a:r>
              <a:rPr lang="zh-TW" altLang="en-US" sz="2000" dirty="0" smtClean="0"/>
              <a:t>目錄，讓系統方便使用</a:t>
            </a:r>
            <a:endParaRPr lang="en-US" altLang="zh-TW" sz="2000" dirty="0" smtClean="0"/>
          </a:p>
          <a:p>
            <a:pPr marL="342900" indent="-342900">
              <a:buFont typeface="Arial" panose="020B0604020202020204" pitchFamily="34" charset="0"/>
              <a:buChar char="•"/>
            </a:pPr>
            <a:r>
              <a:rPr lang="zh-TW" altLang="en-US" sz="2000" dirty="0"/>
              <a:t>預設安裝位置</a:t>
            </a:r>
            <a:r>
              <a:rPr lang="zh-TW" altLang="en-US" sz="2000" dirty="0" smtClean="0"/>
              <a:t>包括：</a:t>
            </a:r>
            <a:endParaRPr lang="en-US" altLang="zh-TW" sz="2000" dirty="0" smtClean="0"/>
          </a:p>
          <a:p>
            <a:pPr marL="800100" lvl="1" indent="-342900">
              <a:buFont typeface="Wingdings" panose="05000000000000000000" pitchFamily="2" charset="2"/>
              <a:buChar char="Ø"/>
            </a:pPr>
            <a:r>
              <a:rPr lang="en-US" altLang="zh-TW" sz="2000" dirty="0" smtClean="0"/>
              <a:t>/</a:t>
            </a:r>
            <a:r>
              <a:rPr lang="en-US" altLang="zh-TW" sz="2000" dirty="0" err="1" smtClean="0"/>
              <a:t>usr</a:t>
            </a:r>
            <a:r>
              <a:rPr lang="en-US" altLang="zh-TW" sz="2000" dirty="0" smtClean="0"/>
              <a:t>/local/bin</a:t>
            </a:r>
          </a:p>
          <a:p>
            <a:pPr marL="800100" lvl="1" indent="-342900">
              <a:buFont typeface="Wingdings" panose="05000000000000000000" pitchFamily="2" charset="2"/>
              <a:buChar char="Ø"/>
            </a:pPr>
            <a:r>
              <a:rPr lang="en-US" altLang="zh-TW" sz="2000" dirty="0" smtClean="0"/>
              <a:t>/</a:t>
            </a:r>
            <a:r>
              <a:rPr lang="en-US" altLang="zh-TW" sz="2000" dirty="0" err="1" smtClean="0"/>
              <a:t>usr</a:t>
            </a:r>
            <a:r>
              <a:rPr lang="en-US" altLang="zh-TW" sz="2000" dirty="0" smtClean="0"/>
              <a:t>/bin</a:t>
            </a:r>
          </a:p>
          <a:p>
            <a:pPr marL="800100" lvl="1" indent="-342900">
              <a:buFont typeface="Wingdings" panose="05000000000000000000" pitchFamily="2" charset="2"/>
              <a:buChar char="Ø"/>
            </a:pPr>
            <a:r>
              <a:rPr lang="en-US" altLang="zh-TW" sz="2000" dirty="0" smtClean="0"/>
              <a:t>/</a:t>
            </a:r>
            <a:r>
              <a:rPr lang="en-US" altLang="zh-TW" sz="2000" dirty="0" err="1" smtClean="0"/>
              <a:t>usr</a:t>
            </a:r>
            <a:r>
              <a:rPr lang="en-US" altLang="zh-TW" sz="2000" dirty="0" smtClean="0"/>
              <a:t>/local</a:t>
            </a:r>
            <a:endParaRPr lang="zh-TW" altLang="en-US" sz="2000" dirty="0"/>
          </a:p>
        </p:txBody>
      </p:sp>
    </p:spTree>
    <p:extLst>
      <p:ext uri="{BB962C8B-B14F-4D97-AF65-F5344CB8AC3E}">
        <p14:creationId xmlns:p14="http://schemas.microsoft.com/office/powerpoint/2010/main" val="1517563679"/>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err="1" smtClean="0"/>
              <a:t>Tarball</a:t>
            </a:r>
            <a:r>
              <a:rPr lang="zh-TW" altLang="en-US" dirty="0" smtClean="0"/>
              <a:t>建置練習</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175</a:t>
            </a:fld>
            <a:endParaRPr lang="zh-TW" altLang="en-US"/>
          </a:p>
        </p:txBody>
      </p:sp>
      <p:sp>
        <p:nvSpPr>
          <p:cNvPr id="2" name="內容版面配置區 1"/>
          <p:cNvSpPr>
            <a:spLocks noGrp="1"/>
          </p:cNvSpPr>
          <p:nvPr>
            <p:ph sz="quarter" idx="1"/>
          </p:nvPr>
        </p:nvSpPr>
        <p:spPr/>
        <p:txBody>
          <a:bodyPr>
            <a:normAutofit/>
          </a:bodyPr>
          <a:lstStyle/>
          <a:p>
            <a:r>
              <a:rPr lang="zh-TW" altLang="en-US" dirty="0" smtClean="0"/>
              <a:t>自行以</a:t>
            </a:r>
            <a:r>
              <a:rPr lang="en-US" altLang="zh-TW" dirty="0" smtClean="0"/>
              <a:t>Linux</a:t>
            </a:r>
            <a:r>
              <a:rPr lang="zh-TW" altLang="en-US" dirty="0" smtClean="0"/>
              <a:t>瀏覽器上網搜尋及下載 </a:t>
            </a:r>
            <a:r>
              <a:rPr lang="en-US" altLang="zh-TW" dirty="0" smtClean="0"/>
              <a:t>joe-4.4.tar.gz</a:t>
            </a:r>
          </a:p>
          <a:p>
            <a:r>
              <a:rPr lang="en-US" altLang="zh-TW" dirty="0" smtClean="0"/>
              <a:t>tar -</a:t>
            </a:r>
            <a:r>
              <a:rPr lang="en-US" altLang="zh-TW" dirty="0" err="1" smtClean="0"/>
              <a:t>zxvf</a:t>
            </a:r>
            <a:r>
              <a:rPr lang="en-US" altLang="zh-TW" dirty="0" smtClean="0"/>
              <a:t>  joe-4.4.tar.gz	</a:t>
            </a:r>
            <a:r>
              <a:rPr lang="zh-TW" altLang="en-US" dirty="0" smtClean="0"/>
              <a:t> </a:t>
            </a:r>
            <a:r>
              <a:rPr lang="en-US" altLang="zh-TW" dirty="0" smtClean="0">
                <a:solidFill>
                  <a:srgbClr val="00B050"/>
                </a:solidFill>
              </a:rPr>
              <a:t>#</a:t>
            </a:r>
            <a:r>
              <a:rPr lang="zh-TW" altLang="en-US" dirty="0">
                <a:solidFill>
                  <a:srgbClr val="00B050"/>
                </a:solidFill>
              </a:rPr>
              <a:t>解開</a:t>
            </a:r>
            <a:r>
              <a:rPr lang="en-US" altLang="zh-TW" dirty="0" err="1">
                <a:solidFill>
                  <a:srgbClr val="00B050"/>
                </a:solidFill>
              </a:rPr>
              <a:t>tarball</a:t>
            </a:r>
            <a:endParaRPr lang="en-US" altLang="zh-TW" dirty="0">
              <a:solidFill>
                <a:srgbClr val="00B050"/>
              </a:solidFill>
            </a:endParaRPr>
          </a:p>
          <a:p>
            <a:r>
              <a:rPr lang="en-US" altLang="zh-TW" dirty="0" smtClean="0"/>
              <a:t>cd  joe-4.4/</a:t>
            </a:r>
          </a:p>
          <a:p>
            <a:r>
              <a:rPr lang="en-US" altLang="zh-TW" dirty="0" smtClean="0"/>
              <a:t>./configure			</a:t>
            </a:r>
            <a:r>
              <a:rPr lang="en-US" altLang="zh-TW" dirty="0" smtClean="0">
                <a:solidFill>
                  <a:srgbClr val="00B050"/>
                </a:solidFill>
              </a:rPr>
              <a:t>#</a:t>
            </a:r>
            <a:r>
              <a:rPr lang="zh-TW" altLang="en-US" dirty="0">
                <a:solidFill>
                  <a:srgbClr val="00B050"/>
                </a:solidFill>
              </a:rPr>
              <a:t>組</a:t>
            </a:r>
            <a:r>
              <a:rPr lang="zh-TW" altLang="en-US" dirty="0" smtClean="0">
                <a:solidFill>
                  <a:srgbClr val="00B050"/>
                </a:solidFill>
              </a:rPr>
              <a:t>態設定</a:t>
            </a:r>
            <a:endParaRPr lang="en-US" altLang="zh-TW" dirty="0">
              <a:solidFill>
                <a:srgbClr val="00B050"/>
              </a:solidFill>
            </a:endParaRPr>
          </a:p>
          <a:p>
            <a:pPr lvl="1"/>
            <a:r>
              <a:rPr lang="zh-TW" altLang="en-US" dirty="0" smtClean="0"/>
              <a:t>遇到</a:t>
            </a:r>
            <a:r>
              <a:rPr lang="en-US" altLang="zh-TW" dirty="0" err="1" smtClean="0"/>
              <a:t>gcc</a:t>
            </a:r>
            <a:r>
              <a:rPr lang="zh-TW" altLang="en-US" dirty="0" smtClean="0"/>
              <a:t>未安裝錯誤</a:t>
            </a:r>
            <a:endParaRPr lang="en-US" altLang="zh-TW" dirty="0" smtClean="0"/>
          </a:p>
          <a:p>
            <a:pPr lvl="2"/>
            <a:r>
              <a:rPr lang="en-US" altLang="zh-TW" dirty="0" err="1" smtClean="0">
                <a:sym typeface="Wingdings" pitchFamily="2" charset="2"/>
              </a:rPr>
              <a:t>sudo</a:t>
            </a:r>
            <a:r>
              <a:rPr lang="en-US" altLang="zh-TW" dirty="0" smtClean="0">
                <a:sym typeface="Wingdings" pitchFamily="2" charset="2"/>
              </a:rPr>
              <a:t> yum install </a:t>
            </a:r>
            <a:r>
              <a:rPr lang="en-US" altLang="zh-TW" dirty="0" err="1" smtClean="0">
                <a:sym typeface="Wingdings" pitchFamily="2" charset="2"/>
              </a:rPr>
              <a:t>gcc</a:t>
            </a:r>
            <a:endParaRPr lang="en-US" altLang="zh-TW" dirty="0" smtClean="0">
              <a:sym typeface="Wingdings" pitchFamily="2" charset="2"/>
            </a:endParaRPr>
          </a:p>
          <a:p>
            <a:pPr lvl="2"/>
            <a:r>
              <a:rPr lang="en-US" altLang="zh-TW" dirty="0" smtClean="0"/>
              <a:t>./configure</a:t>
            </a:r>
            <a:endParaRPr lang="en-US" altLang="zh-TW" dirty="0"/>
          </a:p>
          <a:p>
            <a:r>
              <a:rPr lang="en-US" altLang="zh-TW" dirty="0" smtClean="0"/>
              <a:t>make			</a:t>
            </a:r>
            <a:r>
              <a:rPr lang="en-US" altLang="zh-TW" dirty="0" smtClean="0">
                <a:solidFill>
                  <a:srgbClr val="00B050"/>
                </a:solidFill>
              </a:rPr>
              <a:t>#</a:t>
            </a:r>
            <a:r>
              <a:rPr lang="zh-TW" altLang="en-US" dirty="0" smtClean="0">
                <a:solidFill>
                  <a:srgbClr val="00B050"/>
                </a:solidFill>
              </a:rPr>
              <a:t>建置</a:t>
            </a:r>
            <a:endParaRPr lang="en-US" altLang="zh-TW" dirty="0">
              <a:solidFill>
                <a:srgbClr val="00B050"/>
              </a:solidFill>
            </a:endParaRPr>
          </a:p>
          <a:p>
            <a:r>
              <a:rPr lang="en-US" altLang="zh-TW" dirty="0" err="1" smtClean="0"/>
              <a:t>sudo</a:t>
            </a:r>
            <a:r>
              <a:rPr lang="en-US" altLang="zh-TW" dirty="0" smtClean="0"/>
              <a:t>  make  install	</a:t>
            </a:r>
            <a:r>
              <a:rPr lang="en-US" altLang="zh-TW" dirty="0">
                <a:solidFill>
                  <a:srgbClr val="00B050"/>
                </a:solidFill>
              </a:rPr>
              <a:t>#</a:t>
            </a:r>
            <a:r>
              <a:rPr lang="zh-TW" altLang="en-US" dirty="0" smtClean="0">
                <a:solidFill>
                  <a:srgbClr val="00B050"/>
                </a:solidFill>
              </a:rPr>
              <a:t>安裝至系統目錄</a:t>
            </a:r>
            <a:endParaRPr lang="en-US" altLang="zh-TW" dirty="0">
              <a:solidFill>
                <a:srgbClr val="00B050"/>
              </a:solidFill>
            </a:endParaRPr>
          </a:p>
          <a:p>
            <a:r>
              <a:rPr lang="en-US" altLang="zh-TW" dirty="0" smtClean="0"/>
              <a:t>joe				</a:t>
            </a:r>
            <a:r>
              <a:rPr lang="en-US" altLang="zh-TW" dirty="0" smtClean="0">
                <a:solidFill>
                  <a:srgbClr val="00B050"/>
                </a:solidFill>
              </a:rPr>
              <a:t>#</a:t>
            </a:r>
            <a:r>
              <a:rPr lang="zh-TW" altLang="en-US" dirty="0" smtClean="0">
                <a:solidFill>
                  <a:srgbClr val="00B050"/>
                </a:solidFill>
              </a:rPr>
              <a:t>執行</a:t>
            </a:r>
            <a:r>
              <a:rPr lang="en-US" altLang="zh-TW" dirty="0">
                <a:solidFill>
                  <a:srgbClr val="00B050"/>
                </a:solidFill>
              </a:rPr>
              <a:t>joe</a:t>
            </a:r>
          </a:p>
          <a:p>
            <a:pPr lvl="1"/>
            <a:r>
              <a:rPr lang="zh-TW" altLang="en-US" dirty="0"/>
              <a:t>按</a:t>
            </a:r>
            <a:r>
              <a:rPr lang="en-US" altLang="zh-TW" dirty="0" smtClean="0"/>
              <a:t>Ctrl K</a:t>
            </a:r>
            <a:r>
              <a:rPr lang="zh-TW" altLang="en-US" dirty="0" smtClean="0"/>
              <a:t>後再按</a:t>
            </a:r>
            <a:r>
              <a:rPr lang="en-US" altLang="zh-TW" dirty="0" smtClean="0"/>
              <a:t>q  </a:t>
            </a:r>
            <a:r>
              <a:rPr lang="zh-TW" altLang="en-US" dirty="0" smtClean="0"/>
              <a:t>結束離開</a:t>
            </a:r>
            <a:r>
              <a:rPr lang="en-US" altLang="zh-TW" dirty="0" smtClean="0"/>
              <a:t>  </a:t>
            </a:r>
          </a:p>
          <a:p>
            <a:endParaRPr lang="zh-TW" altLang="en-US" dirty="0"/>
          </a:p>
        </p:txBody>
      </p:sp>
    </p:spTree>
    <p:extLst>
      <p:ext uri="{BB962C8B-B14F-4D97-AF65-F5344CB8AC3E}">
        <p14:creationId xmlns:p14="http://schemas.microsoft.com/office/powerpoint/2010/main" val="4144242510"/>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p:cNvSpPr>
            <a:spLocks noGrp="1" noChangeArrowheads="1"/>
          </p:cNvSpPr>
          <p:nvPr>
            <p:ph type="title"/>
          </p:nvPr>
        </p:nvSpPr>
        <p:spPr/>
        <p:txBody>
          <a:bodyPr/>
          <a:lstStyle/>
          <a:p>
            <a:r>
              <a:rPr lang="zh-TW" altLang="en-US" smtClean="0"/>
              <a:t>程序管理</a:t>
            </a:r>
            <a:endParaRPr lang="en-US" altLang="zh-TW" dirty="0" smtClean="0"/>
          </a:p>
        </p:txBody>
      </p:sp>
      <p:sp>
        <p:nvSpPr>
          <p:cNvPr id="6" name="副標題 5"/>
          <p:cNvSpPr>
            <a:spLocks noGrp="1"/>
          </p:cNvSpPr>
          <p:nvPr>
            <p:ph type="body" idx="1"/>
          </p:nvPr>
        </p:nvSpPr>
        <p:spPr/>
        <p:txBody>
          <a:bodyPr/>
          <a:lstStyle/>
          <a:p>
            <a:pPr algn="ctr"/>
            <a:endParaRPr lang="zh-TW" altLang="en-US" dirty="0"/>
          </a:p>
        </p:txBody>
      </p:sp>
      <p:sp>
        <p:nvSpPr>
          <p:cNvPr id="2" name="投影片編號版面配置區 1"/>
          <p:cNvSpPr>
            <a:spLocks noGrp="1"/>
          </p:cNvSpPr>
          <p:nvPr>
            <p:ph type="sldNum" sz="quarter" idx="12"/>
          </p:nvPr>
        </p:nvSpPr>
        <p:spPr/>
        <p:txBody>
          <a:bodyPr/>
          <a:lstStyle/>
          <a:p>
            <a:fld id="{73DA0BB7-265A-403C-9275-D587AB510EDC}" type="slidenum">
              <a:rPr lang="zh-TW" altLang="en-US" smtClean="0"/>
              <a:pPr/>
              <a:t>176</a:t>
            </a:fld>
            <a:endParaRPr lang="zh-TW" altLang="en-US"/>
          </a:p>
        </p:txBody>
      </p:sp>
      <p:pic>
        <p:nvPicPr>
          <p:cNvPr id="9218" name="Picture 2" descr="「linux program PID」的圖片搜尋結果"/>
          <p:cNvPicPr>
            <a:picLocks noChangeAspect="1" noChangeArrowheads="1"/>
          </p:cNvPicPr>
          <p:nvPr/>
        </p:nvPicPr>
        <p:blipFill>
          <a:blip r:embed="rId3" cstate="email">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a:ext>
            </a:extLst>
          </a:blip>
          <a:srcRect/>
          <a:stretch>
            <a:fillRect/>
          </a:stretch>
        </p:blipFill>
        <p:spPr bwMode="auto">
          <a:xfrm>
            <a:off x="6588224" y="4221089"/>
            <a:ext cx="1847651" cy="1728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2304970"/>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程序</a:t>
            </a:r>
            <a:r>
              <a:rPr lang="en-US" altLang="zh-TW" smtClean="0"/>
              <a:t>(Process)</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177</a:t>
            </a:fld>
            <a:endParaRPr lang="zh-TW" altLang="en-US"/>
          </a:p>
        </p:txBody>
      </p:sp>
      <p:sp>
        <p:nvSpPr>
          <p:cNvPr id="3" name="內容版面配置區 2"/>
          <p:cNvSpPr>
            <a:spLocks noGrp="1"/>
          </p:cNvSpPr>
          <p:nvPr>
            <p:ph sz="quarter" idx="1"/>
          </p:nvPr>
        </p:nvSpPr>
        <p:spPr/>
        <p:txBody>
          <a:bodyPr/>
          <a:lstStyle/>
          <a:p>
            <a:r>
              <a:rPr lang="zh-TW" altLang="en-US" dirty="0" smtClean="0"/>
              <a:t>程式被觸發載入至記憶體中執行，即稱為</a:t>
            </a:r>
            <a:r>
              <a:rPr lang="zh-TW" altLang="en-US" u="sng" dirty="0" smtClean="0"/>
              <a:t>程序</a:t>
            </a:r>
            <a:endParaRPr lang="en-US" altLang="zh-TW" u="sng" dirty="0" smtClean="0"/>
          </a:p>
          <a:p>
            <a:pPr lvl="1"/>
            <a:r>
              <a:rPr lang="zh-TW" altLang="en-US" dirty="0" smtClean="0"/>
              <a:t>同時也會載入執行者的權限屬性、程式碼與所需資料等</a:t>
            </a:r>
            <a:endParaRPr lang="en-US" altLang="zh-TW" dirty="0" smtClean="0"/>
          </a:p>
          <a:p>
            <a:r>
              <a:rPr lang="zh-TW" altLang="en-US" dirty="0" smtClean="0"/>
              <a:t>系統會指派對應的</a:t>
            </a:r>
            <a:r>
              <a:rPr lang="en-US" altLang="zh-TW" dirty="0" smtClean="0"/>
              <a:t>Process ID (</a:t>
            </a:r>
            <a:r>
              <a:rPr lang="en-US" altLang="zh-TW" dirty="0" smtClean="0">
                <a:solidFill>
                  <a:srgbClr val="FF0000"/>
                </a:solidFill>
              </a:rPr>
              <a:t>PID</a:t>
            </a:r>
            <a:r>
              <a:rPr lang="en-US" altLang="zh-TW" dirty="0" smtClean="0"/>
              <a:t>)</a:t>
            </a:r>
            <a:r>
              <a:rPr lang="zh-TW" altLang="en-US" dirty="0" smtClean="0"/>
              <a:t>，用來管理程序</a:t>
            </a:r>
            <a:endParaRPr lang="en-US" altLang="zh-TW" dirty="0" smtClean="0"/>
          </a:p>
          <a:p>
            <a:pPr lvl="1"/>
            <a:endParaRPr lang="en-US" altLang="zh-TW" dirty="0" smtClean="0"/>
          </a:p>
          <a:p>
            <a:endParaRPr lang="en-US" altLang="zh-TW" dirty="0" smtClean="0"/>
          </a:p>
        </p:txBody>
      </p:sp>
      <p:sp>
        <p:nvSpPr>
          <p:cNvPr id="21" name="矩形 20"/>
          <p:cNvSpPr/>
          <p:nvPr/>
        </p:nvSpPr>
        <p:spPr>
          <a:xfrm>
            <a:off x="5740539" y="6384727"/>
            <a:ext cx="2465740" cy="307777"/>
          </a:xfrm>
          <a:prstGeom prst="rect">
            <a:avLst/>
          </a:prstGeom>
        </p:spPr>
        <p:txBody>
          <a:bodyPr wrap="none">
            <a:spAutoFit/>
          </a:bodyPr>
          <a:lstStyle/>
          <a:p>
            <a:r>
              <a:rPr lang="zh-TW" altLang="en-US" sz="1400" dirty="0" smtClean="0">
                <a:latin typeface="微軟正黑體" panose="020B0604030504040204" pitchFamily="34" charset="-120"/>
              </a:rPr>
              <a:t>資料來源</a:t>
            </a:r>
            <a:r>
              <a:rPr lang="en-US" altLang="zh-TW" sz="1400" dirty="0">
                <a:latin typeface="微軟正黑體" panose="020B0604030504040204" pitchFamily="34" charset="-120"/>
              </a:rPr>
              <a:t>:</a:t>
            </a:r>
            <a:r>
              <a:rPr lang="zh-TW" altLang="en-US" sz="1400" dirty="0" smtClean="0">
                <a:latin typeface="微軟正黑體" panose="020B0604030504040204" pitchFamily="34" charset="-120"/>
              </a:rPr>
              <a:t>鳥</a:t>
            </a:r>
            <a:r>
              <a:rPr lang="zh-TW" altLang="en-US" sz="1400" dirty="0">
                <a:latin typeface="微軟正黑體" panose="020B0604030504040204" pitchFamily="34" charset="-120"/>
              </a:rPr>
              <a:t>哥的</a:t>
            </a:r>
            <a:r>
              <a:rPr lang="en-US" altLang="zh-TW" sz="1400" dirty="0">
                <a:latin typeface="微軟正黑體" panose="020B0604030504040204" pitchFamily="34" charset="-120"/>
              </a:rPr>
              <a:t>Linux</a:t>
            </a:r>
            <a:r>
              <a:rPr lang="zh-TW" altLang="en-US" sz="1400" dirty="0">
                <a:latin typeface="微軟正黑體" panose="020B0604030504040204" pitchFamily="34" charset="-120"/>
              </a:rPr>
              <a:t>私房</a:t>
            </a:r>
            <a:r>
              <a:rPr lang="zh-TW" altLang="en-US" sz="1400" dirty="0" smtClean="0">
                <a:latin typeface="微軟正黑體" panose="020B0604030504040204" pitchFamily="34" charset="-120"/>
              </a:rPr>
              <a:t>菜</a:t>
            </a:r>
            <a:endParaRPr lang="zh-TW" altLang="en-US" sz="1400" dirty="0">
              <a:latin typeface="微軟正黑體" panose="020B0604030504040204" pitchFamily="34" charset="-120"/>
            </a:endParaRPr>
          </a:p>
        </p:txBody>
      </p:sp>
      <p:grpSp>
        <p:nvGrpSpPr>
          <p:cNvPr id="24" name="群組 23"/>
          <p:cNvGrpSpPr/>
          <p:nvPr/>
        </p:nvGrpSpPr>
        <p:grpSpPr>
          <a:xfrm>
            <a:off x="2267744" y="2924944"/>
            <a:ext cx="4863096" cy="3240360"/>
            <a:chOff x="500992" y="2852936"/>
            <a:chExt cx="4863096" cy="3240360"/>
          </a:xfrm>
        </p:grpSpPr>
        <p:pic>
          <p:nvPicPr>
            <p:cNvPr id="10242" name="Picture 2" descr="C:\Users\john\AppData\Local\Microsoft\Windows\INetCache\IE\0ZP5IE4G\User_font_awesome.svg[1].png"/>
            <p:cNvPicPr>
              <a:picLocks noChangeAspect="1" noChangeArrowheads="1"/>
            </p:cNvPicPr>
            <p:nvPr/>
          </p:nvPicPr>
          <p:blipFill>
            <a:blip r:embed="rId3" cstate="email">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00992" y="3200136"/>
              <a:ext cx="804927" cy="804927"/>
            </a:xfrm>
            <a:prstGeom prst="rect">
              <a:avLst/>
            </a:prstGeom>
            <a:noFill/>
            <a:extLst>
              <a:ext uri="{909E8E84-426E-40DD-AFC4-6F175D3DCCD1}">
                <a14:hiddenFill xmlns:a14="http://schemas.microsoft.com/office/drawing/2010/main">
                  <a:solidFill>
                    <a:srgbClr val="FFFFFF"/>
                  </a:solidFill>
                </a14:hiddenFill>
              </a:ext>
            </a:extLst>
          </p:spPr>
        </p:pic>
        <p:sp>
          <p:nvSpPr>
            <p:cNvPr id="5" name="圓角矩形 4"/>
            <p:cNvSpPr/>
            <p:nvPr/>
          </p:nvSpPr>
          <p:spPr>
            <a:xfrm>
              <a:off x="1333541" y="5085184"/>
              <a:ext cx="1584176" cy="79208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US" sz="1600" dirty="0"/>
                <a:t>磁碟內的</a:t>
              </a:r>
              <a:r>
                <a:rPr lang="zh-TW" altLang="en-US" sz="1600" dirty="0" smtClean="0"/>
                <a:t>程式</a:t>
              </a:r>
              <a:r>
                <a:rPr lang="en-US" altLang="zh-TW" sz="1600" dirty="0" smtClean="0"/>
                <a:t>(</a:t>
              </a:r>
              <a:r>
                <a:rPr lang="zh-TW" altLang="en-US" sz="1600" dirty="0" smtClean="0"/>
                <a:t>例如</a:t>
              </a:r>
              <a:r>
                <a:rPr lang="en-US" altLang="zh-TW" sz="1600" dirty="0" smtClean="0"/>
                <a:t>word)</a:t>
              </a:r>
              <a:endParaRPr lang="zh-TW" altLang="en-US" sz="1600" dirty="0"/>
            </a:p>
          </p:txBody>
        </p:sp>
        <p:cxnSp>
          <p:nvCxnSpPr>
            <p:cNvPr id="7" name="直線單箭頭接點 6"/>
            <p:cNvCxnSpPr/>
            <p:nvPr/>
          </p:nvCxnSpPr>
          <p:spPr>
            <a:xfrm>
              <a:off x="1115616" y="4149080"/>
              <a:ext cx="504056" cy="72008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9" name="矩形 8"/>
            <p:cNvSpPr/>
            <p:nvPr/>
          </p:nvSpPr>
          <p:spPr>
            <a:xfrm>
              <a:off x="792450" y="4427820"/>
              <a:ext cx="543739" cy="307777"/>
            </a:xfrm>
            <a:prstGeom prst="rect">
              <a:avLst/>
            </a:prstGeom>
          </p:spPr>
          <p:txBody>
            <a:bodyPr wrap="none">
              <a:spAutoFit/>
            </a:bodyPr>
            <a:lstStyle/>
            <a:p>
              <a:r>
                <a:rPr lang="zh-TW" altLang="en-US" sz="1400" dirty="0"/>
                <a:t>執行</a:t>
              </a:r>
            </a:p>
          </p:txBody>
        </p:sp>
        <p:grpSp>
          <p:nvGrpSpPr>
            <p:cNvPr id="14" name="群組 13"/>
            <p:cNvGrpSpPr/>
            <p:nvPr/>
          </p:nvGrpSpPr>
          <p:grpSpPr>
            <a:xfrm>
              <a:off x="3981037" y="3697239"/>
              <a:ext cx="1080120" cy="2076716"/>
              <a:chOff x="3779912" y="3429001"/>
              <a:chExt cx="1080120" cy="2076716"/>
            </a:xfrm>
          </p:grpSpPr>
          <p:sp>
            <p:nvSpPr>
              <p:cNvPr id="11" name="矩形 10"/>
              <p:cNvSpPr/>
              <p:nvPr/>
            </p:nvSpPr>
            <p:spPr>
              <a:xfrm>
                <a:off x="3779912" y="3429001"/>
                <a:ext cx="1080120" cy="543146"/>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altLang="zh-TW" sz="1400" dirty="0" smtClean="0"/>
                  <a:t>PID</a:t>
                </a:r>
                <a:endParaRPr lang="zh-TW" altLang="en-US" sz="1400" dirty="0"/>
              </a:p>
            </p:txBody>
          </p:sp>
          <p:sp>
            <p:nvSpPr>
              <p:cNvPr id="15" name="矩形 14"/>
              <p:cNvSpPr/>
              <p:nvPr/>
            </p:nvSpPr>
            <p:spPr>
              <a:xfrm>
                <a:off x="3779912" y="3965974"/>
                <a:ext cx="1080120" cy="543146"/>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zh-TW" altLang="en-US" sz="1400" dirty="0"/>
                  <a:t>執行者的權限屬性參數</a:t>
                </a:r>
              </a:p>
            </p:txBody>
          </p:sp>
          <p:sp>
            <p:nvSpPr>
              <p:cNvPr id="16" name="矩形 15"/>
              <p:cNvSpPr/>
              <p:nvPr/>
            </p:nvSpPr>
            <p:spPr>
              <a:xfrm>
                <a:off x="3779912" y="4509120"/>
                <a:ext cx="1080120" cy="996597"/>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zh-TW" altLang="en-US" sz="1400" dirty="0" smtClean="0"/>
                  <a:t>程式碼與相關資料</a:t>
                </a:r>
                <a:endParaRPr lang="zh-TW" altLang="en-US" sz="1400" dirty="0"/>
              </a:p>
            </p:txBody>
          </p:sp>
        </p:grpSp>
        <p:sp>
          <p:nvSpPr>
            <p:cNvPr id="13" name="矩形 12"/>
            <p:cNvSpPr/>
            <p:nvPr/>
          </p:nvSpPr>
          <p:spPr>
            <a:xfrm>
              <a:off x="3923928" y="3068960"/>
              <a:ext cx="1440160" cy="523220"/>
            </a:xfrm>
            <a:prstGeom prst="rect">
              <a:avLst/>
            </a:prstGeom>
          </p:spPr>
          <p:txBody>
            <a:bodyPr wrap="square">
              <a:spAutoFit/>
            </a:bodyPr>
            <a:lstStyle/>
            <a:p>
              <a:r>
                <a:rPr lang="zh-TW" altLang="en-US" sz="1400" dirty="0"/>
                <a:t>記憶體中程序</a:t>
              </a:r>
            </a:p>
            <a:p>
              <a:r>
                <a:rPr lang="zh-TW" altLang="en-US" sz="1400" dirty="0"/>
                <a:t>產生的相關資料</a:t>
              </a:r>
            </a:p>
          </p:txBody>
        </p:sp>
        <p:cxnSp>
          <p:nvCxnSpPr>
            <p:cNvPr id="19" name="弧形接點 18"/>
            <p:cNvCxnSpPr>
              <a:stCxn id="5" idx="0"/>
            </p:cNvCxnSpPr>
            <p:nvPr/>
          </p:nvCxnSpPr>
          <p:spPr>
            <a:xfrm rot="5400000" flipH="1" flipV="1">
              <a:off x="2484720" y="3645977"/>
              <a:ext cx="1080117" cy="1798299"/>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矩形 21"/>
            <p:cNvSpPr/>
            <p:nvPr/>
          </p:nvSpPr>
          <p:spPr>
            <a:xfrm>
              <a:off x="2472538" y="4389364"/>
              <a:ext cx="1261884" cy="307777"/>
            </a:xfrm>
            <a:prstGeom prst="rect">
              <a:avLst/>
            </a:prstGeom>
          </p:spPr>
          <p:txBody>
            <a:bodyPr wrap="none">
              <a:spAutoFit/>
            </a:bodyPr>
            <a:lstStyle/>
            <a:p>
              <a:r>
                <a:rPr lang="zh-TW" altLang="en-US" sz="1400" dirty="0"/>
                <a:t>載入至記憶體</a:t>
              </a:r>
            </a:p>
          </p:txBody>
        </p:sp>
        <p:sp>
          <p:nvSpPr>
            <p:cNvPr id="23" name="矩形 22"/>
            <p:cNvSpPr/>
            <p:nvPr/>
          </p:nvSpPr>
          <p:spPr>
            <a:xfrm>
              <a:off x="3726160" y="2852936"/>
              <a:ext cx="1637928" cy="3240360"/>
            </a:xfrm>
            <a:prstGeom prst="rect">
              <a:avLst/>
            </a:prstGeom>
            <a:noFill/>
            <a:ln>
              <a:solidFill>
                <a:schemeClr val="tx1">
                  <a:lumMod val="85000"/>
                  <a:lumOff val="1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204916270"/>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父</a:t>
            </a:r>
            <a:r>
              <a:rPr lang="zh-TW" altLang="en-US" dirty="0" smtClean="0"/>
              <a:t>程序與子程序</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178</a:t>
            </a:fld>
            <a:endParaRPr lang="zh-TW" altLang="en-US"/>
          </a:p>
        </p:txBody>
      </p:sp>
      <p:sp>
        <p:nvSpPr>
          <p:cNvPr id="7" name="內容版面配置區 6"/>
          <p:cNvSpPr>
            <a:spLocks noGrp="1"/>
          </p:cNvSpPr>
          <p:nvPr>
            <p:ph sz="quarter" idx="1"/>
          </p:nvPr>
        </p:nvSpPr>
        <p:spPr/>
        <p:txBody>
          <a:bodyPr/>
          <a:lstStyle/>
          <a:p>
            <a:r>
              <a:rPr lang="zh-TW" altLang="en-US" dirty="0" smtClean="0"/>
              <a:t>「父程序」衍生出「子程序」</a:t>
            </a:r>
            <a:endParaRPr lang="en-US" altLang="zh-TW" dirty="0" smtClean="0"/>
          </a:p>
          <a:p>
            <a:r>
              <a:rPr lang="zh-TW" altLang="en-US" dirty="0" smtClean="0"/>
              <a:t>例如在</a:t>
            </a:r>
            <a:r>
              <a:rPr lang="en-US" altLang="zh-TW" dirty="0" smtClean="0"/>
              <a:t>bash</a:t>
            </a:r>
            <a:r>
              <a:rPr lang="zh-TW" altLang="en-US" dirty="0" smtClean="0"/>
              <a:t>內執行指令</a:t>
            </a:r>
            <a:r>
              <a:rPr lang="en-US" altLang="zh-TW" dirty="0" smtClean="0"/>
              <a:t>ls</a:t>
            </a:r>
          </a:p>
          <a:p>
            <a:pPr lvl="1"/>
            <a:r>
              <a:rPr lang="zh-TW" altLang="en-US" dirty="0" smtClean="0"/>
              <a:t>則父程序為</a:t>
            </a:r>
            <a:r>
              <a:rPr lang="en-US" altLang="zh-TW" dirty="0" smtClean="0"/>
              <a:t>bash</a:t>
            </a:r>
            <a:r>
              <a:rPr lang="zh-TW" altLang="en-US" dirty="0" smtClean="0"/>
              <a:t>，子程序為</a:t>
            </a:r>
            <a:r>
              <a:rPr lang="en-US" altLang="zh-TW" dirty="0" smtClean="0"/>
              <a:t>ls</a:t>
            </a:r>
          </a:p>
          <a:p>
            <a:r>
              <a:rPr lang="zh-TW" altLang="en-US" dirty="0" smtClean="0"/>
              <a:t>例如在</a:t>
            </a:r>
            <a:r>
              <a:rPr lang="en-US" altLang="zh-TW" dirty="0" smtClean="0"/>
              <a:t>bash</a:t>
            </a:r>
            <a:r>
              <a:rPr lang="zh-TW" altLang="en-US" dirty="0" smtClean="0"/>
              <a:t>內執行</a:t>
            </a:r>
            <a:r>
              <a:rPr lang="en-US" altLang="zh-TW" dirty="0" smtClean="0"/>
              <a:t>bash</a:t>
            </a:r>
            <a:r>
              <a:rPr lang="zh-TW" altLang="en-US" dirty="0" smtClean="0"/>
              <a:t>指令，可新生一隻</a:t>
            </a:r>
            <a:r>
              <a:rPr lang="en-US" altLang="zh-TW" dirty="0" smtClean="0"/>
              <a:t>bash</a:t>
            </a:r>
          </a:p>
          <a:p>
            <a:pPr lvl="1"/>
            <a:r>
              <a:rPr lang="zh-TW" altLang="en-US" dirty="0" smtClean="0"/>
              <a:t>子程序的</a:t>
            </a:r>
            <a:r>
              <a:rPr lang="en-US" altLang="zh-TW" dirty="0" smtClean="0"/>
              <a:t>bash</a:t>
            </a:r>
            <a:r>
              <a:rPr lang="zh-TW" altLang="en-US" dirty="0" smtClean="0"/>
              <a:t>操作結束後，可執行</a:t>
            </a:r>
            <a:r>
              <a:rPr lang="en-US" altLang="zh-TW" dirty="0" smtClean="0"/>
              <a:t>exit</a:t>
            </a:r>
            <a:r>
              <a:rPr lang="zh-TW" altLang="en-US" dirty="0" smtClean="0"/>
              <a:t>回到父程序</a:t>
            </a:r>
            <a:r>
              <a:rPr lang="en-US" altLang="zh-TW" dirty="0" smtClean="0"/>
              <a:t>bash</a:t>
            </a:r>
            <a:endParaRPr lang="zh-TW" altLang="en-US" dirty="0"/>
          </a:p>
        </p:txBody>
      </p:sp>
      <p:sp>
        <p:nvSpPr>
          <p:cNvPr id="19" name="矩形 18"/>
          <p:cNvSpPr/>
          <p:nvPr/>
        </p:nvSpPr>
        <p:spPr>
          <a:xfrm>
            <a:off x="6090109" y="6484242"/>
            <a:ext cx="2465740" cy="307777"/>
          </a:xfrm>
          <a:prstGeom prst="rect">
            <a:avLst/>
          </a:prstGeom>
        </p:spPr>
        <p:txBody>
          <a:bodyPr wrap="none">
            <a:spAutoFit/>
          </a:bodyPr>
          <a:lstStyle/>
          <a:p>
            <a:r>
              <a:rPr lang="zh-TW" altLang="en-US" sz="1400" dirty="0" smtClean="0">
                <a:latin typeface="微軟正黑體" panose="020B0604030504040204" pitchFamily="34" charset="-120"/>
              </a:rPr>
              <a:t>資料來源</a:t>
            </a:r>
            <a:r>
              <a:rPr lang="en-US" altLang="zh-TW" sz="1400" dirty="0">
                <a:latin typeface="微軟正黑體" panose="020B0604030504040204" pitchFamily="34" charset="-120"/>
              </a:rPr>
              <a:t>:</a:t>
            </a:r>
            <a:r>
              <a:rPr lang="zh-TW" altLang="en-US" sz="1400" dirty="0" smtClean="0">
                <a:latin typeface="微軟正黑體" panose="020B0604030504040204" pitchFamily="34" charset="-120"/>
              </a:rPr>
              <a:t>鳥</a:t>
            </a:r>
            <a:r>
              <a:rPr lang="zh-TW" altLang="en-US" sz="1400" dirty="0">
                <a:latin typeface="微軟正黑體" panose="020B0604030504040204" pitchFamily="34" charset="-120"/>
              </a:rPr>
              <a:t>哥的</a:t>
            </a:r>
            <a:r>
              <a:rPr lang="en-US" altLang="zh-TW" sz="1400" dirty="0">
                <a:latin typeface="微軟正黑體" panose="020B0604030504040204" pitchFamily="34" charset="-120"/>
              </a:rPr>
              <a:t>Linux</a:t>
            </a:r>
            <a:r>
              <a:rPr lang="zh-TW" altLang="en-US" sz="1400" dirty="0">
                <a:latin typeface="微軟正黑體" panose="020B0604030504040204" pitchFamily="34" charset="-120"/>
              </a:rPr>
              <a:t>私房</a:t>
            </a:r>
            <a:r>
              <a:rPr lang="zh-TW" altLang="en-US" sz="1400" dirty="0" smtClean="0">
                <a:latin typeface="微軟正黑體" panose="020B0604030504040204" pitchFamily="34" charset="-120"/>
              </a:rPr>
              <a:t>菜</a:t>
            </a:r>
            <a:endParaRPr lang="zh-TW" altLang="en-US" sz="1400" dirty="0">
              <a:latin typeface="微軟正黑體" panose="020B0604030504040204" pitchFamily="34" charset="-120"/>
            </a:endParaRPr>
          </a:p>
        </p:txBody>
      </p:sp>
      <p:grpSp>
        <p:nvGrpSpPr>
          <p:cNvPr id="28" name="群組 27"/>
          <p:cNvGrpSpPr/>
          <p:nvPr/>
        </p:nvGrpSpPr>
        <p:grpSpPr>
          <a:xfrm>
            <a:off x="457200" y="4028647"/>
            <a:ext cx="7802944" cy="1560593"/>
            <a:chOff x="1033264" y="4401978"/>
            <a:chExt cx="7802944" cy="1560593"/>
          </a:xfrm>
        </p:grpSpPr>
        <p:cxnSp>
          <p:nvCxnSpPr>
            <p:cNvPr id="9" name="直線單箭頭接點 8"/>
            <p:cNvCxnSpPr/>
            <p:nvPr/>
          </p:nvCxnSpPr>
          <p:spPr>
            <a:xfrm>
              <a:off x="1033264" y="4777337"/>
              <a:ext cx="2458616" cy="0"/>
            </a:xfrm>
            <a:prstGeom prst="straightConnector1">
              <a:avLst/>
            </a:prstGeom>
            <a:ln w="57150">
              <a:tailEnd type="non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619672" y="4401978"/>
              <a:ext cx="2414996" cy="369332"/>
            </a:xfrm>
            <a:prstGeom prst="rect">
              <a:avLst/>
            </a:prstGeom>
          </p:spPr>
          <p:txBody>
            <a:bodyPr wrap="none">
              <a:spAutoFit/>
            </a:bodyPr>
            <a:lstStyle/>
            <a:p>
              <a:r>
                <a:rPr lang="zh-TW" altLang="en-US" dirty="0" smtClean="0">
                  <a:latin typeface="微軟正黑體" panose="020B0604030504040204" pitchFamily="34" charset="-120"/>
                </a:rPr>
                <a:t>父程序</a:t>
              </a:r>
              <a:r>
                <a:rPr lang="en-US" altLang="zh-TW" dirty="0" smtClean="0">
                  <a:latin typeface="微軟正黑體" panose="020B0604030504040204" pitchFamily="34" charset="-120"/>
                </a:rPr>
                <a:t>bash</a:t>
              </a:r>
              <a:endParaRPr lang="en-US" altLang="zh-TW" dirty="0">
                <a:latin typeface="微軟正黑體" panose="020B0604030504040204" pitchFamily="34" charset="-120"/>
              </a:endParaRPr>
            </a:p>
          </p:txBody>
        </p:sp>
        <p:cxnSp>
          <p:nvCxnSpPr>
            <p:cNvPr id="12" name="直線單箭頭接點 11"/>
            <p:cNvCxnSpPr>
              <a:endCxn id="18" idx="1"/>
            </p:cNvCxnSpPr>
            <p:nvPr/>
          </p:nvCxnSpPr>
          <p:spPr>
            <a:xfrm>
              <a:off x="5436096" y="4762018"/>
              <a:ext cx="2522949" cy="9292"/>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a:off x="3432089" y="5554106"/>
              <a:ext cx="2076015" cy="0"/>
            </a:xfrm>
            <a:prstGeom prst="straightConnector1">
              <a:avLst/>
            </a:prstGeom>
            <a:ln w="57150">
              <a:tailEnd type="none"/>
            </a:ln>
          </p:spPr>
          <p:style>
            <a:lnRef idx="1">
              <a:schemeClr val="accent1"/>
            </a:lnRef>
            <a:fillRef idx="0">
              <a:schemeClr val="accent1"/>
            </a:fillRef>
            <a:effectRef idx="0">
              <a:schemeClr val="accent1"/>
            </a:effectRef>
            <a:fontRef idx="minor">
              <a:schemeClr val="tx1"/>
            </a:fontRef>
          </p:style>
        </p:cxnSp>
        <p:cxnSp>
          <p:nvCxnSpPr>
            <p:cNvPr id="14" name="直線接點 13"/>
            <p:cNvCxnSpPr/>
            <p:nvPr/>
          </p:nvCxnSpPr>
          <p:spPr>
            <a:xfrm flipV="1">
              <a:off x="3504894" y="4771310"/>
              <a:ext cx="2003210" cy="6027"/>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3455876" y="4777337"/>
              <a:ext cx="0" cy="776769"/>
            </a:xfrm>
            <a:prstGeom prst="straightConnector1">
              <a:avLst/>
            </a:prstGeom>
            <a:ln w="57150">
              <a:tailEnd type="non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flipV="1">
              <a:off x="5508104" y="4777337"/>
              <a:ext cx="0" cy="776769"/>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3732014" y="5593239"/>
              <a:ext cx="1476164" cy="369332"/>
            </a:xfrm>
            <a:prstGeom prst="rect">
              <a:avLst/>
            </a:prstGeom>
          </p:spPr>
          <p:txBody>
            <a:bodyPr wrap="square">
              <a:spAutoFit/>
            </a:bodyPr>
            <a:lstStyle/>
            <a:p>
              <a:r>
                <a:rPr lang="zh-TW" altLang="en-US" dirty="0" smtClean="0">
                  <a:solidFill>
                    <a:srgbClr val="FF0000"/>
                  </a:solidFill>
                  <a:latin typeface="微軟正黑體" panose="020B0604030504040204" pitchFamily="34" charset="-120"/>
                </a:rPr>
                <a:t>子程序</a:t>
              </a:r>
              <a:r>
                <a:rPr lang="en-US" altLang="zh-TW" dirty="0" smtClean="0">
                  <a:solidFill>
                    <a:srgbClr val="FF0000"/>
                  </a:solidFill>
                  <a:latin typeface="微軟正黑體" panose="020B0604030504040204" pitchFamily="34" charset="-120"/>
                </a:rPr>
                <a:t>bash</a:t>
              </a:r>
              <a:endParaRPr lang="en-US" altLang="zh-TW" dirty="0">
                <a:solidFill>
                  <a:srgbClr val="FF0000"/>
                </a:solidFill>
                <a:latin typeface="微軟正黑體" panose="020B0604030504040204" pitchFamily="34" charset="-120"/>
              </a:endParaRPr>
            </a:p>
          </p:txBody>
        </p:sp>
        <p:sp>
          <p:nvSpPr>
            <p:cNvPr id="18" name="矩形 17"/>
            <p:cNvSpPr/>
            <p:nvPr/>
          </p:nvSpPr>
          <p:spPr>
            <a:xfrm>
              <a:off x="7959045" y="4586644"/>
              <a:ext cx="877163" cy="369332"/>
            </a:xfrm>
            <a:prstGeom prst="rect">
              <a:avLst/>
            </a:prstGeom>
          </p:spPr>
          <p:txBody>
            <a:bodyPr wrap="none">
              <a:spAutoFit/>
            </a:bodyPr>
            <a:lstStyle/>
            <a:p>
              <a:r>
                <a:rPr lang="zh-TW" altLang="en-US" dirty="0">
                  <a:solidFill>
                    <a:srgbClr val="FF0000"/>
                  </a:solidFill>
                  <a:latin typeface="微軟正黑體" panose="020B0604030504040204" pitchFamily="34" charset="-120"/>
                </a:rPr>
                <a:t>時間軸</a:t>
              </a:r>
              <a:endParaRPr lang="en-US" altLang="zh-TW" dirty="0">
                <a:solidFill>
                  <a:srgbClr val="FF0000"/>
                </a:solidFill>
                <a:latin typeface="微軟正黑體" panose="020B0604030504040204" pitchFamily="34" charset="-120"/>
              </a:endParaRPr>
            </a:p>
          </p:txBody>
        </p:sp>
        <p:sp>
          <p:nvSpPr>
            <p:cNvPr id="20" name="矩形 19"/>
            <p:cNvSpPr/>
            <p:nvPr/>
          </p:nvSpPr>
          <p:spPr>
            <a:xfrm>
              <a:off x="6012160" y="5047953"/>
              <a:ext cx="914033" cy="338554"/>
            </a:xfrm>
            <a:prstGeom prst="rect">
              <a:avLst/>
            </a:prstGeom>
          </p:spPr>
          <p:txBody>
            <a:bodyPr wrap="none">
              <a:spAutoFit/>
            </a:bodyPr>
            <a:lstStyle/>
            <a:p>
              <a:r>
                <a:rPr lang="zh-TW" altLang="en-US" sz="1600" dirty="0" smtClean="0"/>
                <a:t>執行</a:t>
              </a:r>
              <a:r>
                <a:rPr lang="en-US" altLang="zh-TW" sz="1600" dirty="0" smtClean="0"/>
                <a:t>exit</a:t>
              </a:r>
              <a:endParaRPr lang="zh-TW" altLang="en-US" sz="1600" dirty="0"/>
            </a:p>
          </p:txBody>
        </p:sp>
        <p:sp>
          <p:nvSpPr>
            <p:cNvPr id="21" name="矩形 20"/>
            <p:cNvSpPr/>
            <p:nvPr/>
          </p:nvSpPr>
          <p:spPr>
            <a:xfrm>
              <a:off x="1979712" y="5106670"/>
              <a:ext cx="1039067" cy="338554"/>
            </a:xfrm>
            <a:prstGeom prst="rect">
              <a:avLst/>
            </a:prstGeom>
          </p:spPr>
          <p:txBody>
            <a:bodyPr wrap="none">
              <a:spAutoFit/>
            </a:bodyPr>
            <a:lstStyle/>
            <a:p>
              <a:r>
                <a:rPr lang="zh-TW" altLang="en-US" sz="1600" dirty="0" smtClean="0"/>
                <a:t>執行</a:t>
              </a:r>
              <a:r>
                <a:rPr lang="en-US" altLang="zh-TW" sz="1600" dirty="0" smtClean="0"/>
                <a:t>bash</a:t>
              </a:r>
              <a:endParaRPr lang="zh-TW" altLang="en-US" sz="1600" dirty="0"/>
            </a:p>
          </p:txBody>
        </p:sp>
        <p:cxnSp>
          <p:nvCxnSpPr>
            <p:cNvPr id="23" name="直線單箭頭接點 22"/>
            <p:cNvCxnSpPr/>
            <p:nvPr/>
          </p:nvCxnSpPr>
          <p:spPr>
            <a:xfrm flipV="1">
              <a:off x="2971186" y="4860627"/>
              <a:ext cx="448686" cy="29656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25" name="直線單箭頭接點 24"/>
            <p:cNvCxnSpPr/>
            <p:nvPr/>
          </p:nvCxnSpPr>
          <p:spPr>
            <a:xfrm flipV="1">
              <a:off x="5580112" y="5215299"/>
              <a:ext cx="448686" cy="296565"/>
            </a:xfrm>
            <a:prstGeom prst="straightConnector1">
              <a:avLst/>
            </a:prstGeom>
            <a:ln>
              <a:headEnd type="arrow"/>
              <a:tailEnd type="none"/>
            </a:ln>
          </p:spPr>
          <p:style>
            <a:lnRef idx="2">
              <a:schemeClr val="accent2"/>
            </a:lnRef>
            <a:fillRef idx="0">
              <a:schemeClr val="accent2"/>
            </a:fillRef>
            <a:effectRef idx="1">
              <a:schemeClr val="accent2"/>
            </a:effectRef>
            <a:fontRef idx="minor">
              <a:schemeClr val="tx1"/>
            </a:fontRef>
          </p:style>
        </p:cxnSp>
        <p:sp>
          <p:nvSpPr>
            <p:cNvPr id="27" name="矩形 26"/>
            <p:cNvSpPr/>
            <p:nvPr/>
          </p:nvSpPr>
          <p:spPr>
            <a:xfrm>
              <a:off x="4031940" y="4437112"/>
              <a:ext cx="1476164" cy="369332"/>
            </a:xfrm>
            <a:prstGeom prst="rect">
              <a:avLst/>
            </a:prstGeom>
            <a:noFill/>
            <a:ln w="57150">
              <a:noFill/>
            </a:ln>
          </p:spPr>
          <p:txBody>
            <a:bodyPr wrap="square">
              <a:spAutoFit/>
            </a:bodyPr>
            <a:lstStyle/>
            <a:p>
              <a:r>
                <a:rPr lang="zh-TW" altLang="en-US" dirty="0">
                  <a:solidFill>
                    <a:srgbClr val="FF0000"/>
                  </a:solidFill>
                  <a:latin typeface="微軟正黑體" panose="020B0604030504040204" pitchFamily="34" charset="-120"/>
                </a:rPr>
                <a:t>睡著了</a:t>
              </a:r>
              <a:endParaRPr lang="en-US" altLang="zh-TW" dirty="0">
                <a:solidFill>
                  <a:srgbClr val="FF0000"/>
                </a:solidFill>
                <a:latin typeface="微軟正黑體" panose="020B0604030504040204" pitchFamily="34" charset="-120"/>
              </a:endParaRPr>
            </a:p>
          </p:txBody>
        </p:sp>
      </p:grpSp>
      <p:sp>
        <p:nvSpPr>
          <p:cNvPr id="4" name="矩形 3"/>
          <p:cNvSpPr/>
          <p:nvPr/>
        </p:nvSpPr>
        <p:spPr>
          <a:xfrm>
            <a:off x="4813587" y="4034615"/>
            <a:ext cx="1393267" cy="369332"/>
          </a:xfrm>
          <a:prstGeom prst="rect">
            <a:avLst/>
          </a:prstGeom>
        </p:spPr>
        <p:txBody>
          <a:bodyPr wrap="none">
            <a:spAutoFit/>
          </a:bodyPr>
          <a:lstStyle/>
          <a:p>
            <a:r>
              <a:rPr lang="zh-TW" altLang="en-US" dirty="0">
                <a:latin typeface="微軟正黑體" panose="020B0604030504040204" pitchFamily="34" charset="-120"/>
              </a:rPr>
              <a:t>父程序</a:t>
            </a:r>
            <a:r>
              <a:rPr lang="en-US" altLang="zh-TW" dirty="0">
                <a:latin typeface="微軟正黑體" panose="020B0604030504040204" pitchFamily="34" charset="-120"/>
              </a:rPr>
              <a:t>bash</a:t>
            </a:r>
          </a:p>
        </p:txBody>
      </p:sp>
      <p:pic>
        <p:nvPicPr>
          <p:cNvPr id="1026" name="Picture 2" descr="「linux shell」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1991" y="3635532"/>
            <a:ext cx="786229" cy="78622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linux shell」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37320" y="5479986"/>
            <a:ext cx="786229" cy="78622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linux shell」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6854" y="3587199"/>
            <a:ext cx="786229" cy="786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996093"/>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smtClean="0"/>
              <a:t>以樹狀結構檢視程序</a:t>
            </a:r>
            <a:r>
              <a:rPr lang="en-US" altLang="zh-TW" dirty="0" smtClean="0"/>
              <a:t>(</a:t>
            </a:r>
            <a:r>
              <a:rPr lang="en-US" altLang="zh-TW" dirty="0" err="1" smtClean="0"/>
              <a:t>pstree</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179</a:t>
            </a:fld>
            <a:endParaRPr lang="zh-TW" altLang="en-US"/>
          </a:p>
        </p:txBody>
      </p:sp>
      <p:sp>
        <p:nvSpPr>
          <p:cNvPr id="2" name="內容版面配置區 1"/>
          <p:cNvSpPr>
            <a:spLocks noGrp="1"/>
          </p:cNvSpPr>
          <p:nvPr>
            <p:ph sz="quarter" idx="1"/>
          </p:nvPr>
        </p:nvSpPr>
        <p:spPr/>
        <p:txBody>
          <a:bodyPr/>
          <a:lstStyle/>
          <a:p>
            <a:endParaRPr lang="en-US" altLang="zh-TW" dirty="0" smtClean="0"/>
          </a:p>
          <a:p>
            <a:endParaRPr lang="zh-TW" altLang="en-US" dirty="0"/>
          </a:p>
        </p:txBody>
      </p:sp>
      <p:pic>
        <p:nvPicPr>
          <p:cNvPr id="1027" name="Picture 3"/>
          <p:cNvPicPr>
            <a:picLocks noChangeAspect="1" noChangeArrowheads="1"/>
          </p:cNvPicPr>
          <p:nvPr/>
        </p:nvPicPr>
        <p:blipFill>
          <a:blip r:embed="rId2" cstate="email">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a:fillRect/>
          </a:stretch>
        </p:blipFill>
        <p:spPr bwMode="auto">
          <a:xfrm>
            <a:off x="1115616" y="1205902"/>
            <a:ext cx="5607943" cy="5535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6444208" y="1484784"/>
            <a:ext cx="2031325" cy="646331"/>
          </a:xfrm>
          <a:prstGeom prst="rect">
            <a:avLst/>
          </a:prstGeom>
        </p:spPr>
        <p:txBody>
          <a:bodyPr wrap="none">
            <a:spAutoFit/>
          </a:bodyPr>
          <a:lstStyle/>
          <a:p>
            <a:r>
              <a:rPr lang="zh-TW" altLang="en-US" dirty="0" smtClean="0">
                <a:solidFill>
                  <a:srgbClr val="FF0000"/>
                </a:solidFill>
              </a:rPr>
              <a:t>也就是目前系統上</a:t>
            </a:r>
            <a:endParaRPr lang="en-US" altLang="zh-TW" dirty="0" smtClean="0">
              <a:solidFill>
                <a:srgbClr val="FF0000"/>
              </a:solidFill>
            </a:endParaRPr>
          </a:p>
          <a:p>
            <a:r>
              <a:rPr lang="zh-TW" altLang="en-US" dirty="0" smtClean="0">
                <a:solidFill>
                  <a:srgbClr val="FF0000"/>
                </a:solidFill>
              </a:rPr>
              <a:t>程序的族譜</a:t>
            </a:r>
            <a:endParaRPr lang="zh-TW" altLang="en-US" dirty="0">
              <a:solidFill>
                <a:srgbClr val="FF0000"/>
              </a:solidFill>
            </a:endParaRPr>
          </a:p>
        </p:txBody>
      </p:sp>
    </p:spTree>
    <p:extLst>
      <p:ext uri="{BB962C8B-B14F-4D97-AF65-F5344CB8AC3E}">
        <p14:creationId xmlns:p14="http://schemas.microsoft.com/office/powerpoint/2010/main" val="29755188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誰愛使用</a:t>
            </a:r>
            <a:r>
              <a:rPr lang="en-US" altLang="zh-TW" dirty="0" smtClean="0"/>
              <a:t>Linux?</a:t>
            </a:r>
            <a:endParaRPr lang="zh-TW" altLang="en-US" dirty="0"/>
          </a:p>
        </p:txBody>
      </p:sp>
      <p:sp>
        <p:nvSpPr>
          <p:cNvPr id="3" name="投影片編號版面配置區 2"/>
          <p:cNvSpPr>
            <a:spLocks noGrp="1"/>
          </p:cNvSpPr>
          <p:nvPr>
            <p:ph type="sldNum" sz="quarter" idx="12"/>
          </p:nvPr>
        </p:nvSpPr>
        <p:spPr>
          <a:xfrm>
            <a:off x="611560" y="6453336"/>
            <a:ext cx="1981200" cy="365760"/>
          </a:xfrm>
        </p:spPr>
        <p:txBody>
          <a:bodyPr/>
          <a:lstStyle/>
          <a:p>
            <a:fld id="{73DA0BB7-265A-403C-9275-D587AB510EDC}" type="slidenum">
              <a:rPr lang="zh-TW" altLang="en-US" smtClean="0"/>
              <a:pPr/>
              <a:t>18</a:t>
            </a:fld>
            <a:endParaRPr lang="zh-TW" altLang="en-US"/>
          </a:p>
        </p:txBody>
      </p:sp>
      <p:sp>
        <p:nvSpPr>
          <p:cNvPr id="4" name="內容版面配置區 3"/>
          <p:cNvSpPr>
            <a:spLocks noGrp="1"/>
          </p:cNvSpPr>
          <p:nvPr>
            <p:ph sz="quarter" idx="1"/>
          </p:nvPr>
        </p:nvSpPr>
        <p:spPr/>
        <p:txBody>
          <a:bodyPr>
            <a:normAutofit/>
          </a:bodyPr>
          <a:lstStyle/>
          <a:p>
            <a:r>
              <a:rPr lang="zh-TW" altLang="en-US" sz="2400" dirty="0"/>
              <a:t>企業與政府機關的伺服器</a:t>
            </a:r>
            <a:endParaRPr lang="en-US" altLang="zh-TW" sz="2400" dirty="0"/>
          </a:p>
          <a:p>
            <a:r>
              <a:rPr lang="zh-TW" altLang="en-US" sz="2400" dirty="0" smtClean="0"/>
              <a:t>學生、研究生</a:t>
            </a:r>
            <a:endParaRPr lang="en-US" altLang="zh-TW" sz="2400" dirty="0"/>
          </a:p>
          <a:p>
            <a:r>
              <a:rPr lang="zh-TW" altLang="en-US" sz="2400" dirty="0" smtClean="0"/>
              <a:t>研發人員</a:t>
            </a:r>
            <a:endParaRPr lang="en-US" altLang="zh-TW" sz="2400" dirty="0" smtClean="0"/>
          </a:p>
          <a:p>
            <a:r>
              <a:rPr lang="zh-TW" altLang="en-US" sz="2400" dirty="0" smtClean="0"/>
              <a:t>技術愛好者、駭客</a:t>
            </a:r>
            <a:endParaRPr lang="en-US" altLang="zh-TW" sz="2400" dirty="0" smtClean="0"/>
          </a:p>
          <a:p>
            <a:endParaRPr lang="en-US" altLang="zh-TW" sz="2400" dirty="0"/>
          </a:p>
        </p:txBody>
      </p:sp>
      <p:sp>
        <p:nvSpPr>
          <p:cNvPr id="7" name="矩形 6"/>
          <p:cNvSpPr/>
          <p:nvPr/>
        </p:nvSpPr>
        <p:spPr>
          <a:xfrm>
            <a:off x="838032" y="3276273"/>
            <a:ext cx="3039971" cy="338553"/>
          </a:xfrm>
          <a:prstGeom prst="rect">
            <a:avLst/>
          </a:prstGeom>
        </p:spPr>
        <p:txBody>
          <a:bodyPr wrap="square">
            <a:spAutoFit/>
          </a:bodyPr>
          <a:lstStyle/>
          <a:p>
            <a:r>
              <a:rPr lang="en-US" altLang="zh-TW" sz="1600" b="1" dirty="0" smtClean="0">
                <a:solidFill>
                  <a:srgbClr val="FF0000"/>
                </a:solidFill>
              </a:rPr>
              <a:t>Desktop </a:t>
            </a:r>
            <a:r>
              <a:rPr lang="zh-TW" altLang="en-US" sz="1600" b="1" dirty="0" smtClean="0">
                <a:solidFill>
                  <a:srgbClr val="FF0000"/>
                </a:solidFill>
              </a:rPr>
              <a:t>作業系統</a:t>
            </a:r>
            <a:r>
              <a:rPr lang="zh-TW" altLang="en-US" sz="1600" b="1" dirty="0">
                <a:solidFill>
                  <a:srgbClr val="FF0000"/>
                </a:solidFill>
              </a:rPr>
              <a:t>使用統計</a:t>
            </a:r>
            <a:endParaRPr lang="en-US" altLang="zh-TW" sz="1600" b="1" dirty="0">
              <a:solidFill>
                <a:srgbClr val="FF0000"/>
              </a:solidFill>
            </a:endParaRPr>
          </a:p>
        </p:txBody>
      </p:sp>
      <p:pic>
        <p:nvPicPr>
          <p:cNvPr id="16" name="Picture 2" descr="http://kb.bodhost.com/wp-content/uploads/2015/02/linux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508104" y="1438601"/>
            <a:ext cx="2304256" cy="1819360"/>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464355" y="5965830"/>
            <a:ext cx="3686045" cy="415498"/>
          </a:xfrm>
          <a:prstGeom prst="rect">
            <a:avLst/>
          </a:prstGeom>
        </p:spPr>
        <p:txBody>
          <a:bodyPr wrap="square">
            <a:spAutoFit/>
          </a:bodyPr>
          <a:lstStyle/>
          <a:p>
            <a:r>
              <a:rPr lang="en-US" altLang="zh-TW" sz="1050" dirty="0"/>
              <a:t>https://www.netmarketshare.com/operating-system-market-share.aspx?qprid=8&amp;qpcustomd=0</a:t>
            </a:r>
            <a:endParaRPr lang="zh-TW" altLang="en-US" sz="1050" dirty="0"/>
          </a:p>
        </p:txBody>
      </p:sp>
      <p:graphicFrame>
        <p:nvGraphicFramePr>
          <p:cNvPr id="15" name="表格 14"/>
          <p:cNvGraphicFramePr>
            <a:graphicFrameLocks noGrp="1"/>
          </p:cNvGraphicFramePr>
          <p:nvPr>
            <p:extLst>
              <p:ext uri="{D42A27DB-BD31-4B8C-83A1-F6EECF244321}">
                <p14:modId xmlns:p14="http://schemas.microsoft.com/office/powerpoint/2010/main" val="2688682156"/>
              </p:ext>
            </p:extLst>
          </p:nvPr>
        </p:nvGraphicFramePr>
        <p:xfrm>
          <a:off x="4375804" y="3882534"/>
          <a:ext cx="4680520" cy="1944216"/>
        </p:xfrm>
        <a:graphic>
          <a:graphicData uri="http://schemas.openxmlformats.org/drawingml/2006/table">
            <a:tbl>
              <a:tblPr firstRow="1" firstCol="1" bandRow="1">
                <a:tableStyleId>{7DF18680-E054-41AD-8BC1-D1AEF772440D}</a:tableStyleId>
              </a:tblPr>
              <a:tblGrid>
                <a:gridCol w="802726">
                  <a:extLst>
                    <a:ext uri="{9D8B030D-6E8A-4147-A177-3AD203B41FA5}">
                      <a16:colId xmlns="" xmlns:a16="http://schemas.microsoft.com/office/drawing/2014/main" val="20000"/>
                    </a:ext>
                  </a:extLst>
                </a:gridCol>
                <a:gridCol w="802726">
                  <a:extLst>
                    <a:ext uri="{9D8B030D-6E8A-4147-A177-3AD203B41FA5}">
                      <a16:colId xmlns="" xmlns:a16="http://schemas.microsoft.com/office/drawing/2014/main" val="20001"/>
                    </a:ext>
                  </a:extLst>
                </a:gridCol>
                <a:gridCol w="933961">
                  <a:extLst>
                    <a:ext uri="{9D8B030D-6E8A-4147-A177-3AD203B41FA5}">
                      <a16:colId xmlns="" xmlns:a16="http://schemas.microsoft.com/office/drawing/2014/main" val="20002"/>
                    </a:ext>
                  </a:extLst>
                </a:gridCol>
                <a:gridCol w="1097187">
                  <a:extLst>
                    <a:ext uri="{9D8B030D-6E8A-4147-A177-3AD203B41FA5}">
                      <a16:colId xmlns="" xmlns:a16="http://schemas.microsoft.com/office/drawing/2014/main" val="20003"/>
                    </a:ext>
                  </a:extLst>
                </a:gridCol>
                <a:gridCol w="1043920">
                  <a:extLst>
                    <a:ext uri="{9D8B030D-6E8A-4147-A177-3AD203B41FA5}">
                      <a16:colId xmlns="" xmlns:a16="http://schemas.microsoft.com/office/drawing/2014/main" val="20004"/>
                    </a:ext>
                  </a:extLst>
                </a:gridCol>
              </a:tblGrid>
              <a:tr h="648072">
                <a:tc gridSpan="4">
                  <a:txBody>
                    <a:bodyPr/>
                    <a:lstStyle/>
                    <a:p>
                      <a:pPr algn="ctr">
                        <a:lnSpc>
                          <a:spcPts val="1680"/>
                        </a:lnSpc>
                        <a:spcBef>
                          <a:spcPts val="1200"/>
                        </a:spcBef>
                        <a:spcAft>
                          <a:spcPts val="1200"/>
                        </a:spcAft>
                      </a:pPr>
                      <a:r>
                        <a:rPr lang="en-US" altLang="zh-TW" sz="1600" b="1" kern="100" dirty="0" smtClean="0">
                          <a:effectLst/>
                          <a:latin typeface="Calibri"/>
                          <a:ea typeface="新細明體"/>
                          <a:cs typeface="Times New Roman"/>
                        </a:rPr>
                        <a:t>Unix-like</a:t>
                      </a:r>
                      <a:endParaRPr lang="zh-TW" sz="1600" b="1" kern="100" dirty="0">
                        <a:effectLst/>
                        <a:latin typeface="Calibri"/>
                        <a:ea typeface="新細明體"/>
                        <a:cs typeface="Times New Roman"/>
                      </a:endParaRPr>
                    </a:p>
                  </a:txBody>
                  <a:tcPr marL="54538" marR="54538" marT="27269" marB="27269" anchor="ct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rowSpan="2">
                  <a:txBody>
                    <a:bodyPr/>
                    <a:lstStyle/>
                    <a:p>
                      <a:pPr algn="ctr">
                        <a:lnSpc>
                          <a:spcPts val="1680"/>
                        </a:lnSpc>
                        <a:spcBef>
                          <a:spcPts val="1200"/>
                        </a:spcBef>
                        <a:spcAft>
                          <a:spcPts val="1200"/>
                        </a:spcAft>
                      </a:pPr>
                      <a:r>
                        <a:rPr lang="en-US" altLang="zh-TW" sz="1600" b="1" kern="100" dirty="0" smtClean="0">
                          <a:effectLst/>
                          <a:latin typeface="Calibri"/>
                          <a:ea typeface="新細明體"/>
                          <a:cs typeface="Times New Roman"/>
                        </a:rPr>
                        <a:t>Microsoft Windows</a:t>
                      </a:r>
                      <a:endParaRPr lang="zh-TW" sz="1600" b="1" kern="100" dirty="0">
                        <a:effectLst/>
                        <a:latin typeface="Calibri"/>
                        <a:ea typeface="新細明體"/>
                        <a:cs typeface="Times New Roman"/>
                      </a:endParaRPr>
                    </a:p>
                  </a:txBody>
                  <a:tcPr marL="54538" marR="54538" marT="27269" marB="27269" anchor="ctr"/>
                </a:tc>
                <a:extLst>
                  <a:ext uri="{0D108BD9-81ED-4DB2-BD59-A6C34878D82A}">
                    <a16:rowId xmlns="" xmlns:a16="http://schemas.microsoft.com/office/drawing/2014/main" val="10000"/>
                  </a:ext>
                </a:extLst>
              </a:tr>
              <a:tr h="648072">
                <a:tc>
                  <a:txBody>
                    <a:bodyPr/>
                    <a:lstStyle/>
                    <a:p>
                      <a:pPr algn="ctr">
                        <a:lnSpc>
                          <a:spcPts val="1680"/>
                        </a:lnSpc>
                        <a:spcBef>
                          <a:spcPts val="1200"/>
                        </a:spcBef>
                        <a:spcAft>
                          <a:spcPts val="1200"/>
                        </a:spcAft>
                      </a:pPr>
                      <a:r>
                        <a:rPr lang="en-US" sz="1600" b="1" kern="0">
                          <a:effectLst/>
                        </a:rPr>
                        <a:t>All</a:t>
                      </a:r>
                      <a:endParaRPr lang="zh-TW" sz="1600" b="1" kern="100">
                        <a:effectLst/>
                        <a:latin typeface="Calibri"/>
                        <a:ea typeface="新細明體"/>
                        <a:cs typeface="Times New Roman"/>
                      </a:endParaRPr>
                    </a:p>
                  </a:txBody>
                  <a:tcPr marL="54538" marR="54538" marT="27269" marB="27269" anchor="ctr"/>
                </a:tc>
                <a:tc>
                  <a:txBody>
                    <a:bodyPr/>
                    <a:lstStyle/>
                    <a:p>
                      <a:pPr algn="ctr">
                        <a:lnSpc>
                          <a:spcPts val="1680"/>
                        </a:lnSpc>
                        <a:spcBef>
                          <a:spcPts val="1200"/>
                        </a:spcBef>
                        <a:spcAft>
                          <a:spcPts val="1200"/>
                        </a:spcAft>
                      </a:pPr>
                      <a:r>
                        <a:rPr lang="en-US" altLang="zh-TW" sz="1600" b="1" kern="100" dirty="0" smtClean="0">
                          <a:effectLst/>
                          <a:latin typeface="Calibri"/>
                          <a:ea typeface="新細明體"/>
                          <a:cs typeface="Times New Roman"/>
                        </a:rPr>
                        <a:t>Linux</a:t>
                      </a:r>
                      <a:endParaRPr lang="zh-TW" sz="1600" b="1" kern="100" dirty="0">
                        <a:effectLst/>
                        <a:latin typeface="Calibri"/>
                        <a:ea typeface="新細明體"/>
                        <a:cs typeface="Times New Roman"/>
                      </a:endParaRPr>
                    </a:p>
                  </a:txBody>
                  <a:tcPr marL="54538" marR="54538" marT="27269" marB="27269" anchor="ctr"/>
                </a:tc>
                <a:tc>
                  <a:txBody>
                    <a:bodyPr/>
                    <a:lstStyle/>
                    <a:p>
                      <a:pPr algn="ctr">
                        <a:lnSpc>
                          <a:spcPts val="1680"/>
                        </a:lnSpc>
                        <a:spcBef>
                          <a:spcPts val="1200"/>
                        </a:spcBef>
                        <a:spcAft>
                          <a:spcPts val="1200"/>
                        </a:spcAft>
                      </a:pPr>
                      <a:r>
                        <a:rPr lang="en-US" altLang="zh-TW" sz="1600" b="1" kern="100" dirty="0" smtClean="0">
                          <a:effectLst/>
                          <a:latin typeface="Calibri"/>
                          <a:ea typeface="新細明體"/>
                          <a:cs typeface="Times New Roman"/>
                        </a:rPr>
                        <a:t>FreeBSD</a:t>
                      </a:r>
                      <a:endParaRPr lang="zh-TW" sz="1600" b="1" kern="100" dirty="0">
                        <a:effectLst/>
                        <a:latin typeface="Calibri"/>
                        <a:ea typeface="新細明體"/>
                        <a:cs typeface="Times New Roman"/>
                      </a:endParaRPr>
                    </a:p>
                  </a:txBody>
                  <a:tcPr marL="54538" marR="54538" marT="27269" marB="27269" anchor="ctr"/>
                </a:tc>
                <a:tc>
                  <a:txBody>
                    <a:bodyPr/>
                    <a:lstStyle/>
                    <a:p>
                      <a:pPr algn="ctr">
                        <a:lnSpc>
                          <a:spcPts val="1680"/>
                        </a:lnSpc>
                        <a:spcBef>
                          <a:spcPts val="1200"/>
                        </a:spcBef>
                        <a:spcAft>
                          <a:spcPts val="1200"/>
                        </a:spcAft>
                      </a:pPr>
                      <a:r>
                        <a:rPr lang="en-US" sz="1600" b="1" kern="0" dirty="0">
                          <a:effectLst/>
                        </a:rPr>
                        <a:t>Unknown</a:t>
                      </a:r>
                      <a:endParaRPr lang="zh-TW" sz="1600" b="1" kern="100" dirty="0">
                        <a:effectLst/>
                        <a:latin typeface="Calibri"/>
                        <a:ea typeface="新細明體"/>
                        <a:cs typeface="Times New Roman"/>
                      </a:endParaRPr>
                    </a:p>
                  </a:txBody>
                  <a:tcPr marL="54538" marR="54538" marT="27269" marB="27269" anchor="ctr"/>
                </a:tc>
                <a:tc vMerge="1">
                  <a:txBody>
                    <a:bodyPr/>
                    <a:lstStyle/>
                    <a:p>
                      <a:endParaRPr lang="zh-TW" altLang="en-US"/>
                    </a:p>
                  </a:txBody>
                  <a:tcPr/>
                </a:tc>
                <a:extLst>
                  <a:ext uri="{0D108BD9-81ED-4DB2-BD59-A6C34878D82A}">
                    <a16:rowId xmlns="" xmlns:a16="http://schemas.microsoft.com/office/drawing/2014/main" val="10001"/>
                  </a:ext>
                </a:extLst>
              </a:tr>
              <a:tr h="648072">
                <a:tc>
                  <a:txBody>
                    <a:bodyPr/>
                    <a:lstStyle/>
                    <a:p>
                      <a:pPr algn="ctr">
                        <a:lnSpc>
                          <a:spcPts val="1680"/>
                        </a:lnSpc>
                        <a:spcBef>
                          <a:spcPts val="1200"/>
                        </a:spcBef>
                        <a:spcAft>
                          <a:spcPts val="1200"/>
                        </a:spcAft>
                      </a:pPr>
                      <a:r>
                        <a:rPr lang="en-US" sz="1600" b="1" kern="0" dirty="0">
                          <a:effectLst/>
                        </a:rPr>
                        <a:t>67.8%</a:t>
                      </a:r>
                      <a:endParaRPr lang="zh-TW" sz="1600" b="1" kern="100" dirty="0">
                        <a:effectLst/>
                        <a:latin typeface="Calibri"/>
                        <a:ea typeface="新細明體"/>
                        <a:cs typeface="Times New Roman"/>
                      </a:endParaRPr>
                    </a:p>
                  </a:txBody>
                  <a:tcPr marL="54538" marR="54538" marT="27269" marB="27269" anchor="ctr"/>
                </a:tc>
                <a:tc>
                  <a:txBody>
                    <a:bodyPr/>
                    <a:lstStyle/>
                    <a:p>
                      <a:pPr algn="ctr">
                        <a:lnSpc>
                          <a:spcPts val="1680"/>
                        </a:lnSpc>
                        <a:spcBef>
                          <a:spcPts val="1200"/>
                        </a:spcBef>
                        <a:spcAft>
                          <a:spcPts val="1200"/>
                        </a:spcAft>
                      </a:pPr>
                      <a:r>
                        <a:rPr lang="en-US" sz="1600" b="1" kern="0" dirty="0">
                          <a:solidFill>
                            <a:srgbClr val="FF0000"/>
                          </a:solidFill>
                          <a:effectLst/>
                        </a:rPr>
                        <a:t>35.9%</a:t>
                      </a:r>
                      <a:endParaRPr lang="zh-TW" sz="1600" b="1" kern="100" dirty="0">
                        <a:solidFill>
                          <a:srgbClr val="FF0000"/>
                        </a:solidFill>
                        <a:effectLst/>
                        <a:latin typeface="Calibri"/>
                        <a:ea typeface="新細明體"/>
                        <a:cs typeface="Times New Roman"/>
                      </a:endParaRPr>
                    </a:p>
                  </a:txBody>
                  <a:tcPr marL="54538" marR="54538" marT="27269" marB="27269" anchor="ctr"/>
                </a:tc>
                <a:tc>
                  <a:txBody>
                    <a:bodyPr/>
                    <a:lstStyle/>
                    <a:p>
                      <a:pPr algn="ctr">
                        <a:lnSpc>
                          <a:spcPts val="1680"/>
                        </a:lnSpc>
                        <a:spcBef>
                          <a:spcPts val="1200"/>
                        </a:spcBef>
                        <a:spcAft>
                          <a:spcPts val="1200"/>
                        </a:spcAft>
                      </a:pPr>
                      <a:r>
                        <a:rPr lang="en-US" sz="1600" b="1" kern="0" dirty="0">
                          <a:effectLst/>
                        </a:rPr>
                        <a:t>0.95%</a:t>
                      </a:r>
                      <a:endParaRPr lang="zh-TW" sz="1600" b="1" kern="100" dirty="0">
                        <a:effectLst/>
                        <a:latin typeface="Calibri"/>
                        <a:ea typeface="新細明體"/>
                        <a:cs typeface="Times New Roman"/>
                      </a:endParaRPr>
                    </a:p>
                  </a:txBody>
                  <a:tcPr marL="54538" marR="54538" marT="27269" marB="27269" anchor="ctr"/>
                </a:tc>
                <a:tc>
                  <a:txBody>
                    <a:bodyPr/>
                    <a:lstStyle/>
                    <a:p>
                      <a:pPr algn="ctr">
                        <a:lnSpc>
                          <a:spcPts val="1680"/>
                        </a:lnSpc>
                        <a:spcBef>
                          <a:spcPts val="1200"/>
                        </a:spcBef>
                        <a:spcAft>
                          <a:spcPts val="1200"/>
                        </a:spcAft>
                      </a:pPr>
                      <a:r>
                        <a:rPr lang="en-US" sz="1600" b="1" kern="0" dirty="0">
                          <a:effectLst/>
                        </a:rPr>
                        <a:t>30.9%</a:t>
                      </a:r>
                      <a:endParaRPr lang="zh-TW" sz="1600" b="1" kern="100" dirty="0">
                        <a:effectLst/>
                        <a:latin typeface="Calibri"/>
                        <a:ea typeface="新細明體"/>
                        <a:cs typeface="Times New Roman"/>
                      </a:endParaRPr>
                    </a:p>
                  </a:txBody>
                  <a:tcPr marL="54538" marR="54538" marT="27269" marB="27269" anchor="ctr"/>
                </a:tc>
                <a:tc>
                  <a:txBody>
                    <a:bodyPr/>
                    <a:lstStyle/>
                    <a:p>
                      <a:pPr algn="ctr">
                        <a:lnSpc>
                          <a:spcPts val="1680"/>
                        </a:lnSpc>
                        <a:spcBef>
                          <a:spcPts val="1200"/>
                        </a:spcBef>
                        <a:spcAft>
                          <a:spcPts val="1200"/>
                        </a:spcAft>
                      </a:pPr>
                      <a:r>
                        <a:rPr lang="en-US" sz="1600" b="1" kern="0" dirty="0">
                          <a:solidFill>
                            <a:schemeClr val="tx1"/>
                          </a:solidFill>
                          <a:effectLst/>
                        </a:rPr>
                        <a:t>32.3%</a:t>
                      </a:r>
                      <a:endParaRPr lang="zh-TW" sz="1600" b="1" kern="100" dirty="0">
                        <a:solidFill>
                          <a:schemeClr val="tx1"/>
                        </a:solidFill>
                        <a:effectLst/>
                        <a:latin typeface="Calibri"/>
                        <a:ea typeface="新細明體"/>
                        <a:cs typeface="Times New Roman"/>
                      </a:endParaRPr>
                    </a:p>
                  </a:txBody>
                  <a:tcPr marL="54538" marR="54538" marT="27269" marB="27269" anchor="ctr"/>
                </a:tc>
                <a:extLst>
                  <a:ext uri="{0D108BD9-81ED-4DB2-BD59-A6C34878D82A}">
                    <a16:rowId xmlns="" xmlns:a16="http://schemas.microsoft.com/office/drawing/2014/main" val="10002"/>
                  </a:ext>
                </a:extLst>
              </a:tr>
            </a:tbl>
          </a:graphicData>
        </a:graphic>
      </p:graphicFrame>
      <p:sp>
        <p:nvSpPr>
          <p:cNvPr id="18" name="矩形 17"/>
          <p:cNvSpPr/>
          <p:nvPr/>
        </p:nvSpPr>
        <p:spPr>
          <a:xfrm>
            <a:off x="4644008" y="3380200"/>
            <a:ext cx="3071675" cy="338554"/>
          </a:xfrm>
          <a:prstGeom prst="rect">
            <a:avLst/>
          </a:prstGeom>
        </p:spPr>
        <p:txBody>
          <a:bodyPr wrap="none">
            <a:spAutoFit/>
          </a:bodyPr>
          <a:lstStyle/>
          <a:p>
            <a:r>
              <a:rPr lang="en-US" altLang="zh-TW" sz="1600" b="1" dirty="0">
                <a:solidFill>
                  <a:srgbClr val="FF0000"/>
                </a:solidFill>
              </a:rPr>
              <a:t>Public servers on the Internet</a:t>
            </a:r>
            <a:endParaRPr lang="zh-TW" altLang="en-US" sz="1600" b="1" dirty="0">
              <a:solidFill>
                <a:srgbClr val="FF0000"/>
              </a:solidFill>
            </a:endParaRPr>
          </a:p>
        </p:txBody>
      </p:sp>
      <p:sp>
        <p:nvSpPr>
          <p:cNvPr id="19" name="矩形 18"/>
          <p:cNvSpPr/>
          <p:nvPr/>
        </p:nvSpPr>
        <p:spPr>
          <a:xfrm>
            <a:off x="4653299" y="5964828"/>
            <a:ext cx="4211960" cy="261610"/>
          </a:xfrm>
          <a:prstGeom prst="rect">
            <a:avLst/>
          </a:prstGeom>
        </p:spPr>
        <p:txBody>
          <a:bodyPr wrap="square">
            <a:spAutoFit/>
          </a:bodyPr>
          <a:lstStyle/>
          <a:p>
            <a:r>
              <a:rPr lang="en-US" altLang="zh-TW" sz="1100" dirty="0"/>
              <a:t>https://en.wikipedia.org/wiki/Usage_share_of_operating_systems</a:t>
            </a:r>
            <a:endParaRPr lang="zh-TW" altLang="en-US" sz="1100" dirty="0"/>
          </a:p>
        </p:txBody>
      </p:sp>
      <p:graphicFrame>
        <p:nvGraphicFramePr>
          <p:cNvPr id="22" name="圖表 21"/>
          <p:cNvGraphicFramePr>
            <a:graphicFrameLocks/>
          </p:cNvGraphicFramePr>
          <p:nvPr>
            <p:extLst>
              <p:ext uri="{D42A27DB-BD31-4B8C-83A1-F6EECF244321}">
                <p14:modId xmlns:p14="http://schemas.microsoft.com/office/powerpoint/2010/main" val="914104026"/>
              </p:ext>
            </p:extLst>
          </p:nvPr>
        </p:nvGraphicFramePr>
        <p:xfrm>
          <a:off x="-432031" y="3648361"/>
          <a:ext cx="5580095" cy="238947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45328613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檢視系統中有哪些程序正在執行</a:t>
            </a:r>
            <a:r>
              <a:rPr lang="en-US" altLang="zh-TW" smtClean="0"/>
              <a:t>(ps)</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180</a:t>
            </a:fld>
            <a:endParaRPr lang="zh-TW" altLang="en-US"/>
          </a:p>
        </p:txBody>
      </p:sp>
      <p:sp>
        <p:nvSpPr>
          <p:cNvPr id="3" name="內容版面配置區 2"/>
          <p:cNvSpPr>
            <a:spLocks noGrp="1"/>
          </p:cNvSpPr>
          <p:nvPr>
            <p:ph sz="quarter" idx="1"/>
          </p:nvPr>
        </p:nvSpPr>
        <p:spPr/>
        <p:txBody>
          <a:bodyPr>
            <a:normAutofit/>
          </a:bodyPr>
          <a:lstStyle/>
          <a:p>
            <a:r>
              <a:rPr lang="zh-TW" altLang="en-US" dirty="0"/>
              <a:t>僅列出自己的</a:t>
            </a:r>
            <a:r>
              <a:rPr lang="en-US" altLang="zh-TW" dirty="0"/>
              <a:t>bash</a:t>
            </a:r>
            <a:r>
              <a:rPr lang="zh-TW" altLang="en-US" dirty="0"/>
              <a:t>相關程序</a:t>
            </a:r>
            <a:endParaRPr lang="en-US" altLang="zh-TW" dirty="0"/>
          </a:p>
          <a:p>
            <a:pPr lvl="1"/>
            <a:r>
              <a:rPr lang="en-US" altLang="zh-TW" dirty="0" err="1" smtClean="0"/>
              <a:t>ps</a:t>
            </a:r>
            <a:r>
              <a:rPr lang="en-US" altLang="zh-TW" dirty="0" smtClean="0"/>
              <a:t>	 </a:t>
            </a:r>
          </a:p>
          <a:p>
            <a:endParaRPr lang="en-US" altLang="zh-TW" dirty="0" smtClean="0"/>
          </a:p>
          <a:p>
            <a:endParaRPr lang="en-US" altLang="zh-TW" dirty="0" smtClean="0"/>
          </a:p>
          <a:p>
            <a:pPr lvl="1"/>
            <a:endParaRPr lang="en-US" altLang="zh-TW" dirty="0" smtClean="0"/>
          </a:p>
          <a:p>
            <a:pPr lvl="1"/>
            <a:r>
              <a:rPr lang="en-US" altLang="zh-TW" dirty="0" err="1" smtClean="0"/>
              <a:t>ps</a:t>
            </a:r>
            <a:r>
              <a:rPr lang="en-US" altLang="zh-TW" dirty="0" smtClean="0"/>
              <a:t>  -l  	</a:t>
            </a:r>
            <a:r>
              <a:rPr lang="zh-TW" altLang="en-US" dirty="0" smtClean="0"/>
              <a:t> </a:t>
            </a:r>
            <a:r>
              <a:rPr lang="en-US" altLang="zh-TW" dirty="0" smtClean="0">
                <a:solidFill>
                  <a:srgbClr val="00B050"/>
                </a:solidFill>
              </a:rPr>
              <a:t>#</a:t>
            </a:r>
            <a:r>
              <a:rPr lang="zh-TW" altLang="en-US" dirty="0" smtClean="0">
                <a:solidFill>
                  <a:srgbClr val="00B050"/>
                </a:solidFill>
              </a:rPr>
              <a:t>列出詳細資訊</a:t>
            </a:r>
            <a:endParaRPr lang="en-US" altLang="zh-TW" dirty="0" smtClean="0">
              <a:solidFill>
                <a:srgbClr val="00B050"/>
              </a:solidFill>
            </a:endParaRPr>
          </a:p>
          <a:p>
            <a:pPr lvl="2"/>
            <a:endParaRPr lang="en-US" altLang="zh-TW" dirty="0" smtClean="0"/>
          </a:p>
          <a:p>
            <a:pPr lvl="1"/>
            <a:endParaRPr lang="en-US" altLang="zh-TW" dirty="0" smtClean="0"/>
          </a:p>
          <a:p>
            <a:pPr lvl="1"/>
            <a:endParaRPr lang="en-US" altLang="zh-TW" dirty="0" smtClean="0"/>
          </a:p>
          <a:p>
            <a:r>
              <a:rPr lang="zh-TW" altLang="en-US" dirty="0"/>
              <a:t>列出所有系統運作的程序</a:t>
            </a:r>
            <a:endParaRPr lang="en-US" altLang="zh-TW" dirty="0" smtClean="0"/>
          </a:p>
          <a:p>
            <a:pPr lvl="1"/>
            <a:r>
              <a:rPr lang="en-US" altLang="zh-TW" dirty="0" err="1" smtClean="0"/>
              <a:t>ps</a:t>
            </a:r>
            <a:r>
              <a:rPr lang="en-US" altLang="zh-TW" dirty="0" smtClean="0"/>
              <a:t>  aux	</a:t>
            </a:r>
            <a:r>
              <a:rPr lang="en-US" altLang="zh-TW" dirty="0" smtClean="0">
                <a:solidFill>
                  <a:srgbClr val="00B050"/>
                </a:solidFill>
              </a:rPr>
              <a:t>#</a:t>
            </a:r>
            <a:r>
              <a:rPr lang="zh-TW" altLang="en-US" dirty="0" smtClean="0">
                <a:solidFill>
                  <a:srgbClr val="00B050"/>
                </a:solidFill>
              </a:rPr>
              <a:t>選項前沒有</a:t>
            </a:r>
            <a:r>
              <a:rPr lang="en-US" altLang="zh-TW" dirty="0" smtClean="0">
                <a:solidFill>
                  <a:srgbClr val="00B050"/>
                </a:solidFill>
              </a:rPr>
              <a:t>-</a:t>
            </a:r>
            <a:r>
              <a:rPr lang="zh-TW" altLang="en-US" dirty="0" smtClean="0">
                <a:solidFill>
                  <a:srgbClr val="00B050"/>
                </a:solidFill>
              </a:rPr>
              <a:t> </a:t>
            </a:r>
            <a:endParaRPr lang="en-US" altLang="zh-TW" dirty="0" smtClean="0">
              <a:solidFill>
                <a:srgbClr val="00B050"/>
              </a:solidFill>
            </a:endParaRPr>
          </a:p>
          <a:p>
            <a:endParaRPr lang="en-US" altLang="zh-TW" dirty="0" smtClean="0"/>
          </a:p>
          <a:p>
            <a:endParaRPr lang="zh-TW" altLang="en-US" dirty="0"/>
          </a:p>
        </p:txBody>
      </p:sp>
      <p:sp>
        <p:nvSpPr>
          <p:cNvPr id="6" name="矩形 5"/>
          <p:cNvSpPr/>
          <p:nvPr/>
        </p:nvSpPr>
        <p:spPr>
          <a:xfrm>
            <a:off x="1043608" y="2204864"/>
            <a:ext cx="3312368" cy="86177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zh-TW" sz="1600" dirty="0" smtClean="0">
                <a:solidFill>
                  <a:srgbClr val="7030A0"/>
                </a:solidFill>
                <a:latin typeface="微軟正黑體" panose="020B0604030504040204" pitchFamily="34" charset="-120"/>
                <a:ea typeface="微軟正黑體" panose="020B0604030504040204" pitchFamily="34" charset="-120"/>
                <a:cs typeface="Arial Unicode MS" panose="020B0604020202020204" pitchFamily="34" charset="-120"/>
              </a:rPr>
              <a:t>  PID  TTY          TIME  </a:t>
            </a:r>
            <a:r>
              <a:rPr lang="zh-TW" altLang="en-US" sz="1600" dirty="0" smtClean="0">
                <a:solidFill>
                  <a:srgbClr val="7030A0"/>
                </a:solidFill>
                <a:latin typeface="微軟正黑體" panose="020B0604030504040204" pitchFamily="34" charset="-120"/>
                <a:ea typeface="微軟正黑體" panose="020B0604030504040204" pitchFamily="34" charset="-120"/>
                <a:cs typeface="Arial Unicode MS" panose="020B0604020202020204" pitchFamily="34" charset="-120"/>
              </a:rPr>
              <a:t> </a:t>
            </a:r>
            <a:r>
              <a:rPr lang="en-US" altLang="zh-TW" sz="1600" dirty="0" smtClean="0">
                <a:solidFill>
                  <a:srgbClr val="7030A0"/>
                </a:solidFill>
                <a:latin typeface="微軟正黑體" panose="020B0604030504040204" pitchFamily="34" charset="-120"/>
                <a:ea typeface="微軟正黑體" panose="020B0604030504040204" pitchFamily="34" charset="-120"/>
                <a:cs typeface="Arial Unicode MS" panose="020B0604020202020204" pitchFamily="34" charset="-120"/>
              </a:rPr>
              <a:t>CMD</a:t>
            </a:r>
            <a:endParaRPr lang="en-US" altLang="zh-TW" sz="1600" dirty="0">
              <a:solidFill>
                <a:srgbClr val="7030A0"/>
              </a:solidFill>
              <a:latin typeface="微軟正黑體" panose="020B0604030504040204" pitchFamily="34" charset="-120"/>
              <a:ea typeface="微軟正黑體" panose="020B0604030504040204" pitchFamily="34" charset="-120"/>
              <a:cs typeface="Arial Unicode MS" panose="020B0604020202020204" pitchFamily="34" charset="-120"/>
            </a:endParaRPr>
          </a:p>
          <a:p>
            <a:r>
              <a:rPr lang="en-US" altLang="zh-TW" sz="1600" dirty="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4276 </a:t>
            </a:r>
            <a:r>
              <a:rPr lang="zh-TW" altLang="en-US" sz="1600"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 </a:t>
            </a:r>
            <a:r>
              <a:rPr lang="en-US" altLang="zh-TW" sz="1600" dirty="0" err="1"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pts</a:t>
            </a:r>
            <a:r>
              <a:rPr lang="en-US" altLang="zh-TW" sz="1600"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/1    </a:t>
            </a:r>
            <a:r>
              <a:rPr lang="en-US" altLang="zh-TW" sz="1600" dirty="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00:00:00 </a:t>
            </a:r>
            <a:r>
              <a:rPr lang="zh-TW" altLang="en-US" sz="1600"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  </a:t>
            </a:r>
            <a:r>
              <a:rPr lang="en-US" altLang="zh-TW" sz="1600"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bash</a:t>
            </a:r>
            <a:endParaRPr lang="en-US" altLang="zh-TW" sz="1600" dirty="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endParaRPr>
          </a:p>
          <a:p>
            <a:r>
              <a:rPr lang="en-US" altLang="zh-TW" sz="1600"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4446 </a:t>
            </a:r>
            <a:r>
              <a:rPr lang="zh-TW" altLang="en-US" sz="1600"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 </a:t>
            </a:r>
            <a:r>
              <a:rPr lang="en-US" altLang="zh-TW" sz="1600" dirty="0" err="1"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pts</a:t>
            </a:r>
            <a:r>
              <a:rPr lang="en-US" altLang="zh-TW" sz="1600"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/1    </a:t>
            </a:r>
            <a:r>
              <a:rPr lang="en-US" altLang="zh-TW" sz="1600" dirty="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00:00:00 </a:t>
            </a:r>
            <a:r>
              <a:rPr lang="zh-TW" altLang="en-US" sz="1600"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  </a:t>
            </a:r>
            <a:r>
              <a:rPr lang="en-US" altLang="zh-TW" sz="1600" dirty="0" err="1"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ps</a:t>
            </a:r>
            <a:endParaRPr lang="en-US" altLang="zh-TW" sz="1600" dirty="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endParaRPr>
          </a:p>
        </p:txBody>
      </p:sp>
      <p:graphicFrame>
        <p:nvGraphicFramePr>
          <p:cNvPr id="10" name="表格 9"/>
          <p:cNvGraphicFramePr>
            <a:graphicFrameLocks noGrp="1"/>
          </p:cNvGraphicFramePr>
          <p:nvPr>
            <p:extLst>
              <p:ext uri="{D42A27DB-BD31-4B8C-83A1-F6EECF244321}">
                <p14:modId xmlns:p14="http://schemas.microsoft.com/office/powerpoint/2010/main" val="3712402106"/>
              </p:ext>
            </p:extLst>
          </p:nvPr>
        </p:nvGraphicFramePr>
        <p:xfrm>
          <a:off x="5652120" y="1268760"/>
          <a:ext cx="3221673" cy="2346960"/>
        </p:xfrm>
        <a:graphic>
          <a:graphicData uri="http://schemas.openxmlformats.org/drawingml/2006/table">
            <a:tbl>
              <a:tblPr firstRow="1" bandRow="1">
                <a:tableStyleId>{69012ECD-51FC-41F1-AA8D-1B2483CD663E}</a:tableStyleId>
              </a:tblPr>
              <a:tblGrid>
                <a:gridCol w="725805">
                  <a:extLst>
                    <a:ext uri="{9D8B030D-6E8A-4147-A177-3AD203B41FA5}">
                      <a16:colId xmlns="" xmlns:a16="http://schemas.microsoft.com/office/drawing/2014/main" val="20000"/>
                    </a:ext>
                  </a:extLst>
                </a:gridCol>
                <a:gridCol w="2495868">
                  <a:extLst>
                    <a:ext uri="{9D8B030D-6E8A-4147-A177-3AD203B41FA5}">
                      <a16:colId xmlns="" xmlns:a16="http://schemas.microsoft.com/office/drawing/2014/main" val="20001"/>
                    </a:ext>
                  </a:extLst>
                </a:gridCol>
              </a:tblGrid>
              <a:tr h="254271">
                <a:tc>
                  <a:txBody>
                    <a:bodyPr/>
                    <a:lstStyle/>
                    <a:p>
                      <a:r>
                        <a:rPr lang="zh-TW" altLang="en-US" sz="1600" dirty="0" smtClean="0"/>
                        <a:t>欄位</a:t>
                      </a:r>
                      <a:endPar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說明</a:t>
                      </a:r>
                      <a:endPar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254271">
                <a:tc>
                  <a:txBody>
                    <a:bodyPr/>
                    <a:lstStyle/>
                    <a:p>
                      <a:r>
                        <a:rPr lang="en-US" altLang="zh-TW" sz="1600" dirty="0" smtClean="0"/>
                        <a:t>PID</a:t>
                      </a:r>
                      <a:endPar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smtClean="0"/>
                        <a:t>Process  ID</a:t>
                      </a:r>
                      <a:endPar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121528">
                <a:tc>
                  <a:txBody>
                    <a:bodyPr/>
                    <a:lstStyle/>
                    <a:p>
                      <a:r>
                        <a:rPr lang="en-US" altLang="zh-TW" sz="1600" dirty="0" smtClean="0"/>
                        <a:t>PPID</a:t>
                      </a:r>
                      <a:endPar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smtClean="0"/>
                        <a:t>Parent</a:t>
                      </a:r>
                      <a:r>
                        <a:rPr lang="zh-TW" altLang="en-US" sz="1600" dirty="0" smtClean="0"/>
                        <a:t>  </a:t>
                      </a:r>
                      <a:r>
                        <a:rPr lang="en-US" altLang="zh-TW" sz="1600" dirty="0" smtClean="0"/>
                        <a:t>PID</a:t>
                      </a:r>
                      <a:endPar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254271">
                <a:tc>
                  <a:txBody>
                    <a:bodyPr/>
                    <a:lstStyle/>
                    <a:p>
                      <a:r>
                        <a:rPr lang="en-US" altLang="zh-TW" sz="1600" dirty="0" smtClean="0"/>
                        <a:t>TTY</a:t>
                      </a:r>
                      <a:endPar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登入的終端機代號</a:t>
                      </a:r>
                      <a:endPar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254271">
                <a:tc>
                  <a:txBody>
                    <a:bodyPr/>
                    <a:lstStyle/>
                    <a:p>
                      <a:r>
                        <a:rPr lang="en-US" altLang="zh-TW" sz="1600" dirty="0" smtClean="0"/>
                        <a:t>TIME</a:t>
                      </a:r>
                      <a:endPar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此程序所消耗的</a:t>
                      </a:r>
                      <a:r>
                        <a:rPr lang="en-US" altLang="zh-TW" sz="1600" dirty="0" smtClean="0"/>
                        <a:t>CPU</a:t>
                      </a:r>
                      <a:r>
                        <a:rPr lang="zh-TW" altLang="en-US" sz="1600" dirty="0" smtClean="0"/>
                        <a:t>時間</a:t>
                      </a:r>
                      <a:endPar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r h="254271">
                <a:tc>
                  <a:txBody>
                    <a:bodyPr/>
                    <a:lstStyle/>
                    <a:p>
                      <a:r>
                        <a:rPr lang="en-US" altLang="zh-TW" sz="1600" dirty="0" smtClean="0"/>
                        <a:t>CMD</a:t>
                      </a:r>
                      <a:endPar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正在執行的程序名稱</a:t>
                      </a:r>
                      <a:endPar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5"/>
                  </a:ext>
                </a:extLst>
              </a:tr>
              <a:tr h="254271">
                <a:tc>
                  <a:txBody>
                    <a:bodyPr/>
                    <a:lstStyle/>
                    <a:p>
                      <a:r>
                        <a:rPr lang="en-US" altLang="zh-TW" sz="1600" dirty="0" smtClean="0"/>
                        <a:t>NI</a:t>
                      </a:r>
                      <a:endPar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smtClean="0"/>
                        <a:t>NICE</a:t>
                      </a:r>
                      <a:r>
                        <a:rPr lang="zh-TW" altLang="en-US" sz="1600" dirty="0" smtClean="0"/>
                        <a:t>值</a:t>
                      </a:r>
                      <a:endPar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6"/>
                  </a:ext>
                </a:extLst>
              </a:tr>
            </a:tbl>
          </a:graphicData>
        </a:graphic>
      </p:graphicFrame>
      <p:sp>
        <p:nvSpPr>
          <p:cNvPr id="5" name="矩形 4"/>
          <p:cNvSpPr/>
          <p:nvPr/>
        </p:nvSpPr>
        <p:spPr>
          <a:xfrm>
            <a:off x="683568" y="4007386"/>
            <a:ext cx="7344816" cy="86177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zh-TW" sz="1600" dirty="0">
                <a:solidFill>
                  <a:srgbClr val="7030A0"/>
                </a:solidFill>
                <a:latin typeface="微軟正黑體" panose="020B0604030504040204" pitchFamily="34" charset="-120"/>
              </a:rPr>
              <a:t>F </a:t>
            </a:r>
            <a:r>
              <a:rPr lang="zh-TW" altLang="en-US" sz="1600" dirty="0" smtClean="0">
                <a:solidFill>
                  <a:srgbClr val="7030A0"/>
                </a:solidFill>
                <a:latin typeface="微軟正黑體" panose="020B0604030504040204" pitchFamily="34" charset="-120"/>
              </a:rPr>
              <a:t> </a:t>
            </a:r>
            <a:r>
              <a:rPr lang="en-US" altLang="zh-TW" sz="1600" dirty="0" smtClean="0">
                <a:solidFill>
                  <a:srgbClr val="7030A0"/>
                </a:solidFill>
                <a:latin typeface="微軟正黑體" panose="020B0604030504040204" pitchFamily="34" charset="-120"/>
              </a:rPr>
              <a:t>S   </a:t>
            </a:r>
            <a:r>
              <a:rPr lang="en-US" altLang="zh-TW" sz="1600" dirty="0">
                <a:solidFill>
                  <a:srgbClr val="7030A0"/>
                </a:solidFill>
                <a:latin typeface="微軟正黑體" panose="020B0604030504040204" pitchFamily="34" charset="-120"/>
              </a:rPr>
              <a:t>UID </a:t>
            </a:r>
            <a:r>
              <a:rPr lang="zh-TW" altLang="en-US" sz="1600" dirty="0" smtClean="0">
                <a:solidFill>
                  <a:srgbClr val="7030A0"/>
                </a:solidFill>
                <a:latin typeface="微軟正黑體" panose="020B0604030504040204" pitchFamily="34" charset="-120"/>
              </a:rPr>
              <a:t> </a:t>
            </a:r>
            <a:r>
              <a:rPr lang="en-US" altLang="zh-TW" sz="1600" dirty="0" smtClean="0">
                <a:solidFill>
                  <a:srgbClr val="7030A0"/>
                </a:solidFill>
                <a:latin typeface="微軟正黑體" panose="020B0604030504040204" pitchFamily="34" charset="-120"/>
              </a:rPr>
              <a:t>  </a:t>
            </a:r>
            <a:r>
              <a:rPr lang="en-US" altLang="zh-TW" sz="1600" dirty="0">
                <a:solidFill>
                  <a:srgbClr val="7030A0"/>
                </a:solidFill>
                <a:latin typeface="微軟正黑體" panose="020B0604030504040204" pitchFamily="34" charset="-120"/>
              </a:rPr>
              <a:t>PID </a:t>
            </a:r>
            <a:r>
              <a:rPr lang="zh-TW" altLang="en-US" sz="1600" dirty="0" smtClean="0">
                <a:solidFill>
                  <a:srgbClr val="7030A0"/>
                </a:solidFill>
                <a:latin typeface="微軟正黑體" panose="020B0604030504040204" pitchFamily="34" charset="-120"/>
              </a:rPr>
              <a:t>    </a:t>
            </a:r>
            <a:r>
              <a:rPr lang="en-US" altLang="zh-TW" sz="1600" dirty="0" smtClean="0">
                <a:solidFill>
                  <a:srgbClr val="7030A0"/>
                </a:solidFill>
                <a:latin typeface="微軟正黑體" panose="020B0604030504040204" pitchFamily="34" charset="-120"/>
              </a:rPr>
              <a:t>PPID  </a:t>
            </a:r>
            <a:r>
              <a:rPr lang="zh-TW" altLang="en-US" sz="1600" dirty="0" smtClean="0">
                <a:solidFill>
                  <a:srgbClr val="7030A0"/>
                </a:solidFill>
                <a:latin typeface="微軟正黑體" panose="020B0604030504040204" pitchFamily="34" charset="-120"/>
              </a:rPr>
              <a:t> </a:t>
            </a:r>
            <a:r>
              <a:rPr lang="en-US" altLang="zh-TW" sz="1600" dirty="0" smtClean="0">
                <a:solidFill>
                  <a:srgbClr val="7030A0"/>
                </a:solidFill>
                <a:latin typeface="微軟正黑體" panose="020B0604030504040204" pitchFamily="34" charset="-120"/>
              </a:rPr>
              <a:t>C </a:t>
            </a:r>
            <a:r>
              <a:rPr lang="zh-TW" altLang="en-US" sz="1600" dirty="0" smtClean="0">
                <a:solidFill>
                  <a:srgbClr val="7030A0"/>
                </a:solidFill>
                <a:latin typeface="微軟正黑體" panose="020B0604030504040204" pitchFamily="34" charset="-120"/>
              </a:rPr>
              <a:t> </a:t>
            </a:r>
            <a:r>
              <a:rPr lang="en-US" altLang="zh-TW" sz="1600" dirty="0" smtClean="0">
                <a:solidFill>
                  <a:srgbClr val="7030A0"/>
                </a:solidFill>
                <a:latin typeface="微軟正黑體" panose="020B0604030504040204" pitchFamily="34" charset="-120"/>
              </a:rPr>
              <a:t>PRI  </a:t>
            </a:r>
            <a:r>
              <a:rPr lang="zh-TW" altLang="en-US" sz="1600" dirty="0" smtClean="0">
                <a:solidFill>
                  <a:srgbClr val="7030A0"/>
                </a:solidFill>
                <a:latin typeface="微軟正黑體" panose="020B0604030504040204" pitchFamily="34" charset="-120"/>
              </a:rPr>
              <a:t> </a:t>
            </a:r>
            <a:r>
              <a:rPr lang="en-US" altLang="zh-TW" sz="1600" dirty="0" smtClean="0">
                <a:solidFill>
                  <a:srgbClr val="7030A0"/>
                </a:solidFill>
                <a:latin typeface="微軟正黑體" panose="020B0604030504040204" pitchFamily="34" charset="-120"/>
              </a:rPr>
              <a:t>NI </a:t>
            </a:r>
            <a:r>
              <a:rPr lang="zh-TW" altLang="en-US" sz="1600" dirty="0" smtClean="0">
                <a:solidFill>
                  <a:srgbClr val="7030A0"/>
                </a:solidFill>
                <a:latin typeface="微軟正黑體" panose="020B0604030504040204" pitchFamily="34" charset="-120"/>
              </a:rPr>
              <a:t> </a:t>
            </a:r>
            <a:r>
              <a:rPr lang="en-US" altLang="zh-TW" sz="1600" dirty="0" smtClean="0">
                <a:solidFill>
                  <a:srgbClr val="7030A0"/>
                </a:solidFill>
                <a:latin typeface="微軟正黑體" panose="020B0604030504040204" pitchFamily="34" charset="-120"/>
              </a:rPr>
              <a:t>ADDR </a:t>
            </a:r>
            <a:r>
              <a:rPr lang="en-US" altLang="zh-TW" sz="1600" dirty="0">
                <a:solidFill>
                  <a:srgbClr val="7030A0"/>
                </a:solidFill>
                <a:latin typeface="微軟正黑體" panose="020B0604030504040204" pitchFamily="34" charset="-120"/>
              </a:rPr>
              <a:t>SZ WCHAN  TTY    </a:t>
            </a:r>
            <a:r>
              <a:rPr lang="en-US" altLang="zh-TW" sz="1600" dirty="0" smtClean="0">
                <a:solidFill>
                  <a:srgbClr val="7030A0"/>
                </a:solidFill>
                <a:latin typeface="微軟正黑體" panose="020B0604030504040204" pitchFamily="34" charset="-120"/>
              </a:rPr>
              <a:t>     </a:t>
            </a:r>
            <a:r>
              <a:rPr lang="en-US" altLang="zh-TW" sz="1600" dirty="0">
                <a:solidFill>
                  <a:srgbClr val="7030A0"/>
                </a:solidFill>
                <a:latin typeface="微軟正黑體" panose="020B0604030504040204" pitchFamily="34" charset="-120"/>
              </a:rPr>
              <a:t>TIME </a:t>
            </a:r>
            <a:r>
              <a:rPr lang="zh-TW" altLang="en-US" sz="1600" dirty="0" smtClean="0">
                <a:solidFill>
                  <a:srgbClr val="7030A0"/>
                </a:solidFill>
                <a:latin typeface="微軟正黑體" panose="020B0604030504040204" pitchFamily="34" charset="-120"/>
              </a:rPr>
              <a:t>  </a:t>
            </a:r>
            <a:r>
              <a:rPr lang="en-US" altLang="zh-TW" sz="1600" dirty="0" smtClean="0">
                <a:solidFill>
                  <a:srgbClr val="7030A0"/>
                </a:solidFill>
                <a:latin typeface="微軟正黑體" panose="020B0604030504040204" pitchFamily="34" charset="-120"/>
              </a:rPr>
              <a:t>CMD</a:t>
            </a:r>
            <a:endParaRPr lang="en-US" altLang="zh-TW" sz="1600" dirty="0">
              <a:solidFill>
                <a:srgbClr val="7030A0"/>
              </a:solidFill>
              <a:latin typeface="微軟正黑體" panose="020B0604030504040204" pitchFamily="34" charset="-120"/>
            </a:endParaRPr>
          </a:p>
          <a:p>
            <a:r>
              <a:rPr lang="en-US" altLang="zh-TW" sz="1600" dirty="0">
                <a:latin typeface="微軟正黑體" panose="020B0604030504040204" pitchFamily="34" charset="-120"/>
              </a:rPr>
              <a:t>0 </a:t>
            </a:r>
            <a:r>
              <a:rPr lang="zh-TW" altLang="en-US" sz="1600" dirty="0" smtClean="0">
                <a:latin typeface="微軟正黑體" panose="020B0604030504040204" pitchFamily="34" charset="-120"/>
              </a:rPr>
              <a:t> </a:t>
            </a:r>
            <a:r>
              <a:rPr lang="en-US" altLang="zh-TW" sz="1600" dirty="0" smtClean="0">
                <a:latin typeface="微軟正黑體" panose="020B0604030504040204" pitchFamily="34" charset="-120"/>
              </a:rPr>
              <a:t>S </a:t>
            </a:r>
            <a:r>
              <a:rPr lang="zh-TW" altLang="en-US" sz="1600" dirty="0" smtClean="0">
                <a:latin typeface="微軟正黑體" panose="020B0604030504040204" pitchFamily="34" charset="-120"/>
              </a:rPr>
              <a:t> </a:t>
            </a:r>
            <a:r>
              <a:rPr lang="en-US" altLang="zh-TW" sz="1600" dirty="0" smtClean="0">
                <a:latin typeface="微軟正黑體" panose="020B0604030504040204" pitchFamily="34" charset="-120"/>
              </a:rPr>
              <a:t>1000  </a:t>
            </a:r>
            <a:r>
              <a:rPr lang="en-US" altLang="zh-TW" sz="1600" dirty="0">
                <a:solidFill>
                  <a:srgbClr val="FF0000"/>
                </a:solidFill>
                <a:latin typeface="微軟正黑體" panose="020B0604030504040204" pitchFamily="34" charset="-120"/>
              </a:rPr>
              <a:t>4276 </a:t>
            </a:r>
            <a:r>
              <a:rPr lang="zh-TW" altLang="en-US" sz="1600" dirty="0" smtClean="0">
                <a:solidFill>
                  <a:srgbClr val="FF0000"/>
                </a:solidFill>
                <a:latin typeface="微軟正黑體" panose="020B0604030504040204" pitchFamily="34" charset="-120"/>
              </a:rPr>
              <a:t> </a:t>
            </a:r>
            <a:r>
              <a:rPr lang="en-US" altLang="zh-TW" sz="1600" dirty="0" smtClean="0">
                <a:solidFill>
                  <a:srgbClr val="FF0000"/>
                </a:solidFill>
                <a:latin typeface="微軟正黑體" panose="020B0604030504040204" pitchFamily="34" charset="-120"/>
              </a:rPr>
              <a:t> </a:t>
            </a:r>
            <a:r>
              <a:rPr lang="en-US" altLang="zh-TW" sz="1600" dirty="0">
                <a:latin typeface="微軟正黑體" panose="020B0604030504040204" pitchFamily="34" charset="-120"/>
              </a:rPr>
              <a:t>4267 </a:t>
            </a:r>
            <a:r>
              <a:rPr lang="zh-TW" altLang="en-US" sz="1600" dirty="0" smtClean="0">
                <a:latin typeface="微軟正黑體" panose="020B0604030504040204" pitchFamily="34" charset="-120"/>
              </a:rPr>
              <a:t> </a:t>
            </a:r>
            <a:r>
              <a:rPr lang="en-US" altLang="zh-TW" sz="1600" dirty="0" smtClean="0">
                <a:latin typeface="微軟正黑體" panose="020B0604030504040204" pitchFamily="34" charset="-120"/>
              </a:rPr>
              <a:t> </a:t>
            </a:r>
            <a:r>
              <a:rPr lang="en-US" altLang="zh-TW" sz="1600" dirty="0">
                <a:latin typeface="微軟正黑體" panose="020B0604030504040204" pitchFamily="34" charset="-120"/>
              </a:rPr>
              <a:t>0 </a:t>
            </a:r>
            <a:r>
              <a:rPr lang="zh-TW" altLang="en-US" sz="1600" dirty="0" smtClean="0">
                <a:latin typeface="微軟正黑體" panose="020B0604030504040204" pitchFamily="34" charset="-120"/>
              </a:rPr>
              <a:t> </a:t>
            </a:r>
            <a:r>
              <a:rPr lang="en-US" altLang="zh-TW" sz="1600" dirty="0" smtClean="0">
                <a:latin typeface="微軟正黑體" panose="020B0604030504040204" pitchFamily="34" charset="-120"/>
              </a:rPr>
              <a:t> </a:t>
            </a:r>
            <a:r>
              <a:rPr lang="en-US" altLang="zh-TW" sz="1600" dirty="0">
                <a:latin typeface="微軟正黑體" panose="020B0604030504040204" pitchFamily="34" charset="-120"/>
              </a:rPr>
              <a:t>80  </a:t>
            </a:r>
            <a:r>
              <a:rPr lang="zh-TW" altLang="en-US" sz="1600" dirty="0" smtClean="0">
                <a:latin typeface="微軟正黑體" panose="020B0604030504040204" pitchFamily="34" charset="-120"/>
              </a:rPr>
              <a:t> </a:t>
            </a:r>
            <a:r>
              <a:rPr lang="en-US" altLang="zh-TW" sz="1600" dirty="0" smtClean="0">
                <a:latin typeface="微軟正黑體" panose="020B0604030504040204" pitchFamily="34" charset="-120"/>
              </a:rPr>
              <a:t> </a:t>
            </a:r>
            <a:r>
              <a:rPr lang="en-US" altLang="zh-TW" sz="1600" dirty="0">
                <a:latin typeface="微軟正黑體" panose="020B0604030504040204" pitchFamily="34" charset="-120"/>
              </a:rPr>
              <a:t>0 </a:t>
            </a:r>
            <a:r>
              <a:rPr lang="zh-TW" altLang="en-US" sz="1600" dirty="0" smtClean="0">
                <a:latin typeface="微軟正黑體" panose="020B0604030504040204" pitchFamily="34" charset="-120"/>
              </a:rPr>
              <a:t>    </a:t>
            </a:r>
            <a:r>
              <a:rPr lang="en-US" altLang="zh-TW" sz="1600" dirty="0" smtClean="0">
                <a:latin typeface="微軟正黑體" panose="020B0604030504040204" pitchFamily="34" charset="-120"/>
              </a:rPr>
              <a:t>-</a:t>
            </a:r>
            <a:r>
              <a:rPr lang="zh-TW" altLang="en-US" sz="1600" dirty="0" smtClean="0">
                <a:latin typeface="微軟正黑體" panose="020B0604030504040204" pitchFamily="34" charset="-120"/>
              </a:rPr>
              <a:t> </a:t>
            </a:r>
            <a:r>
              <a:rPr lang="en-US" altLang="zh-TW" sz="1600" dirty="0" smtClean="0">
                <a:latin typeface="微軟正黑體" panose="020B0604030504040204" pitchFamily="34" charset="-120"/>
              </a:rPr>
              <a:t> </a:t>
            </a:r>
            <a:r>
              <a:rPr lang="zh-TW" altLang="en-US" sz="1600" dirty="0" smtClean="0">
                <a:latin typeface="微軟正黑體" panose="020B0604030504040204" pitchFamily="34" charset="-120"/>
              </a:rPr>
              <a:t>   </a:t>
            </a:r>
            <a:r>
              <a:rPr lang="en-US" altLang="zh-TW" sz="1600" dirty="0" smtClean="0">
                <a:latin typeface="微軟正黑體" panose="020B0604030504040204" pitchFamily="34" charset="-120"/>
              </a:rPr>
              <a:t>1564 </a:t>
            </a:r>
            <a:r>
              <a:rPr lang="zh-TW" altLang="en-US" sz="1600" dirty="0" smtClean="0">
                <a:latin typeface="微軟正黑體" panose="020B0604030504040204" pitchFamily="34" charset="-120"/>
              </a:rPr>
              <a:t>  </a:t>
            </a:r>
            <a:r>
              <a:rPr lang="en-US" altLang="zh-TW" sz="1600" dirty="0" smtClean="0">
                <a:latin typeface="微軟正黑體" panose="020B0604030504040204" pitchFamily="34" charset="-120"/>
              </a:rPr>
              <a:t>wait   </a:t>
            </a:r>
            <a:r>
              <a:rPr lang="zh-TW" altLang="en-US" sz="1600" dirty="0" smtClean="0">
                <a:latin typeface="微軟正黑體" panose="020B0604030504040204" pitchFamily="34" charset="-120"/>
              </a:rPr>
              <a:t>  </a:t>
            </a:r>
            <a:r>
              <a:rPr lang="en-US" altLang="zh-TW" sz="1600" dirty="0" err="1" smtClean="0">
                <a:latin typeface="微軟正黑體" panose="020B0604030504040204" pitchFamily="34" charset="-120"/>
              </a:rPr>
              <a:t>pts</a:t>
            </a:r>
            <a:r>
              <a:rPr lang="en-US" altLang="zh-TW" sz="1600" dirty="0" smtClean="0">
                <a:latin typeface="微軟正黑體" panose="020B0604030504040204" pitchFamily="34" charset="-120"/>
              </a:rPr>
              <a:t>/1    </a:t>
            </a:r>
            <a:r>
              <a:rPr lang="en-US" altLang="zh-TW" sz="1600" dirty="0">
                <a:latin typeface="微軟正黑體" panose="020B0604030504040204" pitchFamily="34" charset="-120"/>
              </a:rPr>
              <a:t>00:00:00 </a:t>
            </a:r>
            <a:r>
              <a:rPr lang="zh-TW" altLang="en-US" sz="1600" dirty="0" smtClean="0">
                <a:latin typeface="微軟正黑體" panose="020B0604030504040204" pitchFamily="34" charset="-120"/>
              </a:rPr>
              <a:t>  </a:t>
            </a:r>
            <a:r>
              <a:rPr lang="en-US" altLang="zh-TW" sz="1600" dirty="0" smtClean="0">
                <a:latin typeface="微軟正黑體" panose="020B0604030504040204" pitchFamily="34" charset="-120"/>
              </a:rPr>
              <a:t>bash</a:t>
            </a:r>
            <a:endParaRPr lang="en-US" altLang="zh-TW" sz="1600" dirty="0">
              <a:latin typeface="微軟正黑體" panose="020B0604030504040204" pitchFamily="34" charset="-120"/>
            </a:endParaRPr>
          </a:p>
          <a:p>
            <a:r>
              <a:rPr lang="en-US" altLang="zh-TW" sz="1600" dirty="0" smtClean="0">
                <a:latin typeface="微軟正黑體" panose="020B0604030504040204" pitchFamily="34" charset="-120"/>
              </a:rPr>
              <a:t>0</a:t>
            </a:r>
            <a:r>
              <a:rPr lang="zh-TW" altLang="en-US" sz="1600" dirty="0" smtClean="0">
                <a:latin typeface="微軟正黑體" panose="020B0604030504040204" pitchFamily="34" charset="-120"/>
              </a:rPr>
              <a:t> </a:t>
            </a:r>
            <a:r>
              <a:rPr lang="en-US" altLang="zh-TW" sz="1600" dirty="0" smtClean="0">
                <a:latin typeface="微軟正黑體" panose="020B0604030504040204" pitchFamily="34" charset="-120"/>
              </a:rPr>
              <a:t> </a:t>
            </a:r>
            <a:r>
              <a:rPr lang="en-US" altLang="zh-TW" sz="1600" dirty="0">
                <a:latin typeface="微軟正黑體" panose="020B0604030504040204" pitchFamily="34" charset="-120"/>
              </a:rPr>
              <a:t>R  </a:t>
            </a:r>
            <a:r>
              <a:rPr lang="en-US" altLang="zh-TW" sz="1600" dirty="0" smtClean="0">
                <a:latin typeface="微軟正黑體" panose="020B0604030504040204" pitchFamily="34" charset="-120"/>
              </a:rPr>
              <a:t>1000  </a:t>
            </a:r>
            <a:r>
              <a:rPr lang="en-US" altLang="zh-TW" sz="1600" dirty="0">
                <a:latin typeface="微軟正黑體" panose="020B0604030504040204" pitchFamily="34" charset="-120"/>
              </a:rPr>
              <a:t>4451 </a:t>
            </a:r>
            <a:r>
              <a:rPr lang="zh-TW" altLang="en-US" sz="1600" dirty="0" smtClean="0">
                <a:latin typeface="微軟正黑體" panose="020B0604030504040204" pitchFamily="34" charset="-120"/>
              </a:rPr>
              <a:t> </a:t>
            </a:r>
            <a:r>
              <a:rPr lang="en-US" altLang="zh-TW" sz="1600" dirty="0" smtClean="0">
                <a:latin typeface="微軟正黑體" panose="020B0604030504040204" pitchFamily="34" charset="-120"/>
              </a:rPr>
              <a:t> </a:t>
            </a:r>
            <a:r>
              <a:rPr lang="en-US" altLang="zh-TW" sz="1600" dirty="0">
                <a:solidFill>
                  <a:srgbClr val="FF0000"/>
                </a:solidFill>
                <a:latin typeface="微軟正黑體" panose="020B0604030504040204" pitchFamily="34" charset="-120"/>
              </a:rPr>
              <a:t>4276</a:t>
            </a:r>
            <a:r>
              <a:rPr lang="en-US" altLang="zh-TW" sz="1600" dirty="0">
                <a:latin typeface="微軟正黑體" panose="020B0604030504040204" pitchFamily="34" charset="-120"/>
              </a:rPr>
              <a:t> </a:t>
            </a:r>
            <a:r>
              <a:rPr lang="zh-TW" altLang="en-US" sz="1600" dirty="0" smtClean="0">
                <a:latin typeface="微軟正黑體" panose="020B0604030504040204" pitchFamily="34" charset="-120"/>
              </a:rPr>
              <a:t> </a:t>
            </a:r>
            <a:r>
              <a:rPr lang="en-US" altLang="zh-TW" sz="1600" dirty="0" smtClean="0">
                <a:latin typeface="微軟正黑體" panose="020B0604030504040204" pitchFamily="34" charset="-120"/>
              </a:rPr>
              <a:t> </a:t>
            </a:r>
            <a:r>
              <a:rPr lang="en-US" altLang="zh-TW" sz="1600" dirty="0">
                <a:latin typeface="微軟正黑體" panose="020B0604030504040204" pitchFamily="34" charset="-120"/>
              </a:rPr>
              <a:t>0 </a:t>
            </a:r>
            <a:r>
              <a:rPr lang="zh-TW" altLang="en-US" sz="1600" dirty="0" smtClean="0">
                <a:latin typeface="微軟正黑體" panose="020B0604030504040204" pitchFamily="34" charset="-120"/>
              </a:rPr>
              <a:t> </a:t>
            </a:r>
            <a:r>
              <a:rPr lang="en-US" altLang="zh-TW" sz="1600" dirty="0" smtClean="0">
                <a:latin typeface="微軟正黑體" panose="020B0604030504040204" pitchFamily="34" charset="-120"/>
              </a:rPr>
              <a:t> </a:t>
            </a:r>
            <a:r>
              <a:rPr lang="en-US" altLang="zh-TW" sz="1600" dirty="0">
                <a:latin typeface="微軟正黑體" panose="020B0604030504040204" pitchFamily="34" charset="-120"/>
              </a:rPr>
              <a:t>80 </a:t>
            </a:r>
            <a:r>
              <a:rPr lang="zh-TW" altLang="en-US" sz="1600" dirty="0" smtClean="0">
                <a:latin typeface="微軟正黑體" panose="020B0604030504040204" pitchFamily="34" charset="-120"/>
              </a:rPr>
              <a:t> </a:t>
            </a:r>
            <a:r>
              <a:rPr lang="en-US" altLang="zh-TW" sz="1600" dirty="0" smtClean="0">
                <a:latin typeface="微軟正黑體" panose="020B0604030504040204" pitchFamily="34" charset="-120"/>
              </a:rPr>
              <a:t>  </a:t>
            </a:r>
            <a:r>
              <a:rPr lang="en-US" altLang="zh-TW" sz="1600" dirty="0">
                <a:latin typeface="微軟正黑體" panose="020B0604030504040204" pitchFamily="34" charset="-120"/>
              </a:rPr>
              <a:t>0 </a:t>
            </a:r>
            <a:r>
              <a:rPr lang="zh-TW" altLang="en-US" sz="1600" dirty="0" smtClean="0">
                <a:latin typeface="微軟正黑體" panose="020B0604030504040204" pitchFamily="34" charset="-120"/>
              </a:rPr>
              <a:t>    </a:t>
            </a:r>
            <a:r>
              <a:rPr lang="en-US" altLang="zh-TW" sz="1600" dirty="0" smtClean="0">
                <a:latin typeface="微軟正黑體" panose="020B0604030504040204" pitchFamily="34" charset="-120"/>
              </a:rPr>
              <a:t>-</a:t>
            </a:r>
            <a:r>
              <a:rPr lang="zh-TW" altLang="en-US" sz="1600" dirty="0" smtClean="0">
                <a:latin typeface="微軟正黑體" panose="020B0604030504040204" pitchFamily="34" charset="-120"/>
              </a:rPr>
              <a:t> </a:t>
            </a:r>
            <a:r>
              <a:rPr lang="en-US" altLang="zh-TW" sz="1600" dirty="0" smtClean="0">
                <a:latin typeface="微軟正黑體" panose="020B0604030504040204" pitchFamily="34" charset="-120"/>
              </a:rPr>
              <a:t> </a:t>
            </a:r>
            <a:r>
              <a:rPr lang="zh-TW" altLang="en-US" sz="1600" dirty="0" smtClean="0">
                <a:latin typeface="微軟正黑體" panose="020B0604030504040204" pitchFamily="34" charset="-120"/>
              </a:rPr>
              <a:t>   </a:t>
            </a:r>
            <a:r>
              <a:rPr lang="en-US" altLang="zh-TW" sz="1600" dirty="0" smtClean="0">
                <a:latin typeface="微軟正黑體" panose="020B0604030504040204" pitchFamily="34" charset="-120"/>
              </a:rPr>
              <a:t>1251 </a:t>
            </a:r>
            <a:r>
              <a:rPr lang="zh-TW" altLang="en-US" sz="1600" dirty="0" smtClean="0">
                <a:latin typeface="微軟正黑體" panose="020B0604030504040204" pitchFamily="34" charset="-120"/>
              </a:rPr>
              <a:t>   </a:t>
            </a:r>
            <a:r>
              <a:rPr lang="en-US" altLang="zh-TW" sz="1600" dirty="0" smtClean="0">
                <a:latin typeface="微軟正黑體" panose="020B0604030504040204" pitchFamily="34" charset="-120"/>
              </a:rPr>
              <a:t>-      </a:t>
            </a:r>
            <a:r>
              <a:rPr lang="zh-TW" altLang="en-US" sz="1600" dirty="0" smtClean="0">
                <a:latin typeface="微軟正黑體" panose="020B0604030504040204" pitchFamily="34" charset="-120"/>
              </a:rPr>
              <a:t>    </a:t>
            </a:r>
            <a:r>
              <a:rPr lang="en-US" altLang="zh-TW" sz="1600" dirty="0" smtClean="0">
                <a:latin typeface="微軟正黑體" panose="020B0604030504040204" pitchFamily="34" charset="-120"/>
              </a:rPr>
              <a:t>pts/1    </a:t>
            </a:r>
            <a:r>
              <a:rPr lang="en-US" altLang="zh-TW" sz="1600" dirty="0">
                <a:latin typeface="微軟正黑體" panose="020B0604030504040204" pitchFamily="34" charset="-120"/>
              </a:rPr>
              <a:t>00:00:00 </a:t>
            </a:r>
            <a:r>
              <a:rPr lang="zh-TW" altLang="en-US" sz="1600" dirty="0" smtClean="0">
                <a:latin typeface="微軟正黑體" panose="020B0604030504040204" pitchFamily="34" charset="-120"/>
              </a:rPr>
              <a:t>  </a:t>
            </a:r>
            <a:r>
              <a:rPr lang="en-US" altLang="zh-TW" sz="1600" dirty="0" err="1" smtClean="0">
                <a:latin typeface="微軟正黑體" panose="020B0604030504040204" pitchFamily="34" charset="-120"/>
              </a:rPr>
              <a:t>ps</a:t>
            </a:r>
            <a:endParaRPr lang="zh-TW" altLang="en-US" sz="1600" dirty="0">
              <a:latin typeface="微軟正黑體" panose="020B0604030504040204" pitchFamily="34" charset="-120"/>
            </a:endParaRPr>
          </a:p>
        </p:txBody>
      </p:sp>
    </p:spTree>
    <p:extLst>
      <p:ext uri="{BB962C8B-B14F-4D97-AF65-F5344CB8AC3E}">
        <p14:creationId xmlns:p14="http://schemas.microsoft.com/office/powerpoint/2010/main" val="1939531265"/>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動態觀察程序的變化</a:t>
            </a:r>
            <a:r>
              <a:rPr lang="en-US" altLang="zh-TW" dirty="0" smtClean="0"/>
              <a:t>(top)</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181</a:t>
            </a:fld>
            <a:endParaRPr lang="zh-TW" altLang="en-US"/>
          </a:p>
        </p:txBody>
      </p:sp>
      <p:sp>
        <p:nvSpPr>
          <p:cNvPr id="4" name="內容版面配置區 3"/>
          <p:cNvSpPr>
            <a:spLocks noGrp="1"/>
          </p:cNvSpPr>
          <p:nvPr>
            <p:ph sz="quarter" idx="1"/>
          </p:nvPr>
        </p:nvSpPr>
        <p:spPr/>
        <p:txBody>
          <a:bodyPr/>
          <a:lstStyle/>
          <a:p>
            <a:r>
              <a:rPr lang="en-US" altLang="zh-TW" dirty="0" smtClean="0"/>
              <a:t>top</a:t>
            </a:r>
            <a:r>
              <a:rPr lang="zh-TW" altLang="en-US" dirty="0" smtClean="0"/>
              <a:t>可持續性觀察程序變化</a:t>
            </a:r>
            <a:endParaRPr lang="en-US" altLang="zh-TW" dirty="0" smtClean="0"/>
          </a:p>
          <a:p>
            <a:pPr lvl="1"/>
            <a:r>
              <a:rPr lang="zh-TW" altLang="en-US" dirty="0" smtClean="0"/>
              <a:t>預設</a:t>
            </a:r>
            <a:r>
              <a:rPr lang="en-US" altLang="zh-TW" dirty="0" smtClean="0"/>
              <a:t>5</a:t>
            </a:r>
            <a:r>
              <a:rPr lang="zh-TW" altLang="en-US" dirty="0" smtClean="0"/>
              <a:t>秒更新一次。</a:t>
            </a:r>
            <a:endParaRPr lang="en-US" altLang="zh-TW" dirty="0" smtClean="0"/>
          </a:p>
          <a:p>
            <a:pPr lvl="1"/>
            <a:r>
              <a:rPr lang="en-US" altLang="zh-TW" dirty="0" smtClean="0"/>
              <a:t>top  -d  10  </a:t>
            </a:r>
            <a:r>
              <a:rPr lang="en-US" altLang="zh-TW" dirty="0" smtClean="0">
                <a:solidFill>
                  <a:srgbClr val="00B050"/>
                </a:solidFill>
              </a:rPr>
              <a:t>#10</a:t>
            </a:r>
            <a:r>
              <a:rPr lang="zh-TW" altLang="en-US" dirty="0" smtClean="0">
                <a:solidFill>
                  <a:srgbClr val="00B050"/>
                </a:solidFill>
              </a:rPr>
              <a:t>秒更新一次</a:t>
            </a:r>
            <a:r>
              <a:rPr lang="en-US" altLang="zh-TW" dirty="0" smtClean="0"/>
              <a:t>	</a:t>
            </a:r>
          </a:p>
          <a:p>
            <a:pPr lvl="1"/>
            <a:endParaRPr lang="zh-TW" altLang="en-US" dirty="0"/>
          </a:p>
        </p:txBody>
      </p:sp>
      <p:pic>
        <p:nvPicPr>
          <p:cNvPr id="5" name="Picture 3"/>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a:ext>
            </a:extLst>
          </a:blip>
          <a:srcRect/>
          <a:stretch>
            <a:fillRect/>
          </a:stretch>
        </p:blipFill>
        <p:spPr bwMode="auto">
          <a:xfrm>
            <a:off x="1979712" y="2636912"/>
            <a:ext cx="6250094" cy="3744416"/>
          </a:xfrm>
          <a:prstGeom prst="rect">
            <a:avLst/>
          </a:prstGeom>
          <a:ln/>
        </p:spPr>
        <p:style>
          <a:lnRef idx="2">
            <a:schemeClr val="dk1"/>
          </a:lnRef>
          <a:fillRef idx="1">
            <a:schemeClr val="lt1"/>
          </a:fillRef>
          <a:effectRef idx="0">
            <a:schemeClr val="dk1"/>
          </a:effectRef>
          <a:fontRef idx="minor">
            <a:schemeClr val="dk1"/>
          </a:fontRef>
        </p:style>
      </p:pic>
      <p:sp>
        <p:nvSpPr>
          <p:cNvPr id="6" name="矩形 5"/>
          <p:cNvSpPr/>
          <p:nvPr/>
        </p:nvSpPr>
        <p:spPr>
          <a:xfrm>
            <a:off x="274940" y="3203684"/>
            <a:ext cx="1005403" cy="338554"/>
          </a:xfrm>
          <a:prstGeom prst="rect">
            <a:avLst/>
          </a:prstGeom>
        </p:spPr>
        <p:txBody>
          <a:bodyPr wrap="none">
            <a:spAutoFit/>
          </a:bodyPr>
          <a:lstStyle/>
          <a:p>
            <a:pPr algn="ctr"/>
            <a:r>
              <a:rPr lang="zh-TW" altLang="en-US" sz="1600" dirty="0"/>
              <a:t>系統資訊</a:t>
            </a:r>
          </a:p>
        </p:txBody>
      </p:sp>
      <p:sp>
        <p:nvSpPr>
          <p:cNvPr id="7" name="左大括弧 6"/>
          <p:cNvSpPr/>
          <p:nvPr/>
        </p:nvSpPr>
        <p:spPr>
          <a:xfrm>
            <a:off x="1475656" y="2708920"/>
            <a:ext cx="216024" cy="136815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
        <p:nvSpPr>
          <p:cNvPr id="11" name="矩形 10"/>
          <p:cNvSpPr/>
          <p:nvPr/>
        </p:nvSpPr>
        <p:spPr>
          <a:xfrm>
            <a:off x="313413" y="5068293"/>
            <a:ext cx="925253" cy="584775"/>
          </a:xfrm>
          <a:prstGeom prst="rect">
            <a:avLst/>
          </a:prstGeom>
        </p:spPr>
        <p:txBody>
          <a:bodyPr wrap="none">
            <a:spAutoFit/>
          </a:bodyPr>
          <a:lstStyle/>
          <a:p>
            <a:r>
              <a:rPr lang="en-US" altLang="zh-TW" sz="1600" dirty="0" smtClean="0"/>
              <a:t>Process</a:t>
            </a:r>
          </a:p>
          <a:p>
            <a:r>
              <a:rPr lang="zh-TW" altLang="en-US" sz="1600" dirty="0" smtClean="0"/>
              <a:t>資訊</a:t>
            </a:r>
            <a:endParaRPr lang="zh-TW" altLang="en-US" sz="1600" dirty="0"/>
          </a:p>
        </p:txBody>
      </p:sp>
      <p:sp>
        <p:nvSpPr>
          <p:cNvPr id="12" name="左大括弧 11"/>
          <p:cNvSpPr/>
          <p:nvPr/>
        </p:nvSpPr>
        <p:spPr>
          <a:xfrm>
            <a:off x="1485705" y="4401591"/>
            <a:ext cx="205975" cy="197973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pic>
        <p:nvPicPr>
          <p:cNvPr id="8" name="圖片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668344" y="1196752"/>
            <a:ext cx="905317" cy="905317"/>
          </a:xfrm>
          <a:prstGeom prst="rect">
            <a:avLst/>
          </a:prstGeom>
        </p:spPr>
      </p:pic>
    </p:spTree>
    <p:extLst>
      <p:ext uri="{BB962C8B-B14F-4D97-AF65-F5344CB8AC3E}">
        <p14:creationId xmlns:p14="http://schemas.microsoft.com/office/powerpoint/2010/main" val="3043211799"/>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top</a:t>
            </a:r>
            <a:r>
              <a:rPr lang="zh-TW" altLang="en-US" smtClean="0"/>
              <a:t>操作</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182</a:t>
            </a:fld>
            <a:endParaRPr lang="zh-TW" altLang="en-US"/>
          </a:p>
        </p:txBody>
      </p:sp>
      <p:sp>
        <p:nvSpPr>
          <p:cNvPr id="8" name="內容版面配置區 7"/>
          <p:cNvSpPr>
            <a:spLocks noGrp="1"/>
          </p:cNvSpPr>
          <p:nvPr>
            <p:ph sz="quarter" idx="1"/>
          </p:nvPr>
        </p:nvSpPr>
        <p:spPr/>
        <p:txBody>
          <a:bodyPr/>
          <a:lstStyle/>
          <a:p>
            <a:r>
              <a:rPr lang="zh-TW" altLang="en-US" dirty="0" smtClean="0"/>
              <a:t>執行</a:t>
            </a:r>
            <a:r>
              <a:rPr lang="en-US" altLang="zh-TW" dirty="0" smtClean="0"/>
              <a:t>top</a:t>
            </a:r>
            <a:r>
              <a:rPr lang="zh-TW" altLang="en-US" dirty="0" smtClean="0"/>
              <a:t>後，可進行以下</a:t>
            </a:r>
            <a:r>
              <a:rPr lang="zh-TW" altLang="en-US" dirty="0"/>
              <a:t>的</a:t>
            </a:r>
            <a:r>
              <a:rPr lang="zh-TW" altLang="en-US" dirty="0" smtClean="0">
                <a:solidFill>
                  <a:srgbClr val="FF0000"/>
                </a:solidFill>
              </a:rPr>
              <a:t>互動式操作</a:t>
            </a:r>
            <a:endParaRPr lang="zh-TW" altLang="en-US" dirty="0">
              <a:solidFill>
                <a:srgbClr val="FF0000"/>
              </a:solidFill>
            </a:endParaRPr>
          </a:p>
        </p:txBody>
      </p:sp>
      <p:graphicFrame>
        <p:nvGraphicFramePr>
          <p:cNvPr id="4" name="表格 3"/>
          <p:cNvGraphicFramePr>
            <a:graphicFrameLocks noGrp="1"/>
          </p:cNvGraphicFramePr>
          <p:nvPr>
            <p:extLst>
              <p:ext uri="{D42A27DB-BD31-4B8C-83A1-F6EECF244321}">
                <p14:modId xmlns:p14="http://schemas.microsoft.com/office/powerpoint/2010/main" val="3336866121"/>
              </p:ext>
            </p:extLst>
          </p:nvPr>
        </p:nvGraphicFramePr>
        <p:xfrm>
          <a:off x="971600" y="1916832"/>
          <a:ext cx="6240016" cy="4122440"/>
        </p:xfrm>
        <a:graphic>
          <a:graphicData uri="http://schemas.openxmlformats.org/drawingml/2006/table">
            <a:tbl>
              <a:tblPr firstRow="1" bandRow="1">
                <a:tableStyleId>{69012ECD-51FC-41F1-AA8D-1B2483CD663E}</a:tableStyleId>
              </a:tblPr>
              <a:tblGrid>
                <a:gridCol w="1584176">
                  <a:extLst>
                    <a:ext uri="{9D8B030D-6E8A-4147-A177-3AD203B41FA5}">
                      <a16:colId xmlns="" xmlns:a16="http://schemas.microsoft.com/office/drawing/2014/main" val="20000"/>
                    </a:ext>
                  </a:extLst>
                </a:gridCol>
                <a:gridCol w="4655840">
                  <a:extLst>
                    <a:ext uri="{9D8B030D-6E8A-4147-A177-3AD203B41FA5}">
                      <a16:colId xmlns="" xmlns:a16="http://schemas.microsoft.com/office/drawing/2014/main" val="20001"/>
                    </a:ext>
                  </a:extLst>
                </a:gridCol>
              </a:tblGrid>
              <a:tr h="412244">
                <a:tc>
                  <a:txBody>
                    <a:bodyPr/>
                    <a:lstStyle/>
                    <a:p>
                      <a:r>
                        <a:rPr lang="zh-TW" altLang="en-US" dirty="0" smtClean="0"/>
                        <a:t>按鍵</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dirty="0" smtClean="0"/>
                        <a:t>功能</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412244">
                <a:tc>
                  <a:txBody>
                    <a:bodyPr/>
                    <a:lstStyle/>
                    <a:p>
                      <a:r>
                        <a:rPr lang="en-US" altLang="zh-TW" dirty="0" smtClean="0"/>
                        <a:t>h</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dirty="0" smtClean="0"/>
                        <a:t>顯示說明文字</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412244">
                <a:tc>
                  <a:txBody>
                    <a:bodyPr/>
                    <a:lstStyle/>
                    <a:p>
                      <a:r>
                        <a:rPr lang="en-US" altLang="zh-TW" dirty="0" smtClean="0"/>
                        <a:t>P</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dirty="0" smtClean="0"/>
                        <a:t>依據</a:t>
                      </a:r>
                      <a:r>
                        <a:rPr lang="en-US" altLang="zh-TW" dirty="0" smtClean="0"/>
                        <a:t>CPU</a:t>
                      </a:r>
                      <a:r>
                        <a:rPr lang="zh-TW" altLang="en-US" dirty="0" smtClean="0"/>
                        <a:t>使用時間排序 </a:t>
                      </a:r>
                      <a:r>
                        <a:rPr lang="en-US" altLang="zh-TW" dirty="0" smtClean="0"/>
                        <a:t>(</a:t>
                      </a:r>
                      <a:r>
                        <a:rPr lang="zh-TW" altLang="en-US" dirty="0" smtClean="0"/>
                        <a:t>預設</a:t>
                      </a:r>
                      <a:r>
                        <a:rPr lang="en-US" altLang="zh-TW" dirty="0" smtClean="0"/>
                        <a:t>)</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412244">
                <a:tc>
                  <a:txBody>
                    <a:bodyPr/>
                    <a:lstStyle/>
                    <a:p>
                      <a:r>
                        <a:rPr lang="en-US" altLang="zh-TW" dirty="0" smtClean="0"/>
                        <a:t>M</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dirty="0" smtClean="0"/>
                        <a:t>依據記憶體使用量排序</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412244">
                <a:tc>
                  <a:txBody>
                    <a:bodyPr/>
                    <a:lstStyle/>
                    <a:p>
                      <a:r>
                        <a:rPr lang="en-US" altLang="zh-TW" dirty="0" smtClean="0"/>
                        <a:t>T</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dirty="0" smtClean="0"/>
                        <a:t>依據執行時間排序</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r h="412244">
                <a:tc>
                  <a:txBody>
                    <a:bodyPr/>
                    <a:lstStyle/>
                    <a:p>
                      <a:r>
                        <a:rPr lang="en-US" altLang="zh-TW" dirty="0" smtClean="0"/>
                        <a:t>N</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dirty="0" smtClean="0"/>
                        <a:t>以</a:t>
                      </a:r>
                      <a:r>
                        <a:rPr lang="en-US" altLang="zh-TW" dirty="0" smtClean="0"/>
                        <a:t>PID</a:t>
                      </a:r>
                      <a:r>
                        <a:rPr lang="zh-TW" altLang="en-US" dirty="0" smtClean="0"/>
                        <a:t>由大至小排序</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5"/>
                  </a:ext>
                </a:extLst>
              </a:tr>
              <a:tr h="412244">
                <a:tc>
                  <a:txBody>
                    <a:bodyPr/>
                    <a:lstStyle/>
                    <a:p>
                      <a:r>
                        <a:rPr lang="en-US" altLang="zh-TW" dirty="0" smtClean="0"/>
                        <a:t>u </a:t>
                      </a:r>
                      <a:r>
                        <a:rPr lang="zh-TW" altLang="en-US" dirty="0" smtClean="0"/>
                        <a:t>帳號</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dirty="0" smtClean="0"/>
                        <a:t>只列出該帳號的</a:t>
                      </a:r>
                      <a:r>
                        <a:rPr lang="en-US" altLang="zh-TW" dirty="0" smtClean="0"/>
                        <a:t>process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6"/>
                  </a:ext>
                </a:extLst>
              </a:tr>
              <a:tr h="412244">
                <a:tc>
                  <a:txBody>
                    <a:bodyPr/>
                    <a:lstStyle/>
                    <a:p>
                      <a:r>
                        <a:rPr lang="en-US" altLang="zh-TW" dirty="0" smtClean="0"/>
                        <a:t>k</a:t>
                      </a:r>
                      <a:r>
                        <a:rPr lang="zh-TW" altLang="en-US" dirty="0" smtClean="0"/>
                        <a:t>  </a:t>
                      </a:r>
                      <a:r>
                        <a:rPr lang="en-US" altLang="zh-TW" dirty="0" smtClean="0"/>
                        <a:t>[</a:t>
                      </a:r>
                      <a:r>
                        <a:rPr lang="en-US" altLang="zh-TW" dirty="0" err="1" smtClean="0"/>
                        <a:t>pid</a:t>
                      </a:r>
                      <a:r>
                        <a:rPr lang="en-US" altLang="zh-TW" dirty="0" smtClean="0"/>
                        <a:t>]</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dirty="0" smtClean="0"/>
                        <a:t>刪除</a:t>
                      </a:r>
                      <a:r>
                        <a:rPr lang="en-US" altLang="zh-TW" dirty="0" smtClean="0"/>
                        <a:t>process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7"/>
                  </a:ext>
                </a:extLst>
              </a:tr>
              <a:tr h="412244">
                <a:tc>
                  <a:txBody>
                    <a:bodyPr/>
                    <a:lstStyle/>
                    <a:p>
                      <a:r>
                        <a:rPr lang="en-US" altLang="zh-TW" dirty="0" smtClean="0"/>
                        <a:t>d  </a:t>
                      </a:r>
                      <a:r>
                        <a:rPr lang="zh-TW" altLang="en-US" dirty="0" smtClean="0"/>
                        <a:t>秒數</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dirty="0" smtClean="0"/>
                        <a:t>更新的秒數</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8"/>
                  </a:ext>
                </a:extLst>
              </a:tr>
              <a:tr h="412244">
                <a:tc>
                  <a:txBody>
                    <a:bodyPr/>
                    <a:lstStyle/>
                    <a:p>
                      <a:r>
                        <a:rPr lang="en-US" altLang="zh-TW" dirty="0" smtClean="0"/>
                        <a:t>q</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dirty="0" smtClean="0"/>
                        <a:t>結束離開</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9"/>
                  </a:ext>
                </a:extLst>
              </a:tr>
            </a:tbl>
          </a:graphicData>
        </a:graphic>
      </p:graphicFrame>
    </p:spTree>
    <p:extLst>
      <p:ext uri="{BB962C8B-B14F-4D97-AF65-F5344CB8AC3E}">
        <p14:creationId xmlns:p14="http://schemas.microsoft.com/office/powerpoint/2010/main" val="1904345554"/>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前景</a:t>
            </a:r>
            <a:r>
              <a:rPr lang="en-US" altLang="zh-TW" dirty="0" smtClean="0"/>
              <a:t>(Foreground)</a:t>
            </a:r>
            <a:r>
              <a:rPr lang="zh-TW" altLang="en-US" dirty="0" smtClean="0"/>
              <a:t>與背景</a:t>
            </a:r>
            <a:r>
              <a:rPr lang="en-US" altLang="zh-TW" dirty="0" smtClean="0"/>
              <a:t>(Background</a:t>
            </a:r>
            <a:r>
              <a:rPr lang="en-US" altLang="zh-TW" dirty="0"/>
              <a:t>)</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183</a:t>
            </a:fld>
            <a:endParaRPr lang="zh-TW" altLang="en-US"/>
          </a:p>
        </p:txBody>
      </p:sp>
      <p:graphicFrame>
        <p:nvGraphicFramePr>
          <p:cNvPr id="5" name="內容版面配置區 4"/>
          <p:cNvGraphicFramePr>
            <a:graphicFrameLocks noGrp="1"/>
          </p:cNvGraphicFramePr>
          <p:nvPr>
            <p:ph sz="quarter" idx="1"/>
            <p:extLst>
              <p:ext uri="{D42A27DB-BD31-4B8C-83A1-F6EECF244321}">
                <p14:modId xmlns:p14="http://schemas.microsoft.com/office/powerpoint/2010/main" val="2383563741"/>
              </p:ext>
            </p:extLst>
          </p:nvPr>
        </p:nvGraphicFramePr>
        <p:xfrm>
          <a:off x="251519" y="1124744"/>
          <a:ext cx="3130199"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內容版面配置區 4"/>
          <p:cNvGraphicFramePr>
            <a:graphicFrameLocks/>
          </p:cNvGraphicFramePr>
          <p:nvPr>
            <p:extLst>
              <p:ext uri="{D42A27DB-BD31-4B8C-83A1-F6EECF244321}">
                <p14:modId xmlns:p14="http://schemas.microsoft.com/office/powerpoint/2010/main" val="2510543305"/>
              </p:ext>
            </p:extLst>
          </p:nvPr>
        </p:nvGraphicFramePr>
        <p:xfrm>
          <a:off x="6156176" y="1196753"/>
          <a:ext cx="2952328" cy="511256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向右箭號 6"/>
          <p:cNvSpPr/>
          <p:nvPr/>
        </p:nvSpPr>
        <p:spPr>
          <a:xfrm>
            <a:off x="3443245" y="2492896"/>
            <a:ext cx="2495927" cy="720000"/>
          </a:xfrm>
          <a:prstGeom prst="rightArrow">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sz="1600" dirty="0" smtClean="0"/>
              <a:t>Ctrl z (</a:t>
            </a:r>
            <a:r>
              <a:rPr lang="zh-TW" altLang="en-US" sz="1600" dirty="0" smtClean="0"/>
              <a:t>至背景暫停</a:t>
            </a:r>
            <a:r>
              <a:rPr lang="en-US" altLang="zh-TW" sz="1600" dirty="0" smtClean="0"/>
              <a:t>)</a:t>
            </a:r>
            <a:endParaRPr lang="zh-TW" altLang="en-US" sz="1600" dirty="0"/>
          </a:p>
        </p:txBody>
      </p:sp>
      <p:sp>
        <p:nvSpPr>
          <p:cNvPr id="11" name="向右箭號 10"/>
          <p:cNvSpPr/>
          <p:nvPr/>
        </p:nvSpPr>
        <p:spPr>
          <a:xfrm>
            <a:off x="3455149" y="3429000"/>
            <a:ext cx="2484024" cy="720000"/>
          </a:xfrm>
          <a:prstGeom prst="rightArrow">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zh-TW" altLang="en-US" sz="1600" dirty="0"/>
              <a:t>指令 </a:t>
            </a:r>
            <a:r>
              <a:rPr lang="en-US" altLang="zh-TW" sz="1600" dirty="0"/>
              <a:t>&amp;  </a:t>
            </a:r>
            <a:r>
              <a:rPr lang="en-US" altLang="zh-TW" sz="1600" dirty="0" smtClean="0"/>
              <a:t>(</a:t>
            </a:r>
            <a:r>
              <a:rPr lang="zh-TW" altLang="en-US" sz="1600" dirty="0" smtClean="0"/>
              <a:t>至背景執行</a:t>
            </a:r>
            <a:r>
              <a:rPr lang="en-US" altLang="zh-TW" sz="1600" dirty="0" smtClean="0"/>
              <a:t>)</a:t>
            </a:r>
            <a:endParaRPr lang="zh-TW" altLang="en-US" sz="1600" dirty="0"/>
          </a:p>
        </p:txBody>
      </p:sp>
      <p:sp>
        <p:nvSpPr>
          <p:cNvPr id="9" name="向左箭號 8"/>
          <p:cNvSpPr/>
          <p:nvPr/>
        </p:nvSpPr>
        <p:spPr>
          <a:xfrm>
            <a:off x="3419872" y="4365104"/>
            <a:ext cx="2519299" cy="720000"/>
          </a:xfrm>
          <a:prstGeom prst="lef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err="1"/>
              <a:t>fg</a:t>
            </a:r>
            <a:r>
              <a:rPr lang="en-US" altLang="zh-TW" dirty="0"/>
              <a:t>  </a:t>
            </a:r>
            <a:r>
              <a:rPr lang="en-US" altLang="zh-TW" dirty="0" smtClean="0"/>
              <a:t>(</a:t>
            </a:r>
            <a:r>
              <a:rPr lang="zh-TW" altLang="en-US" dirty="0" smtClean="0"/>
              <a:t>至前景執行</a:t>
            </a:r>
            <a:r>
              <a:rPr lang="en-US" altLang="zh-TW" dirty="0" smtClean="0"/>
              <a:t>)</a:t>
            </a:r>
            <a:endParaRPr lang="zh-TW" altLang="en-US" dirty="0"/>
          </a:p>
        </p:txBody>
      </p:sp>
      <p:grpSp>
        <p:nvGrpSpPr>
          <p:cNvPr id="20" name="群組 19"/>
          <p:cNvGrpSpPr/>
          <p:nvPr/>
        </p:nvGrpSpPr>
        <p:grpSpPr>
          <a:xfrm>
            <a:off x="6381779" y="5301208"/>
            <a:ext cx="1646605" cy="1089412"/>
            <a:chOff x="6381779" y="5301208"/>
            <a:chExt cx="1646605" cy="1089412"/>
          </a:xfrm>
        </p:grpSpPr>
        <p:sp>
          <p:nvSpPr>
            <p:cNvPr id="13" name="弧形箭號 (上彎) 12"/>
            <p:cNvSpPr/>
            <p:nvPr/>
          </p:nvSpPr>
          <p:spPr>
            <a:xfrm>
              <a:off x="6588224" y="5301208"/>
              <a:ext cx="936104" cy="720080"/>
            </a:xfrm>
            <a:prstGeom prst="curvedUp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solidFill>
                  <a:schemeClr val="tx1"/>
                </a:solidFill>
              </a:endParaRPr>
            </a:p>
          </p:txBody>
        </p:sp>
        <p:sp>
          <p:nvSpPr>
            <p:cNvPr id="14" name="矩形 13"/>
            <p:cNvSpPr/>
            <p:nvPr/>
          </p:nvSpPr>
          <p:spPr>
            <a:xfrm>
              <a:off x="6381779" y="6021288"/>
              <a:ext cx="1646605" cy="369332"/>
            </a:xfrm>
            <a:prstGeom prst="rect">
              <a:avLst/>
            </a:prstGeom>
          </p:spPr>
          <p:txBody>
            <a:bodyPr wrap="none">
              <a:spAutoFit/>
            </a:bodyPr>
            <a:lstStyle/>
            <a:p>
              <a:pPr algn="ctr"/>
              <a:r>
                <a:rPr lang="en-US" altLang="zh-TW" dirty="0" err="1" smtClean="0"/>
                <a:t>bg</a:t>
              </a:r>
              <a:r>
                <a:rPr lang="en-US" altLang="zh-TW" dirty="0" smtClean="0"/>
                <a:t>  (</a:t>
              </a:r>
              <a:r>
                <a:rPr lang="zh-TW" altLang="en-US" dirty="0" smtClean="0"/>
                <a:t>背景執行</a:t>
              </a:r>
              <a:r>
                <a:rPr lang="en-US" altLang="zh-TW" dirty="0"/>
                <a:t>)</a:t>
              </a:r>
              <a:endParaRPr lang="zh-TW" altLang="en-US" dirty="0"/>
            </a:p>
          </p:txBody>
        </p:sp>
      </p:grpSp>
      <p:sp>
        <p:nvSpPr>
          <p:cNvPr id="18" name="矩形 17"/>
          <p:cNvSpPr/>
          <p:nvPr/>
        </p:nvSpPr>
        <p:spPr>
          <a:xfrm>
            <a:off x="7417479" y="1717935"/>
            <a:ext cx="1337226" cy="338554"/>
          </a:xfrm>
          <a:prstGeom prst="rect">
            <a:avLst/>
          </a:prstGeom>
        </p:spPr>
        <p:txBody>
          <a:bodyPr wrap="none">
            <a:spAutoFit/>
          </a:bodyPr>
          <a:lstStyle/>
          <a:p>
            <a:r>
              <a:rPr lang="zh-TW" altLang="en-US" sz="1600" b="1" dirty="0" smtClean="0"/>
              <a:t>以 </a:t>
            </a:r>
            <a:r>
              <a:rPr lang="en-US" altLang="zh-TW" sz="1600" b="1" dirty="0" smtClean="0"/>
              <a:t>jobs </a:t>
            </a:r>
            <a:r>
              <a:rPr lang="zh-TW" altLang="en-US" sz="1600" b="1" dirty="0" smtClean="0"/>
              <a:t>檢視</a:t>
            </a:r>
            <a:endParaRPr lang="zh-TW" altLang="en-US" sz="1600" b="1" dirty="0"/>
          </a:p>
        </p:txBody>
      </p:sp>
      <p:sp>
        <p:nvSpPr>
          <p:cNvPr id="22" name="矩形 21"/>
          <p:cNvSpPr/>
          <p:nvPr/>
        </p:nvSpPr>
        <p:spPr>
          <a:xfrm>
            <a:off x="4067944" y="1115452"/>
            <a:ext cx="1039067" cy="338554"/>
          </a:xfrm>
          <a:prstGeom prst="rect">
            <a:avLst/>
          </a:prstGeom>
        </p:spPr>
        <p:txBody>
          <a:bodyPr wrap="none">
            <a:spAutoFit/>
          </a:bodyPr>
          <a:lstStyle/>
          <a:p>
            <a:r>
              <a:rPr lang="zh-TW" altLang="en-US" sz="1600" b="1" dirty="0" smtClean="0"/>
              <a:t>以</a:t>
            </a:r>
            <a:r>
              <a:rPr lang="en-US" altLang="zh-TW" sz="1600" b="1" dirty="0" err="1" smtClean="0"/>
              <a:t>ps</a:t>
            </a:r>
            <a:r>
              <a:rPr lang="zh-TW" altLang="en-US" sz="1600" b="1" dirty="0" smtClean="0"/>
              <a:t>檢視</a:t>
            </a:r>
            <a:endParaRPr lang="zh-TW" altLang="en-US" sz="1600" b="1" dirty="0"/>
          </a:p>
        </p:txBody>
      </p:sp>
      <p:sp>
        <p:nvSpPr>
          <p:cNvPr id="19" name="右大括弧 18"/>
          <p:cNvSpPr/>
          <p:nvPr/>
        </p:nvSpPr>
        <p:spPr>
          <a:xfrm>
            <a:off x="4427984" y="-882188"/>
            <a:ext cx="360040" cy="5175284"/>
          </a:xfrm>
          <a:prstGeom prst="rightBrace">
            <a:avLst/>
          </a:prstGeom>
          <a:scene3d>
            <a:camera prst="orthographicFront">
              <a:rot lat="0" lon="0" rev="54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pic>
        <p:nvPicPr>
          <p:cNvPr id="15" name="圖片 14"/>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5197212" y="1133000"/>
            <a:ext cx="454908" cy="454908"/>
          </a:xfrm>
          <a:prstGeom prst="rect">
            <a:avLst/>
          </a:prstGeom>
        </p:spPr>
      </p:pic>
    </p:spTree>
    <p:extLst>
      <p:ext uri="{BB962C8B-B14F-4D97-AF65-F5344CB8AC3E}">
        <p14:creationId xmlns:p14="http://schemas.microsoft.com/office/powerpoint/2010/main" val="467328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9"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2"/>
          <p:cNvSpPr>
            <a:spLocks noGrp="1" noChangeArrowheads="1"/>
          </p:cNvSpPr>
          <p:nvPr>
            <p:ph type="title"/>
          </p:nvPr>
        </p:nvSpPr>
        <p:spPr/>
        <p:txBody>
          <a:bodyPr/>
          <a:lstStyle/>
          <a:p>
            <a:r>
              <a:rPr lang="zh-TW" altLang="en-US" dirty="0" smtClean="0"/>
              <a:t>範例：把前景程序變成背景程序</a:t>
            </a:r>
            <a:endParaRPr lang="en-US" altLang="zh-TW" dirty="0" smtClean="0"/>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pPr/>
              <a:t>184</a:t>
            </a:fld>
            <a:endParaRPr lang="zh-TW" altLang="en-US"/>
          </a:p>
        </p:txBody>
      </p:sp>
      <p:sp>
        <p:nvSpPr>
          <p:cNvPr id="68612" name="Rectangle 3"/>
          <p:cNvSpPr>
            <a:spLocks noGrp="1" noChangeArrowheads="1"/>
          </p:cNvSpPr>
          <p:nvPr>
            <p:ph sz="quarter" idx="1"/>
          </p:nvPr>
        </p:nvSpPr>
        <p:spPr/>
        <p:txBody>
          <a:bodyPr>
            <a:normAutofit/>
          </a:bodyPr>
          <a:lstStyle/>
          <a:p>
            <a:r>
              <a:rPr lang="en-US" altLang="en-US" dirty="0" smtClean="0"/>
              <a:t>vim 			 </a:t>
            </a:r>
            <a:r>
              <a:rPr lang="en-US" altLang="zh-TW" dirty="0" smtClean="0">
                <a:solidFill>
                  <a:srgbClr val="00B050"/>
                </a:solidFill>
              </a:rPr>
              <a:t>#</a:t>
            </a:r>
            <a:r>
              <a:rPr lang="zh-TW" altLang="en-US" dirty="0" smtClean="0">
                <a:solidFill>
                  <a:srgbClr val="00B050"/>
                </a:solidFill>
              </a:rPr>
              <a:t>於前景開啟</a:t>
            </a:r>
            <a:r>
              <a:rPr lang="en-US" altLang="zh-TW" dirty="0" smtClean="0">
                <a:solidFill>
                  <a:srgbClr val="00B050"/>
                </a:solidFill>
              </a:rPr>
              <a:t>vim</a:t>
            </a:r>
          </a:p>
          <a:p>
            <a:r>
              <a:rPr lang="zh-TW" altLang="en-US" dirty="0" smtClean="0"/>
              <a:t>在</a:t>
            </a:r>
            <a:r>
              <a:rPr lang="en-US" altLang="zh-TW" dirty="0" smtClean="0"/>
              <a:t>vim</a:t>
            </a:r>
            <a:r>
              <a:rPr lang="zh-TW" altLang="en-US" dirty="0" smtClean="0"/>
              <a:t>裡按</a:t>
            </a:r>
            <a:r>
              <a:rPr lang="en-US" altLang="zh-TW" dirty="0" smtClean="0"/>
              <a:t>Ctrl z   </a:t>
            </a:r>
            <a:r>
              <a:rPr lang="en-US" altLang="zh-TW" dirty="0" smtClean="0">
                <a:solidFill>
                  <a:srgbClr val="00B050"/>
                </a:solidFill>
              </a:rPr>
              <a:t>#</a:t>
            </a:r>
            <a:r>
              <a:rPr lang="zh-TW" altLang="en-US" dirty="0" smtClean="0">
                <a:solidFill>
                  <a:srgbClr val="00B050"/>
                </a:solidFill>
              </a:rPr>
              <a:t>把</a:t>
            </a:r>
            <a:r>
              <a:rPr lang="en-US" altLang="zh-TW" dirty="0" smtClean="0">
                <a:solidFill>
                  <a:srgbClr val="00B050"/>
                </a:solidFill>
              </a:rPr>
              <a:t>vim</a:t>
            </a:r>
            <a:r>
              <a:rPr lang="zh-TW" altLang="en-US" dirty="0" smtClean="0">
                <a:solidFill>
                  <a:srgbClr val="00B050"/>
                </a:solidFill>
              </a:rPr>
              <a:t>暫停並丟到背景去</a:t>
            </a:r>
            <a:endParaRPr lang="en-US" altLang="zh-TW" dirty="0" smtClean="0">
              <a:solidFill>
                <a:srgbClr val="00B050"/>
              </a:solidFill>
            </a:endParaRPr>
          </a:p>
          <a:p>
            <a:pPr lvl="1"/>
            <a:endParaRPr lang="en-US" altLang="zh-TW" dirty="0" smtClean="0"/>
          </a:p>
          <a:p>
            <a:endParaRPr lang="en-US" altLang="zh-TW" dirty="0" smtClean="0"/>
          </a:p>
          <a:p>
            <a:r>
              <a:rPr lang="en-US" altLang="zh-TW" dirty="0" smtClean="0"/>
              <a:t>top  </a:t>
            </a:r>
            <a:r>
              <a:rPr lang="zh-TW" altLang="en-US" dirty="0" smtClean="0"/>
              <a:t> </a:t>
            </a:r>
            <a:r>
              <a:rPr lang="en-US" altLang="zh-TW" dirty="0" smtClean="0"/>
              <a:t>	</a:t>
            </a:r>
            <a:r>
              <a:rPr lang="en-US" altLang="zh-TW" dirty="0" smtClean="0">
                <a:solidFill>
                  <a:srgbClr val="00B050"/>
                </a:solidFill>
              </a:rPr>
              <a:t>#</a:t>
            </a:r>
            <a:r>
              <a:rPr lang="zh-TW" altLang="en-US" dirty="0" smtClean="0">
                <a:solidFill>
                  <a:srgbClr val="00B050"/>
                </a:solidFill>
              </a:rPr>
              <a:t>於前景開啟</a:t>
            </a:r>
            <a:r>
              <a:rPr lang="en-US" altLang="zh-TW" dirty="0" smtClean="0">
                <a:solidFill>
                  <a:srgbClr val="00B050"/>
                </a:solidFill>
              </a:rPr>
              <a:t>top</a:t>
            </a:r>
          </a:p>
          <a:p>
            <a:r>
              <a:rPr lang="zh-TW" altLang="en-US" dirty="0" smtClean="0"/>
              <a:t>按</a:t>
            </a:r>
            <a:r>
              <a:rPr lang="en-US" altLang="zh-TW" dirty="0" smtClean="0"/>
              <a:t>Ctrl z</a:t>
            </a:r>
            <a:r>
              <a:rPr lang="zh-TW" altLang="en-US" dirty="0" smtClean="0"/>
              <a:t> </a:t>
            </a:r>
            <a:r>
              <a:rPr lang="en-US" altLang="zh-TW" dirty="0" smtClean="0"/>
              <a:t>	</a:t>
            </a:r>
            <a:r>
              <a:rPr lang="en-US" altLang="zh-TW" dirty="0" smtClean="0">
                <a:solidFill>
                  <a:srgbClr val="00B050"/>
                </a:solidFill>
              </a:rPr>
              <a:t>#</a:t>
            </a:r>
            <a:r>
              <a:rPr lang="zh-TW" altLang="en-US" dirty="0" smtClean="0">
                <a:solidFill>
                  <a:srgbClr val="00B050"/>
                </a:solidFill>
              </a:rPr>
              <a:t>把</a:t>
            </a:r>
            <a:r>
              <a:rPr lang="en-US" altLang="zh-TW" dirty="0" smtClean="0">
                <a:solidFill>
                  <a:srgbClr val="00B050"/>
                </a:solidFill>
              </a:rPr>
              <a:t>top</a:t>
            </a:r>
            <a:r>
              <a:rPr lang="zh-TW" altLang="en-US" dirty="0" smtClean="0">
                <a:solidFill>
                  <a:srgbClr val="00B050"/>
                </a:solidFill>
              </a:rPr>
              <a:t>暫停並丟到背景去</a:t>
            </a:r>
            <a:endParaRPr lang="en-US" altLang="zh-TW" dirty="0" smtClean="0">
              <a:solidFill>
                <a:srgbClr val="00B050"/>
              </a:solidFill>
            </a:endParaRPr>
          </a:p>
          <a:p>
            <a:endParaRPr lang="en-US" altLang="zh-TW" dirty="0" smtClean="0"/>
          </a:p>
          <a:p>
            <a:endParaRPr lang="en-US" altLang="zh-TW" dirty="0" smtClean="0"/>
          </a:p>
          <a:p>
            <a:r>
              <a:rPr lang="en-US" altLang="zh-TW" dirty="0" smtClean="0"/>
              <a:t>sleep 1000 &amp;   	</a:t>
            </a:r>
            <a:r>
              <a:rPr lang="en-US" altLang="zh-TW" dirty="0" smtClean="0">
                <a:solidFill>
                  <a:srgbClr val="00B050"/>
                </a:solidFill>
              </a:rPr>
              <a:t>#</a:t>
            </a:r>
            <a:r>
              <a:rPr lang="zh-TW" altLang="en-US" dirty="0" smtClean="0">
                <a:solidFill>
                  <a:srgbClr val="00B050"/>
                </a:solidFill>
              </a:rPr>
              <a:t>於背景執行</a:t>
            </a:r>
            <a:r>
              <a:rPr lang="en-US" altLang="zh-TW" dirty="0" smtClean="0">
                <a:solidFill>
                  <a:srgbClr val="00B050"/>
                </a:solidFill>
              </a:rPr>
              <a:t>sleep 1000</a:t>
            </a:r>
          </a:p>
          <a:p>
            <a:r>
              <a:rPr lang="zh-TW" altLang="en-US" dirty="0" smtClean="0">
                <a:solidFill>
                  <a:srgbClr val="00B050"/>
                </a:solidFill>
              </a:rPr>
              <a:t>接下頁投影片</a:t>
            </a:r>
            <a:endParaRPr lang="zh-TW" altLang="en-US" dirty="0">
              <a:solidFill>
                <a:srgbClr val="00B050"/>
              </a:solidFill>
            </a:endParaRPr>
          </a:p>
        </p:txBody>
      </p:sp>
      <p:sp>
        <p:nvSpPr>
          <p:cNvPr id="6" name="矩形 5"/>
          <p:cNvSpPr/>
          <p:nvPr/>
        </p:nvSpPr>
        <p:spPr>
          <a:xfrm>
            <a:off x="683568" y="2276872"/>
            <a:ext cx="4572000" cy="584775"/>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r>
              <a:rPr lang="en-US" altLang="zh-TW" sz="1600" dirty="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[1]+  Stopped      </a:t>
            </a:r>
            <a:r>
              <a:rPr lang="en-US" altLang="zh-TW" sz="1600"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vim</a:t>
            </a:r>
            <a:r>
              <a:rPr lang="en-US" altLang="zh-TW" sz="1600" dirty="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	</a:t>
            </a:r>
          </a:p>
          <a:p>
            <a:r>
              <a:rPr lang="zh-TW" altLang="en-US" sz="1600" dirty="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並</a:t>
            </a:r>
            <a:r>
              <a:rPr lang="zh-TW" altLang="en-US" sz="1600"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會返回到前景，可以輸入新指令了</a:t>
            </a:r>
            <a:endParaRPr lang="en-US" altLang="zh-TW" sz="1600" dirty="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endParaRPr>
          </a:p>
        </p:txBody>
      </p:sp>
      <p:sp>
        <p:nvSpPr>
          <p:cNvPr id="8" name="矩形 7"/>
          <p:cNvSpPr/>
          <p:nvPr/>
        </p:nvSpPr>
        <p:spPr>
          <a:xfrm>
            <a:off x="683568" y="4077072"/>
            <a:ext cx="4572000" cy="584775"/>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r>
              <a:rPr lang="en-US" altLang="zh-TW" sz="1600" dirty="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[2]+  Stopped      </a:t>
            </a:r>
            <a:r>
              <a:rPr lang="en-US" altLang="zh-TW" sz="1600"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top</a:t>
            </a:r>
            <a:endParaRPr lang="en-US" altLang="zh-TW" sz="1600" dirty="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endParaRPr>
          </a:p>
          <a:p>
            <a:r>
              <a:rPr lang="zh-TW" altLang="en-US" sz="1600"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並會返回到前景</a:t>
            </a:r>
            <a:r>
              <a:rPr lang="zh-TW" altLang="en-US" sz="1600" dirty="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，可以輸入</a:t>
            </a:r>
            <a:r>
              <a:rPr lang="zh-TW" altLang="en-US" sz="1600"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新指令了</a:t>
            </a:r>
            <a:endParaRPr lang="en-US" altLang="zh-TW" sz="1600" dirty="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endParaRPr>
          </a:p>
        </p:txBody>
      </p:sp>
      <p:sp>
        <p:nvSpPr>
          <p:cNvPr id="3" name="矩形 2"/>
          <p:cNvSpPr/>
          <p:nvPr/>
        </p:nvSpPr>
        <p:spPr>
          <a:xfrm>
            <a:off x="5358586" y="2307649"/>
            <a:ext cx="3533894" cy="584775"/>
          </a:xfrm>
          <a:prstGeom prst="rect">
            <a:avLst/>
          </a:prstGeom>
        </p:spPr>
        <p:txBody>
          <a:bodyPr wrap="square">
            <a:spAutoFit/>
          </a:bodyPr>
          <a:lstStyle/>
          <a:p>
            <a:r>
              <a:rPr lang="en-US" altLang="zh-TW" sz="1600" dirty="0">
                <a:solidFill>
                  <a:srgbClr val="FF0000"/>
                </a:solidFill>
              </a:rPr>
              <a:t>[n]</a:t>
            </a:r>
            <a:r>
              <a:rPr lang="zh-TW" altLang="en-US" sz="1600" dirty="0">
                <a:solidFill>
                  <a:srgbClr val="FF0000"/>
                </a:solidFill>
              </a:rPr>
              <a:t>表示第</a:t>
            </a:r>
            <a:r>
              <a:rPr lang="en-US" altLang="zh-TW" sz="1600" dirty="0">
                <a:solidFill>
                  <a:srgbClr val="FF0000"/>
                </a:solidFill>
              </a:rPr>
              <a:t>n</a:t>
            </a:r>
            <a:r>
              <a:rPr lang="zh-TW" altLang="en-US" sz="1600" dirty="0">
                <a:solidFill>
                  <a:srgbClr val="FF0000"/>
                </a:solidFill>
              </a:rPr>
              <a:t>個工作</a:t>
            </a:r>
          </a:p>
          <a:p>
            <a:r>
              <a:rPr lang="en-US" altLang="zh-TW" sz="1600" dirty="0">
                <a:solidFill>
                  <a:srgbClr val="FF0000"/>
                </a:solidFill>
              </a:rPr>
              <a:t>+ </a:t>
            </a:r>
            <a:r>
              <a:rPr lang="zh-TW" altLang="en-US" sz="1600" dirty="0">
                <a:solidFill>
                  <a:srgbClr val="FF0000"/>
                </a:solidFill>
              </a:rPr>
              <a:t>代表最近一個被丟進背景的工作</a:t>
            </a:r>
          </a:p>
        </p:txBody>
      </p:sp>
    </p:spTree>
    <p:extLst>
      <p:ext uri="{BB962C8B-B14F-4D97-AF65-F5344CB8AC3E}">
        <p14:creationId xmlns:p14="http://schemas.microsoft.com/office/powerpoint/2010/main" val="1284591944"/>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範例：查詢</a:t>
            </a:r>
            <a:r>
              <a:rPr lang="zh-TW" altLang="en-US" dirty="0" smtClean="0"/>
              <a:t>背景程序</a:t>
            </a:r>
            <a:r>
              <a:rPr lang="en-US" altLang="zh-TW" dirty="0" smtClean="0"/>
              <a:t>(jobs)</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185</a:t>
            </a:fld>
            <a:endParaRPr lang="zh-TW" altLang="en-US"/>
          </a:p>
        </p:txBody>
      </p:sp>
      <p:sp>
        <p:nvSpPr>
          <p:cNvPr id="2" name="內容版面配置區 1"/>
          <p:cNvSpPr>
            <a:spLocks noGrp="1"/>
          </p:cNvSpPr>
          <p:nvPr>
            <p:ph sz="quarter" idx="1"/>
          </p:nvPr>
        </p:nvSpPr>
        <p:spPr/>
        <p:txBody>
          <a:bodyPr/>
          <a:lstStyle/>
          <a:p>
            <a:r>
              <a:rPr lang="en-US" altLang="zh-TW" dirty="0" smtClean="0"/>
              <a:t>jobs		</a:t>
            </a:r>
            <a:r>
              <a:rPr lang="en-US" altLang="zh-TW" dirty="0" smtClean="0">
                <a:solidFill>
                  <a:srgbClr val="00B050"/>
                </a:solidFill>
              </a:rPr>
              <a:t>#</a:t>
            </a:r>
            <a:r>
              <a:rPr lang="zh-TW" altLang="en-US" dirty="0" smtClean="0">
                <a:solidFill>
                  <a:srgbClr val="00B050"/>
                </a:solidFill>
              </a:rPr>
              <a:t>查詢背景程序狀態</a:t>
            </a:r>
            <a:endParaRPr lang="en-US" altLang="zh-TW" dirty="0" smtClean="0">
              <a:solidFill>
                <a:srgbClr val="00B050"/>
              </a:solidFill>
            </a:endParaRPr>
          </a:p>
          <a:p>
            <a:endParaRPr lang="en-US" altLang="zh-TW" dirty="0"/>
          </a:p>
          <a:p>
            <a:endParaRPr lang="en-US" altLang="zh-TW" dirty="0" smtClean="0"/>
          </a:p>
          <a:p>
            <a:pPr lvl="1"/>
            <a:r>
              <a:rPr lang="en-US" altLang="zh-TW" dirty="0" smtClean="0"/>
              <a:t>-l</a:t>
            </a:r>
            <a:r>
              <a:rPr lang="zh-TW" altLang="en-US" dirty="0" smtClean="0"/>
              <a:t>：列出  </a:t>
            </a:r>
            <a:r>
              <a:rPr lang="en-US" altLang="zh-TW" dirty="0" smtClean="0"/>
              <a:t>job  number</a:t>
            </a:r>
            <a:r>
              <a:rPr lang="zh-TW" altLang="en-US" dirty="0" smtClean="0"/>
              <a:t>、指令與</a:t>
            </a:r>
            <a:r>
              <a:rPr lang="en-US" altLang="zh-TW" dirty="0" smtClean="0"/>
              <a:t>PID</a:t>
            </a:r>
            <a:endParaRPr lang="zh-TW" altLang="en-US" dirty="0" smtClean="0"/>
          </a:p>
          <a:p>
            <a:pPr lvl="1"/>
            <a:r>
              <a:rPr lang="en-US" altLang="zh-TW" dirty="0" smtClean="0"/>
              <a:t>-r</a:t>
            </a:r>
            <a:r>
              <a:rPr lang="zh-TW" altLang="en-US" dirty="0" smtClean="0"/>
              <a:t>：列出正在背景執行</a:t>
            </a:r>
            <a:r>
              <a:rPr lang="en-US" altLang="zh-TW" dirty="0" smtClean="0"/>
              <a:t>(run)</a:t>
            </a:r>
            <a:r>
              <a:rPr lang="zh-TW" altLang="en-US" dirty="0" smtClean="0"/>
              <a:t>的程序</a:t>
            </a:r>
          </a:p>
          <a:p>
            <a:pPr lvl="1"/>
            <a:r>
              <a:rPr lang="en-US" altLang="zh-TW" dirty="0" smtClean="0"/>
              <a:t>-s</a:t>
            </a:r>
            <a:r>
              <a:rPr lang="zh-TW" altLang="en-US" dirty="0" smtClean="0"/>
              <a:t>：列出正在背景暫停</a:t>
            </a:r>
            <a:r>
              <a:rPr lang="en-US" altLang="zh-TW" dirty="0" smtClean="0"/>
              <a:t>(stop)</a:t>
            </a:r>
            <a:r>
              <a:rPr lang="zh-TW" altLang="en-US" dirty="0" smtClean="0"/>
              <a:t>的程序</a:t>
            </a:r>
            <a:endParaRPr lang="en-US" altLang="zh-TW" dirty="0" smtClean="0"/>
          </a:p>
          <a:p>
            <a:r>
              <a:rPr lang="en-US" altLang="zh-TW" dirty="0" err="1" smtClean="0"/>
              <a:t>ps</a:t>
            </a:r>
            <a:r>
              <a:rPr lang="en-US" altLang="zh-TW" dirty="0" smtClean="0"/>
              <a:t>		</a:t>
            </a:r>
            <a:r>
              <a:rPr lang="en-US" altLang="zh-TW" dirty="0" smtClean="0">
                <a:solidFill>
                  <a:srgbClr val="00B050"/>
                </a:solidFill>
              </a:rPr>
              <a:t>#</a:t>
            </a:r>
            <a:r>
              <a:rPr lang="zh-TW" altLang="en-US" dirty="0" smtClean="0">
                <a:solidFill>
                  <a:srgbClr val="00B050"/>
                </a:solidFill>
              </a:rPr>
              <a:t>若用</a:t>
            </a:r>
            <a:r>
              <a:rPr lang="en-US" altLang="zh-TW" dirty="0" err="1" smtClean="0">
                <a:solidFill>
                  <a:srgbClr val="00B050"/>
                </a:solidFill>
              </a:rPr>
              <a:t>ps</a:t>
            </a:r>
            <a:r>
              <a:rPr lang="zh-TW" altLang="en-US" dirty="0">
                <a:solidFill>
                  <a:srgbClr val="00B050"/>
                </a:solidFill>
              </a:rPr>
              <a:t>會看到前景</a:t>
            </a:r>
            <a:r>
              <a:rPr lang="zh-TW" altLang="en-US" dirty="0" smtClean="0">
                <a:solidFill>
                  <a:srgbClr val="00B050"/>
                </a:solidFill>
              </a:rPr>
              <a:t>及背景</a:t>
            </a:r>
            <a:r>
              <a:rPr lang="zh-TW" altLang="en-US" dirty="0">
                <a:solidFill>
                  <a:srgbClr val="00B050"/>
                </a:solidFill>
              </a:rPr>
              <a:t>的狀態</a:t>
            </a:r>
          </a:p>
        </p:txBody>
      </p:sp>
      <p:sp>
        <p:nvSpPr>
          <p:cNvPr id="5" name="矩形 4"/>
          <p:cNvSpPr/>
          <p:nvPr/>
        </p:nvSpPr>
        <p:spPr>
          <a:xfrm>
            <a:off x="971600" y="1700808"/>
            <a:ext cx="3816424" cy="83099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zh-TW" sz="1600" dirty="0" smtClean="0">
                <a:latin typeface="微軟正黑體" panose="020B0604030504040204" pitchFamily="34" charset="-120"/>
              </a:rPr>
              <a:t>[</a:t>
            </a:r>
            <a:r>
              <a:rPr lang="en-US" altLang="zh-TW" sz="1600" dirty="0">
                <a:latin typeface="微軟正黑體" panose="020B0604030504040204" pitchFamily="34" charset="-120"/>
              </a:rPr>
              <a:t>1]-  Stopped            </a:t>
            </a:r>
            <a:r>
              <a:rPr lang="en-US" altLang="zh-TW" sz="1600" dirty="0" smtClean="0">
                <a:latin typeface="微軟正黑體" panose="020B0604030504040204" pitchFamily="34" charset="-120"/>
              </a:rPr>
              <a:t> vim</a:t>
            </a:r>
            <a:endParaRPr lang="en-US" altLang="zh-TW" sz="1600" dirty="0">
              <a:latin typeface="微軟正黑體" panose="020B0604030504040204" pitchFamily="34" charset="-120"/>
            </a:endParaRPr>
          </a:p>
          <a:p>
            <a:r>
              <a:rPr lang="en-US" altLang="zh-TW" sz="1600" dirty="0">
                <a:latin typeface="微軟正黑體" panose="020B0604030504040204" pitchFamily="34" charset="-120"/>
              </a:rPr>
              <a:t>[2]+  Stopped           </a:t>
            </a:r>
            <a:r>
              <a:rPr lang="en-US" altLang="zh-TW" sz="1600" dirty="0" smtClean="0">
                <a:latin typeface="微軟正黑體" panose="020B0604030504040204" pitchFamily="34" charset="-120"/>
              </a:rPr>
              <a:t> top</a:t>
            </a:r>
            <a:endParaRPr lang="en-US" altLang="zh-TW" sz="1600" dirty="0">
              <a:latin typeface="微軟正黑體" panose="020B0604030504040204" pitchFamily="34" charset="-120"/>
            </a:endParaRPr>
          </a:p>
          <a:p>
            <a:r>
              <a:rPr lang="en-US" altLang="zh-TW" sz="1600" dirty="0">
                <a:latin typeface="微軟正黑體" panose="020B0604030504040204" pitchFamily="34" charset="-120"/>
              </a:rPr>
              <a:t>[3]   Running             </a:t>
            </a:r>
            <a:r>
              <a:rPr lang="en-US" altLang="zh-TW" sz="1600" dirty="0" smtClean="0">
                <a:latin typeface="微軟正黑體" panose="020B0604030504040204" pitchFamily="34" charset="-120"/>
              </a:rPr>
              <a:t>sleep 1000 </a:t>
            </a:r>
            <a:r>
              <a:rPr lang="en-US" altLang="zh-TW" sz="1600" dirty="0">
                <a:latin typeface="微軟正黑體" panose="020B0604030504040204" pitchFamily="34" charset="-120"/>
              </a:rPr>
              <a:t>&amp;</a:t>
            </a:r>
          </a:p>
        </p:txBody>
      </p:sp>
      <p:sp>
        <p:nvSpPr>
          <p:cNvPr id="6" name="矩形 5"/>
          <p:cNvSpPr/>
          <p:nvPr/>
        </p:nvSpPr>
        <p:spPr>
          <a:xfrm>
            <a:off x="827584" y="4437112"/>
            <a:ext cx="3816424" cy="175432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zh-TW" dirty="0" smtClean="0"/>
              <a:t>PID</a:t>
            </a:r>
            <a:r>
              <a:rPr lang="zh-TW" altLang="en-US" dirty="0" smtClean="0"/>
              <a:t>     </a:t>
            </a:r>
            <a:r>
              <a:rPr lang="en-US" altLang="zh-TW" dirty="0" smtClean="0"/>
              <a:t>TTY</a:t>
            </a:r>
            <a:r>
              <a:rPr lang="zh-TW" altLang="en-US" dirty="0" smtClean="0"/>
              <a:t>   </a:t>
            </a:r>
            <a:r>
              <a:rPr lang="en-US" altLang="zh-TW" dirty="0" smtClean="0"/>
              <a:t>TIME</a:t>
            </a:r>
            <a:r>
              <a:rPr lang="zh-TW" altLang="en-US" dirty="0" smtClean="0"/>
              <a:t>      </a:t>
            </a:r>
            <a:r>
              <a:rPr lang="en-US" altLang="zh-TW" dirty="0" smtClean="0"/>
              <a:t>CMD</a:t>
            </a:r>
          </a:p>
          <a:p>
            <a:pPr marL="342900" indent="-342900">
              <a:buAutoNum type="arabicPlain" startAt="3565"/>
            </a:pPr>
            <a:r>
              <a:rPr lang="en-US" altLang="zh-TW" dirty="0" smtClean="0"/>
              <a:t>  pts/0  00:00:00  bash</a:t>
            </a:r>
          </a:p>
          <a:p>
            <a:r>
              <a:rPr lang="en-US" altLang="zh-TW" dirty="0" smtClean="0"/>
              <a:t>3952  pts/0  </a:t>
            </a:r>
            <a:r>
              <a:rPr lang="en-US" altLang="zh-TW" dirty="0"/>
              <a:t>00:00:00  </a:t>
            </a:r>
            <a:r>
              <a:rPr lang="en-US" altLang="zh-TW" dirty="0" smtClean="0"/>
              <a:t>vim</a:t>
            </a:r>
          </a:p>
          <a:p>
            <a:r>
              <a:rPr lang="en-US" altLang="zh-TW" dirty="0" smtClean="0"/>
              <a:t>4135  pts/0  </a:t>
            </a:r>
            <a:r>
              <a:rPr lang="en-US" altLang="zh-TW" dirty="0"/>
              <a:t>00:00:00  </a:t>
            </a:r>
            <a:r>
              <a:rPr lang="en-US" altLang="zh-TW" dirty="0" smtClean="0"/>
              <a:t>top</a:t>
            </a:r>
          </a:p>
          <a:p>
            <a:r>
              <a:rPr lang="en-US" altLang="zh-TW" dirty="0" smtClean="0"/>
              <a:t>4163  pts/0  </a:t>
            </a:r>
            <a:r>
              <a:rPr lang="en-US" altLang="zh-TW" dirty="0"/>
              <a:t>00:00:00  </a:t>
            </a:r>
            <a:r>
              <a:rPr lang="en-US" altLang="zh-TW" dirty="0" smtClean="0"/>
              <a:t>sleep</a:t>
            </a:r>
          </a:p>
          <a:p>
            <a:r>
              <a:rPr lang="en-US" altLang="zh-TW" dirty="0" smtClean="0"/>
              <a:t>4186  pts/0  </a:t>
            </a:r>
            <a:r>
              <a:rPr lang="en-US" altLang="zh-TW" dirty="0"/>
              <a:t>00:00:00  </a:t>
            </a:r>
            <a:r>
              <a:rPr lang="en-US" altLang="zh-TW" dirty="0" err="1" smtClean="0"/>
              <a:t>ps</a:t>
            </a:r>
            <a:endParaRPr lang="zh-TW" altLang="en-US" dirty="0"/>
          </a:p>
        </p:txBody>
      </p:sp>
    </p:spTree>
    <p:extLst>
      <p:ext uri="{BB962C8B-B14F-4D97-AF65-F5344CB8AC3E}">
        <p14:creationId xmlns:p14="http://schemas.microsoft.com/office/powerpoint/2010/main" val="379988490"/>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2"/>
          <p:cNvSpPr>
            <a:spLocks noGrp="1" noChangeArrowheads="1"/>
          </p:cNvSpPr>
          <p:nvPr>
            <p:ph type="title"/>
          </p:nvPr>
        </p:nvSpPr>
        <p:spPr/>
        <p:txBody>
          <a:bodyPr/>
          <a:lstStyle/>
          <a:p>
            <a:r>
              <a:rPr lang="zh-TW" altLang="en-US" smtClean="0"/>
              <a:t>範例： 使用</a:t>
            </a:r>
            <a:r>
              <a:rPr lang="en-US" altLang="zh-TW" smtClean="0"/>
              <a:t>fg</a:t>
            </a:r>
            <a:endParaRPr lang="en-US" altLang="zh-TW" dirty="0" smtClean="0"/>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pPr/>
              <a:t>186</a:t>
            </a:fld>
            <a:endParaRPr lang="zh-TW" altLang="en-US"/>
          </a:p>
        </p:txBody>
      </p:sp>
      <p:sp>
        <p:nvSpPr>
          <p:cNvPr id="69636" name="Rectangle 3"/>
          <p:cNvSpPr>
            <a:spLocks noGrp="1" noChangeArrowheads="1"/>
          </p:cNvSpPr>
          <p:nvPr>
            <p:ph sz="quarter" idx="1"/>
          </p:nvPr>
        </p:nvSpPr>
        <p:spPr/>
        <p:txBody>
          <a:bodyPr/>
          <a:lstStyle/>
          <a:p>
            <a:r>
              <a:rPr lang="en-US" altLang="zh-TW" dirty="0" err="1" smtClean="0"/>
              <a:t>fg</a:t>
            </a:r>
            <a:r>
              <a:rPr lang="en-US" altLang="zh-TW" dirty="0" smtClean="0"/>
              <a:t>  %1	</a:t>
            </a:r>
            <a:r>
              <a:rPr lang="en-US" altLang="zh-TW" dirty="0" smtClean="0">
                <a:solidFill>
                  <a:srgbClr val="00B050"/>
                </a:solidFill>
              </a:rPr>
              <a:t>#</a:t>
            </a:r>
            <a:r>
              <a:rPr lang="zh-TW" altLang="en-US" dirty="0" smtClean="0">
                <a:solidFill>
                  <a:srgbClr val="00B050"/>
                </a:solidFill>
              </a:rPr>
              <a:t>將</a:t>
            </a:r>
            <a:r>
              <a:rPr lang="en-US" altLang="zh-TW" dirty="0">
                <a:solidFill>
                  <a:srgbClr val="00B050"/>
                </a:solidFill>
              </a:rPr>
              <a:t>job 1 </a:t>
            </a:r>
            <a:r>
              <a:rPr lang="en-US" altLang="zh-TW" dirty="0" smtClean="0">
                <a:solidFill>
                  <a:srgbClr val="00B050"/>
                </a:solidFill>
              </a:rPr>
              <a:t>(vim)</a:t>
            </a:r>
            <a:r>
              <a:rPr lang="zh-TW" altLang="en-US" dirty="0" smtClean="0">
                <a:solidFill>
                  <a:srgbClr val="00B050"/>
                </a:solidFill>
              </a:rPr>
              <a:t>切換至前景執行</a:t>
            </a:r>
            <a:endParaRPr lang="en-US" altLang="zh-TW" dirty="0" smtClean="0">
              <a:solidFill>
                <a:srgbClr val="00B050"/>
              </a:solidFill>
            </a:endParaRPr>
          </a:p>
          <a:p>
            <a:r>
              <a:rPr lang="zh-TW" altLang="en-US" dirty="0" smtClean="0"/>
              <a:t>按下</a:t>
            </a:r>
            <a:r>
              <a:rPr lang="en-US" altLang="zh-TW" dirty="0" smtClean="0"/>
              <a:t>Ctrl z	</a:t>
            </a:r>
            <a:r>
              <a:rPr lang="en-US" altLang="zh-TW" dirty="0" smtClean="0">
                <a:solidFill>
                  <a:srgbClr val="00B050"/>
                </a:solidFill>
              </a:rPr>
              <a:t>#</a:t>
            </a:r>
            <a:r>
              <a:rPr lang="zh-TW" altLang="en-US" dirty="0" smtClean="0">
                <a:solidFill>
                  <a:srgbClr val="00B050"/>
                </a:solidFill>
              </a:rPr>
              <a:t>再將</a:t>
            </a:r>
            <a:r>
              <a:rPr lang="en-US" altLang="zh-TW" dirty="0" smtClean="0">
                <a:solidFill>
                  <a:srgbClr val="00B050"/>
                </a:solidFill>
              </a:rPr>
              <a:t>vim</a:t>
            </a:r>
            <a:r>
              <a:rPr lang="zh-TW" altLang="en-US" dirty="0" smtClean="0">
                <a:solidFill>
                  <a:srgbClr val="00B050"/>
                </a:solidFill>
              </a:rPr>
              <a:t>丟</a:t>
            </a:r>
            <a:r>
              <a:rPr lang="zh-TW" altLang="en-US" dirty="0">
                <a:solidFill>
                  <a:srgbClr val="00B050"/>
                </a:solidFill>
              </a:rPr>
              <a:t>回背景暫停</a:t>
            </a:r>
            <a:endParaRPr lang="en-US" altLang="zh-TW" dirty="0" smtClean="0">
              <a:solidFill>
                <a:srgbClr val="00B050"/>
              </a:solidFill>
            </a:endParaRPr>
          </a:p>
          <a:p>
            <a:r>
              <a:rPr lang="en-US" altLang="zh-TW" dirty="0" err="1" smtClean="0"/>
              <a:t>fg</a:t>
            </a:r>
            <a:r>
              <a:rPr lang="en-US" altLang="zh-TW" dirty="0" smtClean="0"/>
              <a:t> %2	</a:t>
            </a:r>
            <a:r>
              <a:rPr lang="en-US" altLang="zh-TW" dirty="0" smtClean="0">
                <a:solidFill>
                  <a:srgbClr val="00B050"/>
                </a:solidFill>
              </a:rPr>
              <a:t>#</a:t>
            </a:r>
            <a:r>
              <a:rPr lang="zh-TW" altLang="en-US" dirty="0" smtClean="0">
                <a:solidFill>
                  <a:srgbClr val="00B050"/>
                </a:solidFill>
              </a:rPr>
              <a:t>將</a:t>
            </a:r>
            <a:r>
              <a:rPr lang="en-US" altLang="zh-TW" dirty="0" smtClean="0">
                <a:solidFill>
                  <a:srgbClr val="00B050"/>
                </a:solidFill>
              </a:rPr>
              <a:t>job 2 (top)</a:t>
            </a:r>
            <a:r>
              <a:rPr lang="zh-TW" altLang="en-US" dirty="0" smtClean="0">
                <a:solidFill>
                  <a:srgbClr val="00B050"/>
                </a:solidFill>
              </a:rPr>
              <a:t>切換至前景執行</a:t>
            </a:r>
          </a:p>
          <a:p>
            <a:r>
              <a:rPr lang="zh-TW" altLang="en-US" dirty="0" smtClean="0"/>
              <a:t>按下</a:t>
            </a:r>
            <a:r>
              <a:rPr lang="en-US" altLang="zh-TW" dirty="0" smtClean="0"/>
              <a:t>Ctrl z	</a:t>
            </a:r>
            <a:r>
              <a:rPr lang="en-US" altLang="zh-TW" dirty="0" smtClean="0">
                <a:solidFill>
                  <a:srgbClr val="00B050"/>
                </a:solidFill>
              </a:rPr>
              <a:t>#</a:t>
            </a:r>
            <a:r>
              <a:rPr lang="zh-TW" altLang="en-US" dirty="0" smtClean="0">
                <a:solidFill>
                  <a:srgbClr val="00B050"/>
                </a:solidFill>
              </a:rPr>
              <a:t>再將</a:t>
            </a:r>
            <a:r>
              <a:rPr lang="en-US" altLang="zh-TW" dirty="0" smtClean="0">
                <a:solidFill>
                  <a:srgbClr val="00B050"/>
                </a:solidFill>
              </a:rPr>
              <a:t>top</a:t>
            </a:r>
            <a:r>
              <a:rPr lang="zh-TW" altLang="en-US" dirty="0" smtClean="0">
                <a:solidFill>
                  <a:srgbClr val="00B050"/>
                </a:solidFill>
              </a:rPr>
              <a:t>丟</a:t>
            </a:r>
            <a:r>
              <a:rPr lang="zh-TW" altLang="en-US" dirty="0">
                <a:solidFill>
                  <a:srgbClr val="00B050"/>
                </a:solidFill>
              </a:rPr>
              <a:t>回背景暫停</a:t>
            </a:r>
            <a:endParaRPr lang="zh-TW" altLang="en-US" dirty="0" smtClean="0">
              <a:solidFill>
                <a:srgbClr val="00B050"/>
              </a:solidFill>
            </a:endParaRPr>
          </a:p>
          <a:p>
            <a:r>
              <a:rPr lang="en-US" altLang="zh-TW" dirty="0" err="1" smtClean="0"/>
              <a:t>fg</a:t>
            </a:r>
            <a:r>
              <a:rPr lang="en-US" altLang="zh-TW" dirty="0" smtClean="0"/>
              <a:t> %3	</a:t>
            </a:r>
            <a:r>
              <a:rPr lang="en-US" altLang="zh-TW" dirty="0" smtClean="0">
                <a:solidFill>
                  <a:srgbClr val="00B050"/>
                </a:solidFill>
              </a:rPr>
              <a:t>#</a:t>
            </a:r>
            <a:r>
              <a:rPr lang="zh-TW" altLang="en-US" dirty="0" smtClean="0">
                <a:solidFill>
                  <a:srgbClr val="00B050"/>
                </a:solidFill>
              </a:rPr>
              <a:t>將</a:t>
            </a:r>
            <a:r>
              <a:rPr lang="en-US" altLang="zh-TW" dirty="0" smtClean="0">
                <a:solidFill>
                  <a:srgbClr val="00B050"/>
                </a:solidFill>
              </a:rPr>
              <a:t>job 3 (sleep 1000)</a:t>
            </a:r>
            <a:r>
              <a:rPr lang="zh-TW" altLang="en-US" dirty="0" smtClean="0">
                <a:solidFill>
                  <a:srgbClr val="00B050"/>
                </a:solidFill>
              </a:rPr>
              <a:t>切換至前景執行</a:t>
            </a:r>
          </a:p>
          <a:p>
            <a:r>
              <a:rPr lang="zh-TW" altLang="en-US" dirty="0" smtClean="0"/>
              <a:t>按下</a:t>
            </a:r>
            <a:r>
              <a:rPr lang="en-US" altLang="zh-TW" dirty="0" smtClean="0"/>
              <a:t>Ctrl z	</a:t>
            </a:r>
            <a:r>
              <a:rPr lang="en-US" altLang="zh-TW" dirty="0" smtClean="0">
                <a:solidFill>
                  <a:srgbClr val="00B050"/>
                </a:solidFill>
              </a:rPr>
              <a:t>#</a:t>
            </a:r>
            <a:r>
              <a:rPr lang="zh-TW" altLang="en-US" dirty="0" smtClean="0">
                <a:solidFill>
                  <a:srgbClr val="00B050"/>
                </a:solidFill>
              </a:rPr>
              <a:t>再將</a:t>
            </a:r>
            <a:r>
              <a:rPr lang="en-US" altLang="zh-TW" dirty="0" smtClean="0">
                <a:solidFill>
                  <a:srgbClr val="00B050"/>
                </a:solidFill>
              </a:rPr>
              <a:t>sleep 1000</a:t>
            </a:r>
            <a:r>
              <a:rPr lang="zh-TW" altLang="en-US" dirty="0" smtClean="0">
                <a:solidFill>
                  <a:srgbClr val="00B050"/>
                </a:solidFill>
              </a:rPr>
              <a:t>丟回背景暫停</a:t>
            </a:r>
          </a:p>
          <a:p>
            <a:pPr lvl="1"/>
            <a:endParaRPr lang="en-US" altLang="zh-TW" dirty="0" smtClean="0"/>
          </a:p>
          <a:p>
            <a:pPr lvl="1"/>
            <a:endParaRPr lang="zh-TW" altLang="en-US" dirty="0" smtClean="0"/>
          </a:p>
          <a:p>
            <a:endParaRPr lang="en-US" altLang="zh-TW" dirty="0" smtClean="0"/>
          </a:p>
        </p:txBody>
      </p:sp>
    </p:spTree>
    <p:extLst>
      <p:ext uri="{BB962C8B-B14F-4D97-AF65-F5344CB8AC3E}">
        <p14:creationId xmlns:p14="http://schemas.microsoft.com/office/powerpoint/2010/main" val="937495110"/>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範例： 使用</a:t>
            </a:r>
            <a:r>
              <a:rPr lang="en-US" altLang="zh-TW" smtClean="0"/>
              <a:t>bg</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187</a:t>
            </a:fld>
            <a:endParaRPr lang="zh-TW" altLang="en-US"/>
          </a:p>
        </p:txBody>
      </p:sp>
      <p:sp>
        <p:nvSpPr>
          <p:cNvPr id="4" name="內容版面配置區 3"/>
          <p:cNvSpPr>
            <a:spLocks noGrp="1"/>
          </p:cNvSpPr>
          <p:nvPr>
            <p:ph sz="quarter" idx="1"/>
          </p:nvPr>
        </p:nvSpPr>
        <p:spPr/>
        <p:txBody>
          <a:bodyPr/>
          <a:lstStyle/>
          <a:p>
            <a:r>
              <a:rPr lang="en-US" altLang="zh-TW" dirty="0"/>
              <a:t>jobs		</a:t>
            </a:r>
            <a:r>
              <a:rPr lang="en-US" altLang="zh-TW" dirty="0">
                <a:solidFill>
                  <a:srgbClr val="00B050"/>
                </a:solidFill>
              </a:rPr>
              <a:t>#</a:t>
            </a:r>
            <a:r>
              <a:rPr lang="zh-TW" altLang="en-US" dirty="0">
                <a:solidFill>
                  <a:srgbClr val="00B050"/>
                </a:solidFill>
              </a:rPr>
              <a:t>查詢背景</a:t>
            </a:r>
            <a:r>
              <a:rPr lang="zh-TW" altLang="en-US" dirty="0" smtClean="0">
                <a:solidFill>
                  <a:srgbClr val="00B050"/>
                </a:solidFill>
              </a:rPr>
              <a:t>狀況</a:t>
            </a:r>
            <a:endParaRPr lang="en-US" altLang="zh-TW" dirty="0" smtClean="0">
              <a:solidFill>
                <a:srgbClr val="00B050"/>
              </a:solidFill>
            </a:endParaRPr>
          </a:p>
          <a:p>
            <a:endParaRPr lang="en-US" altLang="zh-TW" dirty="0"/>
          </a:p>
          <a:p>
            <a:endParaRPr lang="en-US" altLang="zh-TW" dirty="0" smtClean="0"/>
          </a:p>
          <a:p>
            <a:r>
              <a:rPr lang="en-US" altLang="zh-TW" dirty="0" err="1" smtClean="0"/>
              <a:t>bg</a:t>
            </a:r>
            <a:r>
              <a:rPr lang="en-US" altLang="zh-TW" dirty="0" smtClean="0"/>
              <a:t> %3	</a:t>
            </a:r>
            <a:r>
              <a:rPr lang="en-US" altLang="zh-TW" dirty="0" smtClean="0">
                <a:solidFill>
                  <a:srgbClr val="00B050"/>
                </a:solidFill>
              </a:rPr>
              <a:t>#</a:t>
            </a:r>
            <a:r>
              <a:rPr lang="zh-TW" altLang="en-US" dirty="0" smtClean="0">
                <a:solidFill>
                  <a:srgbClr val="00B050"/>
                </a:solidFill>
              </a:rPr>
              <a:t>讓</a:t>
            </a:r>
            <a:r>
              <a:rPr lang="en-US" altLang="zh-TW" dirty="0" smtClean="0">
                <a:solidFill>
                  <a:srgbClr val="00B050"/>
                </a:solidFill>
              </a:rPr>
              <a:t>job 3</a:t>
            </a:r>
            <a:r>
              <a:rPr lang="zh-TW" altLang="en-US" dirty="0" smtClean="0">
                <a:solidFill>
                  <a:srgbClr val="00B050"/>
                </a:solidFill>
              </a:rPr>
              <a:t>的狀態變成於背景執行</a:t>
            </a:r>
            <a:r>
              <a:rPr lang="zh-TW" altLang="en-US" dirty="0">
                <a:solidFill>
                  <a:srgbClr val="00B050"/>
                </a:solidFill>
              </a:rPr>
              <a:t>中</a:t>
            </a:r>
            <a:endParaRPr lang="en-US" altLang="zh-TW" dirty="0" smtClean="0">
              <a:solidFill>
                <a:srgbClr val="00B050"/>
              </a:solidFill>
            </a:endParaRPr>
          </a:p>
          <a:p>
            <a:endParaRPr lang="en-US" altLang="zh-TW" dirty="0" smtClean="0"/>
          </a:p>
          <a:p>
            <a:r>
              <a:rPr lang="en-US" altLang="zh-TW" dirty="0" smtClean="0"/>
              <a:t>jobs</a:t>
            </a:r>
          </a:p>
          <a:p>
            <a:endParaRPr lang="zh-TW" altLang="en-US" dirty="0"/>
          </a:p>
        </p:txBody>
      </p:sp>
      <p:sp>
        <p:nvSpPr>
          <p:cNvPr id="6" name="矩形 5"/>
          <p:cNvSpPr/>
          <p:nvPr/>
        </p:nvSpPr>
        <p:spPr>
          <a:xfrm>
            <a:off x="827583" y="3212976"/>
            <a:ext cx="2167581"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altLang="zh-TW" dirty="0" smtClean="0">
                <a:latin typeface="微軟正黑體" panose="020B0604030504040204" pitchFamily="34" charset="-120"/>
              </a:rPr>
              <a:t>[3]+  sleep 1000 &amp;</a:t>
            </a:r>
            <a:endParaRPr lang="en-US" altLang="zh-TW" dirty="0">
              <a:latin typeface="微軟正黑體" panose="020B0604030504040204" pitchFamily="34" charset="-120"/>
            </a:endParaRPr>
          </a:p>
        </p:txBody>
      </p:sp>
      <p:sp>
        <p:nvSpPr>
          <p:cNvPr id="7" name="矩形 6"/>
          <p:cNvSpPr/>
          <p:nvPr/>
        </p:nvSpPr>
        <p:spPr>
          <a:xfrm>
            <a:off x="825327" y="4110171"/>
            <a:ext cx="4787952" cy="83099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zh-TW" sz="1600" dirty="0" smtClean="0">
                <a:latin typeface="微軟正黑體" panose="020B0604030504040204" pitchFamily="34" charset="-120"/>
              </a:rPr>
              <a:t>[1]-	Stopped		vim</a:t>
            </a:r>
            <a:endParaRPr lang="en-US" altLang="zh-TW" sz="1600" dirty="0">
              <a:latin typeface="微軟正黑體" panose="020B0604030504040204" pitchFamily="34" charset="-120"/>
            </a:endParaRPr>
          </a:p>
          <a:p>
            <a:r>
              <a:rPr lang="en-US" altLang="zh-TW" sz="1600" dirty="0">
                <a:latin typeface="微軟正黑體" panose="020B0604030504040204" pitchFamily="34" charset="-120"/>
              </a:rPr>
              <a:t>[2</a:t>
            </a:r>
            <a:r>
              <a:rPr lang="en-US" altLang="zh-TW" sz="1600" dirty="0" smtClean="0">
                <a:latin typeface="微軟正黑體" panose="020B0604030504040204" pitchFamily="34" charset="-120"/>
              </a:rPr>
              <a:t>]+ 	Stopped            	top</a:t>
            </a:r>
            <a:endParaRPr lang="en-US" altLang="zh-TW" sz="1600" dirty="0">
              <a:latin typeface="微軟正黑體" panose="020B0604030504040204" pitchFamily="34" charset="-120"/>
            </a:endParaRPr>
          </a:p>
          <a:p>
            <a:r>
              <a:rPr lang="en-US" altLang="zh-TW" sz="1600" dirty="0">
                <a:latin typeface="微軟正黑體" panose="020B0604030504040204" pitchFamily="34" charset="-120"/>
              </a:rPr>
              <a:t>[3</a:t>
            </a:r>
            <a:r>
              <a:rPr lang="en-US" altLang="zh-TW" sz="1600" dirty="0" smtClean="0">
                <a:latin typeface="微軟正黑體" panose="020B0604030504040204" pitchFamily="34" charset="-120"/>
              </a:rPr>
              <a:t>]  	</a:t>
            </a:r>
            <a:r>
              <a:rPr lang="en-US" altLang="zh-TW" sz="1600" dirty="0" smtClean="0">
                <a:solidFill>
                  <a:srgbClr val="FF0000"/>
                </a:solidFill>
                <a:latin typeface="微軟正黑體" panose="020B0604030504040204" pitchFamily="34" charset="-120"/>
              </a:rPr>
              <a:t>Running</a:t>
            </a:r>
            <a:r>
              <a:rPr lang="en-US" altLang="zh-TW" sz="1600" dirty="0" smtClean="0">
                <a:latin typeface="微軟正黑體" panose="020B0604030504040204" pitchFamily="34" charset="-120"/>
              </a:rPr>
              <a:t>            	sleep 1000 </a:t>
            </a:r>
            <a:r>
              <a:rPr lang="en-US" altLang="zh-TW" sz="1600" dirty="0">
                <a:latin typeface="微軟正黑體" panose="020B0604030504040204" pitchFamily="34" charset="-120"/>
              </a:rPr>
              <a:t>&amp;</a:t>
            </a:r>
          </a:p>
        </p:txBody>
      </p:sp>
      <p:sp>
        <p:nvSpPr>
          <p:cNvPr id="11" name="矩形 10"/>
          <p:cNvSpPr/>
          <p:nvPr/>
        </p:nvSpPr>
        <p:spPr>
          <a:xfrm>
            <a:off x="827584" y="1733907"/>
            <a:ext cx="4787952" cy="83099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zh-TW" sz="1600" dirty="0" smtClean="0">
                <a:latin typeface="微軟正黑體" panose="020B0604030504040204" pitchFamily="34" charset="-120"/>
              </a:rPr>
              <a:t>[1]	Stopped		vim</a:t>
            </a:r>
            <a:endParaRPr lang="en-US" altLang="zh-TW" sz="1600" dirty="0">
              <a:latin typeface="微軟正黑體" panose="020B0604030504040204" pitchFamily="34" charset="-120"/>
            </a:endParaRPr>
          </a:p>
          <a:p>
            <a:r>
              <a:rPr lang="en-US" altLang="zh-TW" sz="1600" dirty="0">
                <a:latin typeface="微軟正黑體" panose="020B0604030504040204" pitchFamily="34" charset="-120"/>
              </a:rPr>
              <a:t>[2</a:t>
            </a:r>
            <a:r>
              <a:rPr lang="en-US" altLang="zh-TW" sz="1600" dirty="0" smtClean="0">
                <a:latin typeface="微軟正黑體" panose="020B0604030504040204" pitchFamily="34" charset="-120"/>
              </a:rPr>
              <a:t>]- 	Stopped            	top</a:t>
            </a:r>
            <a:endParaRPr lang="en-US" altLang="zh-TW" sz="1600" dirty="0">
              <a:latin typeface="微軟正黑體" panose="020B0604030504040204" pitchFamily="34" charset="-120"/>
            </a:endParaRPr>
          </a:p>
          <a:p>
            <a:r>
              <a:rPr lang="en-US" altLang="zh-TW" sz="1600" dirty="0">
                <a:latin typeface="微軟正黑體" panose="020B0604030504040204" pitchFamily="34" charset="-120"/>
              </a:rPr>
              <a:t>[3</a:t>
            </a:r>
            <a:r>
              <a:rPr lang="en-US" altLang="zh-TW" sz="1600" dirty="0" smtClean="0">
                <a:latin typeface="微軟正黑體" panose="020B0604030504040204" pitchFamily="34" charset="-120"/>
              </a:rPr>
              <a:t>]+  	</a:t>
            </a:r>
            <a:r>
              <a:rPr lang="en-US" altLang="zh-TW" sz="1600" dirty="0" smtClean="0">
                <a:solidFill>
                  <a:srgbClr val="FF0000"/>
                </a:solidFill>
                <a:latin typeface="微軟正黑體" panose="020B0604030504040204" pitchFamily="34" charset="-120"/>
              </a:rPr>
              <a:t>Stopped</a:t>
            </a:r>
            <a:r>
              <a:rPr lang="en-US" altLang="zh-TW" sz="1600" dirty="0" smtClean="0">
                <a:latin typeface="微軟正黑體" panose="020B0604030504040204" pitchFamily="34" charset="-120"/>
              </a:rPr>
              <a:t>             	sleep 1000 </a:t>
            </a:r>
            <a:r>
              <a:rPr lang="en-US" altLang="zh-TW" sz="1600" dirty="0">
                <a:latin typeface="微軟正黑體" panose="020B0604030504040204" pitchFamily="34" charset="-120"/>
              </a:rPr>
              <a:t>&amp;</a:t>
            </a:r>
          </a:p>
        </p:txBody>
      </p:sp>
    </p:spTree>
    <p:extLst>
      <p:ext uri="{BB962C8B-B14F-4D97-AF65-F5344CB8AC3E}">
        <p14:creationId xmlns:p14="http://schemas.microsoft.com/office/powerpoint/2010/main" val="346624921"/>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2"/>
          <p:cNvSpPr>
            <a:spLocks noGrp="1" noChangeArrowheads="1"/>
          </p:cNvSpPr>
          <p:nvPr>
            <p:ph type="title"/>
          </p:nvPr>
        </p:nvSpPr>
        <p:spPr/>
        <p:txBody>
          <a:bodyPr/>
          <a:lstStyle/>
          <a:p>
            <a:r>
              <a:rPr lang="zh-TW" altLang="en-US" dirty="0" smtClean="0"/>
              <a:t>終止程序</a:t>
            </a:r>
            <a:r>
              <a:rPr lang="en-US" altLang="zh-TW" dirty="0" smtClean="0"/>
              <a:t>(kill)</a:t>
            </a:r>
          </a:p>
        </p:txBody>
      </p:sp>
      <p:sp>
        <p:nvSpPr>
          <p:cNvPr id="10" name="投影片編號版面配置區 9"/>
          <p:cNvSpPr>
            <a:spLocks noGrp="1"/>
          </p:cNvSpPr>
          <p:nvPr>
            <p:ph type="sldNum" sz="quarter" idx="12"/>
          </p:nvPr>
        </p:nvSpPr>
        <p:spPr/>
        <p:txBody>
          <a:bodyPr/>
          <a:lstStyle/>
          <a:p>
            <a:fld id="{73DA0BB7-265A-403C-9275-D587AB510EDC}" type="slidenum">
              <a:rPr lang="zh-TW" altLang="en-US" smtClean="0"/>
              <a:pPr/>
              <a:t>188</a:t>
            </a:fld>
            <a:endParaRPr lang="zh-TW" altLang="en-US"/>
          </a:p>
        </p:txBody>
      </p:sp>
      <p:sp>
        <p:nvSpPr>
          <p:cNvPr id="72708" name="Rectangle 3"/>
          <p:cNvSpPr>
            <a:spLocks noGrp="1" noChangeArrowheads="1"/>
          </p:cNvSpPr>
          <p:nvPr>
            <p:ph sz="quarter" idx="1"/>
          </p:nvPr>
        </p:nvSpPr>
        <p:spPr/>
        <p:txBody>
          <a:bodyPr>
            <a:normAutofit/>
          </a:bodyPr>
          <a:lstStyle/>
          <a:p>
            <a:r>
              <a:rPr lang="en-US" altLang="zh-TW" dirty="0" smtClean="0"/>
              <a:t>kill  [-</a:t>
            </a:r>
            <a:r>
              <a:rPr lang="zh-TW" altLang="en-US" dirty="0" smtClean="0"/>
              <a:t>信號</a:t>
            </a:r>
            <a:r>
              <a:rPr lang="en-US" altLang="zh-TW" dirty="0" smtClean="0"/>
              <a:t>]  PID  </a:t>
            </a:r>
            <a:r>
              <a:rPr lang="en-US" altLang="zh-TW" dirty="0" smtClean="0">
                <a:solidFill>
                  <a:srgbClr val="00B050"/>
                </a:solidFill>
              </a:rPr>
              <a:t>#</a:t>
            </a:r>
            <a:r>
              <a:rPr lang="zh-TW" altLang="en-US" dirty="0" smtClean="0">
                <a:solidFill>
                  <a:srgbClr val="00B050"/>
                </a:solidFill>
              </a:rPr>
              <a:t>傳送終止信號給</a:t>
            </a:r>
            <a:r>
              <a:rPr lang="en-US" altLang="zh-TW" dirty="0" smtClean="0">
                <a:solidFill>
                  <a:srgbClr val="00B050"/>
                </a:solidFill>
              </a:rPr>
              <a:t>PID</a:t>
            </a:r>
            <a:r>
              <a:rPr lang="zh-TW" altLang="en-US" dirty="0" smtClean="0">
                <a:solidFill>
                  <a:srgbClr val="00B050"/>
                </a:solidFill>
              </a:rPr>
              <a:t>程序</a:t>
            </a:r>
            <a:endParaRPr lang="en-US" altLang="zh-TW" dirty="0" smtClean="0">
              <a:solidFill>
                <a:srgbClr val="00B050"/>
              </a:solidFill>
            </a:endParaRPr>
          </a:p>
          <a:p>
            <a:pPr lvl="1"/>
            <a:r>
              <a:rPr lang="zh-TW" altLang="en-US" dirty="0" smtClean="0"/>
              <a:t>必須先查出</a:t>
            </a:r>
            <a:r>
              <a:rPr lang="en-US" altLang="zh-TW" dirty="0" smtClean="0"/>
              <a:t>PID</a:t>
            </a:r>
            <a:r>
              <a:rPr lang="zh-TW" altLang="en-US" dirty="0" smtClean="0"/>
              <a:t>，方法例如： </a:t>
            </a:r>
            <a:endParaRPr lang="en-US" altLang="zh-TW" dirty="0" smtClean="0"/>
          </a:p>
          <a:p>
            <a:pPr lvl="2"/>
            <a:r>
              <a:rPr lang="en-US" altLang="zh-TW" dirty="0" err="1" smtClean="0"/>
              <a:t>ps</a:t>
            </a:r>
            <a:r>
              <a:rPr lang="en-US" altLang="zh-TW" dirty="0" smtClean="0"/>
              <a:t> aux | grep “</a:t>
            </a:r>
            <a:r>
              <a:rPr lang="en-US" altLang="zh-TW" dirty="0" err="1" smtClean="0"/>
              <a:t>firefox</a:t>
            </a:r>
            <a:r>
              <a:rPr lang="en-US" altLang="zh-TW" dirty="0" smtClean="0"/>
              <a:t>”</a:t>
            </a:r>
            <a:r>
              <a:rPr lang="zh-TW" altLang="en-US" dirty="0" smtClean="0"/>
              <a:t>  或是  </a:t>
            </a:r>
            <a:r>
              <a:rPr lang="en-US" altLang="zh-TW" dirty="0" err="1" smtClean="0"/>
              <a:t>pgrep</a:t>
            </a:r>
            <a:r>
              <a:rPr lang="en-US" altLang="zh-TW" dirty="0" smtClean="0"/>
              <a:t>  </a:t>
            </a:r>
            <a:r>
              <a:rPr lang="en-US" altLang="zh-TW" dirty="0" err="1" smtClean="0"/>
              <a:t>firefox</a:t>
            </a:r>
            <a:r>
              <a:rPr lang="en-US" altLang="zh-TW" dirty="0" smtClean="0"/>
              <a:t> </a:t>
            </a:r>
          </a:p>
          <a:p>
            <a:pPr lvl="1"/>
            <a:r>
              <a:rPr lang="en-US" altLang="zh-TW" dirty="0" smtClean="0"/>
              <a:t>kill  -l  	</a:t>
            </a:r>
            <a:r>
              <a:rPr lang="en-US" altLang="zh-TW" dirty="0" smtClean="0">
                <a:solidFill>
                  <a:srgbClr val="00B050"/>
                </a:solidFill>
              </a:rPr>
              <a:t>#</a:t>
            </a:r>
            <a:r>
              <a:rPr lang="zh-TW" altLang="en-US" dirty="0" smtClean="0">
                <a:solidFill>
                  <a:srgbClr val="00B050"/>
                </a:solidFill>
              </a:rPr>
              <a:t>列出所有能使用的信號</a:t>
            </a:r>
            <a:r>
              <a:rPr lang="en-US" altLang="zh-TW" dirty="0">
                <a:solidFill>
                  <a:srgbClr val="00B050"/>
                </a:solidFill>
              </a:rPr>
              <a:t>(Signal)</a:t>
            </a:r>
            <a:endParaRPr lang="en-US" altLang="zh-TW" dirty="0" smtClean="0">
              <a:solidFill>
                <a:srgbClr val="00B050"/>
              </a:solidFill>
            </a:endParaRPr>
          </a:p>
          <a:p>
            <a:pPr lvl="1"/>
            <a:endParaRPr lang="en-US" altLang="zh-TW" dirty="0" smtClean="0"/>
          </a:p>
          <a:p>
            <a:endParaRPr lang="en-US" altLang="zh-TW" dirty="0" smtClean="0"/>
          </a:p>
          <a:p>
            <a:endParaRPr lang="en-US" altLang="zh-TW" dirty="0" smtClean="0"/>
          </a:p>
          <a:p>
            <a:endParaRPr lang="en-US" altLang="zh-TW" dirty="0" smtClean="0"/>
          </a:p>
          <a:p>
            <a:r>
              <a:rPr lang="zh-TW" altLang="en-US" dirty="0"/>
              <a:t>範例</a:t>
            </a:r>
            <a:endParaRPr lang="en-US" altLang="zh-TW" dirty="0" smtClean="0"/>
          </a:p>
          <a:p>
            <a:pPr lvl="1"/>
            <a:r>
              <a:rPr lang="en-US" altLang="zh-TW" dirty="0" smtClean="0"/>
              <a:t>kill  12345</a:t>
            </a:r>
          </a:p>
          <a:p>
            <a:pPr lvl="1"/>
            <a:r>
              <a:rPr lang="en-US" altLang="zh-TW" dirty="0" smtClean="0"/>
              <a:t>kill  -9  12345</a:t>
            </a:r>
          </a:p>
        </p:txBody>
      </p:sp>
      <p:graphicFrame>
        <p:nvGraphicFramePr>
          <p:cNvPr id="2" name="表格 1"/>
          <p:cNvGraphicFramePr>
            <a:graphicFrameLocks noGrp="1"/>
          </p:cNvGraphicFramePr>
          <p:nvPr>
            <p:extLst>
              <p:ext uri="{D42A27DB-BD31-4B8C-83A1-F6EECF244321}">
                <p14:modId xmlns:p14="http://schemas.microsoft.com/office/powerpoint/2010/main" val="2325672381"/>
              </p:ext>
            </p:extLst>
          </p:nvPr>
        </p:nvGraphicFramePr>
        <p:xfrm>
          <a:off x="1115616" y="2996952"/>
          <a:ext cx="5384166" cy="1483360"/>
        </p:xfrm>
        <a:graphic>
          <a:graphicData uri="http://schemas.openxmlformats.org/drawingml/2006/table">
            <a:tbl>
              <a:tblPr firstRow="1" bandRow="1">
                <a:tableStyleId>{69012ECD-51FC-41F1-AA8D-1B2483CD663E}</a:tableStyleId>
              </a:tblPr>
              <a:tblGrid>
                <a:gridCol w="1133793">
                  <a:extLst>
                    <a:ext uri="{9D8B030D-6E8A-4147-A177-3AD203B41FA5}">
                      <a16:colId xmlns="" xmlns:a16="http://schemas.microsoft.com/office/drawing/2014/main" val="20000"/>
                    </a:ext>
                  </a:extLst>
                </a:gridCol>
                <a:gridCol w="1165543">
                  <a:extLst>
                    <a:ext uri="{9D8B030D-6E8A-4147-A177-3AD203B41FA5}">
                      <a16:colId xmlns="" xmlns:a16="http://schemas.microsoft.com/office/drawing/2014/main" val="20001"/>
                    </a:ext>
                  </a:extLst>
                </a:gridCol>
                <a:gridCol w="3084830">
                  <a:extLst>
                    <a:ext uri="{9D8B030D-6E8A-4147-A177-3AD203B41FA5}">
                      <a16:colId xmlns="" xmlns:a16="http://schemas.microsoft.com/office/drawing/2014/main" val="20002"/>
                    </a:ext>
                  </a:extLst>
                </a:gridCol>
              </a:tblGrid>
              <a:tr h="370840">
                <a:tc>
                  <a:txBody>
                    <a:bodyPr/>
                    <a:lstStyle/>
                    <a:p>
                      <a:r>
                        <a:rPr lang="zh-TW" altLang="en-US" sz="1600" dirty="0" smtClean="0"/>
                        <a:t>編號</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信號</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意義</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370840">
                <a:tc>
                  <a:txBody>
                    <a:bodyPr/>
                    <a:lstStyle/>
                    <a:p>
                      <a:r>
                        <a:rPr lang="en-US" altLang="zh-TW" sz="1600" dirty="0" smtClean="0"/>
                        <a:t>2</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smtClean="0"/>
                        <a:t>SIGINT</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smtClean="0"/>
                        <a:t>Ctrl c</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370840">
                <a:tc>
                  <a:txBody>
                    <a:bodyPr/>
                    <a:lstStyle/>
                    <a:p>
                      <a:r>
                        <a:rPr lang="en-US" altLang="zh-TW" sz="1600" dirty="0" smtClean="0"/>
                        <a:t>9</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smtClean="0"/>
                        <a:t>SIGKILL</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強制刪除</a:t>
                      </a:r>
                      <a:r>
                        <a:rPr lang="en-US" altLang="zh-TW" sz="1600" dirty="0" smtClean="0"/>
                        <a:t>process</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370840">
                <a:tc>
                  <a:txBody>
                    <a:bodyPr/>
                    <a:lstStyle/>
                    <a:p>
                      <a:r>
                        <a:rPr lang="en-US" altLang="zh-TW" sz="1600" dirty="0" smtClean="0"/>
                        <a:t>15</a:t>
                      </a:r>
                      <a:r>
                        <a:rPr lang="zh-TW" altLang="en-US" sz="1600" dirty="0" smtClean="0"/>
                        <a:t> </a:t>
                      </a:r>
                      <a:r>
                        <a:rPr lang="en-US" altLang="zh-TW" sz="1600" dirty="0" smtClean="0"/>
                        <a:t>(</a:t>
                      </a:r>
                      <a:r>
                        <a:rPr lang="zh-TW" altLang="en-US" sz="1600" dirty="0" smtClean="0"/>
                        <a:t>預設</a:t>
                      </a:r>
                      <a:r>
                        <a:rPr lang="en-US" altLang="zh-TW" sz="1600" dirty="0" smtClean="0"/>
                        <a:t>)</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smtClean="0"/>
                        <a:t>SIGTERM</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以正常的程序通知程式停止執行</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bl>
          </a:graphicData>
        </a:graphic>
      </p:graphicFrame>
      <p:pic>
        <p:nvPicPr>
          <p:cNvPr id="7173" name="Picture 5" descr="http://tux.crystalxp.net/png/overlord59-tux-faucheur-171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524328" y="4930041"/>
            <a:ext cx="1217066" cy="1217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710903"/>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2"/>
          <p:cNvSpPr>
            <a:spLocks noGrp="1" noChangeArrowheads="1"/>
          </p:cNvSpPr>
          <p:nvPr>
            <p:ph type="title"/>
          </p:nvPr>
        </p:nvSpPr>
        <p:spPr/>
        <p:txBody>
          <a:bodyPr/>
          <a:lstStyle/>
          <a:p>
            <a:r>
              <a:rPr lang="en-US" altLang="zh-TW" smtClean="0"/>
              <a:t>kill  </a:t>
            </a:r>
            <a:r>
              <a:rPr lang="zh-TW" altLang="en-US" smtClean="0"/>
              <a:t>練習</a:t>
            </a:r>
            <a:endParaRPr lang="en-US" altLang="zh-TW" dirty="0" smtClean="0"/>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pPr/>
              <a:t>189</a:t>
            </a:fld>
            <a:endParaRPr lang="zh-TW" altLang="en-US"/>
          </a:p>
        </p:txBody>
      </p:sp>
      <p:sp>
        <p:nvSpPr>
          <p:cNvPr id="10" name="內容版面配置區 9"/>
          <p:cNvSpPr>
            <a:spLocks noGrp="1"/>
          </p:cNvSpPr>
          <p:nvPr>
            <p:ph sz="quarter" idx="1"/>
          </p:nvPr>
        </p:nvSpPr>
        <p:spPr/>
        <p:txBody>
          <a:bodyPr>
            <a:normAutofit/>
          </a:bodyPr>
          <a:lstStyle/>
          <a:p>
            <a:r>
              <a:rPr lang="zh-TW" altLang="en-US" sz="2400" dirty="0" smtClean="0"/>
              <a:t>重新開</a:t>
            </a:r>
            <a:r>
              <a:rPr lang="zh-TW" altLang="en-US" sz="2400" dirty="0"/>
              <a:t>起一個新的終端機</a:t>
            </a:r>
            <a:endParaRPr lang="en-US" altLang="zh-TW" sz="2400" dirty="0" smtClean="0"/>
          </a:p>
          <a:p>
            <a:r>
              <a:rPr lang="en-US" altLang="zh-TW" sz="2400" dirty="0" smtClean="0"/>
              <a:t>vim &amp;</a:t>
            </a:r>
          </a:p>
          <a:p>
            <a:r>
              <a:rPr lang="en-US" altLang="zh-TW" sz="2400" dirty="0" err="1" smtClean="0"/>
              <a:t>ps</a:t>
            </a:r>
            <a:r>
              <a:rPr lang="en-US" altLang="zh-TW" sz="2400" dirty="0" smtClean="0"/>
              <a:t>  </a:t>
            </a:r>
          </a:p>
          <a:p>
            <a:pPr lvl="1"/>
            <a:r>
              <a:rPr lang="en-US" altLang="zh-TW" sz="2000" dirty="0" smtClean="0"/>
              <a:t> PID  TTY          TIME  CMD</a:t>
            </a:r>
          </a:p>
          <a:p>
            <a:pPr lvl="1"/>
            <a:r>
              <a:rPr lang="en-US" altLang="zh-TW" sz="2000" dirty="0" smtClean="0"/>
              <a:t>4878  pts/1    00:00:00  bash</a:t>
            </a:r>
          </a:p>
          <a:p>
            <a:pPr lvl="1"/>
            <a:r>
              <a:rPr lang="en-US" altLang="zh-TW" sz="2000" dirty="0" smtClean="0"/>
              <a:t>4908  pts/1    00:00:00  vim</a:t>
            </a:r>
            <a:r>
              <a:rPr lang="zh-TW" altLang="en-US" sz="2000" dirty="0" smtClean="0"/>
              <a:t>             </a:t>
            </a:r>
            <a:r>
              <a:rPr lang="en-US" altLang="zh-TW" sz="2000" dirty="0" smtClean="0">
                <a:solidFill>
                  <a:srgbClr val="00B050"/>
                </a:solidFill>
              </a:rPr>
              <a:t>#</a:t>
            </a:r>
            <a:r>
              <a:rPr lang="zh-TW" altLang="en-US" sz="2000" dirty="0" smtClean="0">
                <a:solidFill>
                  <a:srgbClr val="00B050"/>
                </a:solidFill>
              </a:rPr>
              <a:t>查出</a:t>
            </a:r>
            <a:r>
              <a:rPr lang="en-US" altLang="zh-TW" sz="2000" dirty="0" smtClean="0">
                <a:solidFill>
                  <a:srgbClr val="00B050"/>
                </a:solidFill>
              </a:rPr>
              <a:t>PID</a:t>
            </a:r>
            <a:r>
              <a:rPr lang="zh-TW" altLang="en-US" sz="2000" dirty="0" smtClean="0">
                <a:solidFill>
                  <a:srgbClr val="00B050"/>
                </a:solidFill>
              </a:rPr>
              <a:t>為</a:t>
            </a:r>
            <a:r>
              <a:rPr lang="en-US" altLang="zh-TW" sz="2000" dirty="0" smtClean="0">
                <a:solidFill>
                  <a:srgbClr val="00B050"/>
                </a:solidFill>
              </a:rPr>
              <a:t>4908</a:t>
            </a:r>
          </a:p>
          <a:p>
            <a:pPr lvl="1"/>
            <a:r>
              <a:rPr lang="en-US" altLang="zh-TW" sz="2000" dirty="0" smtClean="0"/>
              <a:t>4938  pts/1    00:00:00  </a:t>
            </a:r>
            <a:r>
              <a:rPr lang="en-US" altLang="zh-TW" sz="2000" dirty="0" err="1" smtClean="0"/>
              <a:t>ps</a:t>
            </a:r>
            <a:endParaRPr lang="en-US" altLang="zh-TW" sz="2000" dirty="0" smtClean="0"/>
          </a:p>
          <a:p>
            <a:r>
              <a:rPr lang="en-US" altLang="zh-TW" sz="2400" dirty="0" smtClean="0"/>
              <a:t>kill  -9  4908	</a:t>
            </a:r>
            <a:r>
              <a:rPr lang="en-US" altLang="zh-TW" sz="2400" dirty="0" smtClean="0">
                <a:solidFill>
                  <a:srgbClr val="00B050"/>
                </a:solidFill>
              </a:rPr>
              <a:t>#</a:t>
            </a:r>
            <a:r>
              <a:rPr lang="zh-TW" altLang="en-US" sz="2400" dirty="0" smtClean="0">
                <a:solidFill>
                  <a:srgbClr val="00B050"/>
                </a:solidFill>
              </a:rPr>
              <a:t>砍掉</a:t>
            </a:r>
            <a:r>
              <a:rPr lang="en-US" altLang="zh-TW" sz="2400" dirty="0" smtClean="0">
                <a:solidFill>
                  <a:srgbClr val="00B050"/>
                </a:solidFill>
              </a:rPr>
              <a:t>vim</a:t>
            </a:r>
          </a:p>
          <a:p>
            <a:r>
              <a:rPr lang="en-US" altLang="zh-TW" sz="2400" dirty="0" err="1" smtClean="0"/>
              <a:t>ps</a:t>
            </a:r>
            <a:r>
              <a:rPr lang="zh-TW" altLang="en-US" sz="2400" dirty="0" smtClean="0"/>
              <a:t>   </a:t>
            </a:r>
            <a:r>
              <a:rPr lang="en-US" altLang="zh-TW" sz="2400" dirty="0" smtClean="0">
                <a:solidFill>
                  <a:srgbClr val="00B050"/>
                </a:solidFill>
              </a:rPr>
              <a:t>#</a:t>
            </a:r>
            <a:r>
              <a:rPr lang="zh-TW" altLang="en-US" sz="2400" dirty="0" smtClean="0">
                <a:solidFill>
                  <a:srgbClr val="00B050"/>
                </a:solidFill>
              </a:rPr>
              <a:t>查看</a:t>
            </a:r>
            <a:r>
              <a:rPr lang="en-US" altLang="zh-TW" sz="2400" dirty="0" smtClean="0">
                <a:solidFill>
                  <a:srgbClr val="00B050"/>
                </a:solidFill>
              </a:rPr>
              <a:t>vi</a:t>
            </a:r>
            <a:r>
              <a:rPr lang="zh-TW" altLang="en-US" sz="2400" dirty="0" smtClean="0">
                <a:solidFill>
                  <a:srgbClr val="00B050"/>
                </a:solidFill>
              </a:rPr>
              <a:t>是否被砍掉了</a:t>
            </a:r>
            <a:endParaRPr lang="en-US" altLang="zh-TW" sz="2400" dirty="0" smtClean="0">
              <a:solidFill>
                <a:srgbClr val="00B050"/>
              </a:solidFill>
            </a:endParaRPr>
          </a:p>
          <a:p>
            <a:pPr lvl="1"/>
            <a:r>
              <a:rPr lang="en-US" altLang="zh-TW" sz="2000" dirty="0" smtClean="0"/>
              <a:t>  PID  TTY          TIME  	CMD</a:t>
            </a:r>
          </a:p>
          <a:p>
            <a:pPr lvl="1"/>
            <a:r>
              <a:rPr lang="en-US" altLang="zh-TW" sz="2000" dirty="0" smtClean="0"/>
              <a:t> 4878  pts/1    00:00:00  	bash</a:t>
            </a:r>
          </a:p>
          <a:p>
            <a:pPr lvl="1"/>
            <a:r>
              <a:rPr lang="en-US" altLang="zh-TW" sz="2000" dirty="0" smtClean="0"/>
              <a:t> 4938  pts/1    00:00:00  	</a:t>
            </a:r>
            <a:r>
              <a:rPr lang="en-US" altLang="zh-TW" sz="2000" dirty="0" err="1" smtClean="0"/>
              <a:t>ps</a:t>
            </a:r>
            <a:endParaRPr lang="zh-TW" altLang="en-US" sz="2000" dirty="0"/>
          </a:p>
        </p:txBody>
      </p:sp>
    </p:spTree>
    <p:extLst>
      <p:ext uri="{BB962C8B-B14F-4D97-AF65-F5344CB8AC3E}">
        <p14:creationId xmlns:p14="http://schemas.microsoft.com/office/powerpoint/2010/main" val="32450068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Linux Users</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19</a:t>
            </a:fld>
            <a:endParaRPr lang="zh-TW" altLang="en-US"/>
          </a:p>
        </p:txBody>
      </p:sp>
      <p:pic>
        <p:nvPicPr>
          <p:cNvPr id="12290"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a:ext>
            </a:extLst>
          </a:blip>
          <a:srcRect/>
          <a:stretch>
            <a:fillRect/>
          </a:stretch>
        </p:blipFill>
        <p:spPr bwMode="auto">
          <a:xfrm>
            <a:off x="866774" y="1196753"/>
            <a:ext cx="7768801" cy="4968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1008112" y="6392361"/>
            <a:ext cx="4572000" cy="276999"/>
          </a:xfrm>
          <a:prstGeom prst="rect">
            <a:avLst/>
          </a:prstGeom>
        </p:spPr>
        <p:txBody>
          <a:bodyPr>
            <a:spAutoFit/>
          </a:bodyPr>
          <a:lstStyle/>
          <a:p>
            <a:r>
              <a:rPr lang="zh-TW" altLang="en-US" sz="1200" dirty="0" smtClean="0"/>
              <a:t>資料來源</a:t>
            </a:r>
            <a:r>
              <a:rPr lang="en-US" altLang="zh-TW" sz="1200" dirty="0" smtClean="0"/>
              <a:t>:https</a:t>
            </a:r>
            <a:r>
              <a:rPr lang="en-US" altLang="zh-TW" sz="1200" dirty="0"/>
              <a:t>://www.pinterest.com/pin/47006389830524342/</a:t>
            </a:r>
            <a:endParaRPr lang="zh-TW" altLang="en-US" sz="1200" dirty="0"/>
          </a:p>
        </p:txBody>
      </p:sp>
    </p:spTree>
    <p:extLst>
      <p:ext uri="{BB962C8B-B14F-4D97-AF65-F5344CB8AC3E}">
        <p14:creationId xmlns:p14="http://schemas.microsoft.com/office/powerpoint/2010/main" val="2047080404"/>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依名稱終止程序</a:t>
            </a:r>
            <a:r>
              <a:rPr lang="en-US" altLang="zh-TW" dirty="0" smtClean="0"/>
              <a:t>(</a:t>
            </a:r>
            <a:r>
              <a:rPr lang="en-US" altLang="zh-TW" dirty="0" err="1" smtClean="0"/>
              <a:t>killall</a:t>
            </a:r>
            <a:r>
              <a:rPr lang="en-US" altLang="zh-TW" dirty="0" smtClean="0"/>
              <a:t>)</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190</a:t>
            </a:fld>
            <a:endParaRPr lang="zh-TW" altLang="en-US"/>
          </a:p>
        </p:txBody>
      </p:sp>
      <p:sp>
        <p:nvSpPr>
          <p:cNvPr id="4" name="內容版面配置區 3"/>
          <p:cNvSpPr>
            <a:spLocks noGrp="1"/>
          </p:cNvSpPr>
          <p:nvPr>
            <p:ph sz="quarter" idx="1"/>
          </p:nvPr>
        </p:nvSpPr>
        <p:spPr/>
        <p:txBody>
          <a:bodyPr>
            <a:normAutofit lnSpcReduction="10000"/>
          </a:bodyPr>
          <a:lstStyle/>
          <a:p>
            <a:r>
              <a:rPr lang="en-US" altLang="zh-TW" dirty="0" err="1" smtClean="0"/>
              <a:t>killall</a:t>
            </a:r>
            <a:r>
              <a:rPr lang="zh-TW" altLang="en-US" dirty="0" smtClean="0"/>
              <a:t>  程序名稱</a:t>
            </a:r>
            <a:endParaRPr lang="en-US" altLang="zh-TW" dirty="0" smtClean="0"/>
          </a:p>
          <a:p>
            <a:r>
              <a:rPr lang="zh-TW" altLang="en-US" dirty="0" smtClean="0"/>
              <a:t>範例：</a:t>
            </a:r>
            <a:endParaRPr lang="en-US" altLang="zh-TW" dirty="0" smtClean="0"/>
          </a:p>
          <a:p>
            <a:pPr lvl="1"/>
            <a:r>
              <a:rPr lang="en-US" altLang="zh-TW" dirty="0" err="1" smtClean="0"/>
              <a:t>firefox</a:t>
            </a:r>
            <a:r>
              <a:rPr lang="en-US" altLang="zh-TW" dirty="0" smtClean="0"/>
              <a:t>  </a:t>
            </a:r>
            <a:r>
              <a:rPr lang="en-US" altLang="zh-TW" dirty="0"/>
              <a:t>&amp;	</a:t>
            </a:r>
            <a:r>
              <a:rPr lang="en-US" altLang="zh-TW" dirty="0">
                <a:solidFill>
                  <a:srgbClr val="00B050"/>
                </a:solidFill>
              </a:rPr>
              <a:t>#</a:t>
            </a:r>
            <a:r>
              <a:rPr lang="zh-TW" altLang="en-US" dirty="0">
                <a:solidFill>
                  <a:srgbClr val="00B050"/>
                </a:solidFill>
              </a:rPr>
              <a:t>背景執行第一個</a:t>
            </a:r>
            <a:r>
              <a:rPr lang="en-US" altLang="zh-TW" dirty="0" err="1">
                <a:solidFill>
                  <a:srgbClr val="00B050"/>
                </a:solidFill>
              </a:rPr>
              <a:t>firefox</a:t>
            </a:r>
            <a:r>
              <a:rPr lang="en-US" altLang="zh-TW" dirty="0">
                <a:solidFill>
                  <a:srgbClr val="00B050"/>
                </a:solidFill>
              </a:rPr>
              <a:t>  </a:t>
            </a:r>
            <a:r>
              <a:rPr lang="en-US" altLang="zh-TW" dirty="0"/>
              <a:t>	 </a:t>
            </a:r>
          </a:p>
          <a:p>
            <a:pPr lvl="1"/>
            <a:r>
              <a:rPr lang="en-US" altLang="zh-TW" dirty="0" err="1"/>
              <a:t>firefox</a:t>
            </a:r>
            <a:r>
              <a:rPr lang="en-US" altLang="zh-TW" dirty="0"/>
              <a:t>  &amp;	</a:t>
            </a:r>
            <a:r>
              <a:rPr lang="en-US" altLang="zh-TW" dirty="0">
                <a:solidFill>
                  <a:srgbClr val="00B050"/>
                </a:solidFill>
              </a:rPr>
              <a:t>#</a:t>
            </a:r>
            <a:r>
              <a:rPr lang="zh-TW" altLang="en-US" dirty="0">
                <a:solidFill>
                  <a:srgbClr val="00B050"/>
                </a:solidFill>
              </a:rPr>
              <a:t>背景執行第二個</a:t>
            </a:r>
            <a:r>
              <a:rPr lang="en-US" altLang="zh-TW" dirty="0" err="1">
                <a:solidFill>
                  <a:srgbClr val="00B050"/>
                </a:solidFill>
              </a:rPr>
              <a:t>firefox</a:t>
            </a:r>
            <a:endParaRPr lang="en-US" altLang="zh-TW" dirty="0">
              <a:solidFill>
                <a:srgbClr val="00B050"/>
              </a:solidFill>
            </a:endParaRPr>
          </a:p>
          <a:p>
            <a:pPr lvl="1"/>
            <a:r>
              <a:rPr lang="en-US" altLang="zh-TW" dirty="0" err="1"/>
              <a:t>ps</a:t>
            </a:r>
            <a:r>
              <a:rPr lang="en-US" altLang="zh-TW" dirty="0"/>
              <a:t>  </a:t>
            </a:r>
          </a:p>
          <a:p>
            <a:pPr marL="822960" lvl="3" indent="0">
              <a:buNone/>
            </a:pPr>
            <a:r>
              <a:rPr lang="en-US" altLang="zh-TW" dirty="0"/>
              <a:t>PID    TTY     TIME  </a:t>
            </a:r>
            <a:r>
              <a:rPr lang="zh-TW" altLang="en-US" dirty="0"/>
              <a:t>  </a:t>
            </a:r>
            <a:r>
              <a:rPr lang="en-US" altLang="zh-TW" dirty="0"/>
              <a:t>CMD</a:t>
            </a:r>
          </a:p>
          <a:p>
            <a:pPr marL="822960" lvl="3" indent="0">
              <a:buNone/>
            </a:pPr>
            <a:r>
              <a:rPr lang="en-US" altLang="zh-TW" dirty="0"/>
              <a:t>5513  pts/0    00:00:00  bash</a:t>
            </a:r>
          </a:p>
          <a:p>
            <a:pPr marL="822960" lvl="3" indent="0">
              <a:buNone/>
            </a:pPr>
            <a:r>
              <a:rPr lang="en-US" altLang="zh-TW" dirty="0"/>
              <a:t>5610  pts/0    00:00:00  </a:t>
            </a:r>
            <a:r>
              <a:rPr lang="en-US" altLang="zh-TW" dirty="0" err="1"/>
              <a:t>firefox</a:t>
            </a:r>
            <a:endParaRPr lang="en-US" altLang="zh-TW" dirty="0"/>
          </a:p>
          <a:p>
            <a:pPr marL="822960" lvl="3" indent="0">
              <a:buNone/>
            </a:pPr>
            <a:r>
              <a:rPr lang="en-US" altLang="zh-TW" dirty="0"/>
              <a:t>5615  pts/0    00:00:00  </a:t>
            </a:r>
            <a:r>
              <a:rPr lang="en-US" altLang="zh-TW" dirty="0" err="1"/>
              <a:t>firefox</a:t>
            </a:r>
            <a:endParaRPr lang="en-US" altLang="zh-TW" dirty="0"/>
          </a:p>
          <a:p>
            <a:pPr marL="822960" lvl="3" indent="0">
              <a:buNone/>
            </a:pPr>
            <a:r>
              <a:rPr lang="en-US" altLang="zh-TW" dirty="0"/>
              <a:t>5639  pts/0    00:00:00  </a:t>
            </a:r>
            <a:r>
              <a:rPr lang="en-US" altLang="zh-TW" dirty="0" err="1"/>
              <a:t>ps</a:t>
            </a:r>
            <a:endParaRPr lang="en-US" altLang="zh-TW" dirty="0"/>
          </a:p>
          <a:p>
            <a:pPr lvl="1"/>
            <a:r>
              <a:rPr lang="en-US" altLang="zh-TW" dirty="0" err="1"/>
              <a:t>killall</a:t>
            </a:r>
            <a:r>
              <a:rPr lang="en-US" altLang="zh-TW" dirty="0"/>
              <a:t>  -</a:t>
            </a:r>
            <a:r>
              <a:rPr lang="en-US" altLang="zh-TW" dirty="0" err="1"/>
              <a:t>i</a:t>
            </a:r>
            <a:r>
              <a:rPr lang="en-US" altLang="zh-TW" dirty="0"/>
              <a:t>  -9  </a:t>
            </a:r>
            <a:r>
              <a:rPr lang="en-US" altLang="zh-TW" dirty="0" err="1"/>
              <a:t>firefox</a:t>
            </a:r>
            <a:r>
              <a:rPr lang="en-US" altLang="zh-TW" dirty="0"/>
              <a:t> </a:t>
            </a:r>
            <a:r>
              <a:rPr lang="zh-TW" altLang="en-US" dirty="0"/>
              <a:t>  </a:t>
            </a:r>
            <a:r>
              <a:rPr lang="en-US" altLang="zh-TW" dirty="0">
                <a:solidFill>
                  <a:srgbClr val="00B050"/>
                </a:solidFill>
              </a:rPr>
              <a:t>#</a:t>
            </a:r>
            <a:r>
              <a:rPr lang="zh-TW" altLang="en-US" dirty="0">
                <a:solidFill>
                  <a:srgbClr val="00B050"/>
                </a:solidFill>
              </a:rPr>
              <a:t>把</a:t>
            </a:r>
            <a:r>
              <a:rPr lang="en-US" altLang="zh-TW" dirty="0" err="1">
                <a:solidFill>
                  <a:srgbClr val="00B050"/>
                </a:solidFill>
              </a:rPr>
              <a:t>firefox</a:t>
            </a:r>
            <a:r>
              <a:rPr lang="zh-TW" altLang="en-US" dirty="0">
                <a:solidFill>
                  <a:srgbClr val="00B050"/>
                </a:solidFill>
              </a:rPr>
              <a:t>都砍掉</a:t>
            </a:r>
          </a:p>
          <a:p>
            <a:pPr marL="822960" lvl="3" indent="0">
              <a:buNone/>
            </a:pPr>
            <a:r>
              <a:rPr lang="zh-TW" altLang="en-US" dirty="0"/>
              <a:t>信號  </a:t>
            </a:r>
            <a:r>
              <a:rPr lang="en-US" altLang="zh-TW" dirty="0" err="1"/>
              <a:t>firefox</a:t>
            </a:r>
            <a:r>
              <a:rPr lang="en-US" altLang="zh-TW" dirty="0"/>
              <a:t>(5610)</a:t>
            </a:r>
            <a:r>
              <a:rPr lang="zh-TW" altLang="en-US" dirty="0"/>
              <a:t>？</a:t>
            </a:r>
            <a:r>
              <a:rPr lang="en-US" altLang="zh-TW" dirty="0"/>
              <a:t>(y/N)  n</a:t>
            </a:r>
          </a:p>
          <a:p>
            <a:pPr marL="822960" lvl="3" indent="0">
              <a:buNone/>
            </a:pPr>
            <a:r>
              <a:rPr lang="zh-TW" altLang="en-US" dirty="0"/>
              <a:t>信號  </a:t>
            </a:r>
            <a:r>
              <a:rPr lang="en-US" altLang="zh-TW" dirty="0" err="1"/>
              <a:t>firefox</a:t>
            </a:r>
            <a:r>
              <a:rPr lang="en-US" altLang="zh-TW" dirty="0"/>
              <a:t>(5615)</a:t>
            </a:r>
            <a:r>
              <a:rPr lang="zh-TW" altLang="en-US" dirty="0"/>
              <a:t>？</a:t>
            </a:r>
            <a:r>
              <a:rPr lang="en-US" altLang="zh-TW" dirty="0"/>
              <a:t>(y/N)  y</a:t>
            </a:r>
          </a:p>
          <a:p>
            <a:pPr marL="822960" lvl="3" indent="0">
              <a:buNone/>
            </a:pPr>
            <a:r>
              <a:rPr lang="zh-TW" altLang="en-US" dirty="0"/>
              <a:t>已砍掉</a:t>
            </a:r>
            <a:endParaRPr lang="en-US" altLang="zh-TW" dirty="0"/>
          </a:p>
          <a:p>
            <a:pPr lvl="1"/>
            <a:endParaRPr lang="en-US" altLang="zh-TW" dirty="0" smtClean="0"/>
          </a:p>
          <a:p>
            <a:endParaRPr lang="zh-TW" altLang="en-US" dirty="0"/>
          </a:p>
        </p:txBody>
      </p:sp>
    </p:spTree>
    <p:extLst>
      <p:ext uri="{BB962C8B-B14F-4D97-AF65-F5344CB8AC3E}">
        <p14:creationId xmlns:p14="http://schemas.microsoft.com/office/powerpoint/2010/main" val="2232604424"/>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依部分名稱</a:t>
            </a:r>
            <a:r>
              <a:rPr lang="zh-TW" altLang="en-US" dirty="0"/>
              <a:t>終止程序</a:t>
            </a:r>
            <a:r>
              <a:rPr lang="en-US" altLang="zh-TW" dirty="0" smtClean="0"/>
              <a:t>(</a:t>
            </a:r>
            <a:r>
              <a:rPr lang="en-US" altLang="zh-TW" dirty="0" err="1" smtClean="0"/>
              <a:t>pkill</a:t>
            </a:r>
            <a:r>
              <a:rPr lang="en-US" altLang="zh-TW" dirty="0" smtClean="0"/>
              <a:t>)</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191</a:t>
            </a:fld>
            <a:endParaRPr lang="zh-TW" altLang="en-US"/>
          </a:p>
        </p:txBody>
      </p:sp>
      <p:sp>
        <p:nvSpPr>
          <p:cNvPr id="4" name="內容版面配置區 3"/>
          <p:cNvSpPr>
            <a:spLocks noGrp="1"/>
          </p:cNvSpPr>
          <p:nvPr>
            <p:ph sz="quarter" idx="1"/>
          </p:nvPr>
        </p:nvSpPr>
        <p:spPr/>
        <p:txBody>
          <a:bodyPr/>
          <a:lstStyle/>
          <a:p>
            <a:r>
              <a:rPr lang="zh-TW" altLang="en-US" dirty="0" smtClean="0"/>
              <a:t>類似</a:t>
            </a:r>
            <a:r>
              <a:rPr lang="en-US" altLang="zh-TW" dirty="0" err="1" smtClean="0"/>
              <a:t>killall</a:t>
            </a:r>
            <a:r>
              <a:rPr lang="zh-TW" altLang="en-US" dirty="0" smtClean="0"/>
              <a:t>可以</a:t>
            </a:r>
            <a:r>
              <a:rPr lang="zh-TW" altLang="en-US" dirty="0"/>
              <a:t>指定程式</a:t>
            </a:r>
            <a:r>
              <a:rPr lang="zh-TW" altLang="en-US" dirty="0" smtClean="0"/>
              <a:t>名稱，但</a:t>
            </a:r>
            <a:r>
              <a:rPr lang="en-US" altLang="zh-TW" dirty="0" err="1" smtClean="0"/>
              <a:t>pkill</a:t>
            </a:r>
            <a:r>
              <a:rPr lang="zh-TW" altLang="en-US" dirty="0" smtClean="0"/>
              <a:t>會以</a:t>
            </a:r>
            <a:r>
              <a:rPr lang="zh-TW" altLang="en-US" dirty="0"/>
              <a:t>正規表示</a:t>
            </a:r>
            <a:r>
              <a:rPr lang="zh-TW" altLang="en-US" dirty="0" smtClean="0"/>
              <a:t>法</a:t>
            </a:r>
            <a:r>
              <a:rPr lang="en-US" altLang="zh-TW" dirty="0" smtClean="0"/>
              <a:t>(regex)</a:t>
            </a:r>
            <a:r>
              <a:rPr lang="zh-TW" altLang="en-US" dirty="0" smtClean="0"/>
              <a:t>的方式比對</a:t>
            </a:r>
            <a:endParaRPr lang="en-US" altLang="zh-TW" dirty="0" smtClean="0"/>
          </a:p>
          <a:p>
            <a:pPr lvl="1"/>
            <a:r>
              <a:rPr lang="zh-TW" altLang="en-US" dirty="0"/>
              <a:t>也就是可以模糊搜尋</a:t>
            </a:r>
            <a:r>
              <a:rPr lang="zh-TW" altLang="en-US" dirty="0" smtClean="0"/>
              <a:t>後殺掉程序</a:t>
            </a:r>
            <a:endParaRPr lang="en-US" altLang="zh-TW" dirty="0" smtClean="0"/>
          </a:p>
          <a:p>
            <a:pPr lvl="1"/>
            <a:r>
              <a:rPr lang="zh-TW" altLang="en-US" dirty="0"/>
              <a:t>所以也更加</a:t>
            </a:r>
            <a:r>
              <a:rPr lang="zh-TW" altLang="en-US" dirty="0" smtClean="0"/>
              <a:t>危險</a:t>
            </a:r>
            <a:endParaRPr lang="en-US" altLang="zh-TW" dirty="0" smtClean="0"/>
          </a:p>
          <a:p>
            <a:pPr lvl="1"/>
            <a:r>
              <a:rPr lang="en-US" altLang="zh-TW" dirty="0" smtClean="0"/>
              <a:t>-e  (</a:t>
            </a:r>
            <a:r>
              <a:rPr lang="zh-TW" altLang="en-US" dirty="0" smtClean="0"/>
              <a:t>或 </a:t>
            </a:r>
            <a:r>
              <a:rPr lang="en-US" altLang="zh-TW" dirty="0" smtClean="0"/>
              <a:t>--echo) : </a:t>
            </a:r>
            <a:r>
              <a:rPr lang="zh-TW" altLang="en-US" dirty="0" smtClean="0"/>
              <a:t>顯示砍了哪個程序</a:t>
            </a:r>
            <a:endParaRPr lang="en-US" altLang="zh-TW" dirty="0" smtClean="0"/>
          </a:p>
          <a:p>
            <a:r>
              <a:rPr lang="zh-TW" altLang="en-US" dirty="0" smtClean="0"/>
              <a:t>範例：</a:t>
            </a:r>
            <a:endParaRPr lang="en-US" altLang="zh-TW" dirty="0" smtClean="0"/>
          </a:p>
          <a:p>
            <a:pPr lvl="1"/>
            <a:r>
              <a:rPr lang="en-US" altLang="zh-TW" dirty="0" err="1" smtClean="0"/>
              <a:t>pkill</a:t>
            </a:r>
            <a:r>
              <a:rPr lang="en-US" altLang="zh-TW" dirty="0" smtClean="0"/>
              <a:t> -e</a:t>
            </a:r>
            <a:r>
              <a:rPr lang="zh-TW" altLang="en-US" dirty="0" smtClean="0"/>
              <a:t> </a:t>
            </a:r>
            <a:r>
              <a:rPr lang="en-US" altLang="zh-TW" dirty="0" smtClean="0"/>
              <a:t> </a:t>
            </a:r>
            <a:r>
              <a:rPr lang="en-US" altLang="zh-TW" dirty="0" err="1" smtClean="0"/>
              <a:t>firef</a:t>
            </a:r>
            <a:r>
              <a:rPr lang="en-US" altLang="zh-TW" dirty="0" smtClean="0"/>
              <a:t>.+	</a:t>
            </a:r>
            <a:r>
              <a:rPr lang="en-US" altLang="zh-TW" dirty="0" smtClean="0">
                <a:solidFill>
                  <a:srgbClr val="00B050"/>
                </a:solidFill>
              </a:rPr>
              <a:t>#</a:t>
            </a:r>
            <a:r>
              <a:rPr lang="zh-TW" altLang="en-US" dirty="0" smtClean="0">
                <a:solidFill>
                  <a:srgbClr val="00B050"/>
                </a:solidFill>
              </a:rPr>
              <a:t>我想要砍掉</a:t>
            </a:r>
            <a:r>
              <a:rPr lang="en-US" altLang="zh-TW" dirty="0" err="1" smtClean="0">
                <a:solidFill>
                  <a:srgbClr val="00B050"/>
                </a:solidFill>
              </a:rPr>
              <a:t>firefox</a:t>
            </a:r>
            <a:r>
              <a:rPr lang="zh-TW" altLang="en-US" dirty="0" smtClean="0">
                <a:solidFill>
                  <a:srgbClr val="00B050"/>
                </a:solidFill>
              </a:rPr>
              <a:t>相關的</a:t>
            </a:r>
            <a:endParaRPr lang="en-US" altLang="zh-TW" dirty="0" smtClean="0">
              <a:solidFill>
                <a:srgbClr val="00B050"/>
              </a:solidFill>
            </a:endParaRPr>
          </a:p>
          <a:p>
            <a:pPr lvl="1"/>
            <a:r>
              <a:rPr lang="zh-TW" altLang="en-US" dirty="0" smtClean="0"/>
              <a:t>其實寫成 </a:t>
            </a:r>
            <a:r>
              <a:rPr lang="en-US" altLang="zh-TW" dirty="0" err="1" smtClean="0"/>
              <a:t>pkill</a:t>
            </a:r>
            <a:r>
              <a:rPr lang="en-US" altLang="zh-TW" dirty="0" smtClean="0"/>
              <a:t> -e</a:t>
            </a:r>
            <a:r>
              <a:rPr lang="zh-TW" altLang="en-US" dirty="0" smtClean="0"/>
              <a:t> </a:t>
            </a:r>
            <a:r>
              <a:rPr lang="en-US" altLang="zh-TW" dirty="0" smtClean="0"/>
              <a:t> </a:t>
            </a:r>
            <a:r>
              <a:rPr lang="en-US" altLang="zh-TW" dirty="0" err="1" smtClean="0"/>
              <a:t>firef</a:t>
            </a:r>
            <a:r>
              <a:rPr lang="zh-TW" altLang="en-US" dirty="0" smtClean="0"/>
              <a:t>  就可以砍了</a:t>
            </a:r>
            <a:endParaRPr lang="en-US" altLang="zh-TW" dirty="0">
              <a:solidFill>
                <a:srgbClr val="00B050"/>
              </a:solidFill>
            </a:endParaRPr>
          </a:p>
          <a:p>
            <a:pPr lvl="1"/>
            <a:endParaRPr lang="en-US" altLang="zh-TW" dirty="0" smtClean="0">
              <a:solidFill>
                <a:srgbClr val="00B050"/>
              </a:solidFill>
            </a:endParaRPr>
          </a:p>
        </p:txBody>
      </p:sp>
    </p:spTree>
    <p:extLst>
      <p:ext uri="{BB962C8B-B14F-4D97-AF65-F5344CB8AC3E}">
        <p14:creationId xmlns:p14="http://schemas.microsoft.com/office/powerpoint/2010/main" val="2243186711"/>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終止視窗程序</a:t>
            </a:r>
            <a:r>
              <a:rPr lang="en-US" altLang="zh-TW" dirty="0" smtClean="0"/>
              <a:t>(</a:t>
            </a:r>
            <a:r>
              <a:rPr lang="en-US" altLang="zh-TW" dirty="0" err="1" smtClean="0"/>
              <a:t>xkill</a:t>
            </a:r>
            <a:r>
              <a:rPr lang="en-US" altLang="zh-TW" dirty="0" smtClean="0"/>
              <a:t>)</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192</a:t>
            </a:fld>
            <a:endParaRPr lang="zh-TW" altLang="en-US"/>
          </a:p>
        </p:txBody>
      </p:sp>
      <p:sp>
        <p:nvSpPr>
          <p:cNvPr id="4" name="內容版面配置區 3"/>
          <p:cNvSpPr>
            <a:spLocks noGrp="1"/>
          </p:cNvSpPr>
          <p:nvPr>
            <p:ph sz="quarter" idx="1"/>
          </p:nvPr>
        </p:nvSpPr>
        <p:spPr/>
        <p:txBody>
          <a:bodyPr/>
          <a:lstStyle/>
          <a:p>
            <a:r>
              <a:rPr lang="zh-TW" altLang="en-US" dirty="0"/>
              <a:t>當視窗程序當掉，不容易找到其</a:t>
            </a:r>
            <a:r>
              <a:rPr lang="en-US" altLang="zh-TW" dirty="0"/>
              <a:t>PID</a:t>
            </a:r>
            <a:r>
              <a:rPr lang="zh-TW" altLang="en-US" dirty="0"/>
              <a:t>或名稱，尤其是在當機的時候</a:t>
            </a:r>
            <a:endParaRPr lang="en-US" altLang="zh-TW" dirty="0" smtClean="0"/>
          </a:p>
          <a:p>
            <a:r>
              <a:rPr lang="en-US" altLang="zh-TW" dirty="0" err="1" smtClean="0"/>
              <a:t>xkill</a:t>
            </a:r>
            <a:r>
              <a:rPr lang="zh-TW" altLang="en-US" dirty="0" smtClean="0"/>
              <a:t> 可用來關閉視窗，不需</a:t>
            </a:r>
            <a:r>
              <a:rPr lang="en-US" altLang="zh-TW" dirty="0" smtClean="0"/>
              <a:t>PID</a:t>
            </a:r>
            <a:r>
              <a:rPr lang="zh-TW" altLang="en-US" dirty="0" smtClean="0"/>
              <a:t>或程序名稱</a:t>
            </a:r>
            <a:endParaRPr lang="en-US" altLang="zh-TW" dirty="0" smtClean="0"/>
          </a:p>
          <a:p>
            <a:pPr lvl="1"/>
            <a:endParaRPr lang="zh-TW" altLang="en-US" dirty="0" smtClean="0"/>
          </a:p>
          <a:p>
            <a:pPr lvl="1"/>
            <a:endParaRPr lang="zh-TW" altLang="en-US" dirty="0"/>
          </a:p>
        </p:txBody>
      </p:sp>
      <p:sp>
        <p:nvSpPr>
          <p:cNvPr id="5" name="矩形 4"/>
          <p:cNvSpPr/>
          <p:nvPr/>
        </p:nvSpPr>
        <p:spPr>
          <a:xfrm>
            <a:off x="683568" y="3374352"/>
            <a:ext cx="7524836" cy="9233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zh-TW" dirty="0" smtClean="0">
                <a:solidFill>
                  <a:prstClr val="black"/>
                </a:solidFill>
                <a:latin typeface="微軟正黑體" panose="020B0604030504040204" pitchFamily="34" charset="-120"/>
                <a:ea typeface="微軟正黑體" panose="020B0604030504040204" pitchFamily="34" charset="-120"/>
              </a:rPr>
              <a:t>$ </a:t>
            </a:r>
            <a:r>
              <a:rPr lang="en-US" altLang="zh-TW" dirty="0" err="1" smtClean="0">
                <a:solidFill>
                  <a:prstClr val="black"/>
                </a:solidFill>
                <a:latin typeface="微軟正黑體" panose="020B0604030504040204" pitchFamily="34" charset="-120"/>
                <a:ea typeface="微軟正黑體" panose="020B0604030504040204" pitchFamily="34" charset="-120"/>
              </a:rPr>
              <a:t>xkill</a:t>
            </a:r>
            <a:endParaRPr lang="en-US" altLang="zh-TW" dirty="0">
              <a:solidFill>
                <a:prstClr val="black"/>
              </a:solidFill>
              <a:latin typeface="微軟正黑體" panose="020B0604030504040204" pitchFamily="34" charset="-120"/>
              <a:ea typeface="微軟正黑體" panose="020B0604030504040204" pitchFamily="34" charset="-120"/>
            </a:endParaRPr>
          </a:p>
          <a:p>
            <a:r>
              <a:rPr lang="en-US" altLang="zh-TW" dirty="0" smtClean="0">
                <a:solidFill>
                  <a:srgbClr val="0070C0"/>
                </a:solidFill>
                <a:latin typeface="微軟正黑體" panose="020B0604030504040204" pitchFamily="34" charset="-120"/>
                <a:ea typeface="微軟正黑體" panose="020B0604030504040204" pitchFamily="34" charset="-120"/>
              </a:rPr>
              <a:t>Select  the  window  whose  client  you  wish  to  kill  with  button  1</a:t>
            </a:r>
            <a:r>
              <a:rPr lang="en-US" altLang="zh-TW" dirty="0">
                <a:solidFill>
                  <a:srgbClr val="0070C0"/>
                </a:solidFill>
                <a:latin typeface="微軟正黑體" panose="020B0604030504040204" pitchFamily="34" charset="-120"/>
                <a:ea typeface="微軟正黑體" panose="020B0604030504040204" pitchFamily="34" charset="-120"/>
              </a:rPr>
              <a:t>....</a:t>
            </a:r>
          </a:p>
          <a:p>
            <a:r>
              <a:rPr lang="en-US" altLang="zh-TW" dirty="0" smtClean="0">
                <a:solidFill>
                  <a:srgbClr val="008000"/>
                </a:solidFill>
                <a:latin typeface="微軟正黑體" panose="020B0604030504040204" pitchFamily="34" charset="-120"/>
                <a:ea typeface="微軟正黑體" panose="020B0604030504040204" pitchFamily="34" charset="-120"/>
              </a:rPr>
              <a:t>#  </a:t>
            </a:r>
            <a:r>
              <a:rPr lang="zh-TW" altLang="en-US" dirty="0" smtClean="0">
                <a:solidFill>
                  <a:srgbClr val="008000"/>
                </a:solidFill>
                <a:latin typeface="微軟正黑體" panose="020B0604030504040204" pitchFamily="34" charset="-120"/>
                <a:ea typeface="微軟正黑體" panose="020B0604030504040204" pitchFamily="34" charset="-120"/>
              </a:rPr>
              <a:t>用</a:t>
            </a:r>
            <a:r>
              <a:rPr lang="zh-TW" altLang="en-US" dirty="0">
                <a:solidFill>
                  <a:srgbClr val="008000"/>
                </a:solidFill>
                <a:latin typeface="微軟正黑體" panose="020B0604030504040204" pitchFamily="34" charset="-120"/>
                <a:ea typeface="微軟正黑體" panose="020B0604030504040204" pitchFamily="34" charset="-120"/>
              </a:rPr>
              <a:t>滑鼠在</a:t>
            </a:r>
            <a:r>
              <a:rPr lang="en-US" altLang="zh-TW" dirty="0" smtClean="0">
                <a:solidFill>
                  <a:srgbClr val="008000"/>
                </a:solidFill>
                <a:latin typeface="微軟正黑體" panose="020B0604030504040204" pitchFamily="34" charset="-120"/>
                <a:ea typeface="微軟正黑體" panose="020B0604030504040204" pitchFamily="34" charset="-120"/>
              </a:rPr>
              <a:t>X  window</a:t>
            </a:r>
            <a:r>
              <a:rPr lang="zh-TW" altLang="en-US" dirty="0" smtClean="0">
                <a:solidFill>
                  <a:srgbClr val="008000"/>
                </a:solidFill>
                <a:latin typeface="微軟正黑體" panose="020B0604030504040204" pitchFamily="34" charset="-120"/>
                <a:ea typeface="微軟正黑體" panose="020B0604030504040204" pitchFamily="34" charset="-120"/>
              </a:rPr>
              <a:t>的</a:t>
            </a:r>
            <a:r>
              <a:rPr lang="zh-TW" altLang="en-US" dirty="0">
                <a:solidFill>
                  <a:srgbClr val="008000"/>
                </a:solidFill>
                <a:latin typeface="微軟正黑體" panose="020B0604030504040204" pitchFamily="34" charset="-120"/>
                <a:ea typeface="微軟正黑體" panose="020B0604030504040204" pitchFamily="34" charset="-120"/>
              </a:rPr>
              <a:t>視窗上</a:t>
            </a:r>
            <a:r>
              <a:rPr lang="zh-TW" altLang="en-US" dirty="0" smtClean="0">
                <a:solidFill>
                  <a:srgbClr val="008000"/>
                </a:solidFill>
                <a:latin typeface="微軟正黑體" panose="020B0604030504040204" pitchFamily="34" charset="-120"/>
                <a:ea typeface="微軟正黑體" panose="020B0604030504040204" pitchFamily="34" charset="-120"/>
              </a:rPr>
              <a:t>按一下，就</a:t>
            </a:r>
            <a:r>
              <a:rPr lang="zh-TW" altLang="en-US" dirty="0">
                <a:solidFill>
                  <a:srgbClr val="008000"/>
                </a:solidFill>
                <a:latin typeface="微軟正黑體" panose="020B0604030504040204" pitchFamily="34" charset="-120"/>
                <a:ea typeface="微軟正黑體" panose="020B0604030504040204" pitchFamily="34" charset="-120"/>
              </a:rPr>
              <a:t>會砍掉該視窗</a:t>
            </a:r>
          </a:p>
        </p:txBody>
      </p:sp>
      <p:pic>
        <p:nvPicPr>
          <p:cNvPr id="6" name="圖片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524328" y="5085184"/>
            <a:ext cx="1368152" cy="1368152"/>
          </a:xfrm>
          <a:prstGeom prst="rect">
            <a:avLst/>
          </a:prstGeom>
        </p:spPr>
      </p:pic>
    </p:spTree>
    <p:extLst>
      <p:ext uri="{BB962C8B-B14F-4D97-AF65-F5344CB8AC3E}">
        <p14:creationId xmlns:p14="http://schemas.microsoft.com/office/powerpoint/2010/main" val="2192975522"/>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1" name="Rectangle 4"/>
          <p:cNvSpPr>
            <a:spLocks noGrp="1" noChangeArrowheads="1"/>
          </p:cNvSpPr>
          <p:nvPr>
            <p:ph type="title"/>
          </p:nvPr>
        </p:nvSpPr>
        <p:spPr/>
        <p:txBody>
          <a:bodyPr/>
          <a:lstStyle/>
          <a:p>
            <a:r>
              <a:rPr lang="zh-TW" altLang="en-US" smtClean="0"/>
              <a:t>網路設定與服務</a:t>
            </a:r>
            <a:endParaRPr lang="en-US" altLang="zh-TW" dirty="0" smtClean="0"/>
          </a:p>
        </p:txBody>
      </p:sp>
      <p:sp>
        <p:nvSpPr>
          <p:cNvPr id="2" name="文字版面配置區 1"/>
          <p:cNvSpPr>
            <a:spLocks noGrp="1"/>
          </p:cNvSpPr>
          <p:nvPr>
            <p:ph type="body" idx="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193</a:t>
            </a:fld>
            <a:endParaRPr lang="zh-TW" altLang="en-US"/>
          </a:p>
        </p:txBody>
      </p:sp>
      <p:pic>
        <p:nvPicPr>
          <p:cNvPr id="5123" name="Picture 3" descr="C:\Users\john\AppData\Local\Microsoft\Windows\INetCache\IE\ROMGE5XD\network-workgroup[1].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804248" y="4221088"/>
            <a:ext cx="1356722" cy="1356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6013717"/>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p:txBody>
          <a:bodyPr/>
          <a:lstStyle/>
          <a:p>
            <a:r>
              <a:rPr lang="zh-TW" altLang="en-US" smtClean="0"/>
              <a:t>其他學習資源</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194</a:t>
            </a:fld>
            <a:endParaRPr lang="zh-TW" altLang="en-US"/>
          </a:p>
        </p:txBody>
      </p:sp>
      <p:sp>
        <p:nvSpPr>
          <p:cNvPr id="8" name="內容版面配置區 7"/>
          <p:cNvSpPr>
            <a:spLocks noGrp="1"/>
          </p:cNvSpPr>
          <p:nvPr>
            <p:ph sz="quarter" idx="1"/>
          </p:nvPr>
        </p:nvSpPr>
        <p:spPr/>
        <p:txBody>
          <a:bodyPr/>
          <a:lstStyle/>
          <a:p>
            <a:r>
              <a:rPr lang="zh-TW" altLang="en-US" dirty="0" smtClean="0"/>
              <a:t>本章講述</a:t>
            </a:r>
            <a:r>
              <a:rPr lang="en-US" altLang="zh-TW" dirty="0" smtClean="0"/>
              <a:t>Linux</a:t>
            </a:r>
            <a:r>
              <a:rPr lang="zh-TW" altLang="en-US" dirty="0" smtClean="0"/>
              <a:t>相關網路設定指令及應用，若對網路原理尚不熟悉，建議可參考以下資源：</a:t>
            </a:r>
            <a:endParaRPr lang="en-US" altLang="zh-TW" dirty="0" smtClean="0"/>
          </a:p>
          <a:p>
            <a:pPr lvl="1"/>
            <a:r>
              <a:rPr lang="zh-TW" altLang="en-US" dirty="0" smtClean="0"/>
              <a:t>維基百科：</a:t>
            </a:r>
            <a:r>
              <a:rPr lang="zh-TW" altLang="zh-TW" dirty="0" smtClean="0"/>
              <a:t>IP位址</a:t>
            </a:r>
          </a:p>
          <a:p>
            <a:pPr lvl="2"/>
            <a:r>
              <a:rPr lang="en-US" altLang="zh-TW" dirty="0" smtClean="0">
                <a:hlinkClick r:id="rId2"/>
              </a:rPr>
              <a:t>https://zh.wikipedia.org/wiki/IP</a:t>
            </a:r>
            <a:r>
              <a:rPr lang="zh-TW" altLang="en-US" dirty="0" smtClean="0">
                <a:hlinkClick r:id="rId2"/>
              </a:rPr>
              <a:t>地址</a:t>
            </a:r>
            <a:r>
              <a:rPr lang="zh-TW" altLang="en-US" dirty="0" smtClean="0"/>
              <a:t> </a:t>
            </a:r>
            <a:endParaRPr lang="en-US" altLang="zh-TW" dirty="0" smtClean="0"/>
          </a:p>
          <a:p>
            <a:pPr lvl="1"/>
            <a:r>
              <a:rPr lang="zh-TW" altLang="en-US" dirty="0" smtClean="0"/>
              <a:t>微軟：了解 </a:t>
            </a:r>
            <a:r>
              <a:rPr lang="en-US" altLang="zh-TW" dirty="0" smtClean="0"/>
              <a:t>TCP/IP </a:t>
            </a:r>
            <a:r>
              <a:rPr lang="zh-TW" altLang="en-US" dirty="0" smtClean="0"/>
              <a:t>定址及子網路基本概念</a:t>
            </a:r>
          </a:p>
          <a:p>
            <a:pPr lvl="2"/>
            <a:r>
              <a:rPr lang="en-US" altLang="zh-TW" dirty="0" smtClean="0">
                <a:hlinkClick r:id="rId3"/>
              </a:rPr>
              <a:t>https://support.microsoft.com/zh-tw/kb/164015</a:t>
            </a:r>
            <a:r>
              <a:rPr lang="zh-TW" altLang="en-US" dirty="0" smtClean="0"/>
              <a:t> </a:t>
            </a:r>
            <a:endParaRPr lang="en-US" altLang="zh-TW" dirty="0" smtClean="0"/>
          </a:p>
          <a:p>
            <a:pPr lvl="1"/>
            <a:r>
              <a:rPr lang="zh-TW" altLang="en-US" dirty="0" smtClean="0"/>
              <a:t>鳥哥的 </a:t>
            </a:r>
            <a:r>
              <a:rPr lang="en-US" altLang="zh-TW" dirty="0" smtClean="0"/>
              <a:t>Linux </a:t>
            </a:r>
            <a:r>
              <a:rPr lang="zh-TW" altLang="en-US" dirty="0" smtClean="0"/>
              <a:t>私房菜 第二章、基礎網路概念</a:t>
            </a:r>
            <a:endParaRPr lang="en-US" altLang="zh-TW" dirty="0" smtClean="0"/>
          </a:p>
          <a:p>
            <a:pPr lvl="2"/>
            <a:r>
              <a:rPr lang="en-US" altLang="zh-TW" dirty="0" smtClean="0">
                <a:hlinkClick r:id="rId4"/>
              </a:rPr>
              <a:t>http://linux.vbird.org/linux_server/0110network_basic.php</a:t>
            </a:r>
            <a:endParaRPr lang="en-US" altLang="zh-TW" dirty="0" smtClean="0"/>
          </a:p>
          <a:p>
            <a:pPr lvl="1"/>
            <a:r>
              <a:rPr lang="zh-TW" altLang="en-US" dirty="0" smtClean="0"/>
              <a:t>鳥哥的 </a:t>
            </a:r>
            <a:r>
              <a:rPr lang="en-US" altLang="zh-TW" dirty="0" smtClean="0"/>
              <a:t>Linux </a:t>
            </a:r>
            <a:r>
              <a:rPr lang="zh-TW" altLang="en-US" dirty="0" smtClean="0"/>
              <a:t>私房菜 第五章、 </a:t>
            </a:r>
            <a:r>
              <a:rPr lang="en-US" altLang="zh-TW" dirty="0" smtClean="0"/>
              <a:t>Linux </a:t>
            </a:r>
            <a:r>
              <a:rPr lang="zh-TW" altLang="en-US" dirty="0" smtClean="0"/>
              <a:t>常用網路指令</a:t>
            </a:r>
            <a:endParaRPr lang="en-US" altLang="zh-TW" dirty="0" smtClean="0"/>
          </a:p>
          <a:p>
            <a:pPr lvl="2"/>
            <a:r>
              <a:rPr lang="en-US" altLang="zh-TW" dirty="0" smtClean="0">
                <a:hlinkClick r:id="rId5"/>
              </a:rPr>
              <a:t>http://linux.vbird.org/linux_server/0140networkcommand.php</a:t>
            </a:r>
            <a:r>
              <a:rPr lang="en-US" altLang="zh-TW" dirty="0" smtClean="0"/>
              <a:t>	</a:t>
            </a:r>
            <a:endParaRPr lang="zh-TW" altLang="en-US" dirty="0"/>
          </a:p>
        </p:txBody>
      </p:sp>
    </p:spTree>
    <p:extLst>
      <p:ext uri="{BB962C8B-B14F-4D97-AF65-F5344CB8AC3E}">
        <p14:creationId xmlns:p14="http://schemas.microsoft.com/office/powerpoint/2010/main" val="3792184093"/>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smtClean="0"/>
              <a:t>檢視或設定</a:t>
            </a:r>
            <a:r>
              <a:rPr lang="en-US" altLang="zh-TW" dirty="0" smtClean="0"/>
              <a:t>Linux</a:t>
            </a:r>
            <a:r>
              <a:rPr lang="zh-TW" altLang="en-US" dirty="0" smtClean="0"/>
              <a:t>主機名稱</a:t>
            </a:r>
            <a:r>
              <a:rPr lang="en-US" altLang="zh-TW" dirty="0" smtClean="0"/>
              <a:t>(hostname)</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195</a:t>
            </a:fld>
            <a:endParaRPr lang="zh-TW" altLang="en-US"/>
          </a:p>
        </p:txBody>
      </p:sp>
      <p:sp>
        <p:nvSpPr>
          <p:cNvPr id="2" name="內容版面配置區 1"/>
          <p:cNvSpPr>
            <a:spLocks noGrp="1"/>
          </p:cNvSpPr>
          <p:nvPr>
            <p:ph sz="quarter" idx="1"/>
          </p:nvPr>
        </p:nvSpPr>
        <p:spPr/>
        <p:txBody>
          <a:bodyPr/>
          <a:lstStyle/>
          <a:p>
            <a:endParaRPr lang="en-US" altLang="zh-TW" dirty="0" smtClean="0"/>
          </a:p>
          <a:p>
            <a:endParaRPr lang="en-US" altLang="zh-TW" dirty="0" smtClean="0"/>
          </a:p>
          <a:p>
            <a:endParaRPr lang="en-US" altLang="zh-TW" dirty="0" smtClean="0"/>
          </a:p>
          <a:p>
            <a:r>
              <a:rPr lang="zh-TW" altLang="en-US" dirty="0"/>
              <a:t>檢視</a:t>
            </a:r>
            <a:r>
              <a:rPr lang="zh-TW" altLang="en-US" dirty="0" smtClean="0"/>
              <a:t>相關系統紀錄檔案</a:t>
            </a:r>
            <a:endParaRPr lang="en-US" altLang="zh-TW" dirty="0" smtClean="0"/>
          </a:p>
          <a:p>
            <a:pPr lvl="1"/>
            <a:r>
              <a:rPr lang="zh-TW" altLang="en-US" dirty="0" smtClean="0"/>
              <a:t>例如 </a:t>
            </a:r>
            <a:r>
              <a:rPr lang="en-US" altLang="zh-TW" dirty="0" smtClean="0"/>
              <a:t>cat</a:t>
            </a:r>
            <a:r>
              <a:rPr lang="zh-TW" altLang="en-US" dirty="0" smtClean="0"/>
              <a:t>  </a:t>
            </a:r>
            <a:r>
              <a:rPr lang="en-US" altLang="zh-TW" dirty="0" smtClean="0"/>
              <a:t>/</a:t>
            </a:r>
            <a:r>
              <a:rPr lang="en-US" altLang="zh-TW" dirty="0" err="1" smtClean="0"/>
              <a:t>etc</a:t>
            </a:r>
            <a:r>
              <a:rPr lang="en-US" altLang="zh-TW" dirty="0" smtClean="0"/>
              <a:t>/hostname</a:t>
            </a:r>
            <a:endParaRPr lang="zh-TW" altLang="en-US" dirty="0"/>
          </a:p>
        </p:txBody>
      </p:sp>
      <p:graphicFrame>
        <p:nvGraphicFramePr>
          <p:cNvPr id="6" name="資料庫圖表 5"/>
          <p:cNvGraphicFramePr/>
          <p:nvPr>
            <p:extLst>
              <p:ext uri="{D42A27DB-BD31-4B8C-83A1-F6EECF244321}">
                <p14:modId xmlns:p14="http://schemas.microsoft.com/office/powerpoint/2010/main" val="3518477088"/>
              </p:ext>
            </p:extLst>
          </p:nvPr>
        </p:nvGraphicFramePr>
        <p:xfrm>
          <a:off x="683568" y="1268760"/>
          <a:ext cx="7704856" cy="1224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資料庫圖表 4"/>
          <p:cNvGraphicFramePr/>
          <p:nvPr>
            <p:extLst>
              <p:ext uri="{D42A27DB-BD31-4B8C-83A1-F6EECF244321}">
                <p14:modId xmlns:p14="http://schemas.microsoft.com/office/powerpoint/2010/main" val="4286375755"/>
              </p:ext>
            </p:extLst>
          </p:nvPr>
        </p:nvGraphicFramePr>
        <p:xfrm>
          <a:off x="899592" y="3573016"/>
          <a:ext cx="7632848" cy="268007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199000185"/>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查詢主機名稱與</a:t>
            </a:r>
            <a:r>
              <a:rPr lang="en-US" altLang="zh-TW" dirty="0"/>
              <a:t>IP</a:t>
            </a:r>
            <a:r>
              <a:rPr lang="zh-TW" altLang="en-US" dirty="0"/>
              <a:t>位址的</a:t>
            </a:r>
            <a:r>
              <a:rPr lang="zh-TW" altLang="en-US" dirty="0" smtClean="0"/>
              <a:t>對應</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196</a:t>
            </a:fld>
            <a:endParaRPr lang="zh-TW" altLang="en-US"/>
          </a:p>
        </p:txBody>
      </p:sp>
      <p:sp>
        <p:nvSpPr>
          <p:cNvPr id="4" name="內容版面配置區 3"/>
          <p:cNvSpPr>
            <a:spLocks noGrp="1"/>
          </p:cNvSpPr>
          <p:nvPr>
            <p:ph sz="quarter" idx="1"/>
          </p:nvPr>
        </p:nvSpPr>
        <p:spPr/>
        <p:txBody>
          <a:bodyPr>
            <a:normAutofit lnSpcReduction="10000"/>
          </a:bodyPr>
          <a:lstStyle/>
          <a:p>
            <a:endParaRPr lang="en-US" altLang="zh-TW" sz="2800" dirty="0" smtClean="0"/>
          </a:p>
          <a:p>
            <a:endParaRPr lang="en-US" altLang="zh-TW" dirty="0"/>
          </a:p>
          <a:p>
            <a:endParaRPr lang="en-US" altLang="zh-TW" dirty="0" smtClean="0"/>
          </a:p>
          <a:p>
            <a:pPr lvl="1"/>
            <a:r>
              <a:rPr lang="en-US" altLang="zh-TW" dirty="0"/>
              <a:t>host  </a:t>
            </a:r>
            <a:r>
              <a:rPr lang="en-US" altLang="zh-TW" dirty="0">
                <a:hlinkClick r:id="rId3"/>
              </a:rPr>
              <a:t>www.ncu.edu.tw</a:t>
            </a:r>
            <a:r>
              <a:rPr lang="en-US" altLang="zh-TW" dirty="0"/>
              <a:t>		</a:t>
            </a:r>
            <a:r>
              <a:rPr lang="en-US" altLang="zh-TW" dirty="0">
                <a:solidFill>
                  <a:srgbClr val="00B050"/>
                </a:solidFill>
              </a:rPr>
              <a:t>#</a:t>
            </a:r>
            <a:r>
              <a:rPr lang="zh-TW" altLang="en-US" dirty="0">
                <a:solidFill>
                  <a:srgbClr val="00B050"/>
                </a:solidFill>
              </a:rPr>
              <a:t>用主機查詢</a:t>
            </a:r>
            <a:r>
              <a:rPr lang="en-US" altLang="zh-TW" dirty="0">
                <a:solidFill>
                  <a:srgbClr val="00B050"/>
                </a:solidFill>
              </a:rPr>
              <a:t>IP</a:t>
            </a:r>
          </a:p>
          <a:p>
            <a:endParaRPr lang="en-US" altLang="zh-TW" dirty="0"/>
          </a:p>
          <a:p>
            <a:endParaRPr lang="en-US" altLang="zh-TW" dirty="0"/>
          </a:p>
          <a:p>
            <a:endParaRPr lang="en-US" altLang="zh-TW" dirty="0"/>
          </a:p>
          <a:p>
            <a:pPr lvl="1"/>
            <a:r>
              <a:rPr lang="en-US" altLang="zh-TW" dirty="0"/>
              <a:t>host  140.115.17.151	</a:t>
            </a:r>
            <a:r>
              <a:rPr lang="en-US" altLang="zh-TW" dirty="0">
                <a:solidFill>
                  <a:srgbClr val="00B050"/>
                </a:solidFill>
              </a:rPr>
              <a:t>	#</a:t>
            </a:r>
            <a:r>
              <a:rPr lang="zh-TW" altLang="en-US" dirty="0">
                <a:solidFill>
                  <a:srgbClr val="00B050"/>
                </a:solidFill>
              </a:rPr>
              <a:t>用</a:t>
            </a:r>
            <a:r>
              <a:rPr lang="en-US" altLang="zh-TW" dirty="0">
                <a:solidFill>
                  <a:srgbClr val="00B050"/>
                </a:solidFill>
              </a:rPr>
              <a:t>IP</a:t>
            </a:r>
            <a:r>
              <a:rPr lang="zh-TW" altLang="en-US" dirty="0">
                <a:solidFill>
                  <a:srgbClr val="00B050"/>
                </a:solidFill>
              </a:rPr>
              <a:t>查詢主機</a:t>
            </a:r>
            <a:endParaRPr lang="en-US" altLang="zh-TW" dirty="0">
              <a:solidFill>
                <a:srgbClr val="00B050"/>
              </a:solidFill>
            </a:endParaRPr>
          </a:p>
          <a:p>
            <a:pPr lvl="3"/>
            <a:endParaRPr lang="en-US" altLang="zh-TW" dirty="0"/>
          </a:p>
          <a:p>
            <a:pPr lvl="3"/>
            <a:endParaRPr lang="en-US" altLang="zh-TW" dirty="0"/>
          </a:p>
          <a:p>
            <a:pPr lvl="1"/>
            <a:r>
              <a:rPr lang="en-US" altLang="zh-TW" dirty="0" err="1"/>
              <a:t>nslookup</a:t>
            </a:r>
            <a:r>
              <a:rPr lang="en-US" altLang="zh-TW" dirty="0"/>
              <a:t>  </a:t>
            </a:r>
            <a:r>
              <a:rPr lang="en-US" altLang="zh-TW" dirty="0">
                <a:hlinkClick r:id="rId3"/>
              </a:rPr>
              <a:t>www.ncu.edu.tw</a:t>
            </a:r>
            <a:r>
              <a:rPr lang="en-US" altLang="zh-TW" dirty="0">
                <a:solidFill>
                  <a:srgbClr val="00B050"/>
                </a:solidFill>
              </a:rPr>
              <a:t>	#</a:t>
            </a:r>
            <a:r>
              <a:rPr lang="zh-TW" altLang="en-US" dirty="0">
                <a:solidFill>
                  <a:srgbClr val="00B050"/>
                </a:solidFill>
              </a:rPr>
              <a:t>用主機查詢</a:t>
            </a:r>
            <a:r>
              <a:rPr lang="en-US" altLang="zh-TW" dirty="0">
                <a:solidFill>
                  <a:srgbClr val="00B050"/>
                </a:solidFill>
              </a:rPr>
              <a:t>IP</a:t>
            </a:r>
          </a:p>
          <a:p>
            <a:pPr lvl="1"/>
            <a:r>
              <a:rPr lang="en-US" altLang="zh-TW" dirty="0" err="1"/>
              <a:t>nslookup</a:t>
            </a:r>
            <a:r>
              <a:rPr lang="en-US" altLang="zh-TW" dirty="0"/>
              <a:t>  140.115.17.36	</a:t>
            </a:r>
            <a:r>
              <a:rPr lang="en-US" altLang="zh-TW" dirty="0">
                <a:solidFill>
                  <a:srgbClr val="00B050"/>
                </a:solidFill>
              </a:rPr>
              <a:t>#</a:t>
            </a:r>
            <a:r>
              <a:rPr lang="zh-TW" altLang="en-US" dirty="0">
                <a:solidFill>
                  <a:srgbClr val="00B050"/>
                </a:solidFill>
              </a:rPr>
              <a:t>用</a:t>
            </a:r>
            <a:r>
              <a:rPr lang="en-US" altLang="zh-TW" dirty="0">
                <a:solidFill>
                  <a:srgbClr val="00B050"/>
                </a:solidFill>
              </a:rPr>
              <a:t>IP</a:t>
            </a:r>
            <a:r>
              <a:rPr lang="zh-TW" altLang="en-US" dirty="0">
                <a:solidFill>
                  <a:srgbClr val="00B050"/>
                </a:solidFill>
              </a:rPr>
              <a:t>查詢主機</a:t>
            </a:r>
            <a:endParaRPr lang="en-US" altLang="zh-TW" dirty="0">
              <a:solidFill>
                <a:srgbClr val="00B050"/>
              </a:solidFill>
            </a:endParaRPr>
          </a:p>
          <a:p>
            <a:endParaRPr lang="zh-TW" altLang="en-US" dirty="0"/>
          </a:p>
        </p:txBody>
      </p:sp>
      <p:graphicFrame>
        <p:nvGraphicFramePr>
          <p:cNvPr id="5" name="資料庫圖表 4"/>
          <p:cNvGraphicFramePr/>
          <p:nvPr>
            <p:extLst>
              <p:ext uri="{D42A27DB-BD31-4B8C-83A1-F6EECF244321}">
                <p14:modId xmlns:p14="http://schemas.microsoft.com/office/powerpoint/2010/main" val="2449864779"/>
              </p:ext>
            </p:extLst>
          </p:nvPr>
        </p:nvGraphicFramePr>
        <p:xfrm>
          <a:off x="683568" y="1268760"/>
          <a:ext cx="7704856" cy="12241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矩形 5"/>
          <p:cNvSpPr/>
          <p:nvPr/>
        </p:nvSpPr>
        <p:spPr>
          <a:xfrm>
            <a:off x="827584" y="2979529"/>
            <a:ext cx="4680520" cy="116955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zh-TW" sz="1400" dirty="0" smtClean="0">
                <a:latin typeface="微軟正黑體" panose="020B0604030504040204" pitchFamily="34" charset="-120"/>
              </a:rPr>
              <a:t>www.ncu.edu.tw  has  address  140.115.17.151</a:t>
            </a:r>
            <a:endParaRPr lang="en-US" altLang="zh-TW" sz="1400" dirty="0">
              <a:latin typeface="微軟正黑體" panose="020B0604030504040204" pitchFamily="34" charset="-120"/>
            </a:endParaRPr>
          </a:p>
          <a:p>
            <a:r>
              <a:rPr lang="en-US" altLang="zh-TW" sz="1400" dirty="0" smtClean="0">
                <a:latin typeface="微軟正黑體" panose="020B0604030504040204" pitchFamily="34" charset="-120"/>
              </a:rPr>
              <a:t>www.ncu.edu.tw  has  address  140.115.17.152</a:t>
            </a:r>
            <a:endParaRPr lang="en-US" altLang="zh-TW" sz="1400" dirty="0">
              <a:latin typeface="微軟正黑體" panose="020B0604030504040204" pitchFamily="34" charset="-120"/>
            </a:endParaRPr>
          </a:p>
          <a:p>
            <a:r>
              <a:rPr lang="en-US" altLang="zh-TW" sz="1400" dirty="0" smtClean="0">
                <a:latin typeface="微軟正黑體" panose="020B0604030504040204" pitchFamily="34" charset="-120"/>
              </a:rPr>
              <a:t>www.ncu.edu.tw  has  address  140.115.17.36</a:t>
            </a:r>
            <a:endParaRPr lang="en-US" altLang="zh-TW" sz="1400" dirty="0">
              <a:latin typeface="微軟正黑體" panose="020B0604030504040204" pitchFamily="34" charset="-120"/>
            </a:endParaRPr>
          </a:p>
          <a:p>
            <a:r>
              <a:rPr lang="en-US" altLang="zh-TW" sz="1400" dirty="0" smtClean="0">
                <a:latin typeface="微軟正黑體" panose="020B0604030504040204" pitchFamily="34" charset="-120"/>
              </a:rPr>
              <a:t>www.ncu.edu.tw  has  address  140.115.17.37</a:t>
            </a:r>
            <a:endParaRPr lang="en-US" altLang="zh-TW" sz="1400" dirty="0">
              <a:latin typeface="微軟正黑體" panose="020B0604030504040204" pitchFamily="34" charset="-120"/>
            </a:endParaRPr>
          </a:p>
          <a:p>
            <a:r>
              <a:rPr lang="en-US" altLang="zh-TW" sz="1400" dirty="0" smtClean="0">
                <a:latin typeface="微軟正黑體" panose="020B0604030504040204" pitchFamily="34" charset="-120"/>
              </a:rPr>
              <a:t>www.ncu.edu.tw  has  address  140.115.17.38</a:t>
            </a:r>
            <a:endParaRPr lang="en-US" altLang="zh-TW" sz="1400" dirty="0">
              <a:latin typeface="微軟正黑體" panose="020B0604030504040204" pitchFamily="34" charset="-120"/>
            </a:endParaRPr>
          </a:p>
        </p:txBody>
      </p:sp>
      <p:sp>
        <p:nvSpPr>
          <p:cNvPr id="7" name="矩形 6"/>
          <p:cNvSpPr/>
          <p:nvPr/>
        </p:nvSpPr>
        <p:spPr>
          <a:xfrm>
            <a:off x="827584" y="4653136"/>
            <a:ext cx="7416824" cy="30777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zh-TW" sz="1400" dirty="0">
                <a:latin typeface="微軟正黑體" panose="020B0604030504040204" pitchFamily="34" charset="-120"/>
              </a:rPr>
              <a:t>151.17.115.140.in-addr.arpa  domain  name  pointer  www-vm1.cc.ncu.edu.tw.</a:t>
            </a:r>
          </a:p>
        </p:txBody>
      </p:sp>
    </p:spTree>
    <p:extLst>
      <p:ext uri="{BB962C8B-B14F-4D97-AF65-F5344CB8AC3E}">
        <p14:creationId xmlns:p14="http://schemas.microsoft.com/office/powerpoint/2010/main" val="1251008840"/>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補充資料：</a:t>
            </a:r>
            <a:r>
              <a:rPr lang="en-US" altLang="zh-TW" smtClean="0"/>
              <a:t>Domain Name System(DNS)</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197</a:t>
            </a:fld>
            <a:endParaRPr lang="zh-TW" altLang="en-US"/>
          </a:p>
        </p:txBody>
      </p:sp>
      <p:sp>
        <p:nvSpPr>
          <p:cNvPr id="4" name="內容版面配置區 3"/>
          <p:cNvSpPr>
            <a:spLocks noGrp="1"/>
          </p:cNvSpPr>
          <p:nvPr>
            <p:ph sz="quarter" idx="1"/>
          </p:nvPr>
        </p:nvSpPr>
        <p:spPr/>
        <p:txBody>
          <a:bodyPr/>
          <a:lstStyle/>
          <a:p>
            <a:r>
              <a:rPr lang="zh-TW" altLang="en-US" dirty="0" smtClean="0"/>
              <a:t>向 </a:t>
            </a:r>
            <a:r>
              <a:rPr lang="en-US" altLang="zh-TW" dirty="0" smtClean="0"/>
              <a:t>DNS </a:t>
            </a:r>
            <a:r>
              <a:rPr lang="zh-TW" altLang="en-US" dirty="0" smtClean="0"/>
              <a:t>伺服器查詢</a:t>
            </a:r>
            <a:r>
              <a:rPr lang="en-US" altLang="zh-TW" dirty="0" smtClean="0"/>
              <a:t>Hostname</a:t>
            </a:r>
            <a:r>
              <a:rPr lang="zh-TW" altLang="en-US" dirty="0" smtClean="0"/>
              <a:t>對應的</a:t>
            </a:r>
            <a:r>
              <a:rPr lang="en-US" altLang="zh-TW" dirty="0"/>
              <a:t>IP</a:t>
            </a:r>
            <a:r>
              <a:rPr lang="zh-TW" altLang="en-US" dirty="0" smtClean="0"/>
              <a:t>資訊 </a:t>
            </a:r>
            <a:endParaRPr lang="en-US" altLang="zh-TW" dirty="0" smtClean="0"/>
          </a:p>
        </p:txBody>
      </p:sp>
      <p:graphicFrame>
        <p:nvGraphicFramePr>
          <p:cNvPr id="14" name="表格 13"/>
          <p:cNvGraphicFramePr>
            <a:graphicFrameLocks noGrp="1"/>
          </p:cNvGraphicFramePr>
          <p:nvPr>
            <p:extLst>
              <p:ext uri="{D42A27DB-BD31-4B8C-83A1-F6EECF244321}">
                <p14:modId xmlns:p14="http://schemas.microsoft.com/office/powerpoint/2010/main" val="1704363240"/>
              </p:ext>
            </p:extLst>
          </p:nvPr>
        </p:nvGraphicFramePr>
        <p:xfrm>
          <a:off x="1002396" y="1772816"/>
          <a:ext cx="5585460" cy="1112520"/>
        </p:xfrm>
        <a:graphic>
          <a:graphicData uri="http://schemas.openxmlformats.org/drawingml/2006/table">
            <a:tbl>
              <a:tblPr firstRow="1" bandRow="1">
                <a:tableStyleId>{69012ECD-51FC-41F1-AA8D-1B2483CD663E}</a:tableStyleId>
              </a:tblPr>
              <a:tblGrid>
                <a:gridCol w="2189480">
                  <a:extLst>
                    <a:ext uri="{9D8B030D-6E8A-4147-A177-3AD203B41FA5}">
                      <a16:colId xmlns="" xmlns:a16="http://schemas.microsoft.com/office/drawing/2014/main" val="20000"/>
                    </a:ext>
                  </a:extLst>
                </a:gridCol>
                <a:gridCol w="3395980">
                  <a:extLst>
                    <a:ext uri="{9D8B030D-6E8A-4147-A177-3AD203B41FA5}">
                      <a16:colId xmlns="" xmlns:a16="http://schemas.microsoft.com/office/drawing/2014/main" val="20001"/>
                    </a:ext>
                  </a:extLst>
                </a:gridCol>
              </a:tblGrid>
              <a:tr h="370840">
                <a:tc>
                  <a:txBody>
                    <a:bodyPr/>
                    <a:lstStyle/>
                    <a:p>
                      <a:r>
                        <a:rPr lang="en-US" altLang="zh-TW" dirty="0" smtClean="0"/>
                        <a:t>DNS</a:t>
                      </a:r>
                      <a:r>
                        <a:rPr lang="zh-TW" altLang="en-US" dirty="0" smtClean="0"/>
                        <a:t>供應商</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dirty="0" smtClean="0"/>
                        <a:t>IP</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370840">
                <a:tc>
                  <a:txBody>
                    <a:bodyPr/>
                    <a:lstStyle/>
                    <a:p>
                      <a:r>
                        <a:rPr lang="en-US" altLang="zh-TW" dirty="0" err="1" smtClean="0"/>
                        <a:t>HiNet</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dirty="0" smtClean="0"/>
                        <a:t>168.95.1.1</a:t>
                      </a:r>
                      <a:r>
                        <a:rPr lang="zh-TW" altLang="en-US" dirty="0" smtClean="0"/>
                        <a:t> 及 </a:t>
                      </a:r>
                      <a:r>
                        <a:rPr lang="en-US" altLang="zh-TW" dirty="0" smtClean="0"/>
                        <a:t>168.95.192.1</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370840">
                <a:tc>
                  <a:txBody>
                    <a:bodyPr/>
                    <a:lstStyle/>
                    <a:p>
                      <a:r>
                        <a:rPr lang="en-US" altLang="zh-TW" dirty="0" smtClean="0"/>
                        <a:t>Google public</a:t>
                      </a:r>
                      <a:r>
                        <a:rPr lang="en-US" altLang="zh-TW" baseline="0" dirty="0" smtClean="0"/>
                        <a:t> </a:t>
                      </a:r>
                      <a:r>
                        <a:rPr lang="en-US" altLang="zh-TW" dirty="0" smtClean="0"/>
                        <a:t>DNS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dirty="0" smtClean="0"/>
                        <a:t>8.8.8.8</a:t>
                      </a:r>
                      <a:r>
                        <a:rPr lang="zh-TW" altLang="en-US" dirty="0" smtClean="0"/>
                        <a:t> 及 </a:t>
                      </a:r>
                      <a:r>
                        <a:rPr lang="en-US" altLang="zh-TW" dirty="0" smtClean="0"/>
                        <a:t>8.8.4.4</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bl>
          </a:graphicData>
        </a:graphic>
      </p:graphicFrame>
      <p:pic>
        <p:nvPicPr>
          <p:cNvPr id="15" name="內容版面配置區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88717" y="5153790"/>
            <a:ext cx="919379" cy="1051979"/>
          </a:xfrm>
          <a:prstGeom prst="rect">
            <a:avLst/>
          </a:prstGeom>
        </p:spPr>
      </p:pic>
      <p:pic>
        <p:nvPicPr>
          <p:cNvPr id="16" name="Picture 10" descr="Apuntar dominio externo a los DNS de un hosting + WordPress"/>
          <p:cNvPicPr>
            <a:picLocks noChangeAspect="1" noChangeArrowheads="1"/>
          </p:cNvPicPr>
          <p:nvPr/>
        </p:nvPicPr>
        <p:blipFill>
          <a:blip r:embed="rId4" cstate="email">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a:ext>
            </a:extLst>
          </a:blip>
          <a:srcRect/>
          <a:stretch>
            <a:fillRect/>
          </a:stretch>
        </p:blipFill>
        <p:spPr bwMode="auto">
          <a:xfrm>
            <a:off x="5002468" y="3435028"/>
            <a:ext cx="1106384" cy="938087"/>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直線單箭頭接點 16"/>
          <p:cNvCxnSpPr/>
          <p:nvPr/>
        </p:nvCxnSpPr>
        <p:spPr bwMode="auto">
          <a:xfrm flipV="1">
            <a:off x="3410323" y="4070039"/>
            <a:ext cx="1382250" cy="83523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8" name="矩形 17"/>
          <p:cNvSpPr/>
          <p:nvPr/>
        </p:nvSpPr>
        <p:spPr>
          <a:xfrm rot="19652802">
            <a:off x="3072083" y="4195104"/>
            <a:ext cx="1888659" cy="307777"/>
          </a:xfrm>
          <a:prstGeom prst="rect">
            <a:avLst/>
          </a:prstGeom>
        </p:spPr>
        <p:txBody>
          <a:bodyPr wrap="none">
            <a:spAutoFit/>
          </a:bodyPr>
          <a:lstStyle/>
          <a:p>
            <a:r>
              <a:rPr lang="en-US" altLang="zh-TW" sz="1400" dirty="0" smtClean="0"/>
              <a:t>1.</a:t>
            </a:r>
            <a:r>
              <a:rPr lang="zh-TW" altLang="en-US" sz="1400" dirty="0" smtClean="0"/>
              <a:t>詢問</a:t>
            </a:r>
            <a:r>
              <a:rPr lang="en-US" altLang="zh-TW" sz="1400" dirty="0" smtClean="0"/>
              <a:t>yahoo</a:t>
            </a:r>
            <a:r>
              <a:rPr lang="zh-TW" altLang="en-US" sz="1400" dirty="0" smtClean="0"/>
              <a:t>的</a:t>
            </a:r>
            <a:r>
              <a:rPr lang="en-US" altLang="zh-TW" sz="1400" dirty="0" smtClean="0"/>
              <a:t>IP</a:t>
            </a:r>
            <a:r>
              <a:rPr lang="zh-TW" altLang="en-US" sz="1400" dirty="0" smtClean="0"/>
              <a:t>位址</a:t>
            </a:r>
            <a:endParaRPr lang="zh-TW" altLang="en-US" sz="1400" dirty="0"/>
          </a:p>
        </p:txBody>
      </p:sp>
      <p:cxnSp>
        <p:nvCxnSpPr>
          <p:cNvPr id="19" name="直線單箭頭接點 18"/>
          <p:cNvCxnSpPr/>
          <p:nvPr/>
        </p:nvCxnSpPr>
        <p:spPr bwMode="auto">
          <a:xfrm flipH="1">
            <a:off x="3424421" y="4257084"/>
            <a:ext cx="1419873" cy="82790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0" name="矩形 19"/>
          <p:cNvSpPr/>
          <p:nvPr/>
        </p:nvSpPr>
        <p:spPr>
          <a:xfrm rot="19537328">
            <a:off x="3666978" y="4628681"/>
            <a:ext cx="1401346" cy="307777"/>
          </a:xfrm>
          <a:prstGeom prst="rect">
            <a:avLst/>
          </a:prstGeom>
        </p:spPr>
        <p:txBody>
          <a:bodyPr wrap="none">
            <a:spAutoFit/>
          </a:bodyPr>
          <a:lstStyle/>
          <a:p>
            <a:r>
              <a:rPr lang="en-US" altLang="zh-TW" sz="1400" dirty="0" smtClean="0"/>
              <a:t>2.IP</a:t>
            </a:r>
            <a:r>
              <a:rPr lang="zh-TW" altLang="en-US" sz="1400" dirty="0" smtClean="0"/>
              <a:t>位址的答案</a:t>
            </a:r>
            <a:endParaRPr lang="zh-TW" altLang="en-US" sz="1400" dirty="0"/>
          </a:p>
        </p:txBody>
      </p:sp>
      <p:cxnSp>
        <p:nvCxnSpPr>
          <p:cNvPr id="21" name="直線單箭頭接點 20"/>
          <p:cNvCxnSpPr/>
          <p:nvPr/>
        </p:nvCxnSpPr>
        <p:spPr bwMode="auto">
          <a:xfrm>
            <a:off x="4016412" y="5566582"/>
            <a:ext cx="1928289"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2" name="矩形 21"/>
          <p:cNvSpPr/>
          <p:nvPr/>
        </p:nvSpPr>
        <p:spPr>
          <a:xfrm>
            <a:off x="4248911" y="5291388"/>
            <a:ext cx="1410964" cy="307777"/>
          </a:xfrm>
          <a:prstGeom prst="rect">
            <a:avLst/>
          </a:prstGeom>
        </p:spPr>
        <p:txBody>
          <a:bodyPr wrap="none">
            <a:spAutoFit/>
          </a:bodyPr>
          <a:lstStyle/>
          <a:p>
            <a:r>
              <a:rPr lang="en-US" altLang="zh-TW" sz="1400" dirty="0" smtClean="0"/>
              <a:t>3.</a:t>
            </a:r>
            <a:r>
              <a:rPr lang="zh-TW" altLang="en-US" sz="1400" dirty="0" smtClean="0"/>
              <a:t>提出服務要求</a:t>
            </a:r>
            <a:endParaRPr lang="zh-TW" altLang="en-US" sz="1400" dirty="0"/>
          </a:p>
        </p:txBody>
      </p:sp>
      <p:cxnSp>
        <p:nvCxnSpPr>
          <p:cNvPr id="23" name="直線單箭頭接點 22"/>
          <p:cNvCxnSpPr/>
          <p:nvPr/>
        </p:nvCxnSpPr>
        <p:spPr bwMode="auto">
          <a:xfrm flipH="1">
            <a:off x="4016412" y="5704180"/>
            <a:ext cx="1928289"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4" name="矩形 23"/>
          <p:cNvSpPr/>
          <p:nvPr/>
        </p:nvSpPr>
        <p:spPr>
          <a:xfrm>
            <a:off x="4391960" y="5772978"/>
            <a:ext cx="1051891" cy="307777"/>
          </a:xfrm>
          <a:prstGeom prst="rect">
            <a:avLst/>
          </a:prstGeom>
        </p:spPr>
        <p:txBody>
          <a:bodyPr wrap="none">
            <a:spAutoFit/>
          </a:bodyPr>
          <a:lstStyle/>
          <a:p>
            <a:r>
              <a:rPr lang="en-US" altLang="zh-TW" sz="1400" dirty="0" smtClean="0"/>
              <a:t>4.</a:t>
            </a:r>
            <a:r>
              <a:rPr lang="zh-TW" altLang="en-US" sz="1400" dirty="0" smtClean="0"/>
              <a:t>回應要求</a:t>
            </a:r>
            <a:endParaRPr lang="zh-TW" altLang="en-US" sz="1400" dirty="0"/>
          </a:p>
        </p:txBody>
      </p:sp>
      <p:sp>
        <p:nvSpPr>
          <p:cNvPr id="25" name="矩形 24"/>
          <p:cNvSpPr/>
          <p:nvPr/>
        </p:nvSpPr>
        <p:spPr>
          <a:xfrm>
            <a:off x="5793850" y="4835628"/>
            <a:ext cx="1747594" cy="307777"/>
          </a:xfrm>
          <a:prstGeom prst="rect">
            <a:avLst/>
          </a:prstGeom>
        </p:spPr>
        <p:txBody>
          <a:bodyPr wrap="none">
            <a:spAutoFit/>
          </a:bodyPr>
          <a:lstStyle/>
          <a:p>
            <a:r>
              <a:rPr lang="zh-TW" altLang="en-US" sz="1400" dirty="0" smtClean="0"/>
              <a:t>服務提供者</a:t>
            </a:r>
            <a:r>
              <a:rPr lang="en-US" altLang="zh-TW" sz="1400" dirty="0" smtClean="0"/>
              <a:t>(yahoo)</a:t>
            </a:r>
            <a:endParaRPr lang="zh-TW" altLang="en-US" sz="1400" dirty="0"/>
          </a:p>
        </p:txBody>
      </p:sp>
      <p:sp>
        <p:nvSpPr>
          <p:cNvPr id="26" name="矩形 25"/>
          <p:cNvSpPr/>
          <p:nvPr/>
        </p:nvSpPr>
        <p:spPr>
          <a:xfrm>
            <a:off x="5048753" y="3140968"/>
            <a:ext cx="1152880" cy="307777"/>
          </a:xfrm>
          <a:prstGeom prst="rect">
            <a:avLst/>
          </a:prstGeom>
        </p:spPr>
        <p:txBody>
          <a:bodyPr wrap="none">
            <a:spAutoFit/>
          </a:bodyPr>
          <a:lstStyle/>
          <a:p>
            <a:r>
              <a:rPr lang="en-US" altLang="zh-TW" sz="1400" dirty="0" smtClean="0"/>
              <a:t>DNS </a:t>
            </a:r>
            <a:r>
              <a:rPr lang="zh-TW" altLang="en-US" sz="1400" dirty="0" smtClean="0"/>
              <a:t>伺服器</a:t>
            </a:r>
            <a:endParaRPr lang="zh-TW" altLang="en-US" sz="1400" dirty="0"/>
          </a:p>
        </p:txBody>
      </p:sp>
      <p:pic>
        <p:nvPicPr>
          <p:cNvPr id="27" name="Picture 15" descr="C:\Users\john\AppData\Local\Microsoft\Windows\INetCache\IE\0ZP5IE4G\programmer[1].jpg"/>
          <p:cNvPicPr>
            <a:picLocks noChangeAspect="1" noChangeArrowheads="1"/>
          </p:cNvPicPr>
          <p:nvPr/>
        </p:nvPicPr>
        <p:blipFill>
          <a:blip r:embed="rId6" cstate="email">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a:ext>
            </a:extLst>
          </a:blip>
          <a:srcRect/>
          <a:stretch>
            <a:fillRect/>
          </a:stretch>
        </p:blipFill>
        <p:spPr bwMode="auto">
          <a:xfrm>
            <a:off x="2454878" y="5129688"/>
            <a:ext cx="1113559" cy="1056082"/>
          </a:xfrm>
          <a:prstGeom prst="rect">
            <a:avLst/>
          </a:prstGeom>
          <a:noFill/>
          <a:extLst>
            <a:ext uri="{909E8E84-426E-40DD-AFC4-6F175D3DCCD1}">
              <a14:hiddenFill xmlns:a14="http://schemas.microsoft.com/office/drawing/2010/main">
                <a:solidFill>
                  <a:srgbClr val="FFFFFF"/>
                </a:solidFill>
              </a14:hiddenFill>
            </a:ext>
          </a:extLst>
        </p:spPr>
      </p:pic>
      <p:sp>
        <p:nvSpPr>
          <p:cNvPr id="49" name="圓角矩形圖說文字 48"/>
          <p:cNvSpPr/>
          <p:nvPr/>
        </p:nvSpPr>
        <p:spPr>
          <a:xfrm>
            <a:off x="755576" y="3861048"/>
            <a:ext cx="2088232" cy="1098198"/>
          </a:xfrm>
          <a:prstGeom prst="wedgeRoundRectCallout">
            <a:avLst>
              <a:gd name="adj1" fmla="val 39848"/>
              <a:gd name="adj2" fmla="val 68808"/>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TW" altLang="en-US" sz="1400" b="1" dirty="0">
                <a:latin typeface="+mn-ea"/>
              </a:rPr>
              <a:t>我想去</a:t>
            </a:r>
          </a:p>
          <a:p>
            <a:pPr algn="ctr"/>
            <a:r>
              <a:rPr lang="en-US" altLang="zh-TW" sz="1400" b="1" dirty="0">
                <a:latin typeface="+mn-ea"/>
              </a:rPr>
              <a:t>http://</a:t>
            </a:r>
            <a:r>
              <a:rPr lang="en-US" altLang="zh-TW" sz="1400" b="1" dirty="0" smtClean="0">
                <a:latin typeface="+mn-ea"/>
              </a:rPr>
              <a:t>tw.yahoo.com</a:t>
            </a:r>
            <a:endParaRPr lang="zh-TW" altLang="en-US" sz="1400" b="1" dirty="0">
              <a:latin typeface="+mn-ea"/>
            </a:endParaRPr>
          </a:p>
        </p:txBody>
      </p:sp>
    </p:spTree>
    <p:extLst>
      <p:ext uri="{BB962C8B-B14F-4D97-AF65-F5344CB8AC3E}">
        <p14:creationId xmlns:p14="http://schemas.microsoft.com/office/powerpoint/2010/main" val="1892154188"/>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補充資料：</a:t>
            </a:r>
            <a:r>
              <a:rPr lang="en-US" altLang="zh-TW" dirty="0" smtClean="0"/>
              <a:t>IP</a:t>
            </a:r>
            <a:r>
              <a:rPr lang="zh-TW" altLang="en-US" dirty="0" smtClean="0"/>
              <a:t>位址</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198</a:t>
            </a:fld>
            <a:endParaRPr lang="zh-TW" altLang="en-US"/>
          </a:p>
        </p:txBody>
      </p:sp>
      <p:graphicFrame>
        <p:nvGraphicFramePr>
          <p:cNvPr id="5" name="內容版面配置區 4"/>
          <p:cNvGraphicFramePr>
            <a:graphicFrameLocks noGrp="1"/>
          </p:cNvGraphicFramePr>
          <p:nvPr>
            <p:ph sz="quarter" idx="1"/>
            <p:extLst>
              <p:ext uri="{D42A27DB-BD31-4B8C-83A1-F6EECF244321}">
                <p14:modId xmlns:p14="http://schemas.microsoft.com/office/powerpoint/2010/main" val="3756640141"/>
              </p:ext>
            </p:extLst>
          </p:nvPr>
        </p:nvGraphicFramePr>
        <p:xfrm>
          <a:off x="457200" y="1219201"/>
          <a:ext cx="8229600" cy="35059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6070688"/>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檢視網路介面的狀態</a:t>
            </a:r>
            <a:r>
              <a:rPr lang="en-US" altLang="zh-TW" smtClean="0"/>
              <a:t>(ifconfig)</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199</a:t>
            </a:fld>
            <a:endParaRPr lang="zh-TW" altLang="en-US"/>
          </a:p>
        </p:txBody>
      </p:sp>
      <p:pic>
        <p:nvPicPr>
          <p:cNvPr id="5123" name="Picture 3"/>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80000"/>
                    </a14:imgEffect>
                  </a14:imgLayer>
                </a14:imgProps>
              </a:ext>
              <a:ext uri="{28A0092B-C50C-407E-A947-70E740481C1C}">
                <a14:useLocalDpi xmlns:a14="http://schemas.microsoft.com/office/drawing/2010/main"/>
              </a:ext>
            </a:extLst>
          </a:blip>
          <a:srcRect/>
          <a:stretch>
            <a:fillRect/>
          </a:stretch>
        </p:blipFill>
        <p:spPr bwMode="auto">
          <a:xfrm>
            <a:off x="1308666" y="1340768"/>
            <a:ext cx="7632848" cy="5112568"/>
          </a:xfrm>
          <a:prstGeom prst="rect">
            <a:avLst/>
          </a:prstGeom>
          <a:ln/>
        </p:spPr>
        <p:style>
          <a:lnRef idx="2">
            <a:schemeClr val="dk1"/>
          </a:lnRef>
          <a:fillRef idx="1">
            <a:schemeClr val="lt1"/>
          </a:fillRef>
          <a:effectRef idx="0">
            <a:schemeClr val="dk1"/>
          </a:effectRef>
          <a:fontRef idx="minor">
            <a:schemeClr val="dk1"/>
          </a:fontRef>
        </p:style>
      </p:pic>
      <p:sp>
        <p:nvSpPr>
          <p:cNvPr id="11" name="矩形 10"/>
          <p:cNvSpPr/>
          <p:nvPr/>
        </p:nvSpPr>
        <p:spPr>
          <a:xfrm>
            <a:off x="323528" y="1504821"/>
            <a:ext cx="595035" cy="584775"/>
          </a:xfrm>
          <a:prstGeom prst="rect">
            <a:avLst/>
          </a:prstGeom>
        </p:spPr>
        <p:txBody>
          <a:bodyPr wrap="none">
            <a:spAutoFit/>
          </a:bodyPr>
          <a:lstStyle/>
          <a:p>
            <a:r>
              <a:rPr lang="zh-TW" altLang="en-US" sz="1600" b="1" dirty="0" smtClean="0">
                <a:solidFill>
                  <a:srgbClr val="FF0000"/>
                </a:solidFill>
              </a:rPr>
              <a:t>網路</a:t>
            </a:r>
            <a:endParaRPr lang="en-US" altLang="zh-TW" sz="1600" b="1" dirty="0" smtClean="0">
              <a:solidFill>
                <a:srgbClr val="FF0000"/>
              </a:solidFill>
            </a:endParaRPr>
          </a:p>
          <a:p>
            <a:r>
              <a:rPr lang="zh-TW" altLang="en-US" sz="1600" b="1" dirty="0" smtClean="0">
                <a:solidFill>
                  <a:srgbClr val="FF0000"/>
                </a:solidFill>
              </a:rPr>
              <a:t>介面</a:t>
            </a:r>
            <a:endParaRPr lang="zh-TW" altLang="en-US" sz="1600" b="1" dirty="0">
              <a:solidFill>
                <a:srgbClr val="FF0000"/>
              </a:solidFill>
            </a:endParaRPr>
          </a:p>
        </p:txBody>
      </p:sp>
      <p:cxnSp>
        <p:nvCxnSpPr>
          <p:cNvPr id="13" name="直線單箭頭接點 12"/>
          <p:cNvCxnSpPr/>
          <p:nvPr/>
        </p:nvCxnSpPr>
        <p:spPr>
          <a:xfrm>
            <a:off x="899592" y="1797209"/>
            <a:ext cx="306755" cy="1"/>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4" name="圓角矩形 23"/>
          <p:cNvSpPr/>
          <p:nvPr/>
        </p:nvSpPr>
        <p:spPr>
          <a:xfrm>
            <a:off x="1835696" y="1948190"/>
            <a:ext cx="7236296" cy="54000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26" name="矩形 25"/>
          <p:cNvSpPr/>
          <p:nvPr/>
        </p:nvSpPr>
        <p:spPr>
          <a:xfrm>
            <a:off x="323528" y="2276872"/>
            <a:ext cx="595035" cy="338554"/>
          </a:xfrm>
          <a:prstGeom prst="rect">
            <a:avLst/>
          </a:prstGeom>
        </p:spPr>
        <p:txBody>
          <a:bodyPr wrap="none">
            <a:spAutoFit/>
          </a:bodyPr>
          <a:lstStyle/>
          <a:p>
            <a:r>
              <a:rPr lang="zh-TW" altLang="en-US" sz="1600" b="1" dirty="0" smtClean="0">
                <a:solidFill>
                  <a:srgbClr val="FF0000"/>
                </a:solidFill>
              </a:rPr>
              <a:t>位址</a:t>
            </a:r>
            <a:endParaRPr lang="zh-TW" altLang="en-US" sz="1600" b="1" dirty="0">
              <a:solidFill>
                <a:srgbClr val="FF0000"/>
              </a:solidFill>
            </a:endParaRPr>
          </a:p>
        </p:txBody>
      </p:sp>
      <p:sp>
        <p:nvSpPr>
          <p:cNvPr id="29" name="矩形 28"/>
          <p:cNvSpPr/>
          <p:nvPr/>
        </p:nvSpPr>
        <p:spPr>
          <a:xfrm>
            <a:off x="251520" y="3429000"/>
            <a:ext cx="1005403" cy="338554"/>
          </a:xfrm>
          <a:prstGeom prst="rect">
            <a:avLst/>
          </a:prstGeom>
        </p:spPr>
        <p:txBody>
          <a:bodyPr wrap="none">
            <a:spAutoFit/>
          </a:bodyPr>
          <a:lstStyle/>
          <a:p>
            <a:r>
              <a:rPr lang="zh-TW" altLang="en-US" sz="1600" b="1" dirty="0" smtClean="0">
                <a:solidFill>
                  <a:srgbClr val="FF0000"/>
                </a:solidFill>
              </a:rPr>
              <a:t>傳送封包</a:t>
            </a:r>
            <a:endParaRPr lang="zh-TW" altLang="en-US" sz="1600" b="1" dirty="0">
              <a:solidFill>
                <a:srgbClr val="FF0000"/>
              </a:solidFill>
            </a:endParaRPr>
          </a:p>
        </p:txBody>
      </p:sp>
      <p:cxnSp>
        <p:nvCxnSpPr>
          <p:cNvPr id="5120" name="直線單箭頭接點 5119"/>
          <p:cNvCxnSpPr/>
          <p:nvPr/>
        </p:nvCxnSpPr>
        <p:spPr>
          <a:xfrm>
            <a:off x="1328931" y="3598277"/>
            <a:ext cx="650781"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5" name="直線單箭頭接點 34"/>
          <p:cNvCxnSpPr/>
          <p:nvPr/>
        </p:nvCxnSpPr>
        <p:spPr>
          <a:xfrm>
            <a:off x="1328931" y="3022213"/>
            <a:ext cx="650781"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7" name="直線單箭頭接點 36"/>
          <p:cNvCxnSpPr/>
          <p:nvPr/>
        </p:nvCxnSpPr>
        <p:spPr>
          <a:xfrm flipV="1">
            <a:off x="899592" y="2226350"/>
            <a:ext cx="815181" cy="169277"/>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38" name="矩形 37"/>
          <p:cNvSpPr/>
          <p:nvPr/>
        </p:nvSpPr>
        <p:spPr>
          <a:xfrm>
            <a:off x="251520" y="2874422"/>
            <a:ext cx="1005403" cy="338554"/>
          </a:xfrm>
          <a:prstGeom prst="rect">
            <a:avLst/>
          </a:prstGeom>
        </p:spPr>
        <p:txBody>
          <a:bodyPr wrap="none">
            <a:spAutoFit/>
          </a:bodyPr>
          <a:lstStyle/>
          <a:p>
            <a:r>
              <a:rPr lang="zh-TW" altLang="en-US" sz="1600" b="1" dirty="0" smtClean="0">
                <a:solidFill>
                  <a:srgbClr val="FF0000"/>
                </a:solidFill>
              </a:rPr>
              <a:t>接收封包</a:t>
            </a:r>
            <a:endParaRPr lang="zh-TW" altLang="en-US" sz="1600" b="1" dirty="0">
              <a:solidFill>
                <a:srgbClr val="FF0000"/>
              </a:solidFill>
            </a:endParaRPr>
          </a:p>
        </p:txBody>
      </p:sp>
      <p:cxnSp>
        <p:nvCxnSpPr>
          <p:cNvPr id="40" name="直線單箭頭接點 39"/>
          <p:cNvCxnSpPr/>
          <p:nvPr/>
        </p:nvCxnSpPr>
        <p:spPr>
          <a:xfrm>
            <a:off x="880869" y="4293096"/>
            <a:ext cx="306755" cy="1"/>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41" name="矩形 40"/>
          <p:cNvSpPr/>
          <p:nvPr/>
        </p:nvSpPr>
        <p:spPr>
          <a:xfrm>
            <a:off x="304557" y="4077072"/>
            <a:ext cx="595035" cy="584775"/>
          </a:xfrm>
          <a:prstGeom prst="rect">
            <a:avLst/>
          </a:prstGeom>
        </p:spPr>
        <p:txBody>
          <a:bodyPr wrap="none">
            <a:spAutoFit/>
          </a:bodyPr>
          <a:lstStyle/>
          <a:p>
            <a:r>
              <a:rPr lang="zh-TW" altLang="en-US" sz="1600" b="1" dirty="0" smtClean="0">
                <a:solidFill>
                  <a:srgbClr val="FF0000"/>
                </a:solidFill>
              </a:rPr>
              <a:t>本地</a:t>
            </a:r>
            <a:endParaRPr lang="en-US" altLang="zh-TW" sz="1600" b="1" dirty="0" smtClean="0">
              <a:solidFill>
                <a:srgbClr val="FF0000"/>
              </a:solidFill>
            </a:endParaRPr>
          </a:p>
          <a:p>
            <a:r>
              <a:rPr lang="zh-TW" altLang="en-US" sz="1600" b="1" dirty="0" smtClean="0">
                <a:solidFill>
                  <a:srgbClr val="FF0000"/>
                </a:solidFill>
              </a:rPr>
              <a:t>迴路</a:t>
            </a:r>
            <a:endParaRPr lang="zh-TW" altLang="en-US" sz="1600" b="1" dirty="0">
              <a:solidFill>
                <a:srgbClr val="FF0000"/>
              </a:solidFill>
            </a:endParaRPr>
          </a:p>
        </p:txBody>
      </p:sp>
      <p:sp>
        <p:nvSpPr>
          <p:cNvPr id="42" name="圓角矩形 41"/>
          <p:cNvSpPr/>
          <p:nvPr/>
        </p:nvSpPr>
        <p:spPr>
          <a:xfrm>
            <a:off x="1979712" y="4437112"/>
            <a:ext cx="5184576" cy="54000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14308183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課程注意事項</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2</a:t>
            </a:fld>
            <a:endParaRPr lang="zh-TW" altLang="en-US"/>
          </a:p>
        </p:txBody>
      </p:sp>
      <p:sp>
        <p:nvSpPr>
          <p:cNvPr id="3" name="內容版面配置區 2"/>
          <p:cNvSpPr>
            <a:spLocks noGrp="1"/>
          </p:cNvSpPr>
          <p:nvPr>
            <p:ph sz="quarter" idx="1"/>
          </p:nvPr>
        </p:nvSpPr>
        <p:spPr/>
        <p:txBody>
          <a:bodyPr/>
          <a:lstStyle/>
          <a:p>
            <a:r>
              <a:rPr lang="zh-TW" altLang="en-US" sz="3200" dirty="0" smtClean="0"/>
              <a:t>課程教學資源網站</a:t>
            </a:r>
            <a:endParaRPr lang="en-US" altLang="zh-TW" sz="3200" dirty="0" smtClean="0"/>
          </a:p>
          <a:p>
            <a:pPr lvl="1"/>
            <a:r>
              <a:rPr lang="en-US" altLang="zh-TW" sz="2800" dirty="0" smtClean="0"/>
              <a:t>https://sites.google.com/site/iiimyclass/Linux</a:t>
            </a:r>
            <a:endParaRPr lang="zh-TW" altLang="en-US" sz="2800" dirty="0" smtClean="0"/>
          </a:p>
          <a:p>
            <a:endParaRPr lang="en-US" altLang="zh-TW" sz="3200" dirty="0" smtClean="0"/>
          </a:p>
          <a:p>
            <a:r>
              <a:rPr lang="zh-TW" altLang="en-US" sz="3200" dirty="0" smtClean="0"/>
              <a:t>請從網頁下載評量習題</a:t>
            </a:r>
            <a:endParaRPr lang="en-US" altLang="zh-TW" sz="3200" dirty="0" smtClean="0"/>
          </a:p>
          <a:p>
            <a:endParaRPr lang="en-US" altLang="zh-TW" sz="3200" dirty="0" smtClean="0"/>
          </a:p>
          <a:p>
            <a:r>
              <a:rPr lang="zh-TW" altLang="en-US" sz="3200" dirty="0" smtClean="0"/>
              <a:t>作</a:t>
            </a:r>
            <a:r>
              <a:rPr lang="zh-TW" altLang="en-US" sz="3200" dirty="0" smtClean="0"/>
              <a:t>答後於</a:t>
            </a:r>
            <a:r>
              <a:rPr lang="zh-TW" altLang="en-US" sz="3200" u="sng" dirty="0" smtClean="0"/>
              <a:t>課程最後一天</a:t>
            </a:r>
            <a:r>
              <a:rPr lang="zh-TW" altLang="en-US" sz="3200" dirty="0" smtClean="0"/>
              <a:t>繳交至下列</a:t>
            </a:r>
            <a:r>
              <a:rPr lang="zh-TW" altLang="en-US" sz="3100" dirty="0" smtClean="0"/>
              <a:t>信箱：</a:t>
            </a:r>
            <a:endParaRPr lang="en-US" altLang="zh-TW" sz="3100" dirty="0"/>
          </a:p>
          <a:p>
            <a:pPr lvl="1"/>
            <a:r>
              <a:rPr lang="en-US" altLang="zh-TW" sz="3100" dirty="0" smtClean="0"/>
              <a:t>iiimyclass@gmail.com</a:t>
            </a:r>
            <a:endParaRPr lang="en-US" altLang="zh-TW" sz="3100" dirty="0"/>
          </a:p>
          <a:p>
            <a:endParaRPr lang="en-US" altLang="zh-TW" sz="3100" dirty="0"/>
          </a:p>
          <a:p>
            <a:endParaRPr lang="zh-TW" altLang="en-US" dirty="0"/>
          </a:p>
        </p:txBody>
      </p:sp>
      <p:pic>
        <p:nvPicPr>
          <p:cNvPr id="5" name="圖片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380312" y="4941168"/>
            <a:ext cx="1351037" cy="1351037"/>
          </a:xfrm>
          <a:prstGeom prst="rect">
            <a:avLst/>
          </a:prstGeom>
        </p:spPr>
      </p:pic>
    </p:spTree>
    <p:extLst>
      <p:ext uri="{BB962C8B-B14F-4D97-AF65-F5344CB8AC3E}">
        <p14:creationId xmlns:p14="http://schemas.microsoft.com/office/powerpoint/2010/main" val="29909722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20</a:t>
            </a:fld>
            <a:endParaRPr lang="zh-TW" altLang="en-US"/>
          </a:p>
        </p:txBody>
      </p:sp>
      <p:pic>
        <p:nvPicPr>
          <p:cNvPr id="2050" name="Picture 2"/>
          <p:cNvPicPr>
            <a:picLocks noChangeAspect="1" noChangeArrowheads="1"/>
          </p:cNvPicPr>
          <p:nvPr/>
        </p:nvPicPr>
        <p:blipFill>
          <a:blip r:embed="rId2" cstate="email">
            <a:extLst>
              <a:ext uri="{BEBA8EAE-BF5A-486C-A8C5-ECC9F3942E4B}">
                <a14:imgProps xmlns:a14="http://schemas.microsoft.com/office/drawing/2010/main">
                  <a14:imgLayer r:embed="rId3">
                    <a14:imgEffect>
                      <a14:sharpenSoften amount="30000"/>
                    </a14:imgEffect>
                  </a14:imgLayer>
                </a14:imgProps>
              </a:ext>
              <a:ext uri="{28A0092B-C50C-407E-A947-70E740481C1C}">
                <a14:useLocalDpi xmlns:a14="http://schemas.microsoft.com/office/drawing/2010/main"/>
              </a:ext>
            </a:extLst>
          </a:blip>
          <a:srcRect/>
          <a:stretch>
            <a:fillRect/>
          </a:stretch>
        </p:blipFill>
        <p:spPr bwMode="auto">
          <a:xfrm>
            <a:off x="467544" y="242646"/>
            <a:ext cx="8136904" cy="6102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3203848" y="5661248"/>
            <a:ext cx="2304256" cy="288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85165026"/>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7" name="Rectangle 2"/>
          <p:cNvSpPr>
            <a:spLocks noGrp="1" noChangeArrowheads="1"/>
          </p:cNvSpPr>
          <p:nvPr>
            <p:ph type="title"/>
          </p:nvPr>
        </p:nvSpPr>
        <p:spPr/>
        <p:txBody>
          <a:bodyPr/>
          <a:lstStyle/>
          <a:p>
            <a:r>
              <a:rPr lang="zh-TW" altLang="en-US" smtClean="0"/>
              <a:t>設定網路介面</a:t>
            </a:r>
            <a:r>
              <a:rPr lang="en-US" altLang="zh-TW" smtClean="0"/>
              <a:t>(ifconfig) </a:t>
            </a:r>
            <a:endParaRPr lang="en-US" altLang="zh-TW" dirty="0" smtClean="0"/>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200</a:t>
            </a:fld>
            <a:endParaRPr lang="zh-TW" altLang="en-US"/>
          </a:p>
        </p:txBody>
      </p:sp>
      <p:sp>
        <p:nvSpPr>
          <p:cNvPr id="231428" name="Rectangle 3"/>
          <p:cNvSpPr>
            <a:spLocks noGrp="1" noChangeArrowheads="1"/>
          </p:cNvSpPr>
          <p:nvPr>
            <p:ph sz="quarter" idx="1"/>
          </p:nvPr>
        </p:nvSpPr>
        <p:spPr/>
        <p:txBody>
          <a:bodyPr/>
          <a:lstStyle/>
          <a:p>
            <a:r>
              <a:rPr lang="en-US" altLang="zh-TW" dirty="0" err="1" smtClean="0"/>
              <a:t>ifconfig</a:t>
            </a:r>
            <a:r>
              <a:rPr lang="en-US" altLang="zh-TW" dirty="0" smtClean="0"/>
              <a:t>  </a:t>
            </a:r>
            <a:r>
              <a:rPr lang="zh-TW" altLang="en-US" dirty="0" smtClean="0"/>
              <a:t>網路卡介面 參數</a:t>
            </a:r>
            <a:r>
              <a:rPr lang="en-US" altLang="zh-TW" dirty="0" smtClean="0"/>
              <a:t>|</a:t>
            </a:r>
            <a:r>
              <a:rPr lang="zh-TW" altLang="en-US" dirty="0" smtClean="0"/>
              <a:t>位址 </a:t>
            </a:r>
            <a:r>
              <a:rPr lang="en-US" altLang="zh-TW" dirty="0" smtClean="0"/>
              <a:t>	</a:t>
            </a:r>
            <a:r>
              <a:rPr lang="en-US" altLang="zh-TW" dirty="0" smtClean="0">
                <a:solidFill>
                  <a:srgbClr val="00B050"/>
                </a:solidFill>
              </a:rPr>
              <a:t>#</a:t>
            </a:r>
            <a:r>
              <a:rPr lang="zh-TW" altLang="en-US" dirty="0" smtClean="0">
                <a:solidFill>
                  <a:srgbClr val="00B050"/>
                </a:solidFill>
              </a:rPr>
              <a:t>須</a:t>
            </a:r>
            <a:r>
              <a:rPr lang="zh-TW" altLang="en-US" dirty="0">
                <a:solidFill>
                  <a:srgbClr val="00B050"/>
                </a:solidFill>
              </a:rPr>
              <a:t>用</a:t>
            </a:r>
            <a:r>
              <a:rPr lang="en-US" altLang="zh-TW" dirty="0" smtClean="0">
                <a:solidFill>
                  <a:srgbClr val="00B050"/>
                </a:solidFill>
              </a:rPr>
              <a:t>root</a:t>
            </a:r>
            <a:r>
              <a:rPr lang="zh-TW" altLang="en-US" dirty="0" smtClean="0">
                <a:solidFill>
                  <a:srgbClr val="00B050"/>
                </a:solidFill>
              </a:rPr>
              <a:t>設定</a:t>
            </a:r>
            <a:endParaRPr lang="en-US" altLang="zh-TW" dirty="0" smtClean="0">
              <a:solidFill>
                <a:srgbClr val="00B050"/>
              </a:solidFill>
            </a:endParaRPr>
          </a:p>
          <a:p>
            <a:pPr lvl="2"/>
            <a:endParaRPr lang="en-US" altLang="zh-TW" dirty="0" smtClean="0"/>
          </a:p>
        </p:txBody>
      </p:sp>
      <p:graphicFrame>
        <p:nvGraphicFramePr>
          <p:cNvPr id="2" name="表格 1"/>
          <p:cNvGraphicFramePr>
            <a:graphicFrameLocks noGrp="1"/>
          </p:cNvGraphicFramePr>
          <p:nvPr>
            <p:extLst>
              <p:ext uri="{D42A27DB-BD31-4B8C-83A1-F6EECF244321}">
                <p14:modId xmlns:p14="http://schemas.microsoft.com/office/powerpoint/2010/main" val="916001035"/>
              </p:ext>
            </p:extLst>
          </p:nvPr>
        </p:nvGraphicFramePr>
        <p:xfrm>
          <a:off x="609113" y="4509120"/>
          <a:ext cx="7779311" cy="1483360"/>
        </p:xfrm>
        <a:graphic>
          <a:graphicData uri="http://schemas.openxmlformats.org/drawingml/2006/table">
            <a:tbl>
              <a:tblPr firstRow="1" bandRow="1">
                <a:tableStyleId>{69012ECD-51FC-41F1-AA8D-1B2483CD663E}</a:tableStyleId>
              </a:tblPr>
              <a:tblGrid>
                <a:gridCol w="5414092">
                  <a:extLst>
                    <a:ext uri="{9D8B030D-6E8A-4147-A177-3AD203B41FA5}">
                      <a16:colId xmlns="" xmlns:a16="http://schemas.microsoft.com/office/drawing/2014/main" val="20000"/>
                    </a:ext>
                  </a:extLst>
                </a:gridCol>
                <a:gridCol w="2365219">
                  <a:extLst>
                    <a:ext uri="{9D8B030D-6E8A-4147-A177-3AD203B41FA5}">
                      <a16:colId xmlns="" xmlns:a16="http://schemas.microsoft.com/office/drawing/2014/main" val="20001"/>
                    </a:ext>
                  </a:extLst>
                </a:gridCol>
              </a:tblGrid>
              <a:tr h="370840">
                <a:tc>
                  <a:txBody>
                    <a:bodyPr/>
                    <a:lstStyle/>
                    <a:p>
                      <a:r>
                        <a:rPr lang="zh-TW" altLang="en-US" sz="1600" dirty="0" smtClean="0"/>
                        <a:t>指令範例</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說明</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370840">
                <a:tc>
                  <a:txBody>
                    <a:bodyPr/>
                    <a:lstStyle/>
                    <a:p>
                      <a:r>
                        <a:rPr lang="en-US" altLang="zh-TW" sz="1600" dirty="0" err="1" smtClean="0"/>
                        <a:t>sudo</a:t>
                      </a:r>
                      <a:r>
                        <a:rPr lang="en-US" altLang="zh-TW" sz="1600" dirty="0" smtClean="0"/>
                        <a:t> </a:t>
                      </a:r>
                      <a:r>
                        <a:rPr lang="en-US" altLang="zh-TW" sz="1600" dirty="0" err="1" smtClean="0"/>
                        <a:t>ifconfig</a:t>
                      </a:r>
                      <a:r>
                        <a:rPr lang="zh-TW" altLang="en-US" sz="1600" dirty="0" smtClean="0"/>
                        <a:t> </a:t>
                      </a:r>
                      <a:r>
                        <a:rPr lang="en-US" altLang="zh-TW" sz="1600" dirty="0" smtClean="0"/>
                        <a:t> enp0s3 down</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停用</a:t>
                      </a:r>
                      <a:r>
                        <a:rPr lang="en-US" altLang="zh-TW" sz="1600" dirty="0" smtClean="0"/>
                        <a:t>enp0s3</a:t>
                      </a:r>
                      <a:r>
                        <a:rPr lang="zh-TW" altLang="en-US" sz="1600" dirty="0" smtClean="0"/>
                        <a:t>網路介面</a:t>
                      </a:r>
                      <a:endParaRPr lang="en-US" altLang="zh-TW" sz="16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370840">
                <a:tc>
                  <a:txBody>
                    <a:bodyPr/>
                    <a:lstStyle/>
                    <a:p>
                      <a:r>
                        <a:rPr lang="en-US" altLang="zh-TW" sz="1600" dirty="0" err="1" smtClean="0"/>
                        <a:t>sudo</a:t>
                      </a:r>
                      <a:r>
                        <a:rPr lang="en-US" altLang="zh-TW" sz="1600" dirty="0" smtClean="0"/>
                        <a:t> </a:t>
                      </a:r>
                      <a:r>
                        <a:rPr lang="en-US" altLang="zh-TW" sz="1600" dirty="0" err="1" smtClean="0"/>
                        <a:t>ifconfig</a:t>
                      </a:r>
                      <a:r>
                        <a:rPr lang="en-US" altLang="zh-TW" sz="1600" dirty="0" smtClean="0"/>
                        <a:t> </a:t>
                      </a:r>
                      <a:r>
                        <a:rPr lang="zh-TW" altLang="en-US" sz="1600" dirty="0" smtClean="0"/>
                        <a:t> </a:t>
                      </a:r>
                      <a:r>
                        <a:rPr lang="en-US" altLang="zh-TW" sz="1600" dirty="0" smtClean="0"/>
                        <a:t>enp0s3 192.168.0.1</a:t>
                      </a:r>
                      <a:r>
                        <a:rPr lang="zh-TW" altLang="en-US" sz="1600" dirty="0" smtClean="0"/>
                        <a:t> </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設定</a:t>
                      </a:r>
                      <a:r>
                        <a:rPr lang="en-US" altLang="zh-TW" sz="1600" dirty="0" smtClean="0"/>
                        <a:t>IP</a:t>
                      </a:r>
                      <a:r>
                        <a:rPr lang="zh-TW" altLang="en-US" sz="1600" dirty="0" smtClean="0"/>
                        <a:t>為</a:t>
                      </a:r>
                      <a:r>
                        <a:rPr lang="en-US" altLang="zh-TW" sz="1600" dirty="0" smtClean="0"/>
                        <a:t>192.168.0.1</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370840">
                <a:tc>
                  <a:txBody>
                    <a:bodyPr/>
                    <a:lstStyle/>
                    <a:p>
                      <a:r>
                        <a:rPr lang="en-US" altLang="zh-TW" sz="1600" dirty="0" err="1" smtClean="0"/>
                        <a:t>sudo</a:t>
                      </a:r>
                      <a:r>
                        <a:rPr lang="en-US" altLang="zh-TW" sz="1600" dirty="0" smtClean="0"/>
                        <a:t> </a:t>
                      </a:r>
                      <a:r>
                        <a:rPr lang="en-US" altLang="zh-TW" sz="1600" dirty="0" err="1" smtClean="0"/>
                        <a:t>ifconfig</a:t>
                      </a:r>
                      <a:r>
                        <a:rPr lang="en-US" altLang="zh-TW" sz="1600" dirty="0" smtClean="0"/>
                        <a:t> </a:t>
                      </a:r>
                      <a:r>
                        <a:rPr lang="zh-TW" altLang="en-US" sz="1600" dirty="0" smtClean="0"/>
                        <a:t> </a:t>
                      </a:r>
                      <a:r>
                        <a:rPr lang="en-US" altLang="zh-TW" sz="1600" dirty="0" smtClean="0"/>
                        <a:t>enp0s3 192.168.0.1  netmask  255.255.0.0</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設定</a:t>
                      </a:r>
                      <a:r>
                        <a:rPr lang="en-US" altLang="zh-TW" sz="1600" dirty="0" smtClean="0"/>
                        <a:t>IP</a:t>
                      </a:r>
                      <a:r>
                        <a:rPr lang="zh-TW" altLang="en-US" sz="1600" dirty="0" smtClean="0"/>
                        <a:t>及遮罩</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bl>
          </a:graphicData>
        </a:graphic>
      </p:graphicFrame>
      <p:graphicFrame>
        <p:nvGraphicFramePr>
          <p:cNvPr id="10" name="內容版面配置區 5"/>
          <p:cNvGraphicFramePr>
            <a:graphicFrameLocks/>
          </p:cNvGraphicFramePr>
          <p:nvPr>
            <p:extLst>
              <p:ext uri="{D42A27DB-BD31-4B8C-83A1-F6EECF244321}">
                <p14:modId xmlns:p14="http://schemas.microsoft.com/office/powerpoint/2010/main" val="1807678003"/>
              </p:ext>
            </p:extLst>
          </p:nvPr>
        </p:nvGraphicFramePr>
        <p:xfrm>
          <a:off x="395536" y="1628800"/>
          <a:ext cx="8496944" cy="26642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16477187"/>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編輯網路卡設定檔以設定</a:t>
            </a:r>
            <a:r>
              <a:rPr lang="en-US" altLang="zh-TW" smtClean="0"/>
              <a:t>IP</a:t>
            </a:r>
            <a:endParaRPr lang="en-US" altLang="zh-TW"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201</a:t>
            </a:fld>
            <a:endParaRPr lang="zh-TW" altLang="en-US"/>
          </a:p>
        </p:txBody>
      </p:sp>
      <p:sp>
        <p:nvSpPr>
          <p:cNvPr id="4" name="內容版面配置區 3"/>
          <p:cNvSpPr>
            <a:spLocks noGrp="1"/>
          </p:cNvSpPr>
          <p:nvPr>
            <p:ph sz="quarter" idx="1"/>
          </p:nvPr>
        </p:nvSpPr>
        <p:spPr/>
        <p:txBody>
          <a:bodyPr/>
          <a:lstStyle/>
          <a:p>
            <a:r>
              <a:rPr lang="zh-TW" altLang="en-US" dirty="0"/>
              <a:t>編輯</a:t>
            </a:r>
            <a:r>
              <a:rPr lang="zh-TW" altLang="en-US" dirty="0" smtClean="0"/>
              <a:t>設定檔</a:t>
            </a:r>
            <a:endParaRPr lang="en-US" altLang="zh-TW" dirty="0" smtClean="0"/>
          </a:p>
          <a:p>
            <a:pPr lvl="1"/>
            <a:r>
              <a:rPr lang="en-US" altLang="zh-TW" dirty="0" err="1" smtClean="0"/>
              <a:t>sudo</a:t>
            </a:r>
            <a:r>
              <a:rPr lang="en-US" altLang="zh-TW" dirty="0" smtClean="0"/>
              <a:t> </a:t>
            </a:r>
            <a:r>
              <a:rPr lang="zh-TW" altLang="en-US" dirty="0" smtClean="0"/>
              <a:t> </a:t>
            </a:r>
            <a:r>
              <a:rPr lang="en-US" altLang="zh-TW" dirty="0" smtClean="0"/>
              <a:t>vi  /</a:t>
            </a:r>
            <a:r>
              <a:rPr lang="en-US" altLang="zh-TW" dirty="0" err="1" smtClean="0"/>
              <a:t>etc</a:t>
            </a:r>
            <a:r>
              <a:rPr lang="en-US" altLang="zh-TW" dirty="0" smtClean="0"/>
              <a:t>/</a:t>
            </a:r>
            <a:r>
              <a:rPr lang="en-US" altLang="zh-TW" dirty="0" err="1" smtClean="0"/>
              <a:t>sysconfig</a:t>
            </a:r>
            <a:r>
              <a:rPr lang="en-US" altLang="zh-TW" dirty="0" smtClean="0"/>
              <a:t>/network-scripts/ifcfg-enp0s3</a:t>
            </a:r>
          </a:p>
          <a:p>
            <a:endParaRPr lang="en-US" altLang="zh-TW" dirty="0" smtClean="0"/>
          </a:p>
          <a:p>
            <a:r>
              <a:rPr lang="zh-TW" altLang="en-US" dirty="0" smtClean="0"/>
              <a:t>調整變數設定</a:t>
            </a:r>
            <a:endParaRPr lang="en-US" altLang="zh-TW" dirty="0" smtClean="0"/>
          </a:p>
          <a:p>
            <a:endParaRPr lang="en-US" altLang="zh-TW" dirty="0" smtClean="0"/>
          </a:p>
          <a:p>
            <a:r>
              <a:rPr lang="zh-TW" altLang="en-US" dirty="0" smtClean="0"/>
              <a:t>關閉網路卡</a:t>
            </a:r>
            <a:endParaRPr lang="en-US" altLang="zh-TW" dirty="0" smtClean="0"/>
          </a:p>
          <a:p>
            <a:pPr lvl="1"/>
            <a:r>
              <a:rPr lang="en-US" altLang="zh-TW" dirty="0" err="1" smtClean="0"/>
              <a:t>sudo</a:t>
            </a:r>
            <a:r>
              <a:rPr lang="en-US" altLang="zh-TW" dirty="0" smtClean="0"/>
              <a:t> </a:t>
            </a:r>
            <a:r>
              <a:rPr lang="zh-TW" altLang="en-US" dirty="0" smtClean="0"/>
              <a:t> </a:t>
            </a:r>
            <a:r>
              <a:rPr lang="en-US" altLang="zh-TW" dirty="0" err="1" smtClean="0"/>
              <a:t>ifdown</a:t>
            </a:r>
            <a:r>
              <a:rPr lang="zh-TW" altLang="en-US" dirty="0" smtClean="0"/>
              <a:t>  </a:t>
            </a:r>
            <a:r>
              <a:rPr lang="en-US" altLang="zh-TW" dirty="0" smtClean="0"/>
              <a:t>enp0s3</a:t>
            </a:r>
          </a:p>
          <a:p>
            <a:endParaRPr lang="en-US" altLang="zh-TW" dirty="0" smtClean="0"/>
          </a:p>
          <a:p>
            <a:r>
              <a:rPr lang="zh-TW" altLang="en-US" dirty="0" smtClean="0"/>
              <a:t>啟用網路卡</a:t>
            </a:r>
            <a:endParaRPr lang="en-US" altLang="zh-TW" dirty="0" smtClean="0"/>
          </a:p>
          <a:p>
            <a:pPr lvl="1"/>
            <a:r>
              <a:rPr lang="en-US" altLang="zh-TW" dirty="0" err="1" smtClean="0"/>
              <a:t>sudo</a:t>
            </a:r>
            <a:r>
              <a:rPr lang="en-US" altLang="zh-TW" dirty="0" smtClean="0"/>
              <a:t> </a:t>
            </a:r>
            <a:r>
              <a:rPr lang="zh-TW" altLang="en-US" dirty="0" smtClean="0"/>
              <a:t> </a:t>
            </a:r>
            <a:r>
              <a:rPr lang="en-US" altLang="zh-TW" dirty="0" err="1" smtClean="0"/>
              <a:t>ifup</a:t>
            </a:r>
            <a:r>
              <a:rPr lang="en-US" altLang="zh-TW" dirty="0" smtClean="0"/>
              <a:t> </a:t>
            </a:r>
            <a:r>
              <a:rPr lang="zh-TW" altLang="en-US" dirty="0" smtClean="0"/>
              <a:t> </a:t>
            </a:r>
            <a:r>
              <a:rPr lang="en-US" altLang="zh-TW" dirty="0" smtClean="0"/>
              <a:t>enp0s3 </a:t>
            </a:r>
            <a:endParaRPr lang="zh-TW" altLang="en-US" dirty="0"/>
          </a:p>
        </p:txBody>
      </p:sp>
      <p:sp>
        <p:nvSpPr>
          <p:cNvPr id="5" name="矩形 4"/>
          <p:cNvSpPr/>
          <p:nvPr/>
        </p:nvSpPr>
        <p:spPr>
          <a:xfrm>
            <a:off x="4392488" y="2204864"/>
            <a:ext cx="4572000" cy="3785652"/>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r>
              <a:rPr lang="en-US" altLang="zh-TW" sz="1600" dirty="0"/>
              <a:t>TYPE=Ethernet</a:t>
            </a:r>
          </a:p>
          <a:p>
            <a:r>
              <a:rPr lang="en-US" altLang="zh-TW" sz="1600" dirty="0"/>
              <a:t>PROXY_METHOD=none</a:t>
            </a:r>
          </a:p>
          <a:p>
            <a:r>
              <a:rPr lang="en-US" altLang="zh-TW" sz="1600" dirty="0"/>
              <a:t>BROWSER_ONLY=no</a:t>
            </a:r>
          </a:p>
          <a:p>
            <a:r>
              <a:rPr lang="en-US" altLang="zh-TW" sz="1600" dirty="0"/>
              <a:t>BOOTPROTO=static</a:t>
            </a:r>
          </a:p>
          <a:p>
            <a:r>
              <a:rPr lang="en-US" altLang="zh-TW" sz="1600" dirty="0"/>
              <a:t>DEFROUTE=yes</a:t>
            </a:r>
          </a:p>
          <a:p>
            <a:r>
              <a:rPr lang="en-US" altLang="zh-TW" sz="1600" dirty="0"/>
              <a:t>IPV4_FAILURE_FATAL=no</a:t>
            </a:r>
          </a:p>
          <a:p>
            <a:r>
              <a:rPr lang="en-US" altLang="zh-TW" sz="1600" dirty="0" smtClean="0"/>
              <a:t>NAME=enp0s3</a:t>
            </a:r>
            <a:endParaRPr lang="en-US" altLang="zh-TW" sz="1600" dirty="0"/>
          </a:p>
          <a:p>
            <a:r>
              <a:rPr lang="en-US" altLang="zh-TW" sz="1600" dirty="0"/>
              <a:t>UUID=fc289d60-31ad-4d3c-a668-14d7445efa41</a:t>
            </a:r>
          </a:p>
          <a:p>
            <a:r>
              <a:rPr lang="en-US" altLang="zh-TW" sz="1600" dirty="0"/>
              <a:t>DEVICE=enp0s3</a:t>
            </a:r>
          </a:p>
          <a:p>
            <a:r>
              <a:rPr lang="en-US" altLang="zh-TW" sz="1600" dirty="0"/>
              <a:t>ONBOOT=yes </a:t>
            </a:r>
            <a:endParaRPr lang="en-US" altLang="zh-TW" sz="1600" dirty="0" smtClean="0"/>
          </a:p>
          <a:p>
            <a:r>
              <a:rPr lang="en-US" altLang="zh-TW" sz="1600" dirty="0" smtClean="0"/>
              <a:t>IPADDR=10.3.111.207 </a:t>
            </a:r>
          </a:p>
          <a:p>
            <a:r>
              <a:rPr lang="en-US" altLang="zh-TW" sz="1600" dirty="0" smtClean="0"/>
              <a:t>GATEWAY=10.3.111.254 </a:t>
            </a:r>
          </a:p>
          <a:p>
            <a:r>
              <a:rPr lang="en-US" altLang="zh-TW" sz="1600" smtClean="0"/>
              <a:t>NETWORK=10.3.111.0</a:t>
            </a:r>
          </a:p>
          <a:p>
            <a:r>
              <a:rPr lang="en-US" altLang="zh-TW" sz="1600" smtClean="0"/>
              <a:t>NETMASK=255.255.255.0 </a:t>
            </a:r>
          </a:p>
          <a:p>
            <a:r>
              <a:rPr lang="en-US" altLang="zh-TW" sz="1600" dirty="0" smtClean="0"/>
              <a:t>DNS1=8.8.8.8 </a:t>
            </a:r>
            <a:r>
              <a:rPr lang="en-US" altLang="zh-TW" sz="1600" dirty="0"/>
              <a:t>DNS2=9.9.9.9</a:t>
            </a:r>
            <a:endParaRPr lang="zh-TW" altLang="en-US" sz="1600" dirty="0"/>
          </a:p>
        </p:txBody>
      </p:sp>
    </p:spTree>
    <p:extLst>
      <p:ext uri="{BB962C8B-B14F-4D97-AF65-F5344CB8AC3E}">
        <p14:creationId xmlns:p14="http://schemas.microsoft.com/office/powerpoint/2010/main" val="809472890"/>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網路服務常用的埠</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202</a:t>
            </a:fld>
            <a:endParaRPr lang="zh-TW" altLang="en-US"/>
          </a:p>
        </p:txBody>
      </p:sp>
      <p:sp>
        <p:nvSpPr>
          <p:cNvPr id="4" name="內容版面配置區 3"/>
          <p:cNvSpPr>
            <a:spLocks noGrp="1"/>
          </p:cNvSpPr>
          <p:nvPr>
            <p:ph sz="quarter" idx="1"/>
          </p:nvPr>
        </p:nvSpPr>
        <p:spPr/>
        <p:txBody>
          <a:bodyPr/>
          <a:lstStyle/>
          <a:p>
            <a:r>
              <a:rPr lang="en-US" altLang="zh-TW" dirty="0" smtClean="0"/>
              <a:t>less  /</a:t>
            </a:r>
            <a:r>
              <a:rPr lang="en-US" altLang="zh-TW" dirty="0" err="1" smtClean="0"/>
              <a:t>etc</a:t>
            </a:r>
            <a:r>
              <a:rPr lang="en-US" altLang="zh-TW" dirty="0" smtClean="0"/>
              <a:t>/services  	</a:t>
            </a:r>
            <a:r>
              <a:rPr lang="en-US" altLang="zh-TW" dirty="0" smtClean="0">
                <a:solidFill>
                  <a:srgbClr val="00B050"/>
                </a:solidFill>
              </a:rPr>
              <a:t>#</a:t>
            </a:r>
            <a:r>
              <a:rPr lang="zh-TW" altLang="en-US" dirty="0" smtClean="0">
                <a:solidFill>
                  <a:srgbClr val="00B050"/>
                </a:solidFill>
              </a:rPr>
              <a:t>檢視埠，</a:t>
            </a:r>
            <a:r>
              <a:rPr lang="en-US" altLang="zh-TW" dirty="0" smtClean="0">
                <a:solidFill>
                  <a:srgbClr val="00B050"/>
                </a:solidFill>
              </a:rPr>
              <a:t>protocol</a:t>
            </a:r>
            <a:r>
              <a:rPr lang="zh-TW" altLang="en-US" dirty="0" smtClean="0">
                <a:solidFill>
                  <a:srgbClr val="00B050"/>
                </a:solidFill>
              </a:rPr>
              <a:t>網路服務</a:t>
            </a:r>
          </a:p>
          <a:p>
            <a:r>
              <a:rPr lang="zh-TW" altLang="en-US" dirty="0" smtClean="0"/>
              <a:t>常見的網路服務埠</a:t>
            </a:r>
            <a:r>
              <a:rPr lang="en-US" altLang="zh-TW" dirty="0" smtClean="0"/>
              <a:t>(</a:t>
            </a:r>
            <a:r>
              <a:rPr lang="zh-TW" altLang="en-US" dirty="0"/>
              <a:t>通常小於</a:t>
            </a:r>
            <a:r>
              <a:rPr lang="en-US" altLang="zh-TW" dirty="0"/>
              <a:t>1024</a:t>
            </a:r>
            <a:r>
              <a:rPr lang="en-US" altLang="zh-TW" dirty="0" smtClean="0"/>
              <a:t>)</a:t>
            </a:r>
            <a:r>
              <a:rPr lang="zh-TW" altLang="en-US" dirty="0" smtClean="0"/>
              <a:t>：</a:t>
            </a:r>
            <a:endParaRPr lang="en-US" altLang="zh-TW" dirty="0" smtClean="0"/>
          </a:p>
          <a:p>
            <a:pPr lvl="1"/>
            <a:endParaRPr lang="en-US" altLang="zh-TW" dirty="0" smtClean="0"/>
          </a:p>
        </p:txBody>
      </p:sp>
      <p:graphicFrame>
        <p:nvGraphicFramePr>
          <p:cNvPr id="5" name="表格 4"/>
          <p:cNvGraphicFramePr>
            <a:graphicFrameLocks noGrp="1"/>
          </p:cNvGraphicFramePr>
          <p:nvPr>
            <p:extLst>
              <p:ext uri="{D42A27DB-BD31-4B8C-83A1-F6EECF244321}">
                <p14:modId xmlns:p14="http://schemas.microsoft.com/office/powerpoint/2010/main" val="1861475877"/>
              </p:ext>
            </p:extLst>
          </p:nvPr>
        </p:nvGraphicFramePr>
        <p:xfrm>
          <a:off x="899592" y="2323688"/>
          <a:ext cx="5336540" cy="3708400"/>
        </p:xfrm>
        <a:graphic>
          <a:graphicData uri="http://schemas.openxmlformats.org/drawingml/2006/table">
            <a:tbl>
              <a:tblPr firstRow="1" bandRow="1">
                <a:tableStyleId>{72833802-FEF1-4C79-8D5D-14CF1EAF98D9}</a:tableStyleId>
              </a:tblPr>
              <a:tblGrid>
                <a:gridCol w="881380">
                  <a:extLst>
                    <a:ext uri="{9D8B030D-6E8A-4147-A177-3AD203B41FA5}">
                      <a16:colId xmlns="" xmlns:a16="http://schemas.microsoft.com/office/drawing/2014/main" val="20000"/>
                    </a:ext>
                  </a:extLst>
                </a:gridCol>
                <a:gridCol w="995680">
                  <a:extLst>
                    <a:ext uri="{9D8B030D-6E8A-4147-A177-3AD203B41FA5}">
                      <a16:colId xmlns="" xmlns:a16="http://schemas.microsoft.com/office/drawing/2014/main" val="20001"/>
                    </a:ext>
                  </a:extLst>
                </a:gridCol>
                <a:gridCol w="3459480">
                  <a:extLst>
                    <a:ext uri="{9D8B030D-6E8A-4147-A177-3AD203B41FA5}">
                      <a16:colId xmlns="" xmlns:a16="http://schemas.microsoft.com/office/drawing/2014/main" val="20002"/>
                    </a:ext>
                  </a:extLst>
                </a:gridCol>
              </a:tblGrid>
              <a:tr h="370840">
                <a:tc>
                  <a:txBody>
                    <a:bodyPr/>
                    <a:lstStyle/>
                    <a:p>
                      <a:r>
                        <a:rPr lang="en-US" altLang="zh-TW" sz="1600" dirty="0" smtClean="0"/>
                        <a:t>PORT</a:t>
                      </a:r>
                      <a:endPar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服務</a:t>
                      </a:r>
                      <a:endPar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說明</a:t>
                      </a:r>
                      <a:endPar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370840">
                <a:tc>
                  <a:txBody>
                    <a:bodyPr/>
                    <a:lstStyle/>
                    <a:p>
                      <a:pPr algn="ctr"/>
                      <a:r>
                        <a:rPr lang="en-US" altLang="zh-TW" sz="1600" dirty="0" smtClean="0"/>
                        <a:t>21</a:t>
                      </a:r>
                      <a:endPar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smtClean="0"/>
                        <a:t>FTP</a:t>
                      </a:r>
                      <a:endPar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檔案傳輸協定的</a:t>
                      </a:r>
                      <a:r>
                        <a:rPr lang="en-US" altLang="zh-TW" sz="1600" dirty="0" smtClean="0"/>
                        <a:t>control  channel</a:t>
                      </a:r>
                      <a:endPar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370840">
                <a:tc>
                  <a:txBody>
                    <a:bodyPr/>
                    <a:lstStyle/>
                    <a:p>
                      <a:pPr algn="ctr"/>
                      <a:r>
                        <a:rPr lang="en-US" altLang="zh-TW" sz="1600" dirty="0" smtClean="0"/>
                        <a:t>22</a:t>
                      </a:r>
                      <a:endParaRPr lang="zh-TW" altLang="en-US" sz="1600" dirty="0">
                        <a:solidFill>
                          <a:srgbClr val="FF0000"/>
                        </a:solidFill>
                        <a:latin typeface="微軟正黑體" panose="020B0604030504040204" pitchFamily="34" charset="-120"/>
                        <a:ea typeface="微軟正黑體" panose="020B0604030504040204" pitchFamily="34" charset="-120"/>
                        <a:cs typeface="Arial Unicode MS" panose="020B060402020202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smtClean="0"/>
                        <a:t>SSH</a:t>
                      </a:r>
                      <a:endParaRPr lang="zh-TW" altLang="en-US" sz="1600" dirty="0">
                        <a:solidFill>
                          <a:srgbClr val="FF0000"/>
                        </a:solidFill>
                        <a:latin typeface="微軟正黑體" panose="020B0604030504040204" pitchFamily="34" charset="-120"/>
                        <a:ea typeface="微軟正黑體" panose="020B0604030504040204" pitchFamily="34" charset="-120"/>
                        <a:cs typeface="Arial Unicode MS" panose="020B060402020202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較為安全的遠端連線</a:t>
                      </a:r>
                      <a:endParaRPr lang="zh-TW" altLang="en-US" sz="1600" dirty="0">
                        <a:solidFill>
                          <a:srgbClr val="FF0000"/>
                        </a:solidFill>
                        <a:latin typeface="微軟正黑體" panose="020B0604030504040204" pitchFamily="34" charset="-120"/>
                        <a:ea typeface="微軟正黑體" panose="020B0604030504040204" pitchFamily="34" charset="-120"/>
                        <a:cs typeface="Arial Unicode MS" panose="020B060402020202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370840">
                <a:tc>
                  <a:txBody>
                    <a:bodyPr/>
                    <a:lstStyle/>
                    <a:p>
                      <a:pPr algn="ctr"/>
                      <a:r>
                        <a:rPr lang="en-US" altLang="zh-TW" sz="1600" dirty="0" smtClean="0"/>
                        <a:t>23</a:t>
                      </a:r>
                      <a:endPar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smtClean="0"/>
                        <a:t>Telnet</a:t>
                      </a:r>
                      <a:endPar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遠端連線</a:t>
                      </a:r>
                      <a:endPar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370840">
                <a:tc>
                  <a:txBody>
                    <a:bodyPr/>
                    <a:lstStyle/>
                    <a:p>
                      <a:pPr algn="ctr"/>
                      <a:r>
                        <a:rPr lang="en-US" altLang="zh-TW" sz="1600" dirty="0" smtClean="0"/>
                        <a:t>25</a:t>
                      </a:r>
                      <a:endPar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smtClean="0"/>
                        <a:t>SMTP</a:t>
                      </a:r>
                      <a:endPar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郵件傳遞協定</a:t>
                      </a:r>
                      <a:endPar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r h="370840">
                <a:tc>
                  <a:txBody>
                    <a:bodyPr/>
                    <a:lstStyle/>
                    <a:p>
                      <a:pPr algn="ctr"/>
                      <a:r>
                        <a:rPr lang="en-US" altLang="zh-TW" sz="1600" dirty="0" smtClean="0"/>
                        <a:t>53</a:t>
                      </a:r>
                      <a:endPar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smtClean="0"/>
                        <a:t>DNS</a:t>
                      </a:r>
                      <a:endPar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smtClean="0"/>
                        <a:t>Domain  Name  Server</a:t>
                      </a:r>
                      <a:endPar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5"/>
                  </a:ext>
                </a:extLst>
              </a:tr>
              <a:tr h="370840">
                <a:tc>
                  <a:txBody>
                    <a:bodyPr/>
                    <a:lstStyle/>
                    <a:p>
                      <a:pPr algn="ctr"/>
                      <a:r>
                        <a:rPr lang="en-US" altLang="zh-TW" sz="1600" dirty="0" smtClean="0"/>
                        <a:t>80</a:t>
                      </a:r>
                      <a:endPar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smtClean="0"/>
                        <a:t>WWW</a:t>
                      </a:r>
                      <a:endPar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網頁連線</a:t>
                      </a:r>
                      <a:endPar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6"/>
                  </a:ext>
                </a:extLst>
              </a:tr>
              <a:tr h="370840">
                <a:tc>
                  <a:txBody>
                    <a:bodyPr/>
                    <a:lstStyle/>
                    <a:p>
                      <a:pPr algn="ctr"/>
                      <a:r>
                        <a:rPr lang="en-US" altLang="zh-TW" sz="1600" dirty="0" smtClean="0"/>
                        <a:t>110</a:t>
                      </a:r>
                      <a:endPar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smtClean="0"/>
                        <a:t>POP3</a:t>
                      </a:r>
                      <a:endPar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郵件收信協定</a:t>
                      </a:r>
                      <a:endPar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7"/>
                  </a:ext>
                </a:extLst>
              </a:tr>
              <a:tr h="370840">
                <a:tc>
                  <a:txBody>
                    <a:bodyPr/>
                    <a:lstStyle/>
                    <a:p>
                      <a:pPr algn="ctr"/>
                      <a:r>
                        <a:rPr lang="en-US" altLang="zh-TW" sz="1600" dirty="0" smtClean="0"/>
                        <a:t>443</a:t>
                      </a:r>
                      <a:endPar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smtClean="0"/>
                        <a:t>HTTPS</a:t>
                      </a:r>
                      <a:endPar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有加密的</a:t>
                      </a:r>
                      <a:r>
                        <a:rPr lang="en-US" altLang="zh-TW" sz="1600" dirty="0" smtClean="0"/>
                        <a:t>WWW  </a:t>
                      </a:r>
                      <a:endPar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8"/>
                  </a:ext>
                </a:extLst>
              </a:tr>
              <a:tr h="370840">
                <a:tc>
                  <a:txBody>
                    <a:bodyPr/>
                    <a:lstStyle/>
                    <a:p>
                      <a:pPr algn="ctr"/>
                      <a:r>
                        <a:rPr lang="en-US" altLang="zh-TW" sz="1600" dirty="0" smtClean="0">
                          <a:latin typeface="微軟正黑體" panose="020B0604030504040204" pitchFamily="34" charset="-120"/>
                          <a:ea typeface="微軟正黑體" panose="020B0604030504040204" pitchFamily="34" charset="-120"/>
                          <a:cs typeface="Arial Unicode MS" panose="020B0604020202020204" pitchFamily="34" charset="-120"/>
                        </a:rPr>
                        <a:t>3306</a:t>
                      </a:r>
                      <a:endPar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smtClean="0">
                          <a:latin typeface="微軟正黑體" panose="020B0604030504040204" pitchFamily="34" charset="-120"/>
                          <a:ea typeface="微軟正黑體" panose="020B0604030504040204" pitchFamily="34" charset="-120"/>
                          <a:cs typeface="Arial Unicode MS" panose="020B0604020202020204" pitchFamily="34" charset="-120"/>
                        </a:rPr>
                        <a:t>MYSQL</a:t>
                      </a:r>
                      <a:endPar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smtClean="0">
                          <a:latin typeface="微軟正黑體" panose="020B0604030504040204" pitchFamily="34" charset="-120"/>
                          <a:ea typeface="微軟正黑體" panose="020B0604030504040204" pitchFamily="34" charset="-120"/>
                          <a:cs typeface="Arial Unicode MS" panose="020B0604020202020204" pitchFamily="34" charset="-120"/>
                        </a:rPr>
                        <a:t>MYSQL</a:t>
                      </a:r>
                      <a:r>
                        <a:rPr lang="zh-TW" altLang="en-US" sz="1600" dirty="0" smtClean="0">
                          <a:latin typeface="微軟正黑體" panose="020B0604030504040204" pitchFamily="34" charset="-120"/>
                          <a:ea typeface="微軟正黑體" panose="020B0604030504040204" pitchFamily="34" charset="-120"/>
                          <a:cs typeface="Arial Unicode MS" panose="020B0604020202020204" pitchFamily="34" charset="-120"/>
                        </a:rPr>
                        <a:t>資料庫</a:t>
                      </a:r>
                      <a:endPar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9"/>
                  </a:ext>
                </a:extLst>
              </a:tr>
            </a:tbl>
          </a:graphicData>
        </a:graphic>
      </p:graphicFrame>
    </p:spTree>
    <p:extLst>
      <p:ext uri="{BB962C8B-B14F-4D97-AF65-F5344CB8AC3E}">
        <p14:creationId xmlns:p14="http://schemas.microsoft.com/office/powerpoint/2010/main" val="3247217753"/>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SSH</a:t>
            </a:r>
            <a:r>
              <a:rPr lang="zh-TW" altLang="en-US" smtClean="0"/>
              <a:t>遠端登入</a:t>
            </a:r>
            <a:r>
              <a:rPr lang="en-US" altLang="zh-TW" smtClean="0"/>
              <a:t>Linux</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203</a:t>
            </a:fld>
            <a:endParaRPr lang="zh-TW" altLang="en-US"/>
          </a:p>
        </p:txBody>
      </p:sp>
      <p:sp>
        <p:nvSpPr>
          <p:cNvPr id="3" name="內容版面配置區 2"/>
          <p:cNvSpPr>
            <a:spLocks noGrp="1"/>
          </p:cNvSpPr>
          <p:nvPr>
            <p:ph sz="quarter" idx="1"/>
          </p:nvPr>
        </p:nvSpPr>
        <p:spPr/>
        <p:txBody>
          <a:bodyPr/>
          <a:lstStyle/>
          <a:p>
            <a:r>
              <a:rPr lang="zh-TW" altLang="en-US" dirty="0" smtClean="0"/>
              <a:t>安裝伺服器套件</a:t>
            </a:r>
            <a:endParaRPr lang="en-US" altLang="zh-TW" dirty="0" smtClean="0"/>
          </a:p>
          <a:p>
            <a:pPr lvl="1"/>
            <a:r>
              <a:rPr lang="en-US" altLang="zh-TW" dirty="0" err="1" smtClean="0"/>
              <a:t>sudo</a:t>
            </a:r>
            <a:r>
              <a:rPr lang="en-US" altLang="zh-TW" dirty="0" smtClean="0"/>
              <a:t> yum install </a:t>
            </a:r>
            <a:r>
              <a:rPr lang="en-US" altLang="zh-TW" dirty="0" err="1" smtClean="0"/>
              <a:t>openssh</a:t>
            </a:r>
            <a:r>
              <a:rPr lang="en-US" altLang="zh-TW" dirty="0" smtClean="0"/>
              <a:t>-server</a:t>
            </a:r>
            <a:r>
              <a:rPr lang="zh-TW" altLang="en-US" dirty="0" smtClean="0"/>
              <a:t> </a:t>
            </a:r>
            <a:endParaRPr lang="en-US" altLang="zh-TW" dirty="0" smtClean="0"/>
          </a:p>
          <a:p>
            <a:r>
              <a:rPr lang="zh-TW" altLang="en-US" dirty="0" smtClean="0"/>
              <a:t>使用</a:t>
            </a:r>
            <a:r>
              <a:rPr lang="en-US" altLang="zh-TW" dirty="0" smtClean="0"/>
              <a:t>SSH(Secure  Shell)</a:t>
            </a:r>
            <a:r>
              <a:rPr lang="zh-TW" altLang="en-US" dirty="0" smtClean="0"/>
              <a:t> 加密連線登入</a:t>
            </a:r>
            <a:r>
              <a:rPr lang="en-US" altLang="zh-TW" dirty="0" smtClean="0"/>
              <a:t>SSH</a:t>
            </a:r>
            <a:r>
              <a:rPr lang="zh-TW" altLang="en-US" dirty="0" smtClean="0"/>
              <a:t> </a:t>
            </a:r>
            <a:r>
              <a:rPr lang="en-US" altLang="zh-TW" dirty="0" smtClean="0"/>
              <a:t>Server</a:t>
            </a:r>
            <a:endParaRPr lang="zh-TW" altLang="en-US" dirty="0" smtClean="0"/>
          </a:p>
        </p:txBody>
      </p:sp>
      <p:graphicFrame>
        <p:nvGraphicFramePr>
          <p:cNvPr id="16" name="資料庫圖表 15"/>
          <p:cNvGraphicFramePr/>
          <p:nvPr>
            <p:extLst>
              <p:ext uri="{D42A27DB-BD31-4B8C-83A1-F6EECF244321}">
                <p14:modId xmlns:p14="http://schemas.microsoft.com/office/powerpoint/2010/main" val="1119832730"/>
              </p:ext>
            </p:extLst>
          </p:nvPr>
        </p:nvGraphicFramePr>
        <p:xfrm>
          <a:off x="683568" y="2420888"/>
          <a:ext cx="8208912" cy="1440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群組 7"/>
          <p:cNvGrpSpPr/>
          <p:nvPr/>
        </p:nvGrpSpPr>
        <p:grpSpPr>
          <a:xfrm>
            <a:off x="1310194" y="3068960"/>
            <a:ext cx="6214134" cy="3528417"/>
            <a:chOff x="3275856" y="3573016"/>
            <a:chExt cx="4853651" cy="2880345"/>
          </a:xfrm>
        </p:grpSpPr>
        <p:cxnSp>
          <p:nvCxnSpPr>
            <p:cNvPr id="10" name="直線單箭頭接點 9"/>
            <p:cNvCxnSpPr/>
            <p:nvPr/>
          </p:nvCxnSpPr>
          <p:spPr>
            <a:xfrm flipV="1">
              <a:off x="4057589" y="4792313"/>
              <a:ext cx="1954571" cy="563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1" name="直線單箭頭接點 10"/>
            <p:cNvCxnSpPr/>
            <p:nvPr/>
          </p:nvCxnSpPr>
          <p:spPr>
            <a:xfrm>
              <a:off x="4139952" y="5877272"/>
              <a:ext cx="1944216"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2" name="矩形 11"/>
            <p:cNvSpPr/>
            <p:nvPr/>
          </p:nvSpPr>
          <p:spPr>
            <a:xfrm>
              <a:off x="4283968" y="4461353"/>
              <a:ext cx="1693555" cy="407807"/>
            </a:xfrm>
            <a:prstGeom prst="rect">
              <a:avLst/>
            </a:prstGeom>
          </p:spPr>
          <p:txBody>
            <a:bodyPr wrap="none">
              <a:spAutoFit/>
            </a:bodyPr>
            <a:lstStyle/>
            <a:p>
              <a:pPr lvl="0"/>
              <a:r>
                <a:rPr lang="en-US" altLang="zh-TW" sz="1400" dirty="0" err="1"/>
                <a:t>ssh</a:t>
              </a:r>
              <a:r>
                <a:rPr lang="en-US" altLang="zh-TW" sz="1400" dirty="0"/>
                <a:t>  </a:t>
              </a:r>
              <a:r>
                <a:rPr lang="zh-TW" altLang="en-US" sz="1400" dirty="0"/>
                <a:t>帳號</a:t>
              </a:r>
              <a:r>
                <a:rPr lang="en-US" altLang="zh-TW" sz="1400" dirty="0"/>
                <a:t>@</a:t>
              </a:r>
              <a:r>
                <a:rPr lang="zh-TW" altLang="en-US" sz="1400" dirty="0"/>
                <a:t>遠端主機</a:t>
              </a:r>
              <a:r>
                <a:rPr lang="en-US" altLang="zh-TW" sz="1400" dirty="0"/>
                <a:t>IP</a:t>
              </a:r>
              <a:endParaRPr lang="zh-TW" altLang="en-US" sz="1400" dirty="0"/>
            </a:p>
          </p:txBody>
        </p:sp>
        <p:sp>
          <p:nvSpPr>
            <p:cNvPr id="15" name="矩形 14"/>
            <p:cNvSpPr/>
            <p:nvPr/>
          </p:nvSpPr>
          <p:spPr>
            <a:xfrm>
              <a:off x="4355976" y="5497487"/>
              <a:ext cx="1656223" cy="307777"/>
            </a:xfrm>
            <a:prstGeom prst="rect">
              <a:avLst/>
            </a:prstGeom>
          </p:spPr>
          <p:txBody>
            <a:bodyPr wrap="none">
              <a:spAutoFit/>
            </a:bodyPr>
            <a:lstStyle/>
            <a:p>
              <a:r>
                <a:rPr lang="en-US" altLang="zh-TW" sz="1400" dirty="0" err="1" smtClean="0">
                  <a:latin typeface="微軟正黑體" panose="020B0604030504040204" pitchFamily="34" charset="-120"/>
                </a:rPr>
                <a:t>pietty</a:t>
              </a:r>
              <a:r>
                <a:rPr lang="zh-TW" altLang="en-US" sz="1400" dirty="0" smtClean="0">
                  <a:latin typeface="微軟正黑體" panose="020B0604030504040204" pitchFamily="34" charset="-120"/>
                </a:rPr>
                <a:t>或</a:t>
              </a:r>
              <a:r>
                <a:rPr lang="en-US" altLang="zh-TW" sz="1400" dirty="0" smtClean="0">
                  <a:latin typeface="微軟正黑體" panose="020B0604030504040204" pitchFamily="34" charset="-120"/>
                </a:rPr>
                <a:t>putty</a:t>
              </a:r>
              <a:r>
                <a:rPr lang="zh-TW" altLang="en-US" sz="1400" dirty="0" smtClean="0">
                  <a:latin typeface="微軟正黑體" panose="020B0604030504040204" pitchFamily="34" charset="-120"/>
                </a:rPr>
                <a:t>軟體</a:t>
              </a:r>
              <a:endParaRPr lang="zh-TW" altLang="en-US" sz="1400" dirty="0">
                <a:latin typeface="微軟正黑體" panose="020B0604030504040204" pitchFamily="34" charset="-120"/>
              </a:endParaRPr>
            </a:p>
          </p:txBody>
        </p:sp>
        <p:pic>
          <p:nvPicPr>
            <p:cNvPr id="12290" name="Picture 2" descr="http://www.uniwebhost.com.br/wp-content/uploads/2015/03/Linux_UniWebHost.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156176" y="4536885"/>
              <a:ext cx="1973331" cy="1484403"/>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6595893" y="4365104"/>
              <a:ext cx="1488163" cy="307777"/>
            </a:xfrm>
            <a:prstGeom prst="rect">
              <a:avLst/>
            </a:prstGeom>
          </p:spPr>
          <p:txBody>
            <a:bodyPr wrap="none">
              <a:spAutoFit/>
            </a:bodyPr>
            <a:lstStyle/>
            <a:p>
              <a:pPr algn="ctr"/>
              <a:r>
                <a:rPr lang="en-US" altLang="zh-TW" sz="1400" dirty="0" err="1">
                  <a:latin typeface="微軟正黑體" panose="020B0604030504040204" pitchFamily="34" charset="-120"/>
                </a:rPr>
                <a:t>openssh</a:t>
              </a:r>
              <a:r>
                <a:rPr lang="en-US" altLang="zh-TW" sz="1400" dirty="0">
                  <a:latin typeface="微軟正黑體" panose="020B0604030504040204" pitchFamily="34" charset="-120"/>
                </a:rPr>
                <a:t>-server</a:t>
              </a:r>
              <a:endParaRPr lang="zh-TW" altLang="en-US" sz="1400" dirty="0">
                <a:latin typeface="微軟正黑體" panose="020B0604030504040204" pitchFamily="34" charset="-120"/>
              </a:endParaRPr>
            </a:p>
          </p:txBody>
        </p:sp>
        <p:grpSp>
          <p:nvGrpSpPr>
            <p:cNvPr id="7" name="群組 6"/>
            <p:cNvGrpSpPr/>
            <p:nvPr/>
          </p:nvGrpSpPr>
          <p:grpSpPr>
            <a:xfrm>
              <a:off x="3347864" y="3573016"/>
              <a:ext cx="1372847" cy="1800225"/>
              <a:chOff x="3368117" y="3708150"/>
              <a:chExt cx="1372847" cy="1800225"/>
            </a:xfrm>
          </p:grpSpPr>
          <p:sp>
            <p:nvSpPr>
              <p:cNvPr id="13" name="矩形 12"/>
              <p:cNvSpPr/>
              <p:nvPr/>
            </p:nvSpPr>
            <p:spPr>
              <a:xfrm>
                <a:off x="3370811" y="4792694"/>
                <a:ext cx="534276" cy="407808"/>
              </a:xfrm>
              <a:prstGeom prst="rect">
                <a:avLst/>
              </a:prstGeom>
            </p:spPr>
            <p:txBody>
              <a:bodyPr wrap="none">
                <a:spAutoFit/>
              </a:bodyPr>
              <a:lstStyle/>
              <a:p>
                <a:r>
                  <a:rPr lang="en-US" altLang="zh-TW" sz="1400" dirty="0">
                    <a:latin typeface="微軟正黑體" panose="020B0604030504040204" pitchFamily="34" charset="-120"/>
                  </a:rPr>
                  <a:t>Linux</a:t>
                </a:r>
                <a:endParaRPr lang="zh-TW" altLang="en-US" sz="1400" dirty="0">
                  <a:latin typeface="微軟正黑體" panose="020B0604030504040204" pitchFamily="34" charset="-120"/>
                </a:endParaRPr>
              </a:p>
            </p:txBody>
          </p:sp>
          <p:pic>
            <p:nvPicPr>
              <p:cNvPr id="6146" name="Picture 2" descr="C:\Users\john\AppData\Local\Microsoft\Windows\INetCache\IE\ROMGE5XD\120px-Emblem-person-orange.svg[1].pn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368117" y="4294354"/>
                <a:ext cx="627819" cy="62781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1" descr="使用者電腦"/>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3369364" y="3708150"/>
                <a:ext cx="13716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群組 5"/>
            <p:cNvGrpSpPr/>
            <p:nvPr/>
          </p:nvGrpSpPr>
          <p:grpSpPr>
            <a:xfrm>
              <a:off x="3275856" y="4653136"/>
              <a:ext cx="1465108" cy="1800225"/>
              <a:chOff x="3275856" y="4780424"/>
              <a:chExt cx="1465108" cy="1800225"/>
            </a:xfrm>
          </p:grpSpPr>
          <p:sp>
            <p:nvSpPr>
              <p:cNvPr id="14" name="矩形 13"/>
              <p:cNvSpPr/>
              <p:nvPr/>
            </p:nvSpPr>
            <p:spPr>
              <a:xfrm>
                <a:off x="3275856" y="5973520"/>
                <a:ext cx="823075" cy="407808"/>
              </a:xfrm>
              <a:prstGeom prst="rect">
                <a:avLst/>
              </a:prstGeom>
            </p:spPr>
            <p:txBody>
              <a:bodyPr wrap="none">
                <a:spAutoFit/>
              </a:bodyPr>
              <a:lstStyle/>
              <a:p>
                <a:r>
                  <a:rPr lang="en-US" altLang="zh-TW" sz="1400" dirty="0" smtClean="0">
                    <a:latin typeface="微軟正黑體" panose="020B0604030504040204" pitchFamily="34" charset="-120"/>
                  </a:rPr>
                  <a:t>Windows</a:t>
                </a:r>
                <a:endParaRPr lang="zh-TW" altLang="en-US" sz="1400" dirty="0">
                  <a:latin typeface="微軟正黑體" panose="020B0604030504040204" pitchFamily="34" charset="-120"/>
                </a:endParaRPr>
              </a:p>
            </p:txBody>
          </p:sp>
          <p:pic>
            <p:nvPicPr>
              <p:cNvPr id="6147" name="Picture 3" descr="C:\Users\john\AppData\Local\Microsoft\Windows\INetCache\IE\788R8A9W\person-304893_640[1].png"/>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3550985" y="5445224"/>
                <a:ext cx="414285" cy="540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1" descr="使用者電腦"/>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3369364" y="4780424"/>
                <a:ext cx="13716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457902443"/>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VirtualBox</a:t>
            </a:r>
            <a:r>
              <a:rPr lang="zh-TW" altLang="en-US" dirty="0" smtClean="0"/>
              <a:t>網路模式</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204</a:t>
            </a:fld>
            <a:endParaRPr lang="zh-TW" altLang="en-US"/>
          </a:p>
        </p:txBody>
      </p:sp>
      <p:graphicFrame>
        <p:nvGraphicFramePr>
          <p:cNvPr id="5" name="內容版面配置區 4"/>
          <p:cNvGraphicFramePr>
            <a:graphicFrameLocks noGrp="1"/>
          </p:cNvGraphicFramePr>
          <p:nvPr>
            <p:ph sz="quarter" idx="1"/>
            <p:extLst>
              <p:ext uri="{D42A27DB-BD31-4B8C-83A1-F6EECF244321}">
                <p14:modId xmlns:p14="http://schemas.microsoft.com/office/powerpoint/2010/main" val="2731783556"/>
              </p:ext>
            </p:extLst>
          </p:nvPr>
        </p:nvGraphicFramePr>
        <p:xfrm>
          <a:off x="457200" y="1219200"/>
          <a:ext cx="8229600" cy="4937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圖片 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740352" y="5301208"/>
            <a:ext cx="833309" cy="833309"/>
          </a:xfrm>
          <a:prstGeom prst="rect">
            <a:avLst/>
          </a:prstGeom>
        </p:spPr>
      </p:pic>
      <p:pic>
        <p:nvPicPr>
          <p:cNvPr id="6" name="圖片 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840988" y="2852936"/>
            <a:ext cx="691452" cy="642830"/>
          </a:xfrm>
          <a:prstGeom prst="rect">
            <a:avLst/>
          </a:prstGeom>
        </p:spPr>
      </p:pic>
      <p:pic>
        <p:nvPicPr>
          <p:cNvPr id="9" name="圖片 8"/>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685748" y="2767669"/>
            <a:ext cx="709484" cy="709484"/>
          </a:xfrm>
          <a:prstGeom prst="rect">
            <a:avLst/>
          </a:prstGeom>
        </p:spPr>
      </p:pic>
      <p:grpSp>
        <p:nvGrpSpPr>
          <p:cNvPr id="11" name="群組 10"/>
          <p:cNvGrpSpPr/>
          <p:nvPr/>
        </p:nvGrpSpPr>
        <p:grpSpPr>
          <a:xfrm>
            <a:off x="3635896" y="5373216"/>
            <a:ext cx="648072" cy="720080"/>
            <a:chOff x="3275856" y="5315562"/>
            <a:chExt cx="936104" cy="921750"/>
          </a:xfrm>
        </p:grpSpPr>
        <p:pic>
          <p:nvPicPr>
            <p:cNvPr id="8" name="圖片 7"/>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347864" y="5373216"/>
              <a:ext cx="864096" cy="864096"/>
            </a:xfrm>
            <a:prstGeom prst="rect">
              <a:avLst/>
            </a:prstGeom>
          </p:spPr>
        </p:pic>
        <p:sp>
          <p:nvSpPr>
            <p:cNvPr id="10" name="圓角矩形 9"/>
            <p:cNvSpPr/>
            <p:nvPr/>
          </p:nvSpPr>
          <p:spPr>
            <a:xfrm>
              <a:off x="3275856" y="5315562"/>
              <a:ext cx="792088" cy="63371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2997197392"/>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設定為橋接介面卡</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205</a:t>
            </a:fld>
            <a:endParaRPr lang="zh-TW" altLang="en-US"/>
          </a:p>
        </p:txBody>
      </p:sp>
      <p:sp>
        <p:nvSpPr>
          <p:cNvPr id="6" name="內容版面配置區 5"/>
          <p:cNvSpPr>
            <a:spLocks noGrp="1"/>
          </p:cNvSpPr>
          <p:nvPr>
            <p:ph sz="quarter" idx="1"/>
          </p:nvPr>
        </p:nvSpPr>
        <p:spPr/>
        <p:txBody>
          <a:bodyPr/>
          <a:lstStyle/>
          <a:p>
            <a:endParaRPr lang="zh-TW" alt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39742" y="1124744"/>
            <a:ext cx="8001000" cy="5267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橢圓 11"/>
          <p:cNvSpPr/>
          <p:nvPr/>
        </p:nvSpPr>
        <p:spPr>
          <a:xfrm>
            <a:off x="2267744" y="2708920"/>
            <a:ext cx="3672408"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696642377"/>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設定</a:t>
            </a:r>
            <a:r>
              <a:rPr lang="en-US" altLang="zh-TW" dirty="0" smtClean="0"/>
              <a:t>Linux</a:t>
            </a:r>
            <a:r>
              <a:rPr lang="zh-TW" altLang="en-US" dirty="0" smtClean="0"/>
              <a:t> </a:t>
            </a:r>
            <a:r>
              <a:rPr lang="en-US" altLang="zh-TW" dirty="0" smtClean="0"/>
              <a:t>IPv4</a:t>
            </a:r>
            <a:r>
              <a:rPr lang="zh-TW" altLang="en-US" dirty="0" smtClean="0"/>
              <a:t> 位址</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206</a:t>
            </a:fld>
            <a:endParaRPr lang="zh-TW" altLang="en-US"/>
          </a:p>
        </p:txBody>
      </p:sp>
      <p:sp>
        <p:nvSpPr>
          <p:cNvPr id="4" name="內容版面配置區 3"/>
          <p:cNvSpPr>
            <a:spLocks noGrp="1"/>
          </p:cNvSpPr>
          <p:nvPr>
            <p:ph sz="quarter" idx="1"/>
          </p:nvPr>
        </p:nvSpPr>
        <p:spPr/>
        <p:txBody>
          <a:bodyPr/>
          <a:lstStyle/>
          <a:p>
            <a:endParaRPr lang="zh-TW"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87624" y="1412776"/>
            <a:ext cx="6134100" cy="4514850"/>
          </a:xfrm>
          <a:prstGeom prst="rect">
            <a:avLst/>
          </a:prstGeom>
          <a:ln/>
        </p:spPr>
        <p:style>
          <a:lnRef idx="2">
            <a:schemeClr val="dk1"/>
          </a:lnRef>
          <a:fillRef idx="1">
            <a:schemeClr val="lt1"/>
          </a:fillRef>
          <a:effectRef idx="0">
            <a:schemeClr val="dk1"/>
          </a:effectRef>
          <a:fontRef idx="minor">
            <a:schemeClr val="dk1"/>
          </a:fontRef>
        </p:style>
      </p:pic>
      <p:sp>
        <p:nvSpPr>
          <p:cNvPr id="5" name="圓角矩形 4"/>
          <p:cNvSpPr/>
          <p:nvPr/>
        </p:nvSpPr>
        <p:spPr>
          <a:xfrm>
            <a:off x="2699792" y="1628800"/>
            <a:ext cx="4824536" cy="2664296"/>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1948738218"/>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使用</a:t>
            </a:r>
            <a:r>
              <a:rPr lang="en-US" altLang="zh-TW" dirty="0"/>
              <a:t>Linux </a:t>
            </a:r>
            <a:r>
              <a:rPr lang="en-US" altLang="zh-TW" dirty="0" err="1" smtClean="0"/>
              <a:t>ssh</a:t>
            </a:r>
            <a:r>
              <a:rPr lang="zh-TW" altLang="en-US" dirty="0" smtClean="0"/>
              <a:t> 連線至</a:t>
            </a:r>
            <a:r>
              <a:rPr lang="en-US" altLang="zh-TW" dirty="0" smtClean="0"/>
              <a:t>Linux</a:t>
            </a:r>
            <a:r>
              <a:rPr lang="zh-TW" altLang="en-US" dirty="0" smtClean="0"/>
              <a:t>主機</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207</a:t>
            </a:fld>
            <a:endParaRPr lang="zh-TW" altLang="en-US"/>
          </a:p>
        </p:txBody>
      </p:sp>
      <p:sp>
        <p:nvSpPr>
          <p:cNvPr id="4" name="內容版面配置區 3"/>
          <p:cNvSpPr>
            <a:spLocks noGrp="1"/>
          </p:cNvSpPr>
          <p:nvPr>
            <p:ph sz="quarter" idx="1"/>
          </p:nvPr>
        </p:nvSpPr>
        <p:spPr/>
        <p:txBody>
          <a:bodyPr/>
          <a:lstStyle/>
          <a:p>
            <a:r>
              <a:rPr lang="en-US" altLang="zh-TW" dirty="0" err="1"/>
              <a:t>ssh</a:t>
            </a:r>
            <a:r>
              <a:rPr lang="en-US" altLang="zh-TW" dirty="0"/>
              <a:t>  </a:t>
            </a:r>
            <a:r>
              <a:rPr lang="zh-TW" altLang="en-US" dirty="0" smtClean="0"/>
              <a:t>帳號</a:t>
            </a:r>
            <a:r>
              <a:rPr lang="en-US" altLang="zh-TW" dirty="0" smtClean="0"/>
              <a:t>@</a:t>
            </a:r>
            <a:r>
              <a:rPr lang="zh-TW" altLang="en-US" dirty="0" smtClean="0"/>
              <a:t>對方主機位址</a:t>
            </a:r>
            <a:endParaRPr lang="en-US" altLang="zh-TW" dirty="0"/>
          </a:p>
          <a:p>
            <a:pPr lvl="1"/>
            <a:endParaRPr lang="zh-TW" altLang="en-US" dirty="0"/>
          </a:p>
        </p:txBody>
      </p:sp>
      <p:sp>
        <p:nvSpPr>
          <p:cNvPr id="5" name="矩形 4"/>
          <p:cNvSpPr/>
          <p:nvPr/>
        </p:nvSpPr>
        <p:spPr>
          <a:xfrm>
            <a:off x="683568" y="2996952"/>
            <a:ext cx="7643600" cy="181588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zh-TW" sz="1400" dirty="0" err="1">
                <a:solidFill>
                  <a:prstClr val="black"/>
                </a:solidFill>
                <a:latin typeface="微軟正黑體" panose="020B0604030504040204" pitchFamily="34" charset="-120"/>
                <a:ea typeface="微軟正黑體" panose="020B0604030504040204" pitchFamily="34" charset="-120"/>
              </a:rPr>
              <a:t>iiiedu@Vbox</a:t>
            </a:r>
            <a:r>
              <a:rPr lang="en-US" altLang="zh-TW" sz="1400" dirty="0" smtClean="0">
                <a:solidFill>
                  <a:prstClr val="black"/>
                </a:solidFill>
                <a:latin typeface="微軟正黑體" panose="020B0604030504040204" pitchFamily="34" charset="-120"/>
                <a:ea typeface="微軟正黑體" panose="020B0604030504040204" pitchFamily="34" charset="-120"/>
              </a:rPr>
              <a:t>:~$  </a:t>
            </a:r>
            <a:r>
              <a:rPr lang="en-US" altLang="zh-TW" sz="1400" b="1" dirty="0" err="1" smtClean="0">
                <a:solidFill>
                  <a:srgbClr val="0070C0"/>
                </a:solidFill>
                <a:latin typeface="微軟正黑體" panose="020B0604030504040204" pitchFamily="34" charset="-120"/>
                <a:ea typeface="微軟正黑體" panose="020B0604030504040204" pitchFamily="34" charset="-120"/>
              </a:rPr>
              <a:t>ssh</a:t>
            </a:r>
            <a:r>
              <a:rPr lang="en-US" altLang="zh-TW" sz="1400" b="1" dirty="0" smtClean="0">
                <a:solidFill>
                  <a:srgbClr val="0070C0"/>
                </a:solidFill>
                <a:latin typeface="微軟正黑體" panose="020B0604030504040204" pitchFamily="34" charset="-120"/>
                <a:ea typeface="微軟正黑體" panose="020B0604030504040204" pitchFamily="34" charset="-120"/>
              </a:rPr>
              <a:t>  iiiedu@10.3.111.207</a:t>
            </a:r>
            <a:endParaRPr lang="en-US" altLang="zh-TW" sz="1400" b="1" dirty="0">
              <a:solidFill>
                <a:srgbClr val="0070C0"/>
              </a:solidFill>
              <a:latin typeface="微軟正黑體" panose="020B0604030504040204" pitchFamily="34" charset="-120"/>
              <a:ea typeface="微軟正黑體" panose="020B0604030504040204" pitchFamily="34" charset="-120"/>
            </a:endParaRPr>
          </a:p>
          <a:p>
            <a:r>
              <a:rPr lang="en-US" altLang="zh-TW" sz="1400" dirty="0" smtClean="0">
                <a:solidFill>
                  <a:prstClr val="black"/>
                </a:solidFill>
                <a:latin typeface="微軟正黑體" panose="020B0604030504040204" pitchFamily="34" charset="-120"/>
                <a:ea typeface="微軟正黑體" panose="020B0604030504040204" pitchFamily="34" charset="-120"/>
              </a:rPr>
              <a:t>The  authenticity  of  host  '10.3.111.207  (</a:t>
            </a:r>
            <a:r>
              <a:rPr lang="en-US" altLang="zh-TW" sz="1400" dirty="0">
                <a:solidFill>
                  <a:prstClr val="black"/>
                </a:solidFill>
                <a:latin typeface="微軟正黑體" panose="020B0604030504040204" pitchFamily="34" charset="-120"/>
                <a:ea typeface="微軟正黑體" panose="020B0604030504040204" pitchFamily="34" charset="-120"/>
              </a:rPr>
              <a:t>10.3.111.207</a:t>
            </a:r>
            <a:r>
              <a:rPr lang="en-US" altLang="zh-TW" sz="1400" dirty="0" smtClean="0">
                <a:solidFill>
                  <a:prstClr val="black"/>
                </a:solidFill>
                <a:latin typeface="微軟正黑體" panose="020B0604030504040204" pitchFamily="34" charset="-120"/>
                <a:ea typeface="微軟正黑體" panose="020B0604030504040204" pitchFamily="34" charset="-120"/>
              </a:rPr>
              <a:t>)'  can't  be  established</a:t>
            </a:r>
            <a:r>
              <a:rPr lang="en-US" altLang="zh-TW" sz="1400" dirty="0">
                <a:solidFill>
                  <a:prstClr val="black"/>
                </a:solidFill>
                <a:latin typeface="微軟正黑體" panose="020B0604030504040204" pitchFamily="34" charset="-120"/>
                <a:ea typeface="微軟正黑體" panose="020B0604030504040204" pitchFamily="34" charset="-120"/>
              </a:rPr>
              <a:t>.</a:t>
            </a:r>
          </a:p>
          <a:p>
            <a:r>
              <a:rPr lang="en-US" altLang="zh-TW" sz="1400" dirty="0" smtClean="0">
                <a:solidFill>
                  <a:prstClr val="black"/>
                </a:solidFill>
                <a:latin typeface="微軟正黑體" panose="020B0604030504040204" pitchFamily="34" charset="-120"/>
                <a:ea typeface="微軟正黑體" panose="020B0604030504040204" pitchFamily="34" charset="-120"/>
              </a:rPr>
              <a:t>ECDSA  key  fingerprint  is  87:81:51:1f:ce:84:c6:0c:4f:a4:c7:5a:10:f0:3a:a3</a:t>
            </a:r>
            <a:r>
              <a:rPr lang="en-US" altLang="zh-TW" sz="1400" dirty="0">
                <a:solidFill>
                  <a:prstClr val="black"/>
                </a:solidFill>
                <a:latin typeface="微軟正黑體" panose="020B0604030504040204" pitchFamily="34" charset="-120"/>
                <a:ea typeface="微軟正黑體" panose="020B0604030504040204" pitchFamily="34" charset="-120"/>
              </a:rPr>
              <a:t>.</a:t>
            </a:r>
          </a:p>
          <a:p>
            <a:r>
              <a:rPr lang="en-US" altLang="zh-TW" sz="1400" dirty="0" smtClean="0">
                <a:solidFill>
                  <a:prstClr val="black"/>
                </a:solidFill>
                <a:latin typeface="微軟正黑體" panose="020B0604030504040204" pitchFamily="34" charset="-120"/>
                <a:ea typeface="微軟正黑體" panose="020B0604030504040204" pitchFamily="34" charset="-120"/>
              </a:rPr>
              <a:t>Are  you  sure  you  want  to  continue  connecting  (</a:t>
            </a:r>
            <a:r>
              <a:rPr lang="en-US" altLang="zh-TW" sz="1400" dirty="0">
                <a:solidFill>
                  <a:prstClr val="black"/>
                </a:solidFill>
                <a:latin typeface="微軟正黑體" panose="020B0604030504040204" pitchFamily="34" charset="-120"/>
                <a:ea typeface="微軟正黑體" panose="020B0604030504040204" pitchFamily="34" charset="-120"/>
              </a:rPr>
              <a:t>yes/no</a:t>
            </a:r>
            <a:r>
              <a:rPr lang="en-US" altLang="zh-TW" sz="1400" dirty="0" smtClean="0">
                <a:solidFill>
                  <a:prstClr val="black"/>
                </a:solidFill>
                <a:latin typeface="微軟正黑體" panose="020B0604030504040204" pitchFamily="34" charset="-120"/>
                <a:ea typeface="微軟正黑體" panose="020B0604030504040204" pitchFamily="34" charset="-120"/>
              </a:rPr>
              <a:t>)?  yes</a:t>
            </a:r>
            <a:endParaRPr lang="en-US" altLang="zh-TW" sz="1400" dirty="0">
              <a:solidFill>
                <a:prstClr val="black"/>
              </a:solidFill>
              <a:latin typeface="微軟正黑體" panose="020B0604030504040204" pitchFamily="34" charset="-120"/>
              <a:ea typeface="微軟正黑體" panose="020B0604030504040204" pitchFamily="34" charset="-120"/>
            </a:endParaRPr>
          </a:p>
          <a:p>
            <a:r>
              <a:rPr lang="en-US" altLang="zh-TW" sz="1400" dirty="0">
                <a:solidFill>
                  <a:prstClr val="black"/>
                </a:solidFill>
                <a:latin typeface="微軟正黑體" panose="020B0604030504040204" pitchFamily="34" charset="-120"/>
                <a:ea typeface="微軟正黑體" panose="020B0604030504040204" pitchFamily="34" charset="-120"/>
              </a:rPr>
              <a:t>Warning</a:t>
            </a:r>
            <a:r>
              <a:rPr lang="en-US" altLang="zh-TW" sz="1400" dirty="0" smtClean="0">
                <a:solidFill>
                  <a:prstClr val="black"/>
                </a:solidFill>
                <a:latin typeface="微軟正黑體" panose="020B0604030504040204" pitchFamily="34" charset="-120"/>
                <a:ea typeface="微軟正黑體" panose="020B0604030504040204" pitchFamily="34" charset="-120"/>
              </a:rPr>
              <a:t>:  Permanently  added  '10.3.111.207'  (</a:t>
            </a:r>
            <a:r>
              <a:rPr lang="en-US" altLang="zh-TW" sz="1400" dirty="0">
                <a:solidFill>
                  <a:prstClr val="black"/>
                </a:solidFill>
                <a:latin typeface="微軟正黑體" panose="020B0604030504040204" pitchFamily="34" charset="-120"/>
                <a:ea typeface="微軟正黑體" panose="020B0604030504040204" pitchFamily="34" charset="-120"/>
              </a:rPr>
              <a:t>ECDSA</a:t>
            </a:r>
            <a:r>
              <a:rPr lang="en-US" altLang="zh-TW" sz="1400" dirty="0" smtClean="0">
                <a:solidFill>
                  <a:prstClr val="black"/>
                </a:solidFill>
                <a:latin typeface="微軟正黑體" panose="020B0604030504040204" pitchFamily="34" charset="-120"/>
                <a:ea typeface="微軟正黑體" panose="020B0604030504040204" pitchFamily="34" charset="-120"/>
              </a:rPr>
              <a:t>)  to  the  list  of  known  hosts</a:t>
            </a:r>
            <a:r>
              <a:rPr lang="en-US" altLang="zh-TW" sz="1400" dirty="0">
                <a:solidFill>
                  <a:prstClr val="black"/>
                </a:solidFill>
                <a:latin typeface="微軟正黑體" panose="020B0604030504040204" pitchFamily="34" charset="-120"/>
                <a:ea typeface="微軟正黑體" panose="020B0604030504040204" pitchFamily="34" charset="-120"/>
              </a:rPr>
              <a:t>.</a:t>
            </a:r>
          </a:p>
          <a:p>
            <a:r>
              <a:rPr lang="en-US" altLang="zh-TW" sz="1400" b="1" dirty="0" smtClean="0">
                <a:solidFill>
                  <a:prstClr val="black"/>
                </a:solidFill>
                <a:latin typeface="微軟正黑體" panose="020B0604030504040204" pitchFamily="34" charset="-120"/>
                <a:ea typeface="微軟正黑體" panose="020B0604030504040204" pitchFamily="34" charset="-120"/>
              </a:rPr>
              <a:t>iiiedu@10.3.111.207's  password:  </a:t>
            </a:r>
          </a:p>
          <a:p>
            <a:endParaRPr lang="en-US" altLang="zh-TW" sz="1400" dirty="0">
              <a:solidFill>
                <a:prstClr val="black"/>
              </a:solidFill>
              <a:latin typeface="微軟正黑體" panose="020B0604030504040204" pitchFamily="34" charset="-120"/>
              <a:ea typeface="微軟正黑體" panose="020B0604030504040204" pitchFamily="34" charset="-120"/>
            </a:endParaRPr>
          </a:p>
          <a:p>
            <a:r>
              <a:rPr lang="en-US" altLang="zh-TW" sz="1400" dirty="0" smtClean="0">
                <a:solidFill>
                  <a:prstClr val="black"/>
                </a:solidFill>
                <a:latin typeface="微軟正黑體" panose="020B0604030504040204" pitchFamily="34" charset="-120"/>
                <a:ea typeface="微軟正黑體" panose="020B0604030504040204" pitchFamily="34" charset="-120"/>
              </a:rPr>
              <a:t>Welcome  to  Ubuntu  12.04.2  LTS  (GNU/Linux  3.5.0-23-generic  i686)</a:t>
            </a:r>
            <a:endParaRPr lang="en-US" altLang="zh-TW" sz="1400" dirty="0">
              <a:solidFill>
                <a:prstClr val="black"/>
              </a:solidFill>
              <a:latin typeface="微軟正黑體" panose="020B0604030504040204" pitchFamily="34" charset="-120"/>
              <a:ea typeface="微軟正黑體" panose="020B0604030504040204" pitchFamily="34" charset="-120"/>
            </a:endParaRPr>
          </a:p>
        </p:txBody>
      </p:sp>
      <p:sp>
        <p:nvSpPr>
          <p:cNvPr id="6" name="矩形 5"/>
          <p:cNvSpPr/>
          <p:nvPr/>
        </p:nvSpPr>
        <p:spPr>
          <a:xfrm>
            <a:off x="5652120" y="1772816"/>
            <a:ext cx="3024336" cy="584775"/>
          </a:xfrm>
          <a:prstGeom prst="rect">
            <a:avLst/>
          </a:prstGeom>
        </p:spPr>
        <p:txBody>
          <a:bodyPr wrap="square">
            <a:spAutoFit/>
          </a:bodyPr>
          <a:lstStyle/>
          <a:p>
            <a:r>
              <a:rPr lang="zh-TW" altLang="en-US" sz="1600" b="1" dirty="0">
                <a:solidFill>
                  <a:srgbClr val="FF0000"/>
                </a:solidFill>
                <a:latin typeface="微軟正黑體" panose="020B0604030504040204" pitchFamily="34" charset="-120"/>
              </a:rPr>
              <a:t>首次連線會出現安全性</a:t>
            </a:r>
            <a:r>
              <a:rPr lang="zh-TW" altLang="en-US" sz="1600" b="1" dirty="0" smtClean="0">
                <a:solidFill>
                  <a:srgbClr val="FF0000"/>
                </a:solidFill>
                <a:latin typeface="微軟正黑體" panose="020B0604030504040204" pitchFamily="34" charset="-120"/>
              </a:rPr>
              <a:t>警告</a:t>
            </a:r>
            <a:endParaRPr lang="en-US" altLang="zh-TW" sz="1600" b="1" dirty="0" smtClean="0">
              <a:solidFill>
                <a:srgbClr val="FF0000"/>
              </a:solidFill>
              <a:latin typeface="微軟正黑體" panose="020B0604030504040204" pitchFamily="34" charset="-120"/>
            </a:endParaRPr>
          </a:p>
          <a:p>
            <a:r>
              <a:rPr lang="zh-TW" altLang="en-US" sz="1600" b="1" dirty="0" smtClean="0">
                <a:solidFill>
                  <a:srgbClr val="FF0000"/>
                </a:solidFill>
                <a:latin typeface="微軟正黑體" panose="020B0604030504040204" pitchFamily="34" charset="-120"/>
              </a:rPr>
              <a:t>，問</a:t>
            </a:r>
            <a:r>
              <a:rPr lang="zh-TW" altLang="en-US" sz="1600" b="1" dirty="0">
                <a:solidFill>
                  <a:srgbClr val="FF0000"/>
                </a:solidFill>
                <a:latin typeface="微軟正黑體" panose="020B0604030504040204" pitchFamily="34" charset="-120"/>
              </a:rPr>
              <a:t>你是否信任此台主機</a:t>
            </a:r>
          </a:p>
        </p:txBody>
      </p:sp>
      <p:cxnSp>
        <p:nvCxnSpPr>
          <p:cNvPr id="7" name="直線單箭頭接點 6"/>
          <p:cNvCxnSpPr/>
          <p:nvPr/>
        </p:nvCxnSpPr>
        <p:spPr>
          <a:xfrm flipH="1">
            <a:off x="6876256" y="2348880"/>
            <a:ext cx="1080120" cy="8640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5852856"/>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使用</a:t>
            </a:r>
            <a:r>
              <a:rPr lang="en-US" altLang="zh-TW" dirty="0" smtClean="0"/>
              <a:t>Windows </a:t>
            </a:r>
            <a:r>
              <a:rPr lang="en-US" altLang="zh-TW" dirty="0" err="1" smtClean="0"/>
              <a:t>pietty</a:t>
            </a:r>
            <a:r>
              <a:rPr lang="zh-TW" altLang="en-US" dirty="0" smtClean="0"/>
              <a:t>連線至</a:t>
            </a:r>
            <a:r>
              <a:rPr lang="en-US" altLang="zh-TW" dirty="0" smtClean="0"/>
              <a:t>Linux</a:t>
            </a:r>
            <a:r>
              <a:rPr lang="zh-TW" altLang="en-US" dirty="0" smtClean="0"/>
              <a:t>主機</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208</a:t>
            </a:fld>
            <a:endParaRPr lang="zh-TW" altLang="en-US"/>
          </a:p>
        </p:txBody>
      </p:sp>
      <p:sp>
        <p:nvSpPr>
          <p:cNvPr id="4" name="內容版面配置區 3"/>
          <p:cNvSpPr>
            <a:spLocks noGrp="1"/>
          </p:cNvSpPr>
          <p:nvPr>
            <p:ph sz="quarter" idx="1"/>
          </p:nvPr>
        </p:nvSpPr>
        <p:spPr/>
        <p:txBody>
          <a:bodyPr/>
          <a:lstStyle/>
          <a:p>
            <a:r>
              <a:rPr lang="zh-TW" altLang="en-US" dirty="0"/>
              <a:t>類似工具</a:t>
            </a:r>
            <a:r>
              <a:rPr lang="zh-TW" altLang="en-US" dirty="0" smtClean="0"/>
              <a:t>有 </a:t>
            </a:r>
            <a:r>
              <a:rPr lang="en-US" altLang="zh-TW" dirty="0" err="1" smtClean="0"/>
              <a:t>Pietty</a:t>
            </a:r>
            <a:r>
              <a:rPr lang="zh-TW" altLang="en-US" dirty="0" smtClean="0"/>
              <a:t> </a:t>
            </a:r>
            <a:r>
              <a:rPr lang="zh-TW" altLang="en-US" dirty="0"/>
              <a:t>或 </a:t>
            </a:r>
            <a:r>
              <a:rPr lang="en-US" altLang="zh-TW" dirty="0"/>
              <a:t>Putty</a:t>
            </a:r>
            <a:endParaRPr lang="zh-TW" altLang="en-US" dirty="0"/>
          </a:p>
          <a:p>
            <a:pPr lvl="1"/>
            <a:r>
              <a:rPr lang="en-US" altLang="zh-TW" dirty="0" smtClean="0"/>
              <a:t>SSH port</a:t>
            </a:r>
            <a:r>
              <a:rPr lang="zh-TW" altLang="en-US" dirty="0" smtClean="0"/>
              <a:t>使用</a:t>
            </a:r>
            <a:r>
              <a:rPr lang="en-US" altLang="zh-TW" dirty="0" smtClean="0"/>
              <a:t>22</a:t>
            </a:r>
          </a:p>
          <a:p>
            <a:pPr lvl="1"/>
            <a:endParaRPr lang="zh-TW" altLang="en-US" dirty="0"/>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331640" y="2420888"/>
            <a:ext cx="4971479" cy="3384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0500362"/>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調整</a:t>
            </a:r>
            <a:r>
              <a:rPr lang="en-US" altLang="zh-TW" smtClean="0"/>
              <a:t>pietty</a:t>
            </a:r>
            <a:r>
              <a:rPr lang="zh-TW" altLang="en-US" smtClean="0"/>
              <a:t>字元編碼</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209</a:t>
            </a:fld>
            <a:endParaRPr lang="zh-TW" altLang="en-US"/>
          </a:p>
        </p:txBody>
      </p:sp>
      <p:sp>
        <p:nvSpPr>
          <p:cNvPr id="4" name="內容版面配置區 3"/>
          <p:cNvSpPr>
            <a:spLocks noGrp="1"/>
          </p:cNvSpPr>
          <p:nvPr>
            <p:ph sz="quarter" idx="1"/>
          </p:nvPr>
        </p:nvSpPr>
        <p:spPr/>
        <p:txBody>
          <a:bodyPr/>
          <a:lstStyle/>
          <a:p>
            <a:r>
              <a:rPr lang="zh-TW" altLang="en-US" dirty="0" smtClean="0"/>
              <a:t>解決中文顯示亂碼的問題</a:t>
            </a:r>
            <a:endParaRPr lang="en-US" altLang="zh-TW" dirty="0" smtClean="0"/>
          </a:p>
        </p:txBody>
      </p:sp>
      <p:pic>
        <p:nvPicPr>
          <p:cNvPr id="5"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42380" y="1755958"/>
            <a:ext cx="7488832" cy="3000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8604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lvl="0"/>
            <a:r>
              <a:rPr lang="en-US" altLang="zh-TW" smtClean="0"/>
              <a:t>GNU</a:t>
            </a:r>
            <a:r>
              <a:rPr lang="zh-TW" altLang="en-US" smtClean="0"/>
              <a:t>計畫</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21</a:t>
            </a:fld>
            <a:endParaRPr lang="zh-TW" altLang="en-US"/>
          </a:p>
        </p:txBody>
      </p:sp>
      <p:sp>
        <p:nvSpPr>
          <p:cNvPr id="6" name="內容版面配置區 5"/>
          <p:cNvSpPr>
            <a:spLocks noGrp="1"/>
          </p:cNvSpPr>
          <p:nvPr>
            <p:ph sz="quarter" idx="1"/>
          </p:nvPr>
        </p:nvSpPr>
        <p:spPr/>
        <p:txBody>
          <a:bodyPr/>
          <a:lstStyle/>
          <a:p>
            <a:pPr lvl="0"/>
            <a:r>
              <a:rPr lang="en-US" altLang="zh-TW" dirty="0" smtClean="0"/>
              <a:t>1984</a:t>
            </a:r>
            <a:r>
              <a:rPr lang="zh-TW" altLang="en-US" dirty="0" smtClean="0"/>
              <a:t>年</a:t>
            </a:r>
            <a:r>
              <a:rPr lang="zh-TW" altLang="en-US" dirty="0" smtClean="0"/>
              <a:t>由</a:t>
            </a:r>
            <a:r>
              <a:rPr lang="en-US" altLang="zh-TW" dirty="0" smtClean="0"/>
              <a:t>Richard Stallman</a:t>
            </a:r>
            <a:r>
              <a:rPr lang="zh-TW" altLang="en-US" dirty="0" smtClean="0"/>
              <a:t>發起</a:t>
            </a:r>
            <a:endParaRPr lang="zh-TW" altLang="en-US" dirty="0" smtClean="0"/>
          </a:p>
          <a:p>
            <a:r>
              <a:rPr lang="zh-TW" altLang="en-US" dirty="0" smtClean="0"/>
              <a:t>最初目的是推出取代</a:t>
            </a:r>
            <a:r>
              <a:rPr lang="en-US" altLang="zh-TW" dirty="0" smtClean="0"/>
              <a:t>UNIX</a:t>
            </a:r>
            <a:r>
              <a:rPr lang="zh-TW" altLang="en-US" dirty="0" smtClean="0"/>
              <a:t>的作業系統</a:t>
            </a:r>
          </a:p>
          <a:p>
            <a:r>
              <a:rPr lang="zh-TW" altLang="en-US" dirty="0" smtClean="0"/>
              <a:t>開發了許多自由軟體</a:t>
            </a:r>
            <a:r>
              <a:rPr lang="zh-TW" altLang="en-US" dirty="0" smtClean="0"/>
              <a:t>、函式庫</a:t>
            </a:r>
            <a:endParaRPr lang="zh-TW" altLang="en-US" dirty="0" smtClean="0"/>
          </a:p>
          <a:p>
            <a:pPr lvl="0"/>
            <a:r>
              <a:rPr lang="zh-TW" altLang="en-US" dirty="0" smtClean="0"/>
              <a:t>制定</a:t>
            </a:r>
            <a:r>
              <a:rPr lang="en-US" altLang="zh-TW" dirty="0" smtClean="0"/>
              <a:t>GPL</a:t>
            </a:r>
            <a:r>
              <a:rPr lang="zh-TW" altLang="en-US" dirty="0"/>
              <a:t>自由</a:t>
            </a:r>
            <a:r>
              <a:rPr lang="en-US" altLang="zh-TW" dirty="0"/>
              <a:t>(Free)</a:t>
            </a:r>
            <a:r>
              <a:rPr lang="zh-TW" altLang="en-US" dirty="0"/>
              <a:t>軟體</a:t>
            </a:r>
            <a:r>
              <a:rPr lang="zh-TW" altLang="en-US" dirty="0" smtClean="0"/>
              <a:t>授權條款</a:t>
            </a:r>
            <a:endParaRPr lang="en-US" altLang="zh-TW" dirty="0" smtClean="0"/>
          </a:p>
          <a:p>
            <a:pPr lvl="1"/>
            <a:r>
              <a:rPr lang="zh-TW" altLang="en-US" dirty="0" smtClean="0"/>
              <a:t>可以</a:t>
            </a:r>
            <a:r>
              <a:rPr lang="zh-TW" altLang="en-US" dirty="0"/>
              <a:t>任何目的執行此</a:t>
            </a:r>
            <a:r>
              <a:rPr lang="zh-TW" altLang="en-US" dirty="0" smtClean="0"/>
              <a:t>程式</a:t>
            </a:r>
            <a:endParaRPr lang="zh-TW" altLang="en-US" dirty="0"/>
          </a:p>
          <a:p>
            <a:pPr lvl="1"/>
            <a:r>
              <a:rPr lang="zh-TW" altLang="en-US" dirty="0" smtClean="0"/>
              <a:t>可再</a:t>
            </a:r>
            <a:r>
              <a:rPr lang="zh-TW" altLang="en-US" dirty="0"/>
              <a:t>發行複製</a:t>
            </a:r>
            <a:r>
              <a:rPr lang="zh-TW" altLang="en-US" dirty="0" smtClean="0"/>
              <a:t>件</a:t>
            </a:r>
            <a:endParaRPr lang="zh-TW" altLang="en-US" dirty="0"/>
          </a:p>
          <a:p>
            <a:pPr lvl="1"/>
            <a:r>
              <a:rPr lang="zh-TW" altLang="en-US" dirty="0" smtClean="0"/>
              <a:t>可改進</a:t>
            </a:r>
            <a:r>
              <a:rPr lang="zh-TW" altLang="en-US" dirty="0"/>
              <a:t>此程式，並再</a:t>
            </a:r>
            <a:r>
              <a:rPr lang="zh-TW" altLang="en-US" dirty="0" smtClean="0"/>
              <a:t>釋出</a:t>
            </a:r>
            <a:endParaRPr lang="en-US" altLang="zh-TW" dirty="0" smtClean="0"/>
          </a:p>
          <a:p>
            <a:pPr lvl="1"/>
            <a:r>
              <a:rPr lang="en-US" altLang="zh-TW" dirty="0" smtClean="0"/>
              <a:t>GPL</a:t>
            </a:r>
            <a:r>
              <a:rPr lang="zh-TW" altLang="en-US" dirty="0" smtClean="0"/>
              <a:t>版本</a:t>
            </a:r>
            <a:r>
              <a:rPr lang="zh-TW" altLang="en-US" dirty="0"/>
              <a:t>歷史</a:t>
            </a:r>
            <a:endParaRPr lang="en-US" altLang="zh-TW" dirty="0"/>
          </a:p>
          <a:p>
            <a:pPr lvl="2"/>
            <a:r>
              <a:rPr lang="en-US" altLang="zh-TW" dirty="0"/>
              <a:t>GPLv1:1989</a:t>
            </a:r>
          </a:p>
          <a:p>
            <a:pPr lvl="2"/>
            <a:r>
              <a:rPr lang="en-US" altLang="zh-TW" dirty="0"/>
              <a:t>GPLv2:1991  (LGPL)</a:t>
            </a:r>
          </a:p>
          <a:p>
            <a:pPr lvl="2"/>
            <a:r>
              <a:rPr lang="en-US" altLang="zh-TW" dirty="0"/>
              <a:t>GPLv3:2007</a:t>
            </a:r>
          </a:p>
          <a:p>
            <a:pPr lvl="1"/>
            <a:endParaRPr lang="zh-TW" altLang="en-US" dirty="0"/>
          </a:p>
        </p:txBody>
      </p:sp>
      <p:pic>
        <p:nvPicPr>
          <p:cNvPr id="7" name="Picture 2" descr="「gnu.png」的圖片搜尋結果"/>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7075610" y="1424647"/>
            <a:ext cx="1617541" cy="174262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p:nvSpPr>
        <p:spPr>
          <a:xfrm>
            <a:off x="7344573" y="3271793"/>
            <a:ext cx="1107996" cy="369332"/>
          </a:xfrm>
          <a:prstGeom prst="rect">
            <a:avLst/>
          </a:prstGeom>
        </p:spPr>
        <p:txBody>
          <a:bodyPr wrap="none">
            <a:spAutoFit/>
          </a:bodyPr>
          <a:lstStyle/>
          <a:p>
            <a:r>
              <a:rPr lang="zh-TW" altLang="en-US" b="1" dirty="0">
                <a:solidFill>
                  <a:srgbClr val="002060"/>
                </a:solidFill>
                <a:latin typeface="+mj-ea"/>
              </a:rPr>
              <a:t>非洲牛羚</a:t>
            </a:r>
          </a:p>
        </p:txBody>
      </p:sp>
      <p:sp>
        <p:nvSpPr>
          <p:cNvPr id="9" name="圓角矩形 8"/>
          <p:cNvSpPr/>
          <p:nvPr/>
        </p:nvSpPr>
        <p:spPr>
          <a:xfrm>
            <a:off x="7075610" y="4149080"/>
            <a:ext cx="1645919" cy="1974594"/>
          </a:xfrm>
          <a:prstGeom prst="roundRect">
            <a:avLst>
              <a:gd name="adj" fmla="val 10000"/>
            </a:avLst>
          </a:prstGeom>
          <a:blipFill rotWithShape="1">
            <a:blip r:embed="rId4" cstate="email">
              <a:extLst>
                <a:ext uri="{28A0092B-C50C-407E-A947-70E740481C1C}">
                  <a14:useLocalDpi xmlns:a14="http://schemas.microsoft.com/office/drawing/2010/main"/>
                </a:ext>
              </a:extLst>
            </a:blip>
            <a:stretch>
              <a:fillRect/>
            </a:stretch>
          </a:blipFill>
        </p:spPr>
        <p:style>
          <a:lnRef idx="1">
            <a:schemeClr val="dk1">
              <a:shade val="80000"/>
              <a:hueOff val="0"/>
              <a:satOff val="0"/>
              <a:lumOff val="0"/>
              <a:alphaOff val="0"/>
            </a:schemeClr>
          </a:lnRef>
          <a:fillRef idx="1">
            <a:scrgbClr r="0" g="0" b="0"/>
          </a:fillRef>
          <a:effectRef idx="1">
            <a:schemeClr val="dk1">
              <a:tint val="40000"/>
              <a:hueOff val="0"/>
              <a:satOff val="0"/>
              <a:lumOff val="0"/>
              <a:alphaOff val="0"/>
            </a:schemeClr>
          </a:effectRef>
          <a:fontRef idx="minor">
            <a:schemeClr val="lt1">
              <a:hueOff val="0"/>
              <a:satOff val="0"/>
              <a:lumOff val="0"/>
              <a:alphaOff val="0"/>
            </a:schemeClr>
          </a:fontRef>
        </p:style>
      </p:sp>
      <p:sp>
        <p:nvSpPr>
          <p:cNvPr id="14" name="矩形 13"/>
          <p:cNvSpPr/>
          <p:nvPr/>
        </p:nvSpPr>
        <p:spPr>
          <a:xfrm>
            <a:off x="1115616" y="6395756"/>
            <a:ext cx="6228957" cy="369332"/>
          </a:xfrm>
          <a:prstGeom prst="rect">
            <a:avLst/>
          </a:prstGeom>
        </p:spPr>
        <p:txBody>
          <a:bodyPr wrap="square">
            <a:spAutoFit/>
          </a:bodyPr>
          <a:lstStyle/>
          <a:p>
            <a:r>
              <a:rPr lang="en-US" altLang="zh-TW" dirty="0"/>
              <a:t>https://zh.wikipedia.org/wiki/GNU</a:t>
            </a:r>
            <a:r>
              <a:rPr lang="zh-TW" altLang="en-US" dirty="0"/>
              <a:t>通用公共授權條款</a:t>
            </a:r>
          </a:p>
        </p:txBody>
      </p:sp>
    </p:spTree>
    <p:extLst>
      <p:ext uri="{BB962C8B-B14F-4D97-AF65-F5344CB8AC3E}">
        <p14:creationId xmlns:p14="http://schemas.microsoft.com/office/powerpoint/2010/main" val="393209250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檔案傳輸</a:t>
            </a:r>
            <a:r>
              <a:rPr lang="en-US" altLang="zh-TW" dirty="0"/>
              <a:t>(</a:t>
            </a:r>
            <a:r>
              <a:rPr lang="en-US" altLang="zh-TW" dirty="0" err="1"/>
              <a:t>sftp</a:t>
            </a:r>
            <a:r>
              <a:rPr lang="en-US" altLang="zh-TW" dirty="0"/>
              <a:t> / </a:t>
            </a:r>
            <a:r>
              <a:rPr lang="en-US" altLang="zh-TW" dirty="0" err="1"/>
              <a:t>scp</a:t>
            </a:r>
            <a:r>
              <a:rPr lang="en-US" altLang="zh-TW" dirty="0"/>
              <a:t>)</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210</a:t>
            </a:fld>
            <a:endParaRPr lang="zh-TW" altLang="en-US"/>
          </a:p>
        </p:txBody>
      </p:sp>
      <p:graphicFrame>
        <p:nvGraphicFramePr>
          <p:cNvPr id="5" name="資料庫圖表 4"/>
          <p:cNvGraphicFramePr/>
          <p:nvPr>
            <p:extLst>
              <p:ext uri="{D42A27DB-BD31-4B8C-83A1-F6EECF244321}">
                <p14:modId xmlns:p14="http://schemas.microsoft.com/office/powerpoint/2010/main" val="3510350448"/>
              </p:ext>
            </p:extLst>
          </p:nvPr>
        </p:nvGraphicFramePr>
        <p:xfrm>
          <a:off x="-396552" y="1196752"/>
          <a:ext cx="9865096" cy="26642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矩形 5"/>
          <p:cNvSpPr/>
          <p:nvPr/>
        </p:nvSpPr>
        <p:spPr>
          <a:xfrm>
            <a:off x="1331640" y="4005064"/>
            <a:ext cx="5760640" cy="224676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zh-TW" sz="1400" dirty="0" err="1" smtClean="0">
                <a:solidFill>
                  <a:prstClr val="black"/>
                </a:solidFill>
                <a:latin typeface="微軟正黑體" panose="020B0604030504040204" pitchFamily="34" charset="-120"/>
                <a:ea typeface="微軟正黑體" panose="020B0604030504040204" pitchFamily="34" charset="-120"/>
              </a:rPr>
              <a:t>iiiedu@Vbox</a:t>
            </a:r>
            <a:r>
              <a:rPr lang="en-US" altLang="zh-TW" sz="1400" dirty="0">
                <a:solidFill>
                  <a:prstClr val="black"/>
                </a:solidFill>
                <a:latin typeface="微軟正黑體" panose="020B0604030504040204" pitchFamily="34" charset="-120"/>
                <a:ea typeface="微軟正黑體" panose="020B0604030504040204" pitchFamily="34" charset="-120"/>
              </a:rPr>
              <a:t>:/</a:t>
            </a:r>
            <a:r>
              <a:rPr lang="en-US" altLang="zh-TW" sz="1400" dirty="0" err="1">
                <a:solidFill>
                  <a:prstClr val="black"/>
                </a:solidFill>
                <a:latin typeface="微軟正黑體" panose="020B0604030504040204" pitchFamily="34" charset="-120"/>
                <a:ea typeface="微軟正黑體" panose="020B0604030504040204" pitchFamily="34" charset="-120"/>
              </a:rPr>
              <a:t>tmp</a:t>
            </a:r>
            <a:r>
              <a:rPr lang="en-US" altLang="zh-TW" sz="1400" dirty="0" smtClean="0">
                <a:solidFill>
                  <a:prstClr val="black"/>
                </a:solidFill>
                <a:latin typeface="微軟正黑體" panose="020B0604030504040204" pitchFamily="34" charset="-120"/>
                <a:ea typeface="微軟正黑體" panose="020B0604030504040204" pitchFamily="34" charset="-120"/>
              </a:rPr>
              <a:t>$  </a:t>
            </a:r>
            <a:r>
              <a:rPr lang="en-US" altLang="zh-TW" sz="1400" b="1" dirty="0" err="1" smtClean="0">
                <a:solidFill>
                  <a:srgbClr val="FF0000"/>
                </a:solidFill>
                <a:latin typeface="微軟正黑體" panose="020B0604030504040204" pitchFamily="34" charset="-120"/>
                <a:ea typeface="微軟正黑體" panose="020B0604030504040204" pitchFamily="34" charset="-120"/>
              </a:rPr>
              <a:t>sftp</a:t>
            </a:r>
            <a:r>
              <a:rPr lang="en-US" altLang="zh-TW" sz="1400" b="1" dirty="0" smtClean="0">
                <a:solidFill>
                  <a:srgbClr val="FF0000"/>
                </a:solidFill>
                <a:latin typeface="微軟正黑體" panose="020B0604030504040204" pitchFamily="34" charset="-120"/>
                <a:ea typeface="微軟正黑體" panose="020B0604030504040204" pitchFamily="34" charset="-120"/>
              </a:rPr>
              <a:t>  iiiedu@10.3.111.2</a:t>
            </a:r>
            <a:endParaRPr lang="en-US" altLang="zh-TW" sz="1400" b="1" dirty="0">
              <a:solidFill>
                <a:srgbClr val="FF0000"/>
              </a:solidFill>
              <a:latin typeface="微軟正黑體" panose="020B0604030504040204" pitchFamily="34" charset="-120"/>
              <a:ea typeface="微軟正黑體" panose="020B0604030504040204" pitchFamily="34" charset="-120"/>
            </a:endParaRPr>
          </a:p>
          <a:p>
            <a:r>
              <a:rPr lang="en-US" altLang="zh-TW" sz="1400" dirty="0" smtClean="0">
                <a:solidFill>
                  <a:prstClr val="black"/>
                </a:solidFill>
                <a:latin typeface="微軟正黑體" panose="020B0604030504040204" pitchFamily="34" charset="-120"/>
                <a:ea typeface="微軟正黑體" panose="020B0604030504040204" pitchFamily="34" charset="-120"/>
              </a:rPr>
              <a:t>iiiedu@10.3.111.2's  password:  </a:t>
            </a:r>
            <a:endParaRPr lang="en-US" altLang="zh-TW" sz="1400" dirty="0">
              <a:solidFill>
                <a:prstClr val="black"/>
              </a:solidFill>
              <a:latin typeface="微軟正黑體" panose="020B0604030504040204" pitchFamily="34" charset="-120"/>
              <a:ea typeface="微軟正黑體" panose="020B0604030504040204" pitchFamily="34" charset="-120"/>
            </a:endParaRPr>
          </a:p>
          <a:p>
            <a:r>
              <a:rPr lang="en-US" altLang="zh-TW" sz="1400" dirty="0" smtClean="0">
                <a:solidFill>
                  <a:prstClr val="black"/>
                </a:solidFill>
                <a:latin typeface="微軟正黑體" panose="020B0604030504040204" pitchFamily="34" charset="-120"/>
                <a:ea typeface="微軟正黑體" panose="020B0604030504040204" pitchFamily="34" charset="-120"/>
              </a:rPr>
              <a:t>Connected  to  10.3.111.2.</a:t>
            </a:r>
            <a:endParaRPr lang="en-US" altLang="zh-TW" sz="1400" dirty="0">
              <a:solidFill>
                <a:prstClr val="black"/>
              </a:solidFill>
              <a:latin typeface="微軟正黑體" panose="020B0604030504040204" pitchFamily="34" charset="-120"/>
              <a:ea typeface="微軟正黑體" panose="020B0604030504040204" pitchFamily="34" charset="-120"/>
            </a:endParaRPr>
          </a:p>
          <a:p>
            <a:r>
              <a:rPr lang="en-US" altLang="zh-TW" sz="1400" b="1" dirty="0" err="1">
                <a:solidFill>
                  <a:prstClr val="black"/>
                </a:solidFill>
                <a:latin typeface="微軟正黑體" panose="020B0604030504040204" pitchFamily="34" charset="-120"/>
                <a:ea typeface="微軟正黑體" panose="020B0604030504040204" pitchFamily="34" charset="-120"/>
              </a:rPr>
              <a:t>sftp</a:t>
            </a:r>
            <a:r>
              <a:rPr lang="en-US" altLang="zh-TW" sz="1400" b="1" dirty="0" smtClean="0">
                <a:solidFill>
                  <a:prstClr val="black"/>
                </a:solidFill>
                <a:latin typeface="微軟正黑體" panose="020B0604030504040204" pitchFamily="34" charset="-120"/>
                <a:ea typeface="微軟正黑體" panose="020B0604030504040204" pitchFamily="34" charset="-120"/>
              </a:rPr>
              <a:t>&gt;  </a:t>
            </a:r>
            <a:r>
              <a:rPr lang="en-US" altLang="zh-TW" sz="1400" b="1" dirty="0" err="1" smtClean="0">
                <a:solidFill>
                  <a:prstClr val="black"/>
                </a:solidFill>
                <a:latin typeface="微軟正黑體" panose="020B0604030504040204" pitchFamily="34" charset="-120"/>
                <a:ea typeface="微軟正黑體" panose="020B0604030504040204" pitchFamily="34" charset="-120"/>
              </a:rPr>
              <a:t>ls</a:t>
            </a:r>
            <a:endParaRPr lang="en-US" altLang="zh-TW" sz="1400" b="1" dirty="0">
              <a:solidFill>
                <a:prstClr val="black"/>
              </a:solidFill>
              <a:latin typeface="微軟正黑體" panose="020B0604030504040204" pitchFamily="34" charset="-120"/>
              <a:ea typeface="微軟正黑體" panose="020B0604030504040204" pitchFamily="34" charset="-120"/>
            </a:endParaRPr>
          </a:p>
          <a:p>
            <a:r>
              <a:rPr lang="en-US" altLang="zh-TW" sz="1400" dirty="0" smtClean="0">
                <a:solidFill>
                  <a:prstClr val="black"/>
                </a:solidFill>
                <a:latin typeface="微軟正黑體" panose="020B0604030504040204" pitchFamily="34" charset="-120"/>
                <a:ea typeface="微軟正黑體" panose="020B0604030504040204" pitchFamily="34" charset="-120"/>
              </a:rPr>
              <a:t>test.txt    </a:t>
            </a:r>
            <a:r>
              <a:rPr lang="zh-TW" altLang="en-US" sz="1400" dirty="0" smtClean="0">
                <a:solidFill>
                  <a:prstClr val="black"/>
                </a:solidFill>
                <a:latin typeface="微軟正黑體" panose="020B0604030504040204" pitchFamily="34" charset="-120"/>
                <a:ea typeface="微軟正黑體" panose="020B0604030504040204" pitchFamily="34" charset="-120"/>
              </a:rPr>
              <a:t>下載    公共      圖片      文件      桌面</a:t>
            </a:r>
            <a:endParaRPr lang="zh-TW" altLang="en-US" sz="1400" dirty="0">
              <a:solidFill>
                <a:prstClr val="black"/>
              </a:solidFill>
              <a:latin typeface="微軟正黑體" panose="020B0604030504040204" pitchFamily="34" charset="-120"/>
              <a:ea typeface="微軟正黑體" panose="020B0604030504040204" pitchFamily="34" charset="-120"/>
            </a:endParaRPr>
          </a:p>
          <a:p>
            <a:r>
              <a:rPr lang="en-US" altLang="zh-TW" sz="1400" b="1" dirty="0" err="1" smtClean="0">
                <a:solidFill>
                  <a:srgbClr val="FF0000"/>
                </a:solidFill>
                <a:latin typeface="微軟正黑體" panose="020B0604030504040204" pitchFamily="34" charset="-120"/>
                <a:ea typeface="微軟正黑體" panose="020B0604030504040204" pitchFamily="34" charset="-120"/>
              </a:rPr>
              <a:t>sftp</a:t>
            </a:r>
            <a:r>
              <a:rPr lang="en-US" altLang="zh-TW" sz="1400" b="1" dirty="0" smtClean="0">
                <a:solidFill>
                  <a:srgbClr val="FF0000"/>
                </a:solidFill>
                <a:latin typeface="微軟正黑體" panose="020B0604030504040204" pitchFamily="34" charset="-120"/>
                <a:ea typeface="微軟正黑體" panose="020B0604030504040204" pitchFamily="34" charset="-120"/>
              </a:rPr>
              <a:t>&gt;  get  test.txt</a:t>
            </a:r>
            <a:r>
              <a:rPr lang="en-US" altLang="zh-TW" sz="1400" b="1" dirty="0" smtClean="0">
                <a:solidFill>
                  <a:prstClr val="black"/>
                </a:solidFill>
                <a:latin typeface="微軟正黑體" panose="020B0604030504040204" pitchFamily="34" charset="-120"/>
                <a:ea typeface="微軟正黑體" panose="020B0604030504040204" pitchFamily="34" charset="-120"/>
              </a:rPr>
              <a:t>	  </a:t>
            </a:r>
            <a:r>
              <a:rPr lang="en-US" altLang="zh-TW" sz="1400" b="1" dirty="0" smtClean="0">
                <a:solidFill>
                  <a:srgbClr val="00B050"/>
                </a:solidFill>
                <a:latin typeface="微軟正黑體" panose="020B0604030504040204" pitchFamily="34" charset="-120"/>
                <a:ea typeface="微軟正黑體" panose="020B0604030504040204" pitchFamily="34" charset="-120"/>
              </a:rPr>
              <a:t>#</a:t>
            </a:r>
            <a:r>
              <a:rPr lang="zh-TW" altLang="en-US" sz="1400" b="1" dirty="0" smtClean="0">
                <a:solidFill>
                  <a:srgbClr val="00B050"/>
                </a:solidFill>
                <a:latin typeface="微軟正黑體" panose="020B0604030504040204" pitchFamily="34" charset="-120"/>
                <a:ea typeface="微軟正黑體" panose="020B0604030504040204" pitchFamily="34" charset="-120"/>
              </a:rPr>
              <a:t>下載檔案</a:t>
            </a:r>
            <a:r>
              <a:rPr lang="en-US" altLang="zh-TW" sz="1400" b="1" dirty="0" smtClean="0">
                <a:solidFill>
                  <a:prstClr val="black"/>
                </a:solidFill>
                <a:latin typeface="微軟正黑體" panose="020B0604030504040204" pitchFamily="34" charset="-120"/>
                <a:ea typeface="微軟正黑體" panose="020B0604030504040204" pitchFamily="34" charset="-120"/>
              </a:rPr>
              <a:t>	</a:t>
            </a:r>
            <a:endParaRPr lang="en-US" altLang="zh-TW" sz="1400" b="1" dirty="0">
              <a:solidFill>
                <a:prstClr val="black"/>
              </a:solidFill>
              <a:latin typeface="微軟正黑體" panose="020B0604030504040204" pitchFamily="34" charset="-120"/>
              <a:ea typeface="微軟正黑體" panose="020B0604030504040204" pitchFamily="34" charset="-120"/>
            </a:endParaRPr>
          </a:p>
          <a:p>
            <a:r>
              <a:rPr lang="en-US" altLang="zh-TW" sz="1400" dirty="0" smtClean="0">
                <a:solidFill>
                  <a:prstClr val="black"/>
                </a:solidFill>
                <a:latin typeface="微軟正黑體" panose="020B0604030504040204" pitchFamily="34" charset="-120"/>
                <a:ea typeface="微軟正黑體" panose="020B0604030504040204" pitchFamily="34" charset="-120"/>
              </a:rPr>
              <a:t>Fetching  /home/</a:t>
            </a:r>
            <a:r>
              <a:rPr lang="en-US" altLang="zh-TW" sz="1400" dirty="0" err="1" smtClean="0">
                <a:solidFill>
                  <a:prstClr val="black"/>
                </a:solidFill>
                <a:latin typeface="微軟正黑體" panose="020B0604030504040204" pitchFamily="34" charset="-120"/>
                <a:ea typeface="微軟正黑體" panose="020B0604030504040204" pitchFamily="34" charset="-120"/>
              </a:rPr>
              <a:t>iiiedu</a:t>
            </a:r>
            <a:r>
              <a:rPr lang="en-US" altLang="zh-TW" sz="1400" dirty="0" smtClean="0">
                <a:solidFill>
                  <a:prstClr val="black"/>
                </a:solidFill>
                <a:latin typeface="微軟正黑體" panose="020B0604030504040204" pitchFamily="34" charset="-120"/>
                <a:ea typeface="微軟正黑體" panose="020B0604030504040204" pitchFamily="34" charset="-120"/>
              </a:rPr>
              <a:t>/test.txt  to  test.txt</a:t>
            </a:r>
            <a:endParaRPr lang="en-US" altLang="zh-TW" sz="1400" dirty="0">
              <a:solidFill>
                <a:prstClr val="black"/>
              </a:solidFill>
              <a:latin typeface="微軟正黑體" panose="020B0604030504040204" pitchFamily="34" charset="-120"/>
              <a:ea typeface="微軟正黑體" panose="020B0604030504040204" pitchFamily="34" charset="-120"/>
            </a:endParaRPr>
          </a:p>
          <a:p>
            <a:r>
              <a:rPr lang="en-US" altLang="zh-TW" sz="1400" dirty="0">
                <a:solidFill>
                  <a:prstClr val="black"/>
                </a:solidFill>
                <a:latin typeface="微軟正黑體" panose="020B0604030504040204" pitchFamily="34" charset="-120"/>
                <a:ea typeface="微軟正黑體" panose="020B0604030504040204" pitchFamily="34" charset="-120"/>
              </a:rPr>
              <a:t>/</a:t>
            </a:r>
            <a:r>
              <a:rPr lang="en-US" altLang="zh-TW" sz="1400" dirty="0" smtClean="0">
                <a:solidFill>
                  <a:prstClr val="black"/>
                </a:solidFill>
                <a:latin typeface="微軟正黑體" panose="020B0604030504040204" pitchFamily="34" charset="-120"/>
                <a:ea typeface="微軟正黑體" panose="020B0604030504040204" pitchFamily="34" charset="-120"/>
              </a:rPr>
              <a:t>home/</a:t>
            </a:r>
            <a:r>
              <a:rPr lang="en-US" altLang="zh-TW" sz="1400" dirty="0" err="1" smtClean="0">
                <a:solidFill>
                  <a:prstClr val="black"/>
                </a:solidFill>
                <a:latin typeface="微軟正黑體" panose="020B0604030504040204" pitchFamily="34" charset="-120"/>
                <a:ea typeface="微軟正黑體" panose="020B0604030504040204" pitchFamily="34" charset="-120"/>
              </a:rPr>
              <a:t>iiiedu</a:t>
            </a:r>
            <a:r>
              <a:rPr lang="en-US" altLang="zh-TW" sz="1400" dirty="0" smtClean="0">
                <a:solidFill>
                  <a:prstClr val="black"/>
                </a:solidFill>
                <a:latin typeface="微軟正黑體" panose="020B0604030504040204" pitchFamily="34" charset="-120"/>
                <a:ea typeface="微軟正黑體" panose="020B0604030504040204" pitchFamily="34" charset="-120"/>
              </a:rPr>
              <a:t>/test.txt   100%  3486  3.4KB/s  00:00    </a:t>
            </a:r>
            <a:endParaRPr lang="en-US" altLang="zh-TW" sz="1400" dirty="0">
              <a:solidFill>
                <a:prstClr val="black"/>
              </a:solidFill>
              <a:latin typeface="微軟正黑體" panose="020B0604030504040204" pitchFamily="34" charset="-120"/>
              <a:ea typeface="微軟正黑體" panose="020B0604030504040204" pitchFamily="34" charset="-120"/>
            </a:endParaRPr>
          </a:p>
          <a:p>
            <a:r>
              <a:rPr lang="en-US" altLang="zh-TW" sz="1400" b="1" dirty="0" err="1" smtClean="0">
                <a:solidFill>
                  <a:srgbClr val="FF0000"/>
                </a:solidFill>
                <a:latin typeface="微軟正黑體" panose="020B0604030504040204" pitchFamily="34" charset="-120"/>
                <a:ea typeface="微軟正黑體" panose="020B0604030504040204" pitchFamily="34" charset="-120"/>
              </a:rPr>
              <a:t>sftp</a:t>
            </a:r>
            <a:r>
              <a:rPr lang="en-US" altLang="zh-TW" sz="1400" b="1" dirty="0" smtClean="0">
                <a:solidFill>
                  <a:srgbClr val="FF0000"/>
                </a:solidFill>
                <a:latin typeface="微軟正黑體" panose="020B0604030504040204" pitchFamily="34" charset="-120"/>
                <a:ea typeface="微軟正黑體" panose="020B0604030504040204" pitchFamily="34" charset="-120"/>
              </a:rPr>
              <a:t>&gt;  exit</a:t>
            </a:r>
            <a:r>
              <a:rPr lang="en-US" altLang="zh-TW" sz="1400" b="1" dirty="0" smtClean="0">
                <a:solidFill>
                  <a:prstClr val="black"/>
                </a:solidFill>
                <a:latin typeface="微軟正黑體" panose="020B0604030504040204" pitchFamily="34" charset="-120"/>
                <a:ea typeface="微軟正黑體" panose="020B0604030504040204" pitchFamily="34" charset="-120"/>
              </a:rPr>
              <a:t>		</a:t>
            </a:r>
            <a:r>
              <a:rPr lang="en-US" altLang="zh-TW" sz="1400" b="1" dirty="0" smtClean="0">
                <a:solidFill>
                  <a:srgbClr val="00B050"/>
                </a:solidFill>
                <a:latin typeface="微軟正黑體" panose="020B0604030504040204" pitchFamily="34" charset="-120"/>
                <a:ea typeface="微軟正黑體" panose="020B0604030504040204" pitchFamily="34" charset="-120"/>
              </a:rPr>
              <a:t>#</a:t>
            </a:r>
            <a:r>
              <a:rPr lang="zh-TW" altLang="en-US" sz="1400" b="1" dirty="0" smtClean="0">
                <a:solidFill>
                  <a:srgbClr val="00B050"/>
                </a:solidFill>
                <a:latin typeface="微軟正黑體" panose="020B0604030504040204" pitchFamily="34" charset="-120"/>
                <a:ea typeface="微軟正黑體" panose="020B0604030504040204" pitchFamily="34" charset="-120"/>
              </a:rPr>
              <a:t>結束</a:t>
            </a:r>
            <a:r>
              <a:rPr lang="en-US" altLang="zh-TW" sz="1400" b="1" dirty="0" err="1" smtClean="0">
                <a:solidFill>
                  <a:srgbClr val="00B050"/>
                </a:solidFill>
                <a:latin typeface="微軟正黑體" panose="020B0604030504040204" pitchFamily="34" charset="-120"/>
                <a:ea typeface="微軟正黑體" panose="020B0604030504040204" pitchFamily="34" charset="-120"/>
              </a:rPr>
              <a:t>sftp</a:t>
            </a:r>
            <a:endParaRPr lang="en-US" altLang="zh-TW" sz="1400" b="1" dirty="0" smtClean="0">
              <a:solidFill>
                <a:srgbClr val="00B050"/>
              </a:solidFill>
              <a:latin typeface="微軟正黑體" panose="020B0604030504040204" pitchFamily="34" charset="-120"/>
              <a:ea typeface="微軟正黑體" panose="020B0604030504040204" pitchFamily="34" charset="-120"/>
            </a:endParaRPr>
          </a:p>
          <a:p>
            <a:r>
              <a:rPr lang="en-US" altLang="zh-TW" sz="1400" dirty="0" err="1">
                <a:solidFill>
                  <a:prstClr val="black"/>
                </a:solidFill>
                <a:latin typeface="微軟正黑體" panose="020B0604030504040204" pitchFamily="34" charset="-120"/>
                <a:ea typeface="微軟正黑體" panose="020B0604030504040204" pitchFamily="34" charset="-120"/>
              </a:rPr>
              <a:t>iiiedu@Vbox</a:t>
            </a:r>
            <a:r>
              <a:rPr lang="en-US" altLang="zh-TW" sz="1400" dirty="0">
                <a:solidFill>
                  <a:prstClr val="black"/>
                </a:solidFill>
                <a:latin typeface="微軟正黑體" panose="020B0604030504040204" pitchFamily="34" charset="-120"/>
                <a:ea typeface="微軟正黑體" panose="020B0604030504040204" pitchFamily="34" charset="-120"/>
              </a:rPr>
              <a:t>:/</a:t>
            </a:r>
            <a:r>
              <a:rPr lang="en-US" altLang="zh-TW" sz="1400" dirty="0" err="1">
                <a:solidFill>
                  <a:prstClr val="black"/>
                </a:solidFill>
                <a:latin typeface="微軟正黑體" panose="020B0604030504040204" pitchFamily="34" charset="-120"/>
                <a:ea typeface="微軟正黑體" panose="020B0604030504040204" pitchFamily="34" charset="-120"/>
              </a:rPr>
              <a:t>tmp</a:t>
            </a:r>
            <a:r>
              <a:rPr lang="en-US" altLang="zh-TW" sz="1400" dirty="0">
                <a:solidFill>
                  <a:prstClr val="black"/>
                </a:solidFill>
                <a:latin typeface="微軟正黑體" panose="020B0604030504040204" pitchFamily="34" charset="-120"/>
                <a:ea typeface="微軟正黑體" panose="020B0604030504040204" pitchFamily="34" charset="-120"/>
              </a:rPr>
              <a:t>$</a:t>
            </a:r>
            <a:endParaRPr lang="en-US" altLang="zh-TW" sz="1400" b="1" dirty="0">
              <a:solidFill>
                <a:prstClr val="black"/>
              </a:solidFill>
              <a:latin typeface="微軟正黑體" panose="020B0604030504040204" pitchFamily="34" charset="-120"/>
              <a:ea typeface="微軟正黑體" panose="020B0604030504040204" pitchFamily="34" charset="-120"/>
            </a:endParaRPr>
          </a:p>
        </p:txBody>
      </p:sp>
      <p:pic>
        <p:nvPicPr>
          <p:cNvPr id="7" name="圖片 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812360" y="5301208"/>
            <a:ext cx="975360" cy="975360"/>
          </a:xfrm>
          <a:prstGeom prst="rect">
            <a:avLst/>
          </a:prstGeom>
        </p:spPr>
      </p:pic>
    </p:spTree>
    <p:extLst>
      <p:ext uri="{BB962C8B-B14F-4D97-AF65-F5344CB8AC3E}">
        <p14:creationId xmlns:p14="http://schemas.microsoft.com/office/powerpoint/2010/main" val="263038820"/>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Windows</a:t>
            </a:r>
            <a:r>
              <a:rPr lang="zh-TW" altLang="en-US" smtClean="0"/>
              <a:t> 與 </a:t>
            </a:r>
            <a:r>
              <a:rPr lang="en-US" altLang="zh-TW" smtClean="0"/>
              <a:t>Linux </a:t>
            </a:r>
            <a:r>
              <a:rPr lang="zh-TW" altLang="en-US" smtClean="0"/>
              <a:t>之間的檔案傳輸</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211</a:t>
            </a:fld>
            <a:endParaRPr lang="zh-TW" altLang="en-US"/>
          </a:p>
        </p:txBody>
      </p:sp>
      <p:sp>
        <p:nvSpPr>
          <p:cNvPr id="3" name="內容版面配置區 2"/>
          <p:cNvSpPr>
            <a:spLocks noGrp="1"/>
          </p:cNvSpPr>
          <p:nvPr>
            <p:ph sz="quarter" idx="1"/>
          </p:nvPr>
        </p:nvSpPr>
        <p:spPr/>
        <p:txBody>
          <a:bodyPr/>
          <a:lstStyle/>
          <a:p>
            <a:r>
              <a:rPr lang="en-US" altLang="zh-TW" dirty="0" smtClean="0"/>
              <a:t>Windows</a:t>
            </a:r>
            <a:r>
              <a:rPr lang="zh-TW" altLang="en-US" dirty="0" smtClean="0"/>
              <a:t>可用</a:t>
            </a:r>
            <a:r>
              <a:rPr lang="en-US" altLang="zh-TW" dirty="0" err="1" smtClean="0"/>
              <a:t>filezilla</a:t>
            </a:r>
            <a:r>
              <a:rPr lang="zh-TW" altLang="en-US" dirty="0" smtClean="0"/>
              <a:t>或</a:t>
            </a:r>
            <a:r>
              <a:rPr lang="en-US" altLang="zh-TW" dirty="0" err="1" smtClean="0"/>
              <a:t>winscp</a:t>
            </a:r>
            <a:r>
              <a:rPr lang="zh-TW" altLang="en-US" dirty="0" smtClean="0"/>
              <a:t>傳輸</a:t>
            </a:r>
            <a:r>
              <a:rPr lang="en-US" altLang="zh-TW" dirty="0" smtClean="0"/>
              <a:t>Linux</a:t>
            </a:r>
            <a:r>
              <a:rPr lang="zh-TW" altLang="en-US" dirty="0" smtClean="0"/>
              <a:t>主機內的檔案</a:t>
            </a:r>
          </a:p>
          <a:p>
            <a:pPr lvl="1"/>
            <a:r>
              <a:rPr lang="en-US" altLang="zh-TW" dirty="0" smtClean="0">
                <a:hlinkClick r:id="rId2"/>
              </a:rPr>
              <a:t>https://filezilla-project.org/</a:t>
            </a:r>
            <a:r>
              <a:rPr lang="en-US" altLang="zh-TW" dirty="0" smtClean="0"/>
              <a:t> </a:t>
            </a:r>
          </a:p>
          <a:p>
            <a:pPr lvl="1"/>
            <a:r>
              <a:rPr lang="en-US" altLang="zh-TW" dirty="0" smtClean="0">
                <a:hlinkClick r:id="rId3"/>
              </a:rPr>
              <a:t>http://winscp.net/</a:t>
            </a:r>
            <a:r>
              <a:rPr lang="en-US" altLang="zh-TW" dirty="0" smtClean="0"/>
              <a:t> </a:t>
            </a:r>
          </a:p>
          <a:p>
            <a:endParaRPr lang="zh-TW" altLang="en-US" dirty="0"/>
          </a:p>
        </p:txBody>
      </p:sp>
      <p:pic>
        <p:nvPicPr>
          <p:cNvPr id="1026" name="Picture 2" descr="http://791840461.r.cdn77.net/data/media/screenshots/commander.png?v=18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331640" y="2564904"/>
            <a:ext cx="6408712" cy="4238949"/>
          </a:xfrm>
          <a:prstGeom prst="rect">
            <a:avLst/>
          </a:prstGeom>
          <a:noFill/>
          <a:extLst>
            <a:ext uri="{909E8E84-426E-40DD-AFC4-6F175D3DCCD1}">
              <a14:hiddenFill xmlns:a14="http://schemas.microsoft.com/office/drawing/2010/main">
                <a:solidFill>
                  <a:srgbClr val="FFFFFF"/>
                </a:solidFill>
              </a14:hiddenFill>
            </a:ext>
          </a:extLst>
        </p:spPr>
      </p:pic>
      <p:sp>
        <p:nvSpPr>
          <p:cNvPr id="7" name="矩形圖說文字 6"/>
          <p:cNvSpPr/>
          <p:nvPr/>
        </p:nvSpPr>
        <p:spPr>
          <a:xfrm>
            <a:off x="7812360" y="4149080"/>
            <a:ext cx="936104" cy="608652"/>
          </a:xfrm>
          <a:prstGeom prst="wedgeRectCallout">
            <a:avLst>
              <a:gd name="adj1" fmla="val -80798"/>
              <a:gd name="adj2" fmla="val -36972"/>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US" sz="1600" dirty="0" smtClean="0"/>
              <a:t>遠端</a:t>
            </a:r>
            <a:endParaRPr lang="en-US" altLang="zh-TW" sz="1600" dirty="0" smtClean="0"/>
          </a:p>
          <a:p>
            <a:pPr algn="ctr"/>
            <a:r>
              <a:rPr lang="zh-TW" altLang="en-US" sz="1600" dirty="0" smtClean="0"/>
              <a:t>目錄</a:t>
            </a:r>
            <a:endParaRPr lang="zh-TW" altLang="en-US" sz="1600" dirty="0"/>
          </a:p>
        </p:txBody>
      </p:sp>
      <p:sp>
        <p:nvSpPr>
          <p:cNvPr id="10" name="矩形圖說文字 9"/>
          <p:cNvSpPr/>
          <p:nvPr/>
        </p:nvSpPr>
        <p:spPr>
          <a:xfrm>
            <a:off x="179512" y="4037652"/>
            <a:ext cx="936104" cy="608652"/>
          </a:xfrm>
          <a:prstGeom prst="wedgeRectCallout">
            <a:avLst>
              <a:gd name="adj1" fmla="val 77581"/>
              <a:gd name="adj2" fmla="val -4226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US" sz="1600" dirty="0"/>
              <a:t>本機</a:t>
            </a:r>
            <a:r>
              <a:rPr lang="zh-TW" altLang="en-US" sz="1600" dirty="0" smtClean="0"/>
              <a:t>端</a:t>
            </a:r>
            <a:endParaRPr lang="en-US" altLang="zh-TW" sz="1600" dirty="0" smtClean="0"/>
          </a:p>
          <a:p>
            <a:pPr algn="ctr"/>
            <a:r>
              <a:rPr lang="zh-TW" altLang="en-US" sz="1600" dirty="0" smtClean="0"/>
              <a:t>目錄</a:t>
            </a:r>
            <a:endParaRPr lang="zh-TW" altLang="en-US" sz="1600" dirty="0"/>
          </a:p>
        </p:txBody>
      </p:sp>
    </p:spTree>
    <p:extLst>
      <p:ext uri="{BB962C8B-B14F-4D97-AF65-F5344CB8AC3E}">
        <p14:creationId xmlns:p14="http://schemas.microsoft.com/office/powerpoint/2010/main" val="3009172217"/>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1" name="Rectangle 2"/>
          <p:cNvSpPr>
            <a:spLocks noGrp="1" noChangeArrowheads="1"/>
          </p:cNvSpPr>
          <p:nvPr>
            <p:ph type="title"/>
          </p:nvPr>
        </p:nvSpPr>
        <p:spPr/>
        <p:txBody>
          <a:bodyPr/>
          <a:lstStyle/>
          <a:p>
            <a:r>
              <a:rPr lang="zh-TW" altLang="en-US" smtClean="0"/>
              <a:t>檔案下載工具</a:t>
            </a:r>
            <a:r>
              <a:rPr lang="en-US" altLang="zh-TW" smtClean="0"/>
              <a:t>(wget)</a:t>
            </a:r>
            <a:endParaRPr lang="en-US" altLang="zh-TW" dirty="0" smtClean="0"/>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212</a:t>
            </a:fld>
            <a:endParaRPr lang="zh-TW" altLang="en-US"/>
          </a:p>
        </p:txBody>
      </p:sp>
      <p:sp>
        <p:nvSpPr>
          <p:cNvPr id="252932" name="Rectangle 3"/>
          <p:cNvSpPr>
            <a:spLocks noGrp="1" noChangeArrowheads="1"/>
          </p:cNvSpPr>
          <p:nvPr>
            <p:ph sz="quarter" idx="1"/>
          </p:nvPr>
        </p:nvSpPr>
        <p:spPr/>
        <p:txBody>
          <a:bodyPr>
            <a:normAutofit/>
          </a:bodyPr>
          <a:lstStyle/>
          <a:p>
            <a:r>
              <a:rPr lang="zh-TW" altLang="en-US" sz="2400" dirty="0" smtClean="0"/>
              <a:t>支援</a:t>
            </a:r>
            <a:r>
              <a:rPr lang="en-US" altLang="zh-TW" sz="2400" dirty="0" smtClean="0"/>
              <a:t>HTTP</a:t>
            </a:r>
            <a:r>
              <a:rPr lang="zh-TW" altLang="en-US" sz="2400" dirty="0" smtClean="0"/>
              <a:t>，</a:t>
            </a:r>
            <a:r>
              <a:rPr lang="en-US" altLang="zh-TW" sz="2400" dirty="0" smtClean="0"/>
              <a:t>HTTPS</a:t>
            </a:r>
            <a:r>
              <a:rPr lang="zh-TW" altLang="en-US" sz="2400" dirty="0" smtClean="0"/>
              <a:t>，</a:t>
            </a:r>
            <a:r>
              <a:rPr lang="en-US" altLang="zh-TW" sz="2400" dirty="0" smtClean="0"/>
              <a:t>FTP </a:t>
            </a:r>
            <a:r>
              <a:rPr lang="zh-TW" altLang="en-US" sz="2400" dirty="0" smtClean="0"/>
              <a:t>等網路協定</a:t>
            </a:r>
            <a:endParaRPr lang="en-US" altLang="zh-TW" sz="2400" dirty="0" smtClean="0"/>
          </a:p>
          <a:p>
            <a:pPr lvl="1"/>
            <a:r>
              <a:rPr lang="sv-SE" altLang="zh-TW" sz="2000" dirty="0" smtClean="0"/>
              <a:t>wget </a:t>
            </a:r>
            <a:r>
              <a:rPr lang="zh-TW" altLang="en-US" sz="2000" dirty="0" smtClean="0"/>
              <a:t> </a:t>
            </a:r>
            <a:r>
              <a:rPr lang="sv-SE" altLang="zh-TW" sz="2000" dirty="0" smtClean="0">
                <a:hlinkClick r:id="rId3"/>
              </a:rPr>
              <a:t>http://www.google.com</a:t>
            </a:r>
            <a:r>
              <a:rPr lang="sv-SE" altLang="zh-TW" sz="2000" dirty="0" smtClean="0"/>
              <a:t>	</a:t>
            </a:r>
            <a:r>
              <a:rPr lang="sv-SE" altLang="zh-TW" sz="2000" dirty="0" smtClean="0">
                <a:solidFill>
                  <a:srgbClr val="00B050"/>
                </a:solidFill>
              </a:rPr>
              <a:t>#</a:t>
            </a:r>
            <a:r>
              <a:rPr lang="zh-TW" altLang="en-US" sz="2000" dirty="0" smtClean="0">
                <a:solidFill>
                  <a:srgbClr val="00B050"/>
                </a:solidFill>
              </a:rPr>
              <a:t>抓取</a:t>
            </a:r>
            <a:r>
              <a:rPr lang="en-US" altLang="zh-TW" sz="2000" dirty="0" smtClean="0">
                <a:solidFill>
                  <a:srgbClr val="00B050"/>
                </a:solidFill>
              </a:rPr>
              <a:t>google</a:t>
            </a:r>
            <a:r>
              <a:rPr lang="zh-TW" altLang="en-US" sz="2000" dirty="0" smtClean="0">
                <a:solidFill>
                  <a:srgbClr val="00B050"/>
                </a:solidFill>
              </a:rPr>
              <a:t>首頁</a:t>
            </a:r>
            <a:endParaRPr lang="sv-SE" altLang="zh-TW" sz="2000" dirty="0" smtClean="0">
              <a:solidFill>
                <a:srgbClr val="00B050"/>
              </a:solidFill>
            </a:endParaRPr>
          </a:p>
          <a:p>
            <a:pPr lvl="1"/>
            <a:r>
              <a:rPr lang="sv-SE" altLang="zh-TW" sz="2000" dirty="0" smtClean="0"/>
              <a:t>wget  -m </a:t>
            </a:r>
            <a:r>
              <a:rPr lang="zh-TW" altLang="en-US" sz="2000" dirty="0" smtClean="0"/>
              <a:t> </a:t>
            </a:r>
            <a:r>
              <a:rPr lang="sv-SE" altLang="zh-TW" sz="2000" dirty="0" smtClean="0">
                <a:hlinkClick r:id="rId4"/>
              </a:rPr>
              <a:t>https://www.kernel.org/</a:t>
            </a:r>
            <a:r>
              <a:rPr lang="en-US" altLang="zh-TW" sz="2000" dirty="0" smtClean="0"/>
              <a:t>	</a:t>
            </a:r>
            <a:r>
              <a:rPr lang="sv-SE" altLang="zh-TW" sz="2000" dirty="0" smtClean="0">
                <a:solidFill>
                  <a:srgbClr val="00B050"/>
                </a:solidFill>
              </a:rPr>
              <a:t>#</a:t>
            </a:r>
            <a:r>
              <a:rPr lang="zh-TW" altLang="en-US" sz="2000" dirty="0" smtClean="0">
                <a:solidFill>
                  <a:srgbClr val="00B050"/>
                </a:solidFill>
              </a:rPr>
              <a:t>鏡像，也就是抓取整個網站</a:t>
            </a:r>
            <a:endParaRPr lang="en-US" altLang="zh-TW" sz="2000" dirty="0" smtClean="0">
              <a:solidFill>
                <a:srgbClr val="00B050"/>
              </a:solidFill>
            </a:endParaRPr>
          </a:p>
          <a:p>
            <a:pPr lvl="1"/>
            <a:r>
              <a:rPr lang="en-US" altLang="zh-TW" sz="2000" dirty="0" err="1" smtClean="0"/>
              <a:t>wget</a:t>
            </a:r>
            <a:r>
              <a:rPr lang="en-US" altLang="zh-TW" sz="2000" dirty="0" smtClean="0"/>
              <a:t>  -r  -A  “*.mp3”  </a:t>
            </a:r>
            <a:r>
              <a:rPr lang="en-US" altLang="zh-TW" sz="2000" dirty="0" smtClean="0">
                <a:hlinkClick r:id="rId5"/>
              </a:rPr>
              <a:t>http://address</a:t>
            </a:r>
            <a:r>
              <a:rPr lang="en-US" altLang="zh-TW" sz="2000" dirty="0" smtClean="0"/>
              <a:t>	</a:t>
            </a:r>
            <a:r>
              <a:rPr lang="en-US" altLang="zh-TW" sz="2000" dirty="0" smtClean="0">
                <a:solidFill>
                  <a:srgbClr val="00B050"/>
                </a:solidFill>
              </a:rPr>
              <a:t>#</a:t>
            </a:r>
            <a:r>
              <a:rPr lang="zh-TW" altLang="en-US" sz="2000" dirty="0" smtClean="0">
                <a:solidFill>
                  <a:srgbClr val="00B050"/>
                </a:solidFill>
              </a:rPr>
              <a:t>抓取附檔名為</a:t>
            </a:r>
            <a:r>
              <a:rPr lang="en-US" altLang="zh-TW" sz="2000" dirty="0" smtClean="0">
                <a:solidFill>
                  <a:srgbClr val="00B050"/>
                </a:solidFill>
              </a:rPr>
              <a:t>mp3</a:t>
            </a:r>
            <a:r>
              <a:rPr lang="zh-TW" altLang="en-US" sz="2000" dirty="0" smtClean="0">
                <a:solidFill>
                  <a:srgbClr val="00B050"/>
                </a:solidFill>
              </a:rPr>
              <a:t>的檔案</a:t>
            </a:r>
            <a:endParaRPr lang="en-US" altLang="zh-TW" sz="2000" dirty="0" smtClean="0">
              <a:solidFill>
                <a:srgbClr val="00B050"/>
              </a:solidFill>
            </a:endParaRPr>
          </a:p>
          <a:p>
            <a:pPr lvl="1"/>
            <a:r>
              <a:rPr lang="en-US" altLang="zh-TW" sz="2000" dirty="0" err="1" smtClean="0"/>
              <a:t>wget</a:t>
            </a:r>
            <a:r>
              <a:rPr lang="en-US" altLang="zh-TW" sz="2000" dirty="0" smtClean="0"/>
              <a:t>  </a:t>
            </a:r>
            <a:r>
              <a:rPr lang="en-US" altLang="zh-TW" sz="2000" dirty="0" smtClean="0">
                <a:hlinkClick r:id="rId6"/>
              </a:rPr>
              <a:t>ftp://user:pwd@addr/files/</a:t>
            </a:r>
            <a:r>
              <a:rPr lang="en-US" altLang="zh-TW" sz="2000" dirty="0" smtClean="0"/>
              <a:t>	</a:t>
            </a:r>
            <a:r>
              <a:rPr lang="en-US" altLang="zh-TW" sz="2000" dirty="0" smtClean="0">
                <a:solidFill>
                  <a:srgbClr val="00B050"/>
                </a:solidFill>
              </a:rPr>
              <a:t>#</a:t>
            </a:r>
            <a:r>
              <a:rPr lang="zh-TW" altLang="en-US" sz="2000" dirty="0" smtClean="0">
                <a:solidFill>
                  <a:srgbClr val="00B050"/>
                </a:solidFill>
              </a:rPr>
              <a:t>連線至</a:t>
            </a:r>
            <a:r>
              <a:rPr lang="en-US" altLang="zh-TW" sz="2000" dirty="0" smtClean="0">
                <a:solidFill>
                  <a:srgbClr val="00B050"/>
                </a:solidFill>
              </a:rPr>
              <a:t>FTP</a:t>
            </a:r>
            <a:r>
              <a:rPr lang="zh-TW" altLang="en-US" sz="2000" dirty="0" smtClean="0">
                <a:solidFill>
                  <a:srgbClr val="00B050"/>
                </a:solidFill>
              </a:rPr>
              <a:t>抓檔案</a:t>
            </a:r>
            <a:endParaRPr lang="en-US" altLang="zh-TW" sz="2000" dirty="0" smtClean="0">
              <a:solidFill>
                <a:srgbClr val="00B050"/>
              </a:solidFill>
            </a:endParaRPr>
          </a:p>
        </p:txBody>
      </p:sp>
      <p:sp>
        <p:nvSpPr>
          <p:cNvPr id="3" name="矩形 2"/>
          <p:cNvSpPr/>
          <p:nvPr/>
        </p:nvSpPr>
        <p:spPr>
          <a:xfrm>
            <a:off x="1043608" y="6381328"/>
            <a:ext cx="7992888" cy="307777"/>
          </a:xfrm>
          <a:prstGeom prst="rect">
            <a:avLst/>
          </a:prstGeom>
        </p:spPr>
        <p:txBody>
          <a:bodyPr wrap="square">
            <a:spAutoFit/>
          </a:bodyPr>
          <a:lstStyle/>
          <a:p>
            <a:r>
              <a:rPr lang="en-US" altLang="zh-TW" sz="1400" dirty="0" err="1" smtClean="0">
                <a:latin typeface="微軟正黑體" panose="020B0604030504040204" pitchFamily="34" charset="-120"/>
              </a:rPr>
              <a:t>wegt</a:t>
            </a:r>
            <a:r>
              <a:rPr lang="zh-TW" altLang="en-US" sz="1400" dirty="0" smtClean="0">
                <a:latin typeface="微軟正黑體" panose="020B0604030504040204" pitchFamily="34" charset="-120"/>
              </a:rPr>
              <a:t> 說明手冊</a:t>
            </a:r>
            <a:r>
              <a:rPr lang="en-US" altLang="zh-TW" sz="1400" dirty="0" smtClean="0">
                <a:latin typeface="微軟正黑體" panose="020B0604030504040204" pitchFamily="34" charset="-120"/>
              </a:rPr>
              <a:t>:</a:t>
            </a:r>
            <a:r>
              <a:rPr lang="zh-TW" altLang="en-US" sz="1400" dirty="0" smtClean="0">
                <a:latin typeface="微軟正黑體" panose="020B0604030504040204" pitchFamily="34" charset="-120"/>
              </a:rPr>
              <a:t> </a:t>
            </a:r>
            <a:r>
              <a:rPr lang="en-US" altLang="zh-TW" sz="1400" dirty="0">
                <a:latin typeface="微軟正黑體" panose="020B0604030504040204" pitchFamily="34" charset="-120"/>
              </a:rPr>
              <a:t>https://www.gnu.org/software/wget/manual/</a:t>
            </a:r>
            <a:endParaRPr lang="zh-TW" altLang="en-US" sz="1400" dirty="0">
              <a:latin typeface="微軟正黑體" panose="020B0604030504040204" pitchFamily="34" charset="-120"/>
            </a:endParaRPr>
          </a:p>
        </p:txBody>
      </p:sp>
      <p:graphicFrame>
        <p:nvGraphicFramePr>
          <p:cNvPr id="2" name="表格 1"/>
          <p:cNvGraphicFramePr>
            <a:graphicFrameLocks noGrp="1"/>
          </p:cNvGraphicFramePr>
          <p:nvPr>
            <p:extLst>
              <p:ext uri="{D42A27DB-BD31-4B8C-83A1-F6EECF244321}">
                <p14:modId xmlns:p14="http://schemas.microsoft.com/office/powerpoint/2010/main" val="936272031"/>
              </p:ext>
            </p:extLst>
          </p:nvPr>
        </p:nvGraphicFramePr>
        <p:xfrm>
          <a:off x="971600" y="3267040"/>
          <a:ext cx="5324124" cy="2682240"/>
        </p:xfrm>
        <a:graphic>
          <a:graphicData uri="http://schemas.openxmlformats.org/drawingml/2006/table">
            <a:tbl>
              <a:tblPr firstRow="1" bandRow="1">
                <a:tableStyleId>{72833802-FEF1-4C79-8D5D-14CF1EAF98D9}</a:tableStyleId>
              </a:tblPr>
              <a:tblGrid>
                <a:gridCol w="734344">
                  <a:extLst>
                    <a:ext uri="{9D8B030D-6E8A-4147-A177-3AD203B41FA5}">
                      <a16:colId xmlns="" xmlns:a16="http://schemas.microsoft.com/office/drawing/2014/main" val="20000"/>
                    </a:ext>
                  </a:extLst>
                </a:gridCol>
                <a:gridCol w="4589780">
                  <a:extLst>
                    <a:ext uri="{9D8B030D-6E8A-4147-A177-3AD203B41FA5}">
                      <a16:colId xmlns="" xmlns:a16="http://schemas.microsoft.com/office/drawing/2014/main" val="20001"/>
                    </a:ext>
                  </a:extLst>
                </a:gridCol>
              </a:tblGrid>
              <a:tr h="252028">
                <a:tc>
                  <a:txBody>
                    <a:bodyPr/>
                    <a:lstStyle/>
                    <a:p>
                      <a:r>
                        <a:rPr lang="zh-TW" altLang="en-US" sz="1600" dirty="0" smtClean="0"/>
                        <a:t>選項</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說明</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252028">
                <a:tc>
                  <a:txBody>
                    <a:bodyPr/>
                    <a:lstStyle/>
                    <a:p>
                      <a:pPr algn="ctr"/>
                      <a:r>
                        <a:rPr lang="en-US" altLang="zh-TW" sz="1600" dirty="0" smtClean="0"/>
                        <a:t>-r</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遞迴下載，把文件中所有的連結都下載回來</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252028">
                <a:tc>
                  <a:txBody>
                    <a:bodyPr/>
                    <a:lstStyle/>
                    <a:p>
                      <a:pPr algn="ctr"/>
                      <a:r>
                        <a:rPr lang="en-US" altLang="zh-TW" sz="1600" dirty="0" smtClean="0"/>
                        <a:t>-N</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只下載有更新的文件</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252028">
                <a:tc>
                  <a:txBody>
                    <a:bodyPr/>
                    <a:lstStyle/>
                    <a:p>
                      <a:pPr algn="ctr"/>
                      <a:r>
                        <a:rPr lang="en-US" altLang="zh-TW" sz="1600" dirty="0" smtClean="0"/>
                        <a:t>-m</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鏡像，相當同時使用</a:t>
                      </a:r>
                      <a:r>
                        <a:rPr lang="en-US" altLang="zh-TW" sz="1600" dirty="0" smtClean="0"/>
                        <a:t>-r</a:t>
                      </a:r>
                      <a:r>
                        <a:rPr lang="zh-TW" altLang="en-US" sz="1600" dirty="0" smtClean="0"/>
                        <a:t>和</a:t>
                      </a:r>
                      <a:r>
                        <a:rPr lang="en-US" altLang="zh-TW" sz="1600" dirty="0" smtClean="0"/>
                        <a:t>-N</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252028">
                <a:tc>
                  <a:txBody>
                    <a:bodyPr/>
                    <a:lstStyle/>
                    <a:p>
                      <a:pPr algn="ctr"/>
                      <a:r>
                        <a:rPr lang="en-US" altLang="zh-TW" sz="1600" dirty="0" smtClean="0"/>
                        <a:t>-P</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指定存放路徑</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r h="252028">
                <a:tc>
                  <a:txBody>
                    <a:bodyPr/>
                    <a:lstStyle/>
                    <a:p>
                      <a:pPr algn="ctr"/>
                      <a:r>
                        <a:rPr lang="en-US" altLang="zh-TW" sz="1600" dirty="0" smtClean="0"/>
                        <a:t>-c</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設定續傳功能 </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5"/>
                  </a:ext>
                </a:extLst>
              </a:tr>
              <a:tr h="252028">
                <a:tc>
                  <a:txBody>
                    <a:bodyPr/>
                    <a:lstStyle/>
                    <a:p>
                      <a:pPr algn="ctr"/>
                      <a:r>
                        <a:rPr lang="en-US" altLang="zh-TW" sz="1600" dirty="0" smtClean="0"/>
                        <a:t>-np</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不下載目標目錄的</a:t>
                      </a:r>
                      <a:r>
                        <a:rPr lang="en-US" altLang="zh-TW" sz="1600" dirty="0" smtClean="0"/>
                        <a:t>parent</a:t>
                      </a:r>
                      <a:r>
                        <a:rPr lang="zh-TW" altLang="en-US" sz="1600" dirty="0" smtClean="0"/>
                        <a:t>或其他目錄</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6"/>
                  </a:ext>
                </a:extLst>
              </a:tr>
              <a:tr h="252028">
                <a:tc>
                  <a:txBody>
                    <a:bodyPr/>
                    <a:lstStyle/>
                    <a:p>
                      <a:pPr algn="ctr"/>
                      <a:r>
                        <a:rPr lang="en-US" altLang="zh-TW" sz="1600" dirty="0" smtClean="0"/>
                        <a:t>-A</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接受的檔案樣式</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7"/>
                  </a:ext>
                </a:extLst>
              </a:tr>
            </a:tbl>
          </a:graphicData>
        </a:graphic>
      </p:graphicFrame>
      <p:pic>
        <p:nvPicPr>
          <p:cNvPr id="7170" name="Picture 2" descr="C:\Users\john\AppData\Local\Microsoft\Windows\INetCache\IE\ROMGE5XD\1328101811_Download[1].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452320" y="4509120"/>
            <a:ext cx="1158632" cy="1158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945966"/>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1" name="Rectangle 2"/>
          <p:cNvSpPr>
            <a:spLocks noGrp="1" noChangeArrowheads="1"/>
          </p:cNvSpPr>
          <p:nvPr>
            <p:ph type="title"/>
          </p:nvPr>
        </p:nvSpPr>
        <p:spPr/>
        <p:txBody>
          <a:bodyPr/>
          <a:lstStyle/>
          <a:p>
            <a:r>
              <a:rPr lang="zh-TW" altLang="en-US" smtClean="0"/>
              <a:t>顯示連線是否建立</a:t>
            </a:r>
            <a:r>
              <a:rPr lang="en-US" altLang="zh-TW" smtClean="0"/>
              <a:t>(ping)</a:t>
            </a:r>
            <a:endParaRPr lang="en-US" altLang="zh-TW" dirty="0" smtClean="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213</a:t>
            </a:fld>
            <a:endParaRPr lang="zh-TW" altLang="en-US"/>
          </a:p>
        </p:txBody>
      </p:sp>
      <p:sp>
        <p:nvSpPr>
          <p:cNvPr id="242692" name="Rectangle 3"/>
          <p:cNvSpPr>
            <a:spLocks noGrp="1" noChangeArrowheads="1"/>
          </p:cNvSpPr>
          <p:nvPr>
            <p:ph sz="quarter" idx="1"/>
          </p:nvPr>
        </p:nvSpPr>
        <p:spPr/>
        <p:txBody>
          <a:bodyPr>
            <a:normAutofit lnSpcReduction="10000"/>
          </a:bodyPr>
          <a:lstStyle/>
          <a:p>
            <a:r>
              <a:rPr lang="zh-TW" altLang="en-US" dirty="0" smtClean="0"/>
              <a:t>傳送網路封包</a:t>
            </a:r>
            <a:r>
              <a:rPr lang="zh-TW" altLang="en-US" dirty="0"/>
              <a:t>至</a:t>
            </a:r>
            <a:r>
              <a:rPr lang="zh-TW" altLang="en-US" dirty="0" smtClean="0"/>
              <a:t>對方主機</a:t>
            </a:r>
            <a:r>
              <a:rPr lang="zh-TW" altLang="en-US" dirty="0"/>
              <a:t>，測試是否可連線</a:t>
            </a:r>
            <a:endParaRPr lang="en-US" altLang="zh-TW" dirty="0" smtClean="0"/>
          </a:p>
          <a:p>
            <a:pPr lvl="1"/>
            <a:r>
              <a:rPr lang="en-US" altLang="zh-TW" dirty="0" smtClean="0"/>
              <a:t>ping </a:t>
            </a:r>
            <a:r>
              <a:rPr lang="en-US" altLang="zh-TW" dirty="0" smtClean="0">
                <a:hlinkClick r:id="rId3"/>
              </a:rPr>
              <a:t>www.google.com</a:t>
            </a:r>
            <a:r>
              <a:rPr lang="en-US" altLang="zh-TW" dirty="0" smtClean="0"/>
              <a:t> 	</a:t>
            </a:r>
            <a:r>
              <a:rPr lang="zh-TW" altLang="en-US" dirty="0" smtClean="0"/>
              <a:t>  </a:t>
            </a:r>
            <a:r>
              <a:rPr lang="en-US" altLang="zh-TW" dirty="0" smtClean="0">
                <a:solidFill>
                  <a:srgbClr val="00B050"/>
                </a:solidFill>
              </a:rPr>
              <a:t>#</a:t>
            </a:r>
            <a:r>
              <a:rPr lang="zh-TW" altLang="en-US" dirty="0" smtClean="0">
                <a:solidFill>
                  <a:srgbClr val="00B050"/>
                </a:solidFill>
              </a:rPr>
              <a:t>以</a:t>
            </a:r>
            <a:r>
              <a:rPr lang="en-US" altLang="zh-TW" dirty="0" smtClean="0">
                <a:solidFill>
                  <a:srgbClr val="00B050"/>
                </a:solidFill>
              </a:rPr>
              <a:t>Ctrl-c</a:t>
            </a:r>
            <a:r>
              <a:rPr lang="zh-TW" altLang="en-US" dirty="0" smtClean="0">
                <a:solidFill>
                  <a:srgbClr val="00B050"/>
                </a:solidFill>
              </a:rPr>
              <a:t>中斷測試</a:t>
            </a:r>
            <a:endParaRPr lang="en-US" altLang="zh-TW" dirty="0" smtClean="0">
              <a:solidFill>
                <a:srgbClr val="00B050"/>
              </a:solidFill>
            </a:endParaRPr>
          </a:p>
          <a:p>
            <a:pPr lvl="1"/>
            <a:r>
              <a:rPr lang="en-US" altLang="zh-TW" dirty="0" smtClean="0"/>
              <a:t>ping -c 3 </a:t>
            </a:r>
            <a:r>
              <a:rPr lang="en-US" altLang="zh-TW" dirty="0" smtClean="0">
                <a:hlinkClick r:id="rId3"/>
              </a:rPr>
              <a:t>www.google.com</a:t>
            </a:r>
            <a:r>
              <a:rPr lang="en-US" altLang="zh-TW" dirty="0" smtClean="0"/>
              <a:t> </a:t>
            </a:r>
            <a:r>
              <a:rPr lang="zh-TW" altLang="en-US" dirty="0" smtClean="0"/>
              <a:t> </a:t>
            </a:r>
            <a:r>
              <a:rPr lang="en-US" altLang="zh-TW" dirty="0" smtClean="0">
                <a:solidFill>
                  <a:srgbClr val="00B050"/>
                </a:solidFill>
              </a:rPr>
              <a:t>#</a:t>
            </a:r>
            <a:r>
              <a:rPr lang="zh-TW" altLang="en-US" dirty="0" smtClean="0">
                <a:solidFill>
                  <a:srgbClr val="00B050"/>
                </a:solidFill>
              </a:rPr>
              <a:t>只測試三次</a:t>
            </a:r>
            <a:endParaRPr lang="en-US" altLang="zh-TW" dirty="0" smtClean="0">
              <a:solidFill>
                <a:srgbClr val="00B050"/>
              </a:solidFill>
            </a:endParaRPr>
          </a:p>
          <a:p>
            <a:pPr lvl="1"/>
            <a:endParaRPr lang="zh-TW" altLang="en-US" dirty="0" smtClean="0"/>
          </a:p>
          <a:p>
            <a:pPr lvl="1"/>
            <a:endParaRPr lang="en-US" altLang="zh-TW" dirty="0" smtClean="0"/>
          </a:p>
          <a:p>
            <a:pPr lvl="1"/>
            <a:endParaRPr lang="en-US" altLang="zh-TW" dirty="0" smtClean="0"/>
          </a:p>
          <a:p>
            <a:pPr lvl="1"/>
            <a:endParaRPr lang="en-US" altLang="zh-TW" dirty="0" smtClean="0"/>
          </a:p>
          <a:p>
            <a:pPr lvl="1"/>
            <a:endParaRPr lang="en-US" altLang="zh-TW" dirty="0" smtClean="0"/>
          </a:p>
          <a:p>
            <a:pPr lvl="1"/>
            <a:endParaRPr lang="en-US" altLang="zh-TW" dirty="0" smtClean="0"/>
          </a:p>
          <a:p>
            <a:pPr lvl="1"/>
            <a:endParaRPr lang="en-US" altLang="zh-TW" dirty="0" smtClean="0"/>
          </a:p>
          <a:p>
            <a:pPr lvl="1"/>
            <a:r>
              <a:rPr lang="zh-TW" altLang="en-US" sz="1900" dirty="0" smtClean="0"/>
              <a:t>註：</a:t>
            </a:r>
            <a:r>
              <a:rPr lang="en-US" altLang="zh-TW" sz="1900" dirty="0" smtClean="0"/>
              <a:t>TTL  (Time  To  Live</a:t>
            </a:r>
            <a:r>
              <a:rPr lang="zh-TW" altLang="en-US" sz="1900" dirty="0" smtClean="0"/>
              <a:t>，存活時間</a:t>
            </a:r>
            <a:r>
              <a:rPr lang="en-US" altLang="zh-TW" sz="1900" dirty="0" smtClean="0"/>
              <a:t>)</a:t>
            </a:r>
          </a:p>
          <a:p>
            <a:pPr lvl="2"/>
            <a:r>
              <a:rPr lang="zh-TW" altLang="en-US" sz="1700" dirty="0" smtClean="0"/>
              <a:t>指一個封包在通過一個網路時，最長可以逗留的時間</a:t>
            </a:r>
          </a:p>
          <a:p>
            <a:pPr lvl="2"/>
            <a:r>
              <a:rPr lang="zh-TW" altLang="en-US" sz="1700" dirty="0" smtClean="0"/>
              <a:t>封包經過一個路由器，</a:t>
            </a:r>
            <a:r>
              <a:rPr lang="en-US" altLang="zh-TW" sz="1700" dirty="0" err="1" smtClean="0"/>
              <a:t>ttl</a:t>
            </a:r>
            <a:r>
              <a:rPr lang="zh-TW" altLang="en-US" sz="1700" dirty="0" smtClean="0"/>
              <a:t>減</a:t>
            </a:r>
            <a:r>
              <a:rPr lang="en-US" altLang="zh-TW" sz="1700" dirty="0" smtClean="0"/>
              <a:t>1</a:t>
            </a:r>
            <a:r>
              <a:rPr lang="zh-TW" altLang="en-US" sz="1700" dirty="0" smtClean="0"/>
              <a:t>，</a:t>
            </a:r>
            <a:r>
              <a:rPr lang="en-US" altLang="zh-TW" sz="1700" dirty="0" err="1" smtClean="0"/>
              <a:t>ttl</a:t>
            </a:r>
            <a:r>
              <a:rPr lang="zh-TW" altLang="en-US" sz="1700" dirty="0" smtClean="0"/>
              <a:t>為</a:t>
            </a:r>
            <a:r>
              <a:rPr lang="en-US" altLang="zh-TW" sz="1700" dirty="0" smtClean="0"/>
              <a:t>0</a:t>
            </a:r>
            <a:r>
              <a:rPr lang="zh-TW" altLang="en-US" sz="1700" dirty="0" smtClean="0"/>
              <a:t>時，主機便取消封包</a:t>
            </a:r>
          </a:p>
          <a:p>
            <a:endParaRPr lang="en-US" altLang="zh-TW" dirty="0" smtClean="0"/>
          </a:p>
        </p:txBody>
      </p:sp>
      <p:sp>
        <p:nvSpPr>
          <p:cNvPr id="2" name="矩形 1"/>
          <p:cNvSpPr/>
          <p:nvPr/>
        </p:nvSpPr>
        <p:spPr>
          <a:xfrm>
            <a:off x="683568" y="2560836"/>
            <a:ext cx="7848872" cy="235449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en-US" altLang="zh-TW" sz="1400" dirty="0" err="1">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iiiedu@Vbox</a:t>
            </a:r>
            <a:r>
              <a:rPr lang="en-US" altLang="zh-TW" sz="1400"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  </a:t>
            </a:r>
            <a:r>
              <a:rPr lang="en-US" altLang="zh-TW" sz="1400" b="1"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ping  -c  3  www.google.com</a:t>
            </a:r>
            <a:endParaRPr lang="en-US" altLang="zh-TW" sz="1400" b="1" dirty="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endParaRPr>
          </a:p>
          <a:p>
            <a:pPr>
              <a:lnSpc>
                <a:spcPct val="150000"/>
              </a:lnSpc>
            </a:pPr>
            <a:r>
              <a:rPr lang="en-US" altLang="zh-TW" sz="1200"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PING  www.google.com  (</a:t>
            </a:r>
            <a:r>
              <a:rPr lang="en-US" altLang="zh-TW" sz="1200" dirty="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210.61.221.178</a:t>
            </a:r>
            <a:r>
              <a:rPr lang="en-US" altLang="zh-TW" sz="1200"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  56(84)  bytes  of  data</a:t>
            </a:r>
            <a:r>
              <a:rPr lang="en-US" altLang="zh-TW" sz="1200" dirty="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a:t>
            </a:r>
          </a:p>
          <a:p>
            <a:pPr>
              <a:lnSpc>
                <a:spcPct val="150000"/>
              </a:lnSpc>
            </a:pPr>
            <a:r>
              <a:rPr lang="en-US" altLang="zh-TW" sz="1200"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64  bytes  from  210-61-221-178.HINET-IP.hinet.net  (</a:t>
            </a:r>
            <a:r>
              <a:rPr lang="en-US" altLang="zh-TW" sz="1200" dirty="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210.61.221.178</a:t>
            </a:r>
            <a:r>
              <a:rPr lang="en-US" altLang="zh-TW" sz="1200"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  </a:t>
            </a:r>
            <a:r>
              <a:rPr lang="en-US" altLang="zh-TW" sz="1200" dirty="0" err="1"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icmp_req</a:t>
            </a:r>
            <a:r>
              <a:rPr lang="en-US" altLang="zh-TW" sz="1200"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=1  </a:t>
            </a:r>
            <a:r>
              <a:rPr lang="en-US" altLang="zh-TW" sz="1200" dirty="0" err="1"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ttl</a:t>
            </a:r>
            <a:r>
              <a:rPr lang="en-US" altLang="zh-TW" sz="1200"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=128  time=2.29  </a:t>
            </a:r>
            <a:r>
              <a:rPr lang="en-US" altLang="zh-TW" sz="1200" dirty="0" err="1"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ms</a:t>
            </a:r>
            <a:endParaRPr lang="en-US" altLang="zh-TW" sz="1200" dirty="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endParaRPr>
          </a:p>
          <a:p>
            <a:pPr>
              <a:lnSpc>
                <a:spcPct val="150000"/>
              </a:lnSpc>
            </a:pPr>
            <a:r>
              <a:rPr lang="en-US" altLang="zh-TW" sz="1200"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64  bytes  from  210-61-221-178.HINET-IP.hinet.net  (</a:t>
            </a:r>
            <a:r>
              <a:rPr lang="en-US" altLang="zh-TW" sz="1200" dirty="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210.61.221.178</a:t>
            </a:r>
            <a:r>
              <a:rPr lang="en-US" altLang="zh-TW" sz="1200"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  </a:t>
            </a:r>
            <a:r>
              <a:rPr lang="en-US" altLang="zh-TW" sz="1200" dirty="0" err="1"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icmp_req</a:t>
            </a:r>
            <a:r>
              <a:rPr lang="en-US" altLang="zh-TW" sz="1200"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=2  </a:t>
            </a:r>
            <a:r>
              <a:rPr lang="en-US" altLang="zh-TW" sz="1200" dirty="0" err="1"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ttl</a:t>
            </a:r>
            <a:r>
              <a:rPr lang="en-US" altLang="zh-TW" sz="1200"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=128  time=2.06  </a:t>
            </a:r>
            <a:r>
              <a:rPr lang="en-US" altLang="zh-TW" sz="1200" dirty="0" err="1"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ms</a:t>
            </a:r>
            <a:endParaRPr lang="en-US" altLang="zh-TW" sz="1200" dirty="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endParaRPr>
          </a:p>
          <a:p>
            <a:pPr>
              <a:lnSpc>
                <a:spcPct val="150000"/>
              </a:lnSpc>
            </a:pPr>
            <a:r>
              <a:rPr lang="en-US" altLang="zh-TW" sz="1200"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64  bytes  from  210-61-221-178.HINET-IP.hinet.net  (</a:t>
            </a:r>
            <a:r>
              <a:rPr lang="en-US" altLang="zh-TW" sz="1200" dirty="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210.61.221.178</a:t>
            </a:r>
            <a:r>
              <a:rPr lang="en-US" altLang="zh-TW" sz="1200"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  </a:t>
            </a:r>
            <a:r>
              <a:rPr lang="en-US" altLang="zh-TW" sz="1200" dirty="0" err="1"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icmp_req</a:t>
            </a:r>
            <a:r>
              <a:rPr lang="en-US" altLang="zh-TW" sz="1200"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=3  </a:t>
            </a:r>
            <a:r>
              <a:rPr lang="en-US" altLang="zh-TW" sz="1200" dirty="0" err="1"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ttl</a:t>
            </a:r>
            <a:r>
              <a:rPr lang="en-US" altLang="zh-TW" sz="1200"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=128  time=2.16  </a:t>
            </a:r>
            <a:r>
              <a:rPr lang="en-US" altLang="zh-TW" sz="1200" dirty="0" err="1"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ms</a:t>
            </a:r>
            <a:endParaRPr lang="en-US" altLang="zh-TW" sz="1200" dirty="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endParaRPr>
          </a:p>
          <a:p>
            <a:pPr>
              <a:lnSpc>
                <a:spcPct val="150000"/>
              </a:lnSpc>
            </a:pPr>
            <a:r>
              <a:rPr lang="en-US" altLang="zh-TW" sz="1200"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  www.google.com  ping  statistics  ---</a:t>
            </a:r>
            <a:endParaRPr lang="en-US" altLang="zh-TW" sz="1200" dirty="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endParaRPr>
          </a:p>
          <a:p>
            <a:pPr>
              <a:lnSpc>
                <a:spcPct val="150000"/>
              </a:lnSpc>
            </a:pPr>
            <a:r>
              <a:rPr lang="en-US" altLang="zh-TW" sz="1200" b="1" dirty="0" smtClean="0">
                <a:solidFill>
                  <a:srgbClr val="FF0000"/>
                </a:solidFill>
                <a:latin typeface="微軟正黑體" panose="020B0604030504040204" pitchFamily="34" charset="-120"/>
                <a:ea typeface="微軟正黑體" panose="020B0604030504040204" pitchFamily="34" charset="-120"/>
                <a:cs typeface="Arial Unicode MS" panose="020B0604020202020204" pitchFamily="34" charset="-120"/>
              </a:rPr>
              <a:t>3  packets  transmitted,  3  received,  0%  packet  loss</a:t>
            </a:r>
            <a:r>
              <a:rPr lang="en-US" altLang="zh-TW" sz="1200"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  time  2004ms</a:t>
            </a:r>
            <a:endParaRPr lang="en-US" altLang="zh-TW" sz="1200" dirty="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endParaRPr>
          </a:p>
          <a:p>
            <a:pPr>
              <a:lnSpc>
                <a:spcPct val="150000"/>
              </a:lnSpc>
            </a:pPr>
            <a:r>
              <a:rPr lang="en-US" altLang="zh-TW" sz="1200" dirty="0" err="1"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rtt</a:t>
            </a:r>
            <a:r>
              <a:rPr lang="en-US" altLang="zh-TW" sz="1200"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  min/</a:t>
            </a:r>
            <a:r>
              <a:rPr lang="en-US" altLang="zh-TW" sz="1200" dirty="0" err="1"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avg</a:t>
            </a:r>
            <a:r>
              <a:rPr lang="en-US" altLang="zh-TW" sz="1200"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/max/</a:t>
            </a:r>
            <a:r>
              <a:rPr lang="en-US" altLang="zh-TW" sz="1200" dirty="0" err="1"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mdev</a:t>
            </a:r>
            <a:r>
              <a:rPr lang="en-US" altLang="zh-TW" sz="1200"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  =  2.061/2.175/2.296/0.103  </a:t>
            </a:r>
            <a:r>
              <a:rPr lang="en-US" altLang="zh-TW" sz="1200" dirty="0" err="1"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ms</a:t>
            </a:r>
            <a:endParaRPr lang="en-US" altLang="zh-TW" sz="1200" dirty="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endParaRPr>
          </a:p>
        </p:txBody>
      </p:sp>
      <p:pic>
        <p:nvPicPr>
          <p:cNvPr id="5" name="圖片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044760" y="1124744"/>
            <a:ext cx="975360" cy="975360"/>
          </a:xfrm>
          <a:prstGeom prst="rect">
            <a:avLst/>
          </a:prstGeom>
        </p:spPr>
      </p:pic>
    </p:spTree>
    <p:extLst>
      <p:ext uri="{BB962C8B-B14F-4D97-AF65-F5344CB8AC3E}">
        <p14:creationId xmlns:p14="http://schemas.microsoft.com/office/powerpoint/2010/main" val="1215625616"/>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顯示封包歷程</a:t>
            </a:r>
            <a:r>
              <a:rPr lang="en-US" altLang="zh-TW" smtClean="0"/>
              <a:t>(traceroute)</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214</a:t>
            </a:fld>
            <a:endParaRPr lang="zh-TW" altLang="en-US" dirty="0"/>
          </a:p>
        </p:txBody>
      </p:sp>
      <p:sp>
        <p:nvSpPr>
          <p:cNvPr id="3" name="內容版面配置區 2"/>
          <p:cNvSpPr>
            <a:spLocks noGrp="1"/>
          </p:cNvSpPr>
          <p:nvPr>
            <p:ph sz="quarter" idx="1"/>
          </p:nvPr>
        </p:nvSpPr>
        <p:spPr>
          <a:xfrm>
            <a:off x="457200" y="1219200"/>
            <a:ext cx="5618560" cy="4937760"/>
          </a:xfrm>
        </p:spPr>
        <p:txBody>
          <a:bodyPr/>
          <a:lstStyle/>
          <a:p>
            <a:r>
              <a:rPr lang="zh-TW" altLang="en-US" dirty="0" smtClean="0"/>
              <a:t>本機 </a:t>
            </a:r>
            <a:r>
              <a:rPr lang="en-US" altLang="zh-TW" dirty="0" smtClean="0">
                <a:sym typeface="Wingdings" panose="05000000000000000000" pitchFamily="2" charset="2"/>
              </a:rPr>
              <a:t> </a:t>
            </a:r>
            <a:r>
              <a:rPr lang="zh-TW" altLang="en-US" dirty="0" smtClean="0"/>
              <a:t>遠端主機</a:t>
            </a:r>
            <a:endParaRPr lang="en-US" altLang="zh-TW" dirty="0" smtClean="0"/>
          </a:p>
          <a:p>
            <a:pPr lvl="1"/>
            <a:r>
              <a:rPr lang="zh-TW" altLang="en-US" dirty="0" smtClean="0"/>
              <a:t>顯示經過節點及每一段的連線速度，以了解網路擁塞情形</a:t>
            </a:r>
            <a:endParaRPr lang="en-US" altLang="zh-TW" dirty="0" smtClean="0"/>
          </a:p>
          <a:p>
            <a:pPr lvl="1"/>
            <a:r>
              <a:rPr lang="zh-TW" altLang="en-US" dirty="0" smtClean="0"/>
              <a:t>為避免偏頗，每</a:t>
            </a:r>
            <a:r>
              <a:rPr lang="zh-TW" altLang="en-US" dirty="0"/>
              <a:t>個連線</a:t>
            </a:r>
            <a:r>
              <a:rPr lang="zh-TW" altLang="en-US" dirty="0" smtClean="0"/>
              <a:t>會送</a:t>
            </a:r>
            <a:r>
              <a:rPr lang="en-US" altLang="zh-TW" dirty="0"/>
              <a:t>3</a:t>
            </a:r>
            <a:r>
              <a:rPr lang="zh-TW" altLang="en-US" dirty="0"/>
              <a:t>個封</a:t>
            </a:r>
            <a:r>
              <a:rPr lang="zh-TW" altLang="en-US" dirty="0" smtClean="0"/>
              <a:t>包</a:t>
            </a:r>
            <a:endParaRPr lang="en-US" altLang="zh-TW" dirty="0" smtClean="0"/>
          </a:p>
          <a:p>
            <a:pPr lvl="1"/>
            <a:r>
              <a:rPr lang="en-US" altLang="zh-TW" dirty="0" smtClean="0"/>
              <a:t>traceroute  tw.yahoo.com  </a:t>
            </a:r>
          </a:p>
        </p:txBody>
      </p:sp>
      <p:grpSp>
        <p:nvGrpSpPr>
          <p:cNvPr id="13" name="群組 12"/>
          <p:cNvGrpSpPr/>
          <p:nvPr/>
        </p:nvGrpSpPr>
        <p:grpSpPr>
          <a:xfrm>
            <a:off x="630237" y="3501008"/>
            <a:ext cx="7056784" cy="2000911"/>
            <a:chOff x="899592" y="4293096"/>
            <a:chExt cx="7056784" cy="2000911"/>
          </a:xfrm>
        </p:grpSpPr>
        <p:pic>
          <p:nvPicPr>
            <p:cNvPr id="6146" name="Picture 2"/>
            <p:cNvPicPr>
              <a:picLocks noChangeAspect="1" noChangeArrowheads="1"/>
            </p:cNvPicPr>
            <p:nvPr/>
          </p:nvPicPr>
          <p:blipFill>
            <a:blip r:embed="rId3" cstate="email">
              <a:extLst>
                <a:ext uri="{BEBA8EAE-BF5A-486C-A8C5-ECC9F3942E4B}">
                  <a14:imgProps xmlns:a14="http://schemas.microsoft.com/office/drawing/2010/main">
                    <a14:imgLayer r:embed="rId4">
                      <a14:imgEffect>
                        <a14:sharpenSoften amount="20000"/>
                      </a14:imgEffect>
                    </a14:imgLayer>
                  </a14:imgProps>
                </a:ext>
                <a:ext uri="{28A0092B-C50C-407E-A947-70E740481C1C}">
                  <a14:useLocalDpi xmlns:a14="http://schemas.microsoft.com/office/drawing/2010/main"/>
                </a:ext>
              </a:extLst>
            </a:blip>
            <a:srcRect/>
            <a:stretch>
              <a:fillRect/>
            </a:stretch>
          </p:blipFill>
          <p:spPr bwMode="auto">
            <a:xfrm>
              <a:off x="899592" y="4293096"/>
              <a:ext cx="7056784" cy="2000911"/>
            </a:xfrm>
            <a:prstGeom prst="rect">
              <a:avLst/>
            </a:prstGeom>
            <a:ln/>
          </p:spPr>
          <p:style>
            <a:lnRef idx="2">
              <a:schemeClr val="dk1"/>
            </a:lnRef>
            <a:fillRef idx="1">
              <a:schemeClr val="lt1"/>
            </a:fillRef>
            <a:effectRef idx="0">
              <a:schemeClr val="dk1"/>
            </a:effectRef>
            <a:fontRef idx="minor">
              <a:schemeClr val="dk1"/>
            </a:fontRef>
          </p:style>
        </p:pic>
        <p:sp>
          <p:nvSpPr>
            <p:cNvPr id="9" name="圓角矩形 8"/>
            <p:cNvSpPr/>
            <p:nvPr/>
          </p:nvSpPr>
          <p:spPr>
            <a:xfrm>
              <a:off x="3411464" y="5661248"/>
              <a:ext cx="2664296" cy="25202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1268" name="Picture 4" descr="http://2.bp.blogspot.com/-09ej1toZCGI/Tgi-o1WkVVI/AAAAAAAAA0M/RwaiW7L_Ekc/s1600/traceroute.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372200" y="1196752"/>
            <a:ext cx="2669879" cy="1944216"/>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1773957" y="5665101"/>
            <a:ext cx="5400600" cy="369332"/>
          </a:xfrm>
          <a:prstGeom prst="rect">
            <a:avLst/>
          </a:prstGeom>
        </p:spPr>
        <p:txBody>
          <a:bodyPr wrap="square">
            <a:spAutoFit/>
          </a:bodyPr>
          <a:lstStyle/>
          <a:p>
            <a:r>
              <a:rPr lang="zh-TW" altLang="en-US" dirty="0"/>
              <a:t>顯示*表示封包該路由器忙碌中或是被防火牆擋住</a:t>
            </a:r>
          </a:p>
        </p:txBody>
      </p:sp>
      <p:cxnSp>
        <p:nvCxnSpPr>
          <p:cNvPr id="11" name="直線單箭頭接點 10"/>
          <p:cNvCxnSpPr/>
          <p:nvPr/>
        </p:nvCxnSpPr>
        <p:spPr>
          <a:xfrm flipH="1" flipV="1">
            <a:off x="1475656" y="5373216"/>
            <a:ext cx="298301" cy="2918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2516468"/>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9" name="Rectangle 2"/>
          <p:cNvSpPr>
            <a:spLocks noGrp="1" noChangeArrowheads="1"/>
          </p:cNvSpPr>
          <p:nvPr>
            <p:ph type="title"/>
          </p:nvPr>
        </p:nvSpPr>
        <p:spPr/>
        <p:txBody>
          <a:bodyPr/>
          <a:lstStyle/>
          <a:p>
            <a:r>
              <a:rPr lang="zh-TW" altLang="en-US" dirty="0" smtClean="0"/>
              <a:t>檢視本機的網路連線狀況</a:t>
            </a:r>
            <a:r>
              <a:rPr lang="en-US" altLang="zh-TW" dirty="0" smtClean="0"/>
              <a:t>(</a:t>
            </a:r>
            <a:r>
              <a:rPr lang="en-US" altLang="zh-TW" dirty="0" err="1" smtClean="0"/>
              <a:t>netstat</a:t>
            </a:r>
            <a:r>
              <a:rPr lang="en-US" altLang="zh-TW" dirty="0" smtClean="0"/>
              <a:t>)</a:t>
            </a:r>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215</a:t>
            </a:fld>
            <a:endParaRPr lang="zh-TW" altLang="en-US"/>
          </a:p>
        </p:txBody>
      </p:sp>
      <p:sp>
        <p:nvSpPr>
          <p:cNvPr id="244740" name="Rectangle 3"/>
          <p:cNvSpPr>
            <a:spLocks noGrp="1" noChangeArrowheads="1"/>
          </p:cNvSpPr>
          <p:nvPr>
            <p:ph sz="quarter" idx="1"/>
          </p:nvPr>
        </p:nvSpPr>
        <p:spPr/>
        <p:txBody>
          <a:bodyPr/>
          <a:lstStyle/>
          <a:p>
            <a:r>
              <a:rPr lang="zh-TW" altLang="en-US" dirty="0" smtClean="0"/>
              <a:t>例如可用來查詢目前有誰連結到此主機</a:t>
            </a:r>
            <a:endParaRPr lang="en-US" altLang="zh-TW" dirty="0" smtClean="0"/>
          </a:p>
        </p:txBody>
      </p:sp>
      <p:graphicFrame>
        <p:nvGraphicFramePr>
          <p:cNvPr id="2" name="表格 1"/>
          <p:cNvGraphicFramePr>
            <a:graphicFrameLocks noGrp="1"/>
          </p:cNvGraphicFramePr>
          <p:nvPr>
            <p:extLst>
              <p:ext uri="{D42A27DB-BD31-4B8C-83A1-F6EECF244321}">
                <p14:modId xmlns:p14="http://schemas.microsoft.com/office/powerpoint/2010/main" val="2373960888"/>
              </p:ext>
            </p:extLst>
          </p:nvPr>
        </p:nvGraphicFramePr>
        <p:xfrm>
          <a:off x="2088118" y="1700808"/>
          <a:ext cx="3636010" cy="2346960"/>
        </p:xfrm>
        <a:graphic>
          <a:graphicData uri="http://schemas.openxmlformats.org/drawingml/2006/table">
            <a:tbl>
              <a:tblPr firstRow="1" bandRow="1">
                <a:tableStyleId>{72833802-FEF1-4C79-8D5D-14CF1EAF98D9}</a:tableStyleId>
              </a:tblPr>
              <a:tblGrid>
                <a:gridCol w="646430">
                  <a:extLst>
                    <a:ext uri="{9D8B030D-6E8A-4147-A177-3AD203B41FA5}">
                      <a16:colId xmlns="" xmlns:a16="http://schemas.microsoft.com/office/drawing/2014/main" val="20000"/>
                    </a:ext>
                  </a:extLst>
                </a:gridCol>
                <a:gridCol w="2989580">
                  <a:extLst>
                    <a:ext uri="{9D8B030D-6E8A-4147-A177-3AD203B41FA5}">
                      <a16:colId xmlns="" xmlns:a16="http://schemas.microsoft.com/office/drawing/2014/main" val="20001"/>
                    </a:ext>
                  </a:extLst>
                </a:gridCol>
              </a:tblGrid>
              <a:tr h="156017">
                <a:tc>
                  <a:txBody>
                    <a:bodyPr/>
                    <a:lstStyle/>
                    <a:p>
                      <a:r>
                        <a:rPr lang="zh-TW" altLang="en-US" sz="1600" dirty="0" smtClean="0"/>
                        <a:t>選項</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說明</a:t>
                      </a:r>
                      <a:endParaRPr lang="en-US" altLang="zh-TW" sz="16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156017">
                <a:tc>
                  <a:txBody>
                    <a:bodyPr/>
                    <a:lstStyle/>
                    <a:p>
                      <a:pPr algn="ctr"/>
                      <a:r>
                        <a:rPr lang="en-US" altLang="zh-TW" sz="1600" dirty="0" smtClean="0"/>
                        <a:t>-a</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顯示所有網路埠</a:t>
                      </a:r>
                      <a:endParaRPr lang="en-US" altLang="zh-TW" sz="16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156017">
                <a:tc>
                  <a:txBody>
                    <a:bodyPr/>
                    <a:lstStyle/>
                    <a:p>
                      <a:pPr algn="ctr"/>
                      <a:r>
                        <a:rPr lang="en-US" altLang="zh-TW" sz="1600" dirty="0" smtClean="0"/>
                        <a:t>-n</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以數字顯示位址，速度較快</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156017">
                <a:tc>
                  <a:txBody>
                    <a:bodyPr/>
                    <a:lstStyle/>
                    <a:p>
                      <a:pPr algn="ctr"/>
                      <a:r>
                        <a:rPr lang="en-US" altLang="zh-TW" sz="1600" dirty="0" smtClean="0"/>
                        <a:t>-t</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sz="1600" dirty="0" smtClean="0"/>
                        <a:t>TCP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156017">
                <a:tc>
                  <a:txBody>
                    <a:bodyPr/>
                    <a:lstStyle/>
                    <a:p>
                      <a:pPr algn="ctr"/>
                      <a:r>
                        <a:rPr lang="en-US" altLang="zh-TW" sz="1600" dirty="0" smtClean="0"/>
                        <a:t>-u</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sz="1600" dirty="0" smtClean="0"/>
                        <a:t>UDP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r h="156017">
                <a:tc>
                  <a:txBody>
                    <a:bodyPr/>
                    <a:lstStyle/>
                    <a:p>
                      <a:pPr algn="ctr"/>
                      <a:r>
                        <a:rPr lang="en-US" altLang="zh-TW" sz="1600" dirty="0" smtClean="0"/>
                        <a:t>-l</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sz="1600" dirty="0" smtClean="0"/>
                        <a:t>listening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5"/>
                  </a:ext>
                </a:extLst>
              </a:tr>
              <a:tr h="156017">
                <a:tc>
                  <a:txBody>
                    <a:bodyPr/>
                    <a:lstStyle/>
                    <a:p>
                      <a:pPr algn="ctr"/>
                      <a:r>
                        <a:rPr lang="en-US" altLang="zh-TW" sz="1600" dirty="0" smtClean="0"/>
                        <a:t>-p</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sz="1600" dirty="0" smtClean="0"/>
                        <a:t>PID  (</a:t>
                      </a:r>
                      <a:r>
                        <a:rPr lang="zh-TW" altLang="en-US" sz="1600" dirty="0" smtClean="0"/>
                        <a:t>用</a:t>
                      </a:r>
                      <a:r>
                        <a:rPr lang="en-US" altLang="zh-TW" sz="1600" dirty="0" smtClean="0"/>
                        <a:t>root</a:t>
                      </a:r>
                      <a:r>
                        <a:rPr lang="zh-TW" altLang="en-US" sz="1600" dirty="0" smtClean="0"/>
                        <a:t>才看的到</a:t>
                      </a:r>
                      <a:r>
                        <a:rPr lang="en-US" altLang="zh-TW" sz="1600" dirty="0" smtClean="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6"/>
                  </a:ext>
                </a:extLst>
              </a:tr>
            </a:tbl>
          </a:graphicData>
        </a:graphic>
      </p:graphicFrame>
      <p:graphicFrame>
        <p:nvGraphicFramePr>
          <p:cNvPr id="3" name="表格 2"/>
          <p:cNvGraphicFramePr>
            <a:graphicFrameLocks noGrp="1"/>
          </p:cNvGraphicFramePr>
          <p:nvPr>
            <p:extLst>
              <p:ext uri="{D42A27DB-BD31-4B8C-83A1-F6EECF244321}">
                <p14:modId xmlns:p14="http://schemas.microsoft.com/office/powerpoint/2010/main" val="2959570242"/>
              </p:ext>
            </p:extLst>
          </p:nvPr>
        </p:nvGraphicFramePr>
        <p:xfrm>
          <a:off x="1115616" y="4181048"/>
          <a:ext cx="6768752" cy="2560320"/>
        </p:xfrm>
        <a:graphic>
          <a:graphicData uri="http://schemas.openxmlformats.org/drawingml/2006/table">
            <a:tbl>
              <a:tblPr firstRow="1" bandRow="1">
                <a:tableStyleId>{69012ECD-51FC-41F1-AA8D-1B2483CD663E}</a:tableStyleId>
              </a:tblPr>
              <a:tblGrid>
                <a:gridCol w="3672408">
                  <a:extLst>
                    <a:ext uri="{9D8B030D-6E8A-4147-A177-3AD203B41FA5}">
                      <a16:colId xmlns="" xmlns:a16="http://schemas.microsoft.com/office/drawing/2014/main" val="20000"/>
                    </a:ext>
                  </a:extLst>
                </a:gridCol>
                <a:gridCol w="3096344">
                  <a:extLst>
                    <a:ext uri="{9D8B030D-6E8A-4147-A177-3AD203B41FA5}">
                      <a16:colId xmlns="" xmlns:a16="http://schemas.microsoft.com/office/drawing/2014/main" val="20001"/>
                    </a:ext>
                  </a:extLst>
                </a:gridCol>
              </a:tblGrid>
              <a:tr h="0">
                <a:tc>
                  <a:txBody>
                    <a:bodyPr/>
                    <a:lstStyle/>
                    <a:p>
                      <a:r>
                        <a:rPr lang="zh-TW" altLang="en-US" sz="1600" dirty="0" smtClean="0"/>
                        <a:t>指令範例</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說明</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370840">
                <a:tc>
                  <a:txBody>
                    <a:bodyPr/>
                    <a:lstStyle/>
                    <a:p>
                      <a:r>
                        <a:rPr lang="en-US" altLang="zh-TW" sz="1600" dirty="0" err="1" smtClean="0"/>
                        <a:t>netstat</a:t>
                      </a:r>
                      <a:r>
                        <a:rPr lang="en-US" altLang="zh-TW" sz="1600" dirty="0" smtClean="0"/>
                        <a:t>  -</a:t>
                      </a:r>
                      <a:r>
                        <a:rPr lang="en-US" altLang="zh-TW" sz="1600" dirty="0" err="1" smtClean="0"/>
                        <a:t>na</a:t>
                      </a:r>
                      <a:r>
                        <a:rPr lang="en-US" altLang="zh-TW" sz="1600" dirty="0" smtClean="0"/>
                        <a:t> | less</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以數字顯示所有網路通訊</a:t>
                      </a:r>
                      <a:endParaRPr lang="en-US" altLang="zh-TW" sz="16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370840">
                <a:tc>
                  <a:txBody>
                    <a:bodyPr/>
                    <a:lstStyle/>
                    <a:p>
                      <a:r>
                        <a:rPr lang="en-US" altLang="zh-TW" sz="1600" dirty="0" err="1" smtClean="0"/>
                        <a:t>netstat</a:t>
                      </a:r>
                      <a:r>
                        <a:rPr lang="en-US" altLang="zh-TW" sz="1600" dirty="0" smtClean="0"/>
                        <a:t>  -</a:t>
                      </a:r>
                      <a:r>
                        <a:rPr lang="en-US" altLang="zh-TW" sz="1600" dirty="0" err="1" smtClean="0"/>
                        <a:t>na</a:t>
                      </a:r>
                      <a:r>
                        <a:rPr lang="zh-TW" altLang="en-US" sz="1600" dirty="0" smtClean="0"/>
                        <a:t> </a:t>
                      </a:r>
                      <a:r>
                        <a:rPr lang="en-US" altLang="zh-TW" sz="1600" dirty="0" smtClean="0"/>
                        <a:t>|</a:t>
                      </a:r>
                      <a:r>
                        <a:rPr lang="zh-TW" altLang="en-US" sz="1600" dirty="0" smtClean="0"/>
                        <a:t> </a:t>
                      </a:r>
                      <a:r>
                        <a:rPr lang="en-US" altLang="zh-TW" sz="1600" dirty="0" smtClean="0"/>
                        <a:t>grep  “ESTABLISHED”</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顯示所有已經建立的連線</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370840">
                <a:tc>
                  <a:txBody>
                    <a:bodyPr/>
                    <a:lstStyle/>
                    <a:p>
                      <a:r>
                        <a:rPr lang="en-US" altLang="zh-TW" sz="1600" dirty="0" err="1" smtClean="0"/>
                        <a:t>netstat</a:t>
                      </a:r>
                      <a:r>
                        <a:rPr lang="en-US" altLang="zh-TW" sz="1600" dirty="0" smtClean="0"/>
                        <a:t>  -</a:t>
                      </a:r>
                      <a:r>
                        <a:rPr lang="en-US" altLang="zh-TW" sz="1600" dirty="0" err="1" smtClean="0"/>
                        <a:t>na</a:t>
                      </a:r>
                      <a:r>
                        <a:rPr lang="zh-TW" altLang="en-US" sz="1600" dirty="0" smtClean="0"/>
                        <a:t> </a:t>
                      </a:r>
                      <a:r>
                        <a:rPr lang="en-US" altLang="zh-TW" sz="1600" dirty="0" smtClean="0"/>
                        <a:t>|</a:t>
                      </a:r>
                      <a:r>
                        <a:rPr lang="zh-TW" altLang="en-US" sz="1600" dirty="0" smtClean="0"/>
                        <a:t> </a:t>
                      </a:r>
                      <a:r>
                        <a:rPr lang="en-US" altLang="zh-TW" sz="1600" dirty="0" smtClean="0"/>
                        <a:t>grep :80</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顯示所有</a:t>
                      </a:r>
                      <a:r>
                        <a:rPr lang="en-US" altLang="zh-TW" sz="1600" dirty="0" smtClean="0"/>
                        <a:t>port  80</a:t>
                      </a:r>
                      <a:r>
                        <a:rPr lang="zh-TW" altLang="en-US" sz="1600" dirty="0" smtClean="0"/>
                        <a:t>的連線</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370840">
                <a:tc>
                  <a:txBody>
                    <a:bodyPr/>
                    <a:lstStyle/>
                    <a:p>
                      <a:r>
                        <a:rPr lang="en-US" altLang="zh-TW" sz="1600" dirty="0" err="1" smtClean="0"/>
                        <a:t>netstat</a:t>
                      </a:r>
                      <a:r>
                        <a:rPr lang="en-US" altLang="zh-TW" sz="1600" dirty="0" smtClean="0"/>
                        <a:t>  -</a:t>
                      </a:r>
                      <a:r>
                        <a:rPr lang="en-US" altLang="zh-TW" sz="1600" dirty="0" err="1" smtClean="0"/>
                        <a:t>tulnp</a:t>
                      </a:r>
                      <a:r>
                        <a:rPr lang="zh-TW" altLang="en-US" sz="1600" dirty="0" smtClean="0"/>
                        <a:t> </a:t>
                      </a:r>
                      <a:r>
                        <a:rPr lang="en-US" altLang="zh-TW" sz="1600" dirty="0" smtClean="0"/>
                        <a:t>| less</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檢視目前已經啟動的網路服務</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r h="370840">
                <a:tc>
                  <a:txBody>
                    <a:bodyPr/>
                    <a:lstStyle/>
                    <a:p>
                      <a:r>
                        <a:rPr lang="en-US" altLang="zh-TW" sz="1600" dirty="0" err="1" smtClean="0"/>
                        <a:t>netstat</a:t>
                      </a:r>
                      <a:r>
                        <a:rPr lang="en-US" altLang="zh-TW" sz="1600" dirty="0" smtClean="0"/>
                        <a:t>  -s  | less</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顯示網路流量統計資訊</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5"/>
                  </a:ext>
                </a:extLst>
              </a:tr>
              <a:tr h="370840">
                <a:tc>
                  <a:txBody>
                    <a:bodyPr/>
                    <a:lstStyle/>
                    <a:p>
                      <a:r>
                        <a:rPr lang="en-US" altLang="zh-TW" sz="1600" dirty="0" err="1" smtClean="0"/>
                        <a:t>sudo</a:t>
                      </a:r>
                      <a:r>
                        <a:rPr lang="en-US" altLang="zh-TW" sz="1600" dirty="0" smtClean="0"/>
                        <a:t> </a:t>
                      </a:r>
                      <a:r>
                        <a:rPr lang="en-US" altLang="zh-TW" sz="1600" dirty="0" err="1" smtClean="0"/>
                        <a:t>netstat</a:t>
                      </a:r>
                      <a:r>
                        <a:rPr lang="en-US" altLang="zh-TW" sz="1600" dirty="0" smtClean="0"/>
                        <a:t>  -p | less</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顯示</a:t>
                      </a:r>
                      <a:r>
                        <a:rPr lang="en-US" altLang="zh-TW" sz="1600" dirty="0" smtClean="0"/>
                        <a:t>PID</a:t>
                      </a:r>
                      <a:r>
                        <a:rPr lang="zh-TW" altLang="en-US" sz="1600" dirty="0" smtClean="0"/>
                        <a:t> </a:t>
                      </a:r>
                      <a:r>
                        <a:rPr lang="en-US" altLang="zh-TW" sz="1600" dirty="0" smtClean="0"/>
                        <a:t>(</a:t>
                      </a:r>
                      <a:r>
                        <a:rPr lang="zh-TW" altLang="en-US" sz="1600" dirty="0" smtClean="0"/>
                        <a:t>需</a:t>
                      </a:r>
                      <a:r>
                        <a:rPr lang="en-US" altLang="zh-TW" sz="1600" dirty="0" smtClean="0"/>
                        <a:t>root</a:t>
                      </a:r>
                      <a:r>
                        <a:rPr lang="zh-TW" altLang="en-US" sz="1600" dirty="0" smtClean="0"/>
                        <a:t>權限</a:t>
                      </a:r>
                      <a:r>
                        <a:rPr lang="en-US" altLang="zh-TW" sz="1600" dirty="0" smtClean="0"/>
                        <a:t>)</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6"/>
                  </a:ext>
                </a:extLst>
              </a:tr>
            </a:tbl>
          </a:graphicData>
        </a:graphic>
      </p:graphicFrame>
      <p:pic>
        <p:nvPicPr>
          <p:cNvPr id="4" name="圖片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12360" y="1340768"/>
            <a:ext cx="975360" cy="975360"/>
          </a:xfrm>
          <a:prstGeom prst="rect">
            <a:avLst/>
          </a:prstGeom>
        </p:spPr>
      </p:pic>
    </p:spTree>
    <p:extLst>
      <p:ext uri="{BB962C8B-B14F-4D97-AF65-F5344CB8AC3E}">
        <p14:creationId xmlns:p14="http://schemas.microsoft.com/office/powerpoint/2010/main" val="737396211"/>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netstat</a:t>
            </a:r>
            <a:r>
              <a:rPr lang="zh-TW" altLang="en-US" smtClean="0"/>
              <a:t>範例</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216</a:t>
            </a:fld>
            <a:endParaRPr lang="zh-TW" altLang="en-US"/>
          </a:p>
        </p:txBody>
      </p:sp>
      <p:sp>
        <p:nvSpPr>
          <p:cNvPr id="4" name="內容版面配置區 3"/>
          <p:cNvSpPr>
            <a:spLocks noGrp="1"/>
          </p:cNvSpPr>
          <p:nvPr>
            <p:ph sz="quarter" idx="1"/>
          </p:nvPr>
        </p:nvSpPr>
        <p:spPr/>
        <p:txBody>
          <a:bodyPr/>
          <a:lstStyle/>
          <a:p>
            <a:r>
              <a:rPr lang="en-US" altLang="zh-TW" dirty="0" err="1" smtClean="0"/>
              <a:t>netstat</a:t>
            </a:r>
            <a:r>
              <a:rPr lang="zh-TW" altLang="en-US" dirty="0" smtClean="0"/>
              <a:t> </a:t>
            </a:r>
            <a:r>
              <a:rPr lang="en-US" altLang="zh-TW" dirty="0" smtClean="0"/>
              <a:t>|</a:t>
            </a:r>
            <a:r>
              <a:rPr lang="zh-TW" altLang="en-US" dirty="0" smtClean="0"/>
              <a:t> </a:t>
            </a:r>
            <a:r>
              <a:rPr lang="en-US" altLang="zh-TW" dirty="0" smtClean="0"/>
              <a:t>less</a:t>
            </a:r>
          </a:p>
          <a:p>
            <a:pPr lvl="1"/>
            <a:r>
              <a:rPr lang="zh-TW" altLang="en-US" dirty="0" smtClean="0"/>
              <a:t>遠端主機</a:t>
            </a:r>
            <a:r>
              <a:rPr lang="en-US" altLang="zh-TW" dirty="0" smtClean="0"/>
              <a:t>(10.2.0.68)</a:t>
            </a:r>
            <a:r>
              <a:rPr lang="zh-TW" altLang="en-US" dirty="0" smtClean="0"/>
              <a:t>連線到本機</a:t>
            </a:r>
            <a:r>
              <a:rPr lang="en-US" altLang="zh-TW" dirty="0" smtClean="0"/>
              <a:t>(192.168.120.204)</a:t>
            </a:r>
          </a:p>
          <a:p>
            <a:pPr lvl="1"/>
            <a:r>
              <a:rPr lang="zh-TW" altLang="en-US" dirty="0" smtClean="0"/>
              <a:t>使用了</a:t>
            </a:r>
            <a:r>
              <a:rPr lang="en-US" altLang="zh-TW" dirty="0" smtClean="0"/>
              <a:t>SSH</a:t>
            </a:r>
            <a:r>
              <a:rPr lang="zh-TW" altLang="en-US" dirty="0"/>
              <a:t>協定</a:t>
            </a:r>
            <a:endParaRPr lang="en-US" altLang="zh-TW" dirty="0" smtClean="0"/>
          </a:p>
          <a:p>
            <a:pPr lvl="2"/>
            <a:r>
              <a:rPr lang="en-US" altLang="zh-TW" dirty="0" smtClean="0"/>
              <a:t>Client</a:t>
            </a:r>
            <a:r>
              <a:rPr lang="zh-TW" altLang="en-US" dirty="0" smtClean="0"/>
              <a:t>端隨機取一個大於</a:t>
            </a:r>
            <a:r>
              <a:rPr lang="en-US" altLang="zh-TW" dirty="0" smtClean="0"/>
              <a:t>1024</a:t>
            </a:r>
            <a:r>
              <a:rPr lang="zh-TW" altLang="en-US" dirty="0" smtClean="0"/>
              <a:t>以上的</a:t>
            </a:r>
            <a:r>
              <a:rPr lang="en-US" altLang="zh-TW" dirty="0" smtClean="0"/>
              <a:t>port</a:t>
            </a:r>
            <a:r>
              <a:rPr lang="zh-TW" altLang="en-US" dirty="0" smtClean="0"/>
              <a:t>進行連線</a:t>
            </a:r>
            <a:endParaRPr lang="en-US" altLang="zh-TW" dirty="0" smtClean="0"/>
          </a:p>
          <a:p>
            <a:pPr lvl="2"/>
            <a:r>
              <a:rPr lang="zh-TW" altLang="en-US" dirty="0" smtClean="0"/>
              <a:t>只有</a:t>
            </a:r>
            <a:r>
              <a:rPr lang="en-US" altLang="zh-TW" dirty="0" smtClean="0"/>
              <a:t>root</a:t>
            </a:r>
            <a:r>
              <a:rPr lang="zh-TW" altLang="en-US" dirty="0" smtClean="0"/>
              <a:t>可以啟動小於</a:t>
            </a:r>
            <a:r>
              <a:rPr lang="en-US" altLang="zh-TW" dirty="0" smtClean="0"/>
              <a:t>1024 </a:t>
            </a:r>
            <a:r>
              <a:rPr lang="zh-TW" altLang="en-US" dirty="0" smtClean="0"/>
              <a:t>以下的</a:t>
            </a:r>
            <a:r>
              <a:rPr lang="en-US" altLang="zh-TW" dirty="0" smtClean="0"/>
              <a:t>port </a:t>
            </a:r>
          </a:p>
          <a:p>
            <a:pPr lvl="1"/>
            <a:endParaRPr lang="en-US" altLang="zh-TW" dirty="0" smtClean="0"/>
          </a:p>
          <a:p>
            <a:pPr lvl="1"/>
            <a:endParaRPr lang="en-US" altLang="zh-TW" dirty="0" smtClean="0"/>
          </a:p>
          <a:p>
            <a:pPr lvl="1"/>
            <a:endParaRPr lang="en-US" altLang="zh-TW" dirty="0" smtClean="0"/>
          </a:p>
          <a:p>
            <a:pPr lvl="1"/>
            <a:endParaRPr lang="en-US" altLang="zh-TW" dirty="0" smtClean="0"/>
          </a:p>
          <a:p>
            <a:pPr lvl="1"/>
            <a:endParaRPr lang="zh-TW" altLang="en-US" dirty="0"/>
          </a:p>
        </p:txBody>
      </p:sp>
      <p:sp>
        <p:nvSpPr>
          <p:cNvPr id="5" name="矩形 4"/>
          <p:cNvSpPr/>
          <p:nvPr/>
        </p:nvSpPr>
        <p:spPr>
          <a:xfrm>
            <a:off x="323528" y="3810274"/>
            <a:ext cx="8424936" cy="246221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zh-TW" sz="1400"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Active  Internet  connections  (w/o  servers</a:t>
            </a:r>
            <a:r>
              <a:rPr lang="en-US" altLang="zh-TW" sz="1400" dirty="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a:t>
            </a:r>
          </a:p>
          <a:p>
            <a:endParaRPr lang="en-US" altLang="zh-TW" sz="1400"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endParaRPr>
          </a:p>
          <a:p>
            <a:r>
              <a:rPr lang="en-US" altLang="zh-TW" sz="1400"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Proto  </a:t>
            </a:r>
            <a:r>
              <a:rPr lang="en-US" altLang="zh-TW" sz="1400" dirty="0" err="1"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Recv</a:t>
            </a:r>
            <a:r>
              <a:rPr lang="en-US" altLang="zh-TW" sz="1400"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-Q  Send-Q </a:t>
            </a:r>
            <a:r>
              <a:rPr lang="zh-TW" altLang="en-US" sz="1400"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  </a:t>
            </a:r>
            <a:r>
              <a:rPr lang="en-US" altLang="zh-TW" sz="1400"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 Local  Address     </a:t>
            </a:r>
            <a:r>
              <a:rPr lang="zh-TW" altLang="en-US" sz="1400"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     </a:t>
            </a:r>
            <a:r>
              <a:rPr lang="en-US" altLang="zh-TW" sz="1400"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Foreign  Address    State                   PID/Program name</a:t>
            </a:r>
            <a:endParaRPr lang="en-US" altLang="zh-TW" sz="1400" dirty="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endParaRPr>
          </a:p>
          <a:p>
            <a:r>
              <a:rPr lang="en-US" altLang="zh-TW" sz="1400" dirty="0" err="1" smtClean="0">
                <a:solidFill>
                  <a:srgbClr val="FF0000"/>
                </a:solidFill>
                <a:latin typeface="微軟正黑體" panose="020B0604030504040204" pitchFamily="34" charset="-120"/>
                <a:ea typeface="微軟正黑體" panose="020B0604030504040204" pitchFamily="34" charset="-120"/>
                <a:cs typeface="Arial Unicode MS" panose="020B0604020202020204" pitchFamily="34" charset="-120"/>
              </a:rPr>
              <a:t>tcp</a:t>
            </a:r>
            <a:r>
              <a:rPr lang="en-US" altLang="zh-TW" sz="1400" dirty="0" smtClean="0">
                <a:solidFill>
                  <a:srgbClr val="FF0000"/>
                </a:solidFill>
                <a:latin typeface="微軟正黑體" panose="020B0604030504040204" pitchFamily="34" charset="-120"/>
                <a:ea typeface="微軟正黑體" panose="020B0604030504040204" pitchFamily="34" charset="-120"/>
                <a:cs typeface="Arial Unicode MS" panose="020B0604020202020204" pitchFamily="34" charset="-120"/>
              </a:rPr>
              <a:t>        0    </a:t>
            </a:r>
            <a:r>
              <a:rPr lang="zh-TW" altLang="en-US" sz="1400" dirty="0" smtClean="0">
                <a:solidFill>
                  <a:srgbClr val="FF0000"/>
                </a:solidFill>
                <a:latin typeface="微軟正黑體" panose="020B0604030504040204" pitchFamily="34" charset="-120"/>
                <a:ea typeface="微軟正黑體" panose="020B0604030504040204" pitchFamily="34" charset="-120"/>
                <a:cs typeface="Arial Unicode MS" panose="020B0604020202020204" pitchFamily="34" charset="-120"/>
              </a:rPr>
              <a:t>        </a:t>
            </a:r>
            <a:r>
              <a:rPr lang="en-US" altLang="zh-TW" sz="1400" dirty="0" smtClean="0">
                <a:solidFill>
                  <a:srgbClr val="FF0000"/>
                </a:solidFill>
                <a:latin typeface="微軟正黑體" panose="020B0604030504040204" pitchFamily="34" charset="-120"/>
                <a:ea typeface="微軟正黑體" panose="020B0604030504040204" pitchFamily="34" charset="-120"/>
                <a:cs typeface="Arial Unicode MS" panose="020B0604020202020204" pitchFamily="34" charset="-120"/>
              </a:rPr>
              <a:t>268  </a:t>
            </a:r>
            <a:r>
              <a:rPr lang="zh-TW" altLang="en-US" sz="1400" dirty="0" smtClean="0">
                <a:solidFill>
                  <a:srgbClr val="FF0000"/>
                </a:solidFill>
                <a:latin typeface="微軟正黑體" panose="020B0604030504040204" pitchFamily="34" charset="-120"/>
                <a:ea typeface="微軟正黑體" panose="020B0604030504040204" pitchFamily="34" charset="-120"/>
                <a:cs typeface="Arial Unicode MS" panose="020B0604020202020204" pitchFamily="34" charset="-120"/>
              </a:rPr>
              <a:t>     </a:t>
            </a:r>
            <a:r>
              <a:rPr lang="en-US" altLang="zh-TW" sz="1400" dirty="0" smtClean="0">
                <a:solidFill>
                  <a:srgbClr val="FF0000"/>
                </a:solidFill>
                <a:latin typeface="微軟正黑體" panose="020B0604030504040204" pitchFamily="34" charset="-120"/>
                <a:ea typeface="微軟正黑體" panose="020B0604030504040204" pitchFamily="34" charset="-120"/>
                <a:cs typeface="Arial Unicode MS" panose="020B0604020202020204" pitchFamily="34" charset="-120"/>
              </a:rPr>
              <a:t>192.168.120.204:ssh    10.2.0.68:62420    ESTABLISHED      7737/</a:t>
            </a:r>
            <a:r>
              <a:rPr lang="en-US" altLang="zh-TW" sz="1400" dirty="0" err="1" smtClean="0">
                <a:solidFill>
                  <a:srgbClr val="FF0000"/>
                </a:solidFill>
                <a:latin typeface="微軟正黑體" panose="020B0604030504040204" pitchFamily="34" charset="-120"/>
                <a:ea typeface="微軟正黑體" panose="020B0604030504040204" pitchFamily="34" charset="-120"/>
                <a:cs typeface="Arial Unicode MS" panose="020B0604020202020204" pitchFamily="34" charset="-120"/>
              </a:rPr>
              <a:t>sshd</a:t>
            </a:r>
            <a:r>
              <a:rPr lang="en-US" altLang="zh-TW" sz="1400" dirty="0" smtClean="0">
                <a:solidFill>
                  <a:srgbClr val="FF0000"/>
                </a:solidFill>
                <a:latin typeface="微軟正黑體" panose="020B0604030504040204" pitchFamily="34" charset="-120"/>
                <a:ea typeface="微軟正黑體" panose="020B0604030504040204" pitchFamily="34" charset="-120"/>
                <a:cs typeface="Arial Unicode MS" panose="020B0604020202020204" pitchFamily="34" charset="-120"/>
              </a:rPr>
              <a:t>: </a:t>
            </a:r>
            <a:r>
              <a:rPr lang="en-US" altLang="zh-TW" sz="1400" dirty="0" err="1" smtClean="0">
                <a:solidFill>
                  <a:srgbClr val="FF0000"/>
                </a:solidFill>
                <a:latin typeface="微軟正黑體" panose="020B0604030504040204" pitchFamily="34" charset="-120"/>
                <a:ea typeface="微軟正黑體" panose="020B0604030504040204" pitchFamily="34" charset="-120"/>
                <a:cs typeface="Arial Unicode MS" panose="020B0604020202020204" pitchFamily="34" charset="-120"/>
              </a:rPr>
              <a:t>iiiedu</a:t>
            </a:r>
            <a:endParaRPr lang="en-US" altLang="zh-TW" sz="1400" dirty="0" smtClean="0">
              <a:solidFill>
                <a:srgbClr val="FF0000"/>
              </a:solidFill>
              <a:latin typeface="微軟正黑體" panose="020B0604030504040204" pitchFamily="34" charset="-120"/>
              <a:ea typeface="微軟正黑體" panose="020B0604030504040204" pitchFamily="34" charset="-120"/>
              <a:cs typeface="Arial Unicode MS" panose="020B0604020202020204" pitchFamily="34" charset="-120"/>
            </a:endParaRPr>
          </a:p>
          <a:p>
            <a:endParaRPr lang="en-US" altLang="zh-TW" sz="1400" dirty="0" smtClean="0">
              <a:solidFill>
                <a:srgbClr val="FF0000"/>
              </a:solidFill>
              <a:latin typeface="微軟正黑體" panose="020B0604030504040204" pitchFamily="34" charset="-120"/>
              <a:ea typeface="微軟正黑體" panose="020B0604030504040204" pitchFamily="34" charset="-120"/>
              <a:cs typeface="Arial Unicode MS" panose="020B0604020202020204" pitchFamily="34" charset="-120"/>
            </a:endParaRPr>
          </a:p>
          <a:p>
            <a:r>
              <a:rPr lang="en-US" altLang="zh-TW" sz="1400"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Active  UNIX  domain  sockets  (w/o  servers</a:t>
            </a:r>
            <a:r>
              <a:rPr lang="en-US" altLang="zh-TW" sz="1400" dirty="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a:t>
            </a:r>
          </a:p>
          <a:p>
            <a:r>
              <a:rPr lang="en-US" altLang="zh-TW" sz="1400" b="1"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Proto  </a:t>
            </a:r>
            <a:r>
              <a:rPr lang="en-US" altLang="zh-TW" sz="1400" b="1" dirty="0" err="1"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RefCnt</a:t>
            </a:r>
            <a:r>
              <a:rPr lang="en-US" altLang="zh-TW" sz="1400" b="1"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  Flags        Type        </a:t>
            </a:r>
            <a:r>
              <a:rPr lang="zh-TW" altLang="en-US" sz="1400" b="1"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  </a:t>
            </a:r>
            <a:r>
              <a:rPr lang="en-US" altLang="zh-TW" sz="1400" b="1"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State          </a:t>
            </a:r>
            <a:r>
              <a:rPr lang="zh-TW" altLang="en-US" sz="1400" b="1"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 </a:t>
            </a:r>
            <a:r>
              <a:rPr lang="en-US" altLang="zh-TW" sz="1400" b="1"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I-Node  Path</a:t>
            </a:r>
            <a:endParaRPr lang="en-US" altLang="zh-TW" sz="1400" b="1" dirty="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endParaRPr>
          </a:p>
          <a:p>
            <a:r>
              <a:rPr lang="en-US" altLang="zh-TW" sz="1400" dirty="0" err="1"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unix</a:t>
            </a:r>
            <a:r>
              <a:rPr lang="en-US" altLang="zh-TW" sz="1400"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  	2      [  ]          DGRAM                    </a:t>
            </a:r>
            <a:r>
              <a:rPr lang="zh-TW" altLang="en-US" sz="1400"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          </a:t>
            </a:r>
            <a:r>
              <a:rPr lang="en-US" altLang="zh-TW" sz="1400"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1491    @/</a:t>
            </a:r>
            <a:r>
              <a:rPr lang="en-US" altLang="zh-TW" sz="1400" dirty="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org/kernel/</a:t>
            </a:r>
            <a:r>
              <a:rPr lang="en-US" altLang="zh-TW" sz="1400" dirty="0" err="1">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udev</a:t>
            </a:r>
            <a:r>
              <a:rPr lang="en-US" altLang="zh-TW" sz="1400" dirty="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a:t>
            </a:r>
            <a:r>
              <a:rPr lang="en-US" altLang="zh-TW" sz="1400" dirty="0" err="1">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udevd</a:t>
            </a:r>
            <a:endParaRPr lang="en-US" altLang="zh-TW" sz="1400" dirty="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endParaRPr>
          </a:p>
          <a:p>
            <a:r>
              <a:rPr lang="en-US" altLang="zh-TW" sz="1400" dirty="0" err="1"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unix</a:t>
            </a:r>
            <a:r>
              <a:rPr lang="en-US" altLang="zh-TW" sz="1400"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  	4      [  ]          DGRAM                    </a:t>
            </a:r>
            <a:r>
              <a:rPr lang="zh-TW" altLang="en-US" sz="1400"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          </a:t>
            </a:r>
            <a:r>
              <a:rPr lang="en-US" altLang="zh-TW" sz="1400"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7337    /</a:t>
            </a:r>
            <a:r>
              <a:rPr lang="en-US" altLang="zh-TW" sz="1400" dirty="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dev/log</a:t>
            </a:r>
          </a:p>
          <a:p>
            <a:r>
              <a:rPr lang="en-US" altLang="zh-TW" sz="1400" dirty="0" err="1"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unix</a:t>
            </a:r>
            <a:r>
              <a:rPr lang="en-US" altLang="zh-TW" sz="1400"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  	3      [  ]          STREAM   </a:t>
            </a:r>
            <a:r>
              <a:rPr lang="en-US" altLang="zh-TW" sz="1200"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 CONNECTED</a:t>
            </a:r>
            <a:r>
              <a:rPr lang="en-US" altLang="zh-TW" sz="1400"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  </a:t>
            </a:r>
            <a:r>
              <a:rPr lang="zh-TW" altLang="en-US" sz="1400"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  </a:t>
            </a:r>
            <a:r>
              <a:rPr lang="en-US" altLang="zh-TW" sz="1400"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7287    </a:t>
            </a:r>
          </a:p>
          <a:p>
            <a:r>
              <a:rPr lang="en-US" altLang="zh-TW" sz="1400"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a:t>
            </a:r>
            <a:r>
              <a:rPr lang="zh-TW" altLang="en-US" sz="1400"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 以下省略</a:t>
            </a:r>
            <a:r>
              <a:rPr lang="en-US" altLang="zh-TW" sz="1400" dirty="0" smtClean="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rPr>
              <a:t>….</a:t>
            </a:r>
            <a:endParaRPr lang="en-US" altLang="zh-TW" sz="1400" dirty="0">
              <a:solidFill>
                <a:prstClr val="black"/>
              </a:solidFill>
              <a:latin typeface="微軟正黑體" panose="020B0604030504040204" pitchFamily="34" charset="-120"/>
              <a:ea typeface="微軟正黑體" panose="020B0604030504040204" pitchFamily="34" charset="-120"/>
              <a:cs typeface="Arial Unicode MS" panose="020B0604020202020204" pitchFamily="34" charset="-120"/>
            </a:endParaRPr>
          </a:p>
        </p:txBody>
      </p:sp>
      <p:sp>
        <p:nvSpPr>
          <p:cNvPr id="6" name="直線圖說文字 1 5"/>
          <p:cNvSpPr/>
          <p:nvPr/>
        </p:nvSpPr>
        <p:spPr>
          <a:xfrm>
            <a:off x="5364088" y="3356992"/>
            <a:ext cx="1296144" cy="827843"/>
          </a:xfrm>
          <a:prstGeom prst="borderCallout1">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TW" altLang="en-US" sz="1600" dirty="0"/>
              <a:t>遠端的主機位址</a:t>
            </a:r>
            <a:r>
              <a:rPr lang="en-US" altLang="zh-TW" sz="1600" dirty="0"/>
              <a:t>IP</a:t>
            </a:r>
            <a:r>
              <a:rPr lang="zh-TW" altLang="en-US" sz="1600" dirty="0"/>
              <a:t>及</a:t>
            </a:r>
            <a:r>
              <a:rPr lang="en-US" altLang="zh-TW" sz="1600" dirty="0" smtClean="0"/>
              <a:t>PORT</a:t>
            </a:r>
            <a:endParaRPr lang="zh-TW" altLang="en-US" sz="1600" dirty="0"/>
          </a:p>
        </p:txBody>
      </p:sp>
      <p:sp>
        <p:nvSpPr>
          <p:cNvPr id="10" name="直線圖說文字 1 9"/>
          <p:cNvSpPr/>
          <p:nvPr/>
        </p:nvSpPr>
        <p:spPr>
          <a:xfrm>
            <a:off x="3461048" y="3395413"/>
            <a:ext cx="1224136" cy="777567"/>
          </a:xfrm>
          <a:prstGeom prst="borderCallout1">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TW" altLang="en-US" sz="1600" dirty="0"/>
              <a:t>本地端的</a:t>
            </a:r>
            <a:r>
              <a:rPr lang="en-US" altLang="zh-TW" sz="1600" dirty="0"/>
              <a:t>IP</a:t>
            </a:r>
            <a:r>
              <a:rPr lang="zh-TW" altLang="en-US" sz="1600" dirty="0"/>
              <a:t>及</a:t>
            </a:r>
            <a:r>
              <a:rPr lang="en-US" altLang="zh-TW" sz="1600" dirty="0" smtClean="0"/>
              <a:t>PORT</a:t>
            </a:r>
            <a:endParaRPr lang="zh-TW" altLang="en-US" sz="1600" dirty="0"/>
          </a:p>
        </p:txBody>
      </p:sp>
      <p:sp>
        <p:nvSpPr>
          <p:cNvPr id="11" name="圓角矩形 10"/>
          <p:cNvSpPr/>
          <p:nvPr/>
        </p:nvSpPr>
        <p:spPr>
          <a:xfrm>
            <a:off x="144016" y="4256843"/>
            <a:ext cx="8820472" cy="576064"/>
          </a:xfrm>
          <a:prstGeom prst="round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52888466"/>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smtClean="0"/>
              <a:t>Shell</a:t>
            </a:r>
            <a:r>
              <a:rPr lang="zh-TW" altLang="en-US" smtClean="0"/>
              <a:t>  </a:t>
            </a:r>
            <a:r>
              <a:rPr lang="en-US" altLang="zh-TW" smtClean="0"/>
              <a:t>Script</a:t>
            </a:r>
            <a:endParaRPr lang="zh-TW" altLang="en-US" dirty="0"/>
          </a:p>
        </p:txBody>
      </p:sp>
      <p:sp>
        <p:nvSpPr>
          <p:cNvPr id="2" name="文字版面配置區 1"/>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217</a:t>
            </a:fld>
            <a:endParaRPr lang="zh-TW" altLang="en-US" dirty="0"/>
          </a:p>
        </p:txBody>
      </p:sp>
      <p:pic>
        <p:nvPicPr>
          <p:cNvPr id="1026" name="Picture 2" descr="http://www.oreilly.com.tw/cover2/a202_b.gif"/>
          <p:cNvPicPr>
            <a:picLocks noChangeAspect="1" noChangeArrowheads="1"/>
          </p:cNvPicPr>
          <p:nvPr/>
        </p:nvPicPr>
        <p:blipFill>
          <a:blip r:embed="rId2" cstate="email">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a:fillRect/>
          </a:stretch>
        </p:blipFill>
        <p:spPr bwMode="auto">
          <a:xfrm>
            <a:off x="6804248" y="4293096"/>
            <a:ext cx="1401256" cy="1739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7279493"/>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lstStyle/>
          <a:p>
            <a:r>
              <a:rPr lang="en-US" altLang="zh-TW" dirty="0" smtClean="0"/>
              <a:t>Shell</a:t>
            </a:r>
            <a:r>
              <a:rPr lang="zh-TW" altLang="en-US" dirty="0" smtClean="0"/>
              <a:t>變數命名規則</a:t>
            </a:r>
          </a:p>
        </p:txBody>
      </p:sp>
      <p:sp>
        <p:nvSpPr>
          <p:cNvPr id="2" name="投影片編號版面配置區 1"/>
          <p:cNvSpPr>
            <a:spLocks noGrp="1"/>
          </p:cNvSpPr>
          <p:nvPr>
            <p:ph type="sldNum" sz="quarter" idx="12"/>
          </p:nvPr>
        </p:nvSpPr>
        <p:spPr/>
        <p:txBody>
          <a:bodyPr/>
          <a:lstStyle/>
          <a:p>
            <a:fld id="{73DA0BB7-265A-403C-9275-D587AB510EDC}" type="slidenum">
              <a:rPr lang="zh-TW" altLang="en-US" smtClean="0"/>
              <a:pPr/>
              <a:t>218</a:t>
            </a:fld>
            <a:endParaRPr lang="zh-TW" altLang="en-US"/>
          </a:p>
        </p:txBody>
      </p:sp>
      <p:sp>
        <p:nvSpPr>
          <p:cNvPr id="26628" name="Rectangle 3"/>
          <p:cNvSpPr>
            <a:spLocks noGrp="1" noChangeArrowheads="1"/>
          </p:cNvSpPr>
          <p:nvPr>
            <p:ph sz="quarter" idx="1"/>
          </p:nvPr>
        </p:nvSpPr>
        <p:spPr/>
        <p:txBody>
          <a:bodyPr/>
          <a:lstStyle/>
          <a:p>
            <a:r>
              <a:rPr lang="zh-TW" altLang="en-US" dirty="0" smtClean="0"/>
              <a:t>變數名稱只能用英文字母、數字與底線</a:t>
            </a:r>
            <a:endParaRPr lang="en-US" altLang="zh-TW" dirty="0" smtClean="0"/>
          </a:p>
          <a:p>
            <a:r>
              <a:rPr lang="zh-TW" altLang="en-US" dirty="0" smtClean="0"/>
              <a:t>第一個字元不能是數字</a:t>
            </a:r>
            <a:endParaRPr lang="en-US" altLang="zh-TW" dirty="0" smtClean="0"/>
          </a:p>
          <a:p>
            <a:r>
              <a:rPr lang="zh-TW" altLang="en-US" dirty="0" smtClean="0"/>
              <a:t>系統環境變數全大寫，自行定義變數慣例則用小寫</a:t>
            </a:r>
            <a:endParaRPr lang="en-US" altLang="zh-TW" dirty="0" smtClean="0"/>
          </a:p>
        </p:txBody>
      </p:sp>
      <p:graphicFrame>
        <p:nvGraphicFramePr>
          <p:cNvPr id="3" name="表格 2"/>
          <p:cNvGraphicFramePr>
            <a:graphicFrameLocks noGrp="1"/>
          </p:cNvGraphicFramePr>
          <p:nvPr>
            <p:extLst>
              <p:ext uri="{D42A27DB-BD31-4B8C-83A1-F6EECF244321}">
                <p14:modId xmlns:p14="http://schemas.microsoft.com/office/powerpoint/2010/main" val="3138224926"/>
              </p:ext>
            </p:extLst>
          </p:nvPr>
        </p:nvGraphicFramePr>
        <p:xfrm>
          <a:off x="755576" y="2636912"/>
          <a:ext cx="4536504" cy="3337560"/>
        </p:xfrm>
        <a:graphic>
          <a:graphicData uri="http://schemas.openxmlformats.org/drawingml/2006/table">
            <a:tbl>
              <a:tblPr firstRow="1" bandRow="1">
                <a:tableStyleId>{69012ECD-51FC-41F1-AA8D-1B2483CD663E}</a:tableStyleId>
              </a:tblPr>
              <a:tblGrid>
                <a:gridCol w="1598764">
                  <a:extLst>
                    <a:ext uri="{9D8B030D-6E8A-4147-A177-3AD203B41FA5}">
                      <a16:colId xmlns="" xmlns:a16="http://schemas.microsoft.com/office/drawing/2014/main" val="20000"/>
                    </a:ext>
                  </a:extLst>
                </a:gridCol>
                <a:gridCol w="2937740">
                  <a:extLst>
                    <a:ext uri="{9D8B030D-6E8A-4147-A177-3AD203B41FA5}">
                      <a16:colId xmlns="" xmlns:a16="http://schemas.microsoft.com/office/drawing/2014/main" val="20001"/>
                    </a:ext>
                  </a:extLst>
                </a:gridCol>
              </a:tblGrid>
              <a:tr h="370840">
                <a:tc>
                  <a:txBody>
                    <a:bodyPr/>
                    <a:lstStyle/>
                    <a:p>
                      <a:r>
                        <a:rPr lang="zh-TW" altLang="en-US" sz="1600" dirty="0" smtClean="0"/>
                        <a:t>變數</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TW" altLang="en-US" sz="1600" dirty="0" smtClean="0"/>
                        <a:t>意義</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370840">
                <a:tc>
                  <a:txBody>
                    <a:bodyPr/>
                    <a:lstStyle/>
                    <a:p>
                      <a:pPr algn="ctr"/>
                      <a:r>
                        <a:rPr lang="en-US" altLang="zh-TW" sz="1600" dirty="0" smtClean="0"/>
                        <a:t>HOME</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TW" altLang="en-US" sz="1600" dirty="0" smtClean="0"/>
                        <a:t>使用者的家目錄的絕對路徑</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370840">
                <a:tc>
                  <a:txBody>
                    <a:bodyPr/>
                    <a:lstStyle/>
                    <a:p>
                      <a:pPr algn="ctr"/>
                      <a:r>
                        <a:rPr lang="en-US" altLang="zh-TW" sz="1600" dirty="0" smtClean="0"/>
                        <a:t>PATH</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執行檔搜尋路徑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370840">
                <a:tc>
                  <a:txBody>
                    <a:bodyPr/>
                    <a:lstStyle/>
                    <a:p>
                      <a:pPr algn="ctr"/>
                      <a:r>
                        <a:rPr lang="en-US" altLang="zh-TW" sz="1600" dirty="0" smtClean="0"/>
                        <a:t>LOGNAME</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使用者的登入名稱</a:t>
                      </a:r>
                      <a:endParaRPr lang="en-US" altLang="zh-TW" sz="16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370840">
                <a:tc>
                  <a:txBody>
                    <a:bodyPr/>
                    <a:lstStyle/>
                    <a:p>
                      <a:pPr algn="ctr"/>
                      <a:r>
                        <a:rPr lang="en-US" altLang="zh-TW" sz="1600" dirty="0" smtClean="0"/>
                        <a:t>SHELL</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TW" altLang="en-US" sz="1600" dirty="0" smtClean="0"/>
                        <a:t>目前使用哪個</a:t>
                      </a:r>
                      <a:r>
                        <a:rPr lang="en-US" altLang="zh-TW" sz="1600" dirty="0" smtClean="0"/>
                        <a:t>shell</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370840">
                <a:tc>
                  <a:txBody>
                    <a:bodyPr/>
                    <a:lstStyle/>
                    <a:p>
                      <a:pPr algn="ctr"/>
                      <a:r>
                        <a:rPr lang="en-US" altLang="zh-TW" sz="1600" dirty="0" smtClean="0"/>
                        <a:t>LS_COLORS</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設定</a:t>
                      </a:r>
                      <a:r>
                        <a:rPr lang="en-US" altLang="zh-TW" sz="1600" dirty="0" smtClean="0"/>
                        <a:t>Shell</a:t>
                      </a:r>
                      <a:r>
                        <a:rPr lang="zh-TW" altLang="en-US" sz="1600" dirty="0" smtClean="0"/>
                        <a:t>顏色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370840">
                <a:tc>
                  <a:txBody>
                    <a:bodyPr/>
                    <a:lstStyle/>
                    <a:p>
                      <a:pPr algn="ctr"/>
                      <a:r>
                        <a:rPr lang="en-US" altLang="zh-TW" sz="1600" dirty="0" smtClean="0"/>
                        <a:t>PWD</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TW" altLang="en-US" sz="1600" dirty="0" smtClean="0"/>
                        <a:t>記錄使用者目前所在的目錄</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370840">
                <a:tc>
                  <a:txBody>
                    <a:bodyPr/>
                    <a:lstStyle/>
                    <a:p>
                      <a:pPr algn="ctr"/>
                      <a:r>
                        <a:rPr lang="en-US" altLang="zh-TW" sz="1600" dirty="0" smtClean="0"/>
                        <a:t>UID</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TW" altLang="en-US" sz="1600" dirty="0" smtClean="0"/>
                        <a:t>目前的使用者</a:t>
                      </a:r>
                      <a:r>
                        <a:rPr lang="en-US" altLang="zh-TW" sz="1600" dirty="0" err="1" smtClean="0"/>
                        <a:t>uid</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r h="370840">
                <a:tc>
                  <a:txBody>
                    <a:bodyPr/>
                    <a:lstStyle/>
                    <a:p>
                      <a:pPr algn="ctr"/>
                      <a:r>
                        <a:rPr lang="en-US" altLang="zh-TW" sz="1600" dirty="0" smtClean="0"/>
                        <a:t>HISTFILE</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指令歷史紀錄的檔案位置</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2832377596"/>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smtClean="0"/>
              <a:t>取得變數值</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219</a:t>
            </a:fld>
            <a:endParaRPr lang="zh-TW" altLang="en-US"/>
          </a:p>
        </p:txBody>
      </p:sp>
      <p:sp>
        <p:nvSpPr>
          <p:cNvPr id="2" name="內容版面配置區 1"/>
          <p:cNvSpPr>
            <a:spLocks noGrp="1"/>
          </p:cNvSpPr>
          <p:nvPr>
            <p:ph sz="quarter" idx="1"/>
          </p:nvPr>
        </p:nvSpPr>
        <p:spPr/>
        <p:txBody>
          <a:bodyPr/>
          <a:lstStyle/>
          <a:p>
            <a:r>
              <a:rPr lang="zh-TW" altLang="en-US" dirty="0" smtClean="0"/>
              <a:t>檢視所有環境變數值</a:t>
            </a:r>
          </a:p>
          <a:p>
            <a:pPr lvl="1"/>
            <a:r>
              <a:rPr lang="en-US" altLang="zh-TW" dirty="0" smtClean="0"/>
              <a:t>export</a:t>
            </a:r>
            <a:endParaRPr lang="zh-TW" altLang="en-US" dirty="0" smtClean="0"/>
          </a:p>
          <a:p>
            <a:r>
              <a:rPr lang="zh-TW" altLang="en-US" dirty="0" smtClean="0"/>
              <a:t>印出單一變數值</a:t>
            </a:r>
          </a:p>
          <a:p>
            <a:pPr lvl="1"/>
            <a:r>
              <a:rPr lang="en-US" altLang="zh-TW" dirty="0" smtClean="0"/>
              <a:t>echo $</a:t>
            </a:r>
            <a:r>
              <a:rPr lang="zh-TW" altLang="en-US" dirty="0" smtClean="0"/>
              <a:t>變數名稱  </a:t>
            </a:r>
            <a:endParaRPr lang="en-US" altLang="zh-TW" dirty="0" smtClean="0"/>
          </a:p>
          <a:p>
            <a:pPr lvl="1"/>
            <a:r>
              <a:rPr lang="zh-TW" altLang="en-US" dirty="0" smtClean="0"/>
              <a:t>或是 </a:t>
            </a:r>
            <a:r>
              <a:rPr lang="en-US" altLang="zh-TW" dirty="0" smtClean="0"/>
              <a:t>echo ${</a:t>
            </a:r>
            <a:r>
              <a:rPr lang="zh-TW" altLang="en-US" dirty="0" smtClean="0"/>
              <a:t>變數名稱</a:t>
            </a:r>
            <a:r>
              <a:rPr lang="en-US" altLang="zh-TW" dirty="0" smtClean="0"/>
              <a:t>}</a:t>
            </a:r>
            <a:r>
              <a:rPr lang="zh-TW" altLang="en-US" dirty="0" smtClean="0"/>
              <a:t> </a:t>
            </a:r>
            <a:endParaRPr lang="en-US" altLang="zh-TW" dirty="0" smtClean="0"/>
          </a:p>
          <a:p>
            <a:pPr lvl="1"/>
            <a:endParaRPr lang="en-US" altLang="zh-TW" dirty="0" smtClean="0"/>
          </a:p>
          <a:p>
            <a:endParaRPr lang="en-US" altLang="zh-TW" dirty="0" smtClean="0"/>
          </a:p>
          <a:p>
            <a:r>
              <a:rPr lang="zh-TW" altLang="en-US" dirty="0" smtClean="0"/>
              <a:t>單雙引號效果不同</a:t>
            </a:r>
            <a:endParaRPr lang="en-US" altLang="zh-TW" dirty="0" smtClean="0"/>
          </a:p>
          <a:p>
            <a:pPr lvl="1"/>
            <a:r>
              <a:rPr lang="en-US" altLang="zh-TW" dirty="0" smtClean="0"/>
              <a:t>echo  “$HOME”</a:t>
            </a:r>
            <a:r>
              <a:rPr lang="zh-TW" altLang="en-US" dirty="0" smtClean="0"/>
              <a:t>  </a:t>
            </a:r>
            <a:r>
              <a:rPr lang="en-US" altLang="zh-TW" dirty="0" smtClean="0">
                <a:sym typeface="Wingdings" panose="05000000000000000000" pitchFamily="2" charset="2"/>
              </a:rPr>
              <a:t> </a:t>
            </a:r>
            <a:r>
              <a:rPr lang="zh-TW" altLang="en-US" dirty="0" smtClean="0"/>
              <a:t>會印出</a:t>
            </a:r>
            <a:r>
              <a:rPr lang="en-US" altLang="zh-TW" dirty="0" smtClean="0"/>
              <a:t>/home/</a:t>
            </a:r>
            <a:r>
              <a:rPr lang="en-US" altLang="zh-TW" dirty="0" err="1" smtClean="0"/>
              <a:t>iiiedu</a:t>
            </a:r>
            <a:endParaRPr lang="en-US" altLang="zh-TW" dirty="0" smtClean="0"/>
          </a:p>
          <a:p>
            <a:pPr lvl="1"/>
            <a:r>
              <a:rPr lang="en-US" altLang="zh-TW" dirty="0" smtClean="0"/>
              <a:t>echo  ‘$HOME’</a:t>
            </a:r>
            <a:r>
              <a:rPr lang="zh-TW" altLang="en-US" dirty="0" smtClean="0"/>
              <a:t>  </a:t>
            </a:r>
            <a:r>
              <a:rPr lang="en-US" altLang="zh-TW" dirty="0" smtClean="0"/>
              <a:t>	</a:t>
            </a:r>
            <a:r>
              <a:rPr lang="en-US" altLang="zh-TW" dirty="0" smtClean="0">
                <a:sym typeface="Wingdings" panose="05000000000000000000" pitchFamily="2" charset="2"/>
              </a:rPr>
              <a:t> </a:t>
            </a:r>
            <a:r>
              <a:rPr lang="zh-TW" altLang="en-US" dirty="0" smtClean="0"/>
              <a:t>會印出</a:t>
            </a:r>
            <a:r>
              <a:rPr lang="en-US" altLang="zh-TW" dirty="0" smtClean="0"/>
              <a:t>$HOME</a:t>
            </a:r>
          </a:p>
          <a:p>
            <a:endParaRPr lang="en-US" altLang="zh-TW" dirty="0" smtClean="0"/>
          </a:p>
          <a:p>
            <a:endParaRPr lang="en-US" altLang="zh-TW" dirty="0" smtClean="0"/>
          </a:p>
        </p:txBody>
      </p:sp>
    </p:spTree>
    <p:extLst>
      <p:ext uri="{BB962C8B-B14F-4D97-AF65-F5344CB8AC3E}">
        <p14:creationId xmlns:p14="http://schemas.microsoft.com/office/powerpoint/2010/main" val="18669134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lvl="0"/>
            <a:r>
              <a:rPr lang="en-US" altLang="zh-TW" dirty="0" smtClean="0"/>
              <a:t>Linux</a:t>
            </a:r>
            <a:r>
              <a:rPr lang="zh-TW" altLang="en-US" dirty="0" smtClean="0"/>
              <a:t> </a:t>
            </a:r>
            <a:r>
              <a:rPr lang="en-US" altLang="zh-TW" dirty="0"/>
              <a:t>Kernel (</a:t>
            </a:r>
            <a:r>
              <a:rPr lang="zh-TW" altLang="en-US" dirty="0"/>
              <a:t>核心</a:t>
            </a:r>
            <a:r>
              <a:rPr lang="en-US" altLang="zh-TW" dirty="0"/>
              <a:t>)</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22</a:t>
            </a:fld>
            <a:endParaRPr lang="zh-TW" altLang="en-US"/>
          </a:p>
        </p:txBody>
      </p:sp>
      <p:sp>
        <p:nvSpPr>
          <p:cNvPr id="4" name="內容版面配置區 3"/>
          <p:cNvSpPr>
            <a:spLocks noGrp="1"/>
          </p:cNvSpPr>
          <p:nvPr>
            <p:ph sz="quarter" idx="1"/>
          </p:nvPr>
        </p:nvSpPr>
        <p:spPr/>
        <p:txBody>
          <a:bodyPr/>
          <a:lstStyle/>
          <a:p>
            <a:pPr lvl="0"/>
            <a:r>
              <a:rPr lang="zh-TW" altLang="en-US" dirty="0" smtClean="0"/>
              <a:t>由</a:t>
            </a:r>
            <a:r>
              <a:rPr lang="en-US" altLang="zh-TW" dirty="0" smtClean="0"/>
              <a:t>Linus Torvalds</a:t>
            </a:r>
            <a:r>
              <a:rPr lang="zh-TW" altLang="en-US" dirty="0" smtClean="0"/>
              <a:t>實作出最初雛型 </a:t>
            </a:r>
            <a:r>
              <a:rPr lang="en-US" altLang="zh-TW" dirty="0" smtClean="0"/>
              <a:t>(1991)</a:t>
            </a:r>
            <a:endParaRPr lang="zh-TW" altLang="en-US" dirty="0" smtClean="0"/>
          </a:p>
          <a:p>
            <a:r>
              <a:rPr lang="en-US" altLang="zh-TW" dirty="0" smtClean="0">
                <a:solidFill>
                  <a:srgbClr val="FF0000"/>
                </a:solidFill>
              </a:rPr>
              <a:t>Kernel</a:t>
            </a:r>
            <a:r>
              <a:rPr lang="zh-TW" altLang="en-US" dirty="0" smtClean="0">
                <a:solidFill>
                  <a:srgbClr val="FF0000"/>
                </a:solidFill>
              </a:rPr>
              <a:t>是</a:t>
            </a:r>
            <a:r>
              <a:rPr lang="zh-TW" altLang="en-US" dirty="0">
                <a:solidFill>
                  <a:srgbClr val="FF0000"/>
                </a:solidFill>
              </a:rPr>
              <a:t>作業系統的大腦</a:t>
            </a:r>
            <a:r>
              <a:rPr lang="zh-TW" altLang="en-US" dirty="0"/>
              <a:t>，負責控制電腦的軟硬體資源，掌控系統運作做過程中的所有程式排程等</a:t>
            </a:r>
          </a:p>
          <a:p>
            <a:pPr lvl="0"/>
            <a:r>
              <a:rPr lang="zh-TW" altLang="en-US" dirty="0" smtClean="0"/>
              <a:t>可與</a:t>
            </a:r>
            <a:r>
              <a:rPr lang="en-US" altLang="zh-TW" dirty="0" smtClean="0"/>
              <a:t>GNU</a:t>
            </a:r>
            <a:r>
              <a:rPr lang="zh-TW" altLang="en-US" dirty="0" smtClean="0"/>
              <a:t>軟體</a:t>
            </a:r>
            <a:r>
              <a:rPr lang="zh-TW" altLang="en-US" dirty="0" smtClean="0"/>
              <a:t>及函式庫</a:t>
            </a:r>
            <a:r>
              <a:rPr lang="zh-TW" altLang="en-US" dirty="0" smtClean="0"/>
              <a:t>整合，但不屬於</a:t>
            </a:r>
            <a:r>
              <a:rPr lang="en-US" altLang="zh-TW" dirty="0" smtClean="0"/>
              <a:t>GNU</a:t>
            </a:r>
            <a:r>
              <a:rPr lang="zh-TW" altLang="en-US" dirty="0" smtClean="0"/>
              <a:t>計畫</a:t>
            </a:r>
            <a:endParaRPr lang="en-US" altLang="zh-TW" dirty="0" smtClean="0"/>
          </a:p>
          <a:p>
            <a:pPr lvl="0"/>
            <a:r>
              <a:rPr lang="zh-TW" altLang="en-US" dirty="0" smtClean="0"/>
              <a:t>使用 </a:t>
            </a:r>
            <a:r>
              <a:rPr lang="en-US" altLang="zh-TW" dirty="0" smtClean="0"/>
              <a:t>GPLv2 </a:t>
            </a:r>
            <a:r>
              <a:rPr lang="zh-TW" altLang="en-US" dirty="0" smtClean="0"/>
              <a:t>授權</a:t>
            </a:r>
            <a:endParaRPr lang="en-US" altLang="zh-TW" dirty="0" smtClean="0"/>
          </a:p>
          <a:p>
            <a:pPr lvl="0"/>
            <a:r>
              <a:rPr lang="zh-TW" altLang="en-US" dirty="0" smtClean="0"/>
              <a:t>官網負責發行及</a:t>
            </a:r>
            <a:r>
              <a:rPr lang="zh-TW" altLang="en-US" dirty="0"/>
              <a:t>維護核心</a:t>
            </a:r>
            <a:endParaRPr lang="en-US" altLang="zh-TW" dirty="0" smtClean="0"/>
          </a:p>
          <a:p>
            <a:pPr lvl="1"/>
            <a:r>
              <a:rPr lang="en-US" altLang="zh-TW" dirty="0" smtClean="0"/>
              <a:t>www.kernel.org</a:t>
            </a:r>
          </a:p>
          <a:p>
            <a:endParaRPr lang="zh-TW" altLang="en-US" dirty="0"/>
          </a:p>
        </p:txBody>
      </p:sp>
      <p:pic>
        <p:nvPicPr>
          <p:cNvPr id="8" name="圖片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05624" y="4054138"/>
            <a:ext cx="1512168" cy="1791776"/>
          </a:xfrm>
          <a:prstGeom prst="rect">
            <a:avLst/>
          </a:prstGeom>
        </p:spPr>
      </p:pic>
      <p:sp>
        <p:nvSpPr>
          <p:cNvPr id="9" name="矩形 8"/>
          <p:cNvSpPr/>
          <p:nvPr/>
        </p:nvSpPr>
        <p:spPr>
          <a:xfrm>
            <a:off x="5357820" y="5896776"/>
            <a:ext cx="1007776" cy="369332"/>
          </a:xfrm>
          <a:prstGeom prst="rect">
            <a:avLst/>
          </a:prstGeom>
        </p:spPr>
        <p:txBody>
          <a:bodyPr wrap="none">
            <a:spAutoFit/>
          </a:bodyPr>
          <a:lstStyle/>
          <a:p>
            <a:r>
              <a:rPr lang="en-US" altLang="zh-TW" dirty="0">
                <a:solidFill>
                  <a:srgbClr val="002060"/>
                </a:solidFill>
                <a:latin typeface="微軟正黑體" panose="020B0604030504040204" pitchFamily="34" charset="-120"/>
              </a:rPr>
              <a:t>Tux</a:t>
            </a:r>
            <a:r>
              <a:rPr lang="zh-TW" altLang="en-US" dirty="0">
                <a:solidFill>
                  <a:srgbClr val="002060"/>
                </a:solidFill>
                <a:latin typeface="微軟正黑體" panose="020B0604030504040204" pitchFamily="34" charset="-120"/>
              </a:rPr>
              <a:t>企鵝</a:t>
            </a:r>
          </a:p>
        </p:txBody>
      </p:sp>
      <p:sp>
        <p:nvSpPr>
          <p:cNvPr id="10" name="圓角矩形 9"/>
          <p:cNvSpPr/>
          <p:nvPr/>
        </p:nvSpPr>
        <p:spPr>
          <a:xfrm>
            <a:off x="7181227" y="4258416"/>
            <a:ext cx="1645919" cy="1974594"/>
          </a:xfrm>
          <a:prstGeom prst="roundRect">
            <a:avLst>
              <a:gd name="adj" fmla="val 10000"/>
            </a:avLst>
          </a:prstGeom>
          <a:blipFill rotWithShape="1">
            <a:blip r:embed="rId4" cstate="email">
              <a:extLst>
                <a:ext uri="{28A0092B-C50C-407E-A947-70E740481C1C}">
                  <a14:useLocalDpi xmlns:a14="http://schemas.microsoft.com/office/drawing/2010/main"/>
                </a:ext>
              </a:extLst>
            </a:blip>
            <a:stretch>
              <a:fillRect/>
            </a:stretch>
          </a:blipFill>
        </p:spPr>
        <p:style>
          <a:lnRef idx="1">
            <a:schemeClr val="dk1">
              <a:shade val="80000"/>
              <a:hueOff val="0"/>
              <a:satOff val="0"/>
              <a:lumOff val="0"/>
              <a:alphaOff val="0"/>
            </a:schemeClr>
          </a:lnRef>
          <a:fillRef idx="1">
            <a:scrgbClr r="0" g="0" b="0"/>
          </a:fillRef>
          <a:effectRef idx="1">
            <a:schemeClr val="dk1">
              <a:tint val="4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175905516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設定變數值與取消變數</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220</a:t>
            </a:fld>
            <a:endParaRPr lang="zh-TW" altLang="en-US"/>
          </a:p>
        </p:txBody>
      </p:sp>
      <p:sp>
        <p:nvSpPr>
          <p:cNvPr id="4" name="內容版面配置區 3"/>
          <p:cNvSpPr>
            <a:spLocks noGrp="1"/>
          </p:cNvSpPr>
          <p:nvPr>
            <p:ph sz="quarter" idx="1"/>
          </p:nvPr>
        </p:nvSpPr>
        <p:spPr/>
        <p:txBody>
          <a:bodyPr>
            <a:normAutofit/>
          </a:bodyPr>
          <a:lstStyle/>
          <a:p>
            <a:endParaRPr lang="en-US" altLang="zh-TW" dirty="0" smtClean="0"/>
          </a:p>
          <a:p>
            <a:endParaRPr lang="en-US" altLang="zh-TW" dirty="0"/>
          </a:p>
          <a:p>
            <a:endParaRPr lang="en-US" altLang="zh-TW" dirty="0" smtClean="0"/>
          </a:p>
          <a:p>
            <a:pPr lvl="1"/>
            <a:r>
              <a:rPr lang="zh-TW" altLang="en-US" dirty="0" smtClean="0"/>
              <a:t>變數預設視為字串形式</a:t>
            </a:r>
            <a:endParaRPr lang="en-US" altLang="zh-TW" dirty="0" smtClean="0"/>
          </a:p>
          <a:p>
            <a:pPr lvl="1"/>
            <a:r>
              <a:rPr lang="zh-TW" altLang="en-US" dirty="0" smtClean="0">
                <a:solidFill>
                  <a:srgbClr val="FF0000"/>
                </a:solidFill>
              </a:rPr>
              <a:t>等號兩邊不能接空白字元</a:t>
            </a:r>
            <a:endParaRPr lang="en-US" altLang="zh-TW" dirty="0" smtClean="0">
              <a:solidFill>
                <a:srgbClr val="FF0000"/>
              </a:solidFill>
            </a:endParaRPr>
          </a:p>
          <a:p>
            <a:pPr lvl="1"/>
            <a:r>
              <a:rPr lang="zh-TW" altLang="en-US" dirty="0" smtClean="0"/>
              <a:t>值若有空白字元，可使用單引號 </a:t>
            </a:r>
            <a:r>
              <a:rPr lang="en-US" altLang="zh-TW" dirty="0" smtClean="0"/>
              <a:t>‘</a:t>
            </a:r>
            <a:r>
              <a:rPr lang="zh-TW" altLang="en-US" dirty="0" smtClean="0"/>
              <a:t> 或雙引號 </a:t>
            </a:r>
            <a:r>
              <a:rPr lang="en-US" altLang="zh-TW" dirty="0" smtClean="0"/>
              <a:t>“</a:t>
            </a:r>
            <a:r>
              <a:rPr lang="zh-TW" altLang="en-US" dirty="0" smtClean="0"/>
              <a:t> 標註範圍</a:t>
            </a:r>
            <a:endParaRPr lang="en-US" altLang="zh-TW" dirty="0" smtClean="0"/>
          </a:p>
          <a:p>
            <a:pPr lvl="2"/>
            <a:r>
              <a:rPr lang="zh-TW" altLang="en-US" dirty="0" smtClean="0"/>
              <a:t>例如 </a:t>
            </a:r>
            <a:r>
              <a:rPr lang="en-US" altLang="zh-TW" dirty="0" smtClean="0"/>
              <a:t>name=“Coco LEE”</a:t>
            </a:r>
          </a:p>
          <a:p>
            <a:pPr lvl="1"/>
            <a:r>
              <a:rPr lang="zh-TW" altLang="en-US" dirty="0" smtClean="0"/>
              <a:t>特殊符號</a:t>
            </a:r>
            <a:r>
              <a:rPr lang="zh-TW" altLang="en-US" dirty="0"/>
              <a:t>可</a:t>
            </a:r>
            <a:r>
              <a:rPr lang="zh-TW" altLang="en-US" dirty="0" smtClean="0"/>
              <a:t>使用跳脫字元 </a:t>
            </a:r>
            <a:r>
              <a:rPr lang="en-US" altLang="zh-TW" dirty="0" smtClean="0"/>
              <a:t>(</a:t>
            </a:r>
            <a:r>
              <a:rPr lang="zh-TW" altLang="en-US" dirty="0" smtClean="0"/>
              <a:t>或使用單雙引號</a:t>
            </a:r>
            <a:r>
              <a:rPr lang="en-US" altLang="zh-TW" dirty="0" smtClean="0"/>
              <a:t>)</a:t>
            </a:r>
          </a:p>
          <a:p>
            <a:pPr lvl="2"/>
            <a:r>
              <a:rPr lang="en-US" altLang="zh-TW" dirty="0" smtClean="0"/>
              <a:t>\\</a:t>
            </a:r>
            <a:r>
              <a:rPr lang="zh-TW" altLang="en-US" dirty="0" smtClean="0"/>
              <a:t> 表示無特殊意義的右斜線</a:t>
            </a:r>
            <a:endParaRPr lang="en-US" altLang="zh-TW" dirty="0" smtClean="0"/>
          </a:p>
          <a:p>
            <a:pPr lvl="2"/>
            <a:r>
              <a:rPr lang="en-US" altLang="zh-TW" dirty="0" smtClean="0"/>
              <a:t>\’</a:t>
            </a:r>
            <a:r>
              <a:rPr lang="zh-TW" altLang="en-US" dirty="0" smtClean="0"/>
              <a:t>表示無特殊意義的單引號，而</a:t>
            </a:r>
            <a:r>
              <a:rPr lang="en-US" altLang="zh-TW" dirty="0" smtClean="0"/>
              <a:t>\”</a:t>
            </a:r>
            <a:r>
              <a:rPr lang="zh-TW" altLang="en-US" dirty="0" smtClean="0"/>
              <a:t>表示無特殊意義的雙引號</a:t>
            </a:r>
            <a:endParaRPr lang="en-US" altLang="zh-TW" dirty="0" smtClean="0"/>
          </a:p>
          <a:p>
            <a:pPr lvl="2"/>
            <a:r>
              <a:rPr lang="zh-TW" altLang="en-US" dirty="0" smtClean="0"/>
              <a:t>例如 </a:t>
            </a:r>
            <a:r>
              <a:rPr lang="en-US" altLang="zh-TW" dirty="0" smtClean="0"/>
              <a:t>day=X\’mas</a:t>
            </a:r>
            <a:r>
              <a:rPr lang="zh-TW" altLang="en-US" dirty="0" smtClean="0"/>
              <a:t>   或  </a:t>
            </a:r>
            <a:r>
              <a:rPr lang="en-US" altLang="zh-TW" dirty="0" smtClean="0"/>
              <a:t>day=“</a:t>
            </a:r>
            <a:r>
              <a:rPr lang="en-US" altLang="zh-TW" dirty="0" err="1" smtClean="0"/>
              <a:t>X’mas</a:t>
            </a:r>
            <a:r>
              <a:rPr lang="en-US" altLang="zh-TW" dirty="0" smtClean="0"/>
              <a:t>”</a:t>
            </a:r>
          </a:p>
          <a:p>
            <a:endParaRPr lang="en-US" altLang="zh-TW" dirty="0" smtClean="0"/>
          </a:p>
          <a:p>
            <a:pPr lvl="1"/>
            <a:endParaRPr lang="zh-TW" altLang="en-US" dirty="0"/>
          </a:p>
        </p:txBody>
      </p:sp>
      <p:graphicFrame>
        <p:nvGraphicFramePr>
          <p:cNvPr id="5" name="資料庫圖表 4"/>
          <p:cNvGraphicFramePr/>
          <p:nvPr>
            <p:extLst>
              <p:ext uri="{D42A27DB-BD31-4B8C-83A1-F6EECF244321}">
                <p14:modId xmlns:p14="http://schemas.microsoft.com/office/powerpoint/2010/main" val="2630224667"/>
              </p:ext>
            </p:extLst>
          </p:nvPr>
        </p:nvGraphicFramePr>
        <p:xfrm>
          <a:off x="683568" y="1196752"/>
          <a:ext cx="5832648" cy="1224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4406289"/>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讀取使用者輸入，當作變數值</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221</a:t>
            </a:fld>
            <a:endParaRPr lang="zh-TW" altLang="en-US"/>
          </a:p>
        </p:txBody>
      </p:sp>
      <p:sp>
        <p:nvSpPr>
          <p:cNvPr id="4" name="內容版面配置區 3"/>
          <p:cNvSpPr>
            <a:spLocks noGrp="1"/>
          </p:cNvSpPr>
          <p:nvPr>
            <p:ph sz="quarter" idx="1"/>
          </p:nvPr>
        </p:nvSpPr>
        <p:spPr/>
        <p:txBody>
          <a:bodyPr/>
          <a:lstStyle/>
          <a:p>
            <a:r>
              <a:rPr lang="en-US" altLang="zh-TW" dirty="0" smtClean="0"/>
              <a:t>read</a:t>
            </a:r>
            <a:r>
              <a:rPr lang="zh-TW" altLang="en-US" dirty="0" smtClean="0"/>
              <a:t> 變數名稱</a:t>
            </a:r>
            <a:r>
              <a:rPr lang="en-US" altLang="zh-TW" dirty="0" smtClean="0"/>
              <a:t>	#</a:t>
            </a:r>
            <a:r>
              <a:rPr lang="zh-TW" altLang="en-US" dirty="0" smtClean="0"/>
              <a:t>讀取來自鍵盤輸入的變數值</a:t>
            </a:r>
            <a:endParaRPr lang="en-US" altLang="zh-TW" dirty="0" smtClean="0"/>
          </a:p>
          <a:p>
            <a:pPr lvl="1"/>
            <a:r>
              <a:rPr lang="en-US" altLang="zh-TW" dirty="0" smtClean="0"/>
              <a:t>-p</a:t>
            </a:r>
            <a:r>
              <a:rPr lang="zh-TW" altLang="en-US" dirty="0" smtClean="0"/>
              <a:t> </a:t>
            </a:r>
            <a:r>
              <a:rPr lang="en-US" altLang="zh-TW" dirty="0" smtClean="0"/>
              <a:t>: </a:t>
            </a:r>
            <a:r>
              <a:rPr lang="zh-TW" altLang="en-US" dirty="0" smtClean="0"/>
              <a:t>向使用者印出提示字串</a:t>
            </a:r>
            <a:endParaRPr lang="en-US" altLang="zh-TW" dirty="0" smtClean="0"/>
          </a:p>
          <a:p>
            <a:r>
              <a:rPr lang="zh-TW" altLang="en-US" dirty="0" smtClean="0"/>
              <a:t>範例</a:t>
            </a:r>
            <a:endParaRPr lang="en-US" altLang="zh-TW" dirty="0" smtClean="0"/>
          </a:p>
          <a:p>
            <a:pPr lvl="1"/>
            <a:r>
              <a:rPr lang="en-US" altLang="zh-TW" dirty="0" smtClean="0"/>
              <a:t>read  -p  “please input  your name:”   </a:t>
            </a:r>
            <a:r>
              <a:rPr lang="en-US" altLang="zh-TW" dirty="0" err="1" smtClean="0"/>
              <a:t>userinput</a:t>
            </a:r>
            <a:endParaRPr lang="en-US" altLang="zh-TW" dirty="0" smtClean="0"/>
          </a:p>
          <a:p>
            <a:pPr lvl="1"/>
            <a:r>
              <a:rPr lang="en-US" altLang="zh-TW" dirty="0" smtClean="0"/>
              <a:t>echo $</a:t>
            </a:r>
            <a:r>
              <a:rPr lang="en-US" altLang="zh-TW" dirty="0" err="1" smtClean="0"/>
              <a:t>userinput</a:t>
            </a:r>
            <a:endParaRPr lang="zh-TW" altLang="en-US" dirty="0"/>
          </a:p>
        </p:txBody>
      </p:sp>
    </p:spTree>
    <p:extLst>
      <p:ext uri="{BB962C8B-B14F-4D97-AF65-F5344CB8AC3E}">
        <p14:creationId xmlns:p14="http://schemas.microsoft.com/office/powerpoint/2010/main" val="233628711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命名練習，請依序執行</a:t>
            </a:r>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222</a:t>
            </a:fld>
            <a:endParaRPr lang="zh-TW" altLang="en-US"/>
          </a:p>
        </p:txBody>
      </p:sp>
      <p:sp>
        <p:nvSpPr>
          <p:cNvPr id="7" name="內容版面配置區 6"/>
          <p:cNvSpPr>
            <a:spLocks noGrp="1"/>
          </p:cNvSpPr>
          <p:nvPr>
            <p:ph sz="quarter" idx="1"/>
          </p:nvPr>
        </p:nvSpPr>
        <p:spPr/>
        <p:txBody>
          <a:bodyPr>
            <a:normAutofit/>
          </a:bodyPr>
          <a:lstStyle/>
          <a:p>
            <a:r>
              <a:rPr lang="en-US" altLang="zh-TW" sz="2400" dirty="0" smtClean="0"/>
              <a:t>123foo=test  </a:t>
            </a:r>
          </a:p>
          <a:p>
            <a:pPr lvl="1"/>
            <a:r>
              <a:rPr lang="en-US" altLang="zh-TW" sz="2000" dirty="0" smtClean="0"/>
              <a:t>command  not  found</a:t>
            </a:r>
          </a:p>
          <a:p>
            <a:r>
              <a:rPr lang="en-US" altLang="zh-TW" sz="2400" dirty="0" smtClean="0"/>
              <a:t>foo  =  a  </a:t>
            </a:r>
          </a:p>
          <a:p>
            <a:pPr lvl="1"/>
            <a:r>
              <a:rPr lang="en-US" altLang="zh-TW" sz="2000" dirty="0" smtClean="0"/>
              <a:t>command  not  found</a:t>
            </a:r>
          </a:p>
          <a:p>
            <a:r>
              <a:rPr lang="en-US" altLang="zh-TW" sz="2400" dirty="0" smtClean="0"/>
              <a:t>foo=test  </a:t>
            </a:r>
          </a:p>
          <a:p>
            <a:r>
              <a:rPr lang="en-US" altLang="zh-TW" sz="2400" dirty="0" smtClean="0"/>
              <a:t>echo  foo</a:t>
            </a:r>
          </a:p>
          <a:p>
            <a:pPr lvl="1"/>
            <a:r>
              <a:rPr lang="en-US" altLang="zh-TW" sz="2000" dirty="0" smtClean="0"/>
              <a:t>foo</a:t>
            </a:r>
          </a:p>
          <a:p>
            <a:r>
              <a:rPr lang="en-US" altLang="zh-TW" sz="2400" dirty="0" smtClean="0"/>
              <a:t>echo  $foo</a:t>
            </a:r>
          </a:p>
          <a:p>
            <a:pPr lvl="1"/>
            <a:r>
              <a:rPr lang="en-US" altLang="zh-TW" sz="2000" dirty="0" smtClean="0"/>
              <a:t>test</a:t>
            </a:r>
          </a:p>
          <a:p>
            <a:endParaRPr lang="zh-TW" altLang="en-US" sz="2400" dirty="0"/>
          </a:p>
        </p:txBody>
      </p:sp>
    </p:spTree>
    <p:extLst>
      <p:ext uri="{BB962C8B-B14F-4D97-AF65-F5344CB8AC3E}">
        <p14:creationId xmlns:p14="http://schemas.microsoft.com/office/powerpoint/2010/main" val="60415602"/>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標題 11"/>
          <p:cNvSpPr>
            <a:spLocks noGrp="1"/>
          </p:cNvSpPr>
          <p:nvPr>
            <p:ph type="title"/>
          </p:nvPr>
        </p:nvSpPr>
        <p:spPr/>
        <p:txBody>
          <a:bodyPr/>
          <a:lstStyle/>
          <a:p>
            <a:r>
              <a:rPr lang="zh-TW" altLang="en-US" smtClean="0"/>
              <a:t>引號練習，請依序執行</a:t>
            </a:r>
            <a:endParaRPr lang="en-US" altLang="zh-TW" dirty="0"/>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223</a:t>
            </a:fld>
            <a:endParaRPr lang="zh-TW" altLang="en-US"/>
          </a:p>
        </p:txBody>
      </p:sp>
      <p:sp>
        <p:nvSpPr>
          <p:cNvPr id="9" name="內容版面配置區 8"/>
          <p:cNvSpPr>
            <a:spLocks noGrp="1"/>
          </p:cNvSpPr>
          <p:nvPr>
            <p:ph sz="quarter" idx="1"/>
          </p:nvPr>
        </p:nvSpPr>
        <p:spPr/>
        <p:txBody>
          <a:bodyPr>
            <a:normAutofit fontScale="92500" lnSpcReduction="20000"/>
          </a:bodyPr>
          <a:lstStyle/>
          <a:p>
            <a:r>
              <a:rPr lang="en-US" altLang="zh-TW" dirty="0" smtClean="0"/>
              <a:t>song=Tom’s pen</a:t>
            </a:r>
          </a:p>
          <a:p>
            <a:pPr lvl="1"/>
            <a:r>
              <a:rPr lang="en-US" altLang="zh-TW" dirty="0" smtClean="0"/>
              <a:t>&gt;  </a:t>
            </a:r>
            <a:r>
              <a:rPr lang="zh-TW" altLang="en-US" dirty="0" smtClean="0"/>
              <a:t>按</a:t>
            </a:r>
            <a:r>
              <a:rPr lang="en-US" altLang="zh-TW" dirty="0" smtClean="0"/>
              <a:t>Ctrl-c</a:t>
            </a:r>
            <a:r>
              <a:rPr lang="zh-TW" altLang="en-US" dirty="0" smtClean="0"/>
              <a:t>跳出</a:t>
            </a:r>
          </a:p>
          <a:p>
            <a:r>
              <a:rPr lang="en-US" altLang="zh-TW" dirty="0" smtClean="0"/>
              <a:t>song=“Tom’s pen”</a:t>
            </a:r>
          </a:p>
          <a:p>
            <a:r>
              <a:rPr lang="en-US" altLang="zh-TW" dirty="0" smtClean="0"/>
              <a:t>echo  $song</a:t>
            </a:r>
          </a:p>
          <a:p>
            <a:pPr lvl="1"/>
            <a:r>
              <a:rPr lang="en-US" altLang="zh-TW" dirty="0" smtClean="0"/>
              <a:t>Tom's  pen</a:t>
            </a:r>
          </a:p>
          <a:p>
            <a:r>
              <a:rPr lang="en-US" altLang="zh-TW" dirty="0" smtClean="0"/>
              <a:t>song=“Tom’s pen’</a:t>
            </a:r>
          </a:p>
          <a:p>
            <a:pPr lvl="1"/>
            <a:r>
              <a:rPr lang="en-US" altLang="zh-TW" dirty="0" smtClean="0"/>
              <a:t>&gt;  </a:t>
            </a:r>
            <a:r>
              <a:rPr lang="zh-TW" altLang="en-US" dirty="0" smtClean="0"/>
              <a:t>按</a:t>
            </a:r>
            <a:r>
              <a:rPr lang="en-US" altLang="zh-TW" dirty="0" smtClean="0"/>
              <a:t>Ctrl-c</a:t>
            </a:r>
            <a:r>
              <a:rPr lang="zh-TW" altLang="en-US" dirty="0" smtClean="0"/>
              <a:t>跳出</a:t>
            </a:r>
          </a:p>
          <a:p>
            <a:r>
              <a:rPr lang="en-US" altLang="zh-TW" dirty="0" smtClean="0"/>
              <a:t>song=Tom\‘s\ </a:t>
            </a:r>
            <a:r>
              <a:rPr lang="zh-TW" altLang="en-US" dirty="0" smtClean="0"/>
              <a:t> </a:t>
            </a:r>
            <a:r>
              <a:rPr lang="en-US" altLang="zh-TW" dirty="0" smtClean="0"/>
              <a:t>pen</a:t>
            </a:r>
          </a:p>
          <a:p>
            <a:r>
              <a:rPr lang="en-US" altLang="zh-TW" dirty="0" smtClean="0"/>
              <a:t>echo  $song</a:t>
            </a:r>
          </a:p>
          <a:p>
            <a:pPr lvl="1"/>
            <a:r>
              <a:rPr lang="en-US" altLang="zh-TW" dirty="0" smtClean="0"/>
              <a:t>Tom's pen</a:t>
            </a:r>
          </a:p>
          <a:p>
            <a:r>
              <a:rPr lang="en-US" altLang="zh-TW" dirty="0" smtClean="0"/>
              <a:t>foo=“</a:t>
            </a:r>
            <a:r>
              <a:rPr lang="en-US" altLang="zh-TW" dirty="0" err="1" smtClean="0"/>
              <a:t>cil</a:t>
            </a:r>
            <a:r>
              <a:rPr lang="en-US" altLang="zh-TW" dirty="0" smtClean="0"/>
              <a:t>”</a:t>
            </a:r>
          </a:p>
          <a:p>
            <a:r>
              <a:rPr lang="en-US" altLang="zh-TW" dirty="0" smtClean="0"/>
              <a:t>song=“Tom’s </a:t>
            </a:r>
            <a:r>
              <a:rPr lang="en-US" altLang="zh-TW" dirty="0" err="1" smtClean="0"/>
              <a:t>pen$foo</a:t>
            </a:r>
            <a:r>
              <a:rPr lang="en-US" altLang="zh-TW" dirty="0" smtClean="0"/>
              <a:t>”</a:t>
            </a:r>
          </a:p>
          <a:p>
            <a:r>
              <a:rPr lang="en-US" altLang="zh-TW" dirty="0" smtClean="0"/>
              <a:t>echo $song</a:t>
            </a:r>
          </a:p>
          <a:p>
            <a:pPr lvl="1"/>
            <a:r>
              <a:rPr lang="en-US" altLang="zh-TW" dirty="0" smtClean="0"/>
              <a:t>Tom's  pencil</a:t>
            </a:r>
            <a:endParaRPr lang="zh-TW" altLang="en-US" dirty="0" smtClean="0"/>
          </a:p>
          <a:p>
            <a:endParaRPr lang="zh-TW" altLang="en-US" dirty="0"/>
          </a:p>
        </p:txBody>
      </p:sp>
    </p:spTree>
    <p:extLst>
      <p:ext uri="{BB962C8B-B14F-4D97-AF65-F5344CB8AC3E}">
        <p14:creationId xmlns:p14="http://schemas.microsoft.com/office/powerpoint/2010/main" val="2583886512"/>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變數生效的範圍</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224</a:t>
            </a:fld>
            <a:endParaRPr lang="zh-TW" altLang="en-US"/>
          </a:p>
        </p:txBody>
      </p:sp>
      <p:graphicFrame>
        <p:nvGraphicFramePr>
          <p:cNvPr id="5" name="內容版面配置區 4"/>
          <p:cNvGraphicFramePr>
            <a:graphicFrameLocks noGrp="1"/>
          </p:cNvGraphicFramePr>
          <p:nvPr>
            <p:ph sz="quarter" idx="1"/>
            <p:extLst>
              <p:ext uri="{D42A27DB-BD31-4B8C-83A1-F6EECF244321}">
                <p14:modId xmlns:p14="http://schemas.microsoft.com/office/powerpoint/2010/main" val="679431144"/>
              </p:ext>
            </p:extLst>
          </p:nvPr>
        </p:nvGraphicFramePr>
        <p:xfrm>
          <a:off x="457200" y="1219201"/>
          <a:ext cx="7925688" cy="3754947"/>
        </p:xfrm>
        <a:graphic>
          <a:graphicData uri="http://schemas.openxmlformats.org/drawingml/2006/table">
            <a:tbl>
              <a:tblPr firstRow="1" bandRow="1">
                <a:tableStyleId>{69012ECD-51FC-41F1-AA8D-1B2483CD663E}</a:tableStyleId>
              </a:tblPr>
              <a:tblGrid>
                <a:gridCol w="2242592">
                  <a:extLst>
                    <a:ext uri="{9D8B030D-6E8A-4147-A177-3AD203B41FA5}">
                      <a16:colId xmlns="" xmlns:a16="http://schemas.microsoft.com/office/drawing/2014/main" val="20000"/>
                    </a:ext>
                  </a:extLst>
                </a:gridCol>
                <a:gridCol w="1944216">
                  <a:extLst>
                    <a:ext uri="{9D8B030D-6E8A-4147-A177-3AD203B41FA5}">
                      <a16:colId xmlns="" xmlns:a16="http://schemas.microsoft.com/office/drawing/2014/main" val="20001"/>
                    </a:ext>
                  </a:extLst>
                </a:gridCol>
                <a:gridCol w="3738880">
                  <a:extLst>
                    <a:ext uri="{9D8B030D-6E8A-4147-A177-3AD203B41FA5}">
                      <a16:colId xmlns="" xmlns:a16="http://schemas.microsoft.com/office/drawing/2014/main" val="20002"/>
                    </a:ext>
                  </a:extLst>
                </a:gridCol>
              </a:tblGrid>
              <a:tr h="385933">
                <a:tc>
                  <a:txBody>
                    <a:bodyPr/>
                    <a:lstStyle/>
                    <a:p>
                      <a:r>
                        <a:rPr lang="zh-TW" altLang="en-US" sz="1800" dirty="0" smtClean="0"/>
                        <a:t>變數類型</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dirty="0" smtClean="0"/>
                        <a:t>生效範圍</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dirty="0" smtClean="0"/>
                        <a:t>使用方式</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671738">
                <a:tc>
                  <a:txBody>
                    <a:bodyPr/>
                    <a:lstStyle/>
                    <a:p>
                      <a:r>
                        <a:rPr lang="zh-TW" altLang="en-US" sz="1800" dirty="0" smtClean="0"/>
                        <a:t>指令列自訂變數</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dirty="0" smtClean="0"/>
                        <a:t>在當前</a:t>
                      </a:r>
                      <a:r>
                        <a:rPr lang="en-US" altLang="zh-TW" sz="1800" dirty="0" smtClean="0"/>
                        <a:t>Shell</a:t>
                      </a:r>
                      <a:r>
                        <a:rPr lang="zh-TW" altLang="en-US" sz="1800" dirty="0" smtClean="0"/>
                        <a:t>有效</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800" dirty="0" err="1" smtClean="0"/>
                        <a:t>var</a:t>
                      </a:r>
                      <a:r>
                        <a:rPr lang="en-US" altLang="zh-TW" sz="1800" dirty="0" smtClean="0"/>
                        <a:t>=value </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864096">
                <a:tc>
                  <a:txBody>
                    <a:bodyPr/>
                    <a:lstStyle/>
                    <a:p>
                      <a:r>
                        <a:rPr lang="zh-TW" altLang="en-US" sz="1800" dirty="0" smtClean="0"/>
                        <a:t>環境變數</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dirty="0" smtClean="0"/>
                        <a:t>在當前</a:t>
                      </a:r>
                      <a:r>
                        <a:rPr lang="en-US" altLang="zh-TW" sz="1800" dirty="0" smtClean="0"/>
                        <a:t>Shell</a:t>
                      </a:r>
                      <a:r>
                        <a:rPr lang="zh-TW" altLang="en-US" sz="1800" dirty="0" smtClean="0"/>
                        <a:t>以及子</a:t>
                      </a:r>
                      <a:r>
                        <a:rPr lang="en-US" altLang="zh-TW" sz="1800" dirty="0" smtClean="0"/>
                        <a:t>shell</a:t>
                      </a:r>
                      <a:r>
                        <a:rPr lang="zh-TW" altLang="en-US" sz="1800" dirty="0" smtClean="0"/>
                        <a:t>皆有效</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altLang="zh-TW" sz="1800" dirty="0" smtClean="0"/>
                        <a:t>export  </a:t>
                      </a:r>
                      <a:r>
                        <a:rPr lang="en-US" altLang="zh-TW" sz="1800" dirty="0" err="1" smtClean="0"/>
                        <a:t>var</a:t>
                      </a:r>
                      <a:r>
                        <a:rPr lang="zh-TW" altLang="en-US" sz="1800" dirty="0" smtClean="0"/>
                        <a:t>	</a:t>
                      </a:r>
                    </a:p>
                    <a:p>
                      <a:pPr marL="285750" indent="-285750">
                        <a:buFont typeface="Arial" panose="020B0604020202020204" pitchFamily="34" charset="0"/>
                        <a:buChar char="•"/>
                      </a:pPr>
                      <a:r>
                        <a:rPr lang="en-US" altLang="zh-TW" sz="1800" dirty="0" smtClean="0"/>
                        <a:t>export  </a:t>
                      </a:r>
                      <a:r>
                        <a:rPr lang="en-US" altLang="zh-TW" sz="1800" dirty="0" err="1" smtClean="0"/>
                        <a:t>var</a:t>
                      </a:r>
                      <a:r>
                        <a:rPr lang="en-US" altLang="zh-TW" sz="1800" dirty="0" smtClean="0"/>
                        <a:t>=value</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1833180">
                <a:tc>
                  <a:txBody>
                    <a:bodyPr/>
                    <a:lstStyle/>
                    <a:p>
                      <a:r>
                        <a:rPr lang="zh-TW" altLang="en-US" sz="1800" dirty="0" smtClean="0"/>
                        <a:t>於「系統的設定檔」內設定的變數</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dirty="0" smtClean="0">
                          <a:sym typeface="Wingdings" panose="05000000000000000000" pitchFamily="2" charset="2"/>
                        </a:rPr>
                        <a:t>廣域</a:t>
                      </a:r>
                      <a:r>
                        <a:rPr lang="en-US" altLang="zh-TW" sz="1800" dirty="0" smtClean="0">
                          <a:sym typeface="Wingdings" panose="05000000000000000000" pitchFamily="2" charset="2"/>
                        </a:rPr>
                        <a:t>(</a:t>
                      </a:r>
                      <a:r>
                        <a:rPr lang="zh-TW" altLang="en-US" sz="1800" dirty="0" smtClean="0">
                          <a:sym typeface="Wingdings" panose="05000000000000000000" pitchFamily="2" charset="2"/>
                        </a:rPr>
                        <a:t>永久</a:t>
                      </a:r>
                      <a:r>
                        <a:rPr lang="en-US" altLang="zh-TW" sz="1800" dirty="0" smtClean="0">
                          <a:sym typeface="Wingdings" panose="05000000000000000000" pitchFamily="2" charset="2"/>
                        </a:rPr>
                        <a:t>)</a:t>
                      </a:r>
                      <a:r>
                        <a:rPr lang="zh-TW" altLang="en-US" sz="1800" dirty="0" smtClean="0">
                          <a:sym typeface="Wingdings" panose="05000000000000000000" pitchFamily="2" charset="2"/>
                        </a:rPr>
                        <a:t>有效</a:t>
                      </a:r>
                      <a:endParaRPr lang="zh-TW" altLang="en-US" sz="1800" dirty="0">
                        <a:sym typeface="Wingdings" panose="05000000000000000000" pitchFamily="2"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zh-TW" altLang="en-US" sz="1800" dirty="0" smtClean="0"/>
                        <a:t>於系統設定檔內設定變數</a:t>
                      </a:r>
                      <a:endParaRPr lang="en-US" altLang="zh-TW" sz="1800" dirty="0" smtClean="0"/>
                    </a:p>
                    <a:p>
                      <a:pPr marL="285750" indent="-285750">
                        <a:buFont typeface="Arial" panose="020B0604020202020204" pitchFamily="34" charset="0"/>
                        <a:buChar char="•"/>
                      </a:pPr>
                      <a:r>
                        <a:rPr lang="en-US" altLang="zh-TW" sz="1800" dirty="0" smtClean="0"/>
                        <a:t>/</a:t>
                      </a:r>
                      <a:r>
                        <a:rPr lang="en-US" altLang="zh-TW" sz="1800" dirty="0" err="1" smtClean="0"/>
                        <a:t>etc</a:t>
                      </a:r>
                      <a:r>
                        <a:rPr lang="en-US" altLang="zh-TW" sz="1800" dirty="0" smtClean="0"/>
                        <a:t>/profile </a:t>
                      </a:r>
                      <a:r>
                        <a:rPr lang="zh-TW" altLang="en-US" sz="1800" dirty="0" smtClean="0"/>
                        <a:t>會影響所有使用者</a:t>
                      </a:r>
                    </a:p>
                    <a:p>
                      <a:pPr marL="285750" indent="-285750">
                        <a:buFont typeface="Arial" panose="020B0604020202020204" pitchFamily="34" charset="0"/>
                        <a:buChar char="•"/>
                      </a:pPr>
                      <a:r>
                        <a:rPr lang="en-US" altLang="zh-TW" sz="1800" dirty="0" smtClean="0"/>
                        <a:t>~/.</a:t>
                      </a:r>
                      <a:r>
                        <a:rPr lang="en-US" altLang="zh-TW" sz="1800" dirty="0" err="1" smtClean="0"/>
                        <a:t>bashrc</a:t>
                      </a:r>
                      <a:r>
                        <a:rPr lang="en-US" altLang="zh-TW" sz="1800" dirty="0" smtClean="0"/>
                        <a:t> </a:t>
                      </a:r>
                      <a:r>
                        <a:rPr lang="zh-TW" altLang="en-US" sz="1800" dirty="0" smtClean="0"/>
                        <a:t>只影響該帳號</a:t>
                      </a:r>
                      <a:endParaRPr lang="en-US" altLang="zh-TW" sz="1800" dirty="0" smtClean="0"/>
                    </a:p>
                    <a:p>
                      <a:pPr marL="285750" indent="-285750">
                        <a:buFont typeface="Arial" panose="020B0604020202020204" pitchFamily="34" charset="0"/>
                        <a:buChar char="•"/>
                      </a:pPr>
                      <a:endParaRPr lang="en-US" altLang="zh-TW" sz="1800" dirty="0" smtClean="0"/>
                    </a:p>
                    <a:p>
                      <a:pPr marL="0" indent="0">
                        <a:buFont typeface="Arial" panose="020B0604020202020204" pitchFamily="34" charset="0"/>
                        <a:buNone/>
                      </a:pPr>
                      <a:r>
                        <a:rPr lang="zh-TW" altLang="en-US" sz="1800" dirty="0" smtClean="0"/>
                        <a:t>修改後必須執行</a:t>
                      </a:r>
                      <a:r>
                        <a:rPr lang="en-US" altLang="zh-TW" sz="1800" dirty="0" smtClean="0"/>
                        <a:t>source </a:t>
                      </a:r>
                      <a:r>
                        <a:rPr lang="zh-TW" altLang="en-US" sz="1800" dirty="0" smtClean="0"/>
                        <a:t>「設定檔」</a:t>
                      </a:r>
                      <a:endParaRPr lang="en-US" altLang="zh-TW" sz="1800" dirty="0" smtClean="0"/>
                    </a:p>
                    <a:p>
                      <a:pPr marL="0" indent="0">
                        <a:buFont typeface="Arial" panose="020B0604020202020204" pitchFamily="34" charset="0"/>
                        <a:buNone/>
                      </a:pPr>
                      <a:r>
                        <a:rPr lang="zh-TW" altLang="en-US" sz="1800" dirty="0" smtClean="0"/>
                        <a:t>或是重新登入</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4193307356"/>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Shell</a:t>
            </a:r>
            <a:r>
              <a:rPr lang="zh-TW" altLang="en-US" smtClean="0"/>
              <a:t>變數  </a:t>
            </a:r>
            <a:r>
              <a:rPr lang="en-US" altLang="zh-TW" smtClean="0"/>
              <a:t>–  export/unset</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225</a:t>
            </a:fld>
            <a:endParaRPr lang="zh-TW" altLang="en-US"/>
          </a:p>
        </p:txBody>
      </p:sp>
      <p:sp>
        <p:nvSpPr>
          <p:cNvPr id="4" name="內容版面配置區 3"/>
          <p:cNvSpPr>
            <a:spLocks noGrp="1"/>
          </p:cNvSpPr>
          <p:nvPr>
            <p:ph sz="quarter" idx="1"/>
          </p:nvPr>
        </p:nvSpPr>
        <p:spPr>
          <a:xfrm>
            <a:off x="457200" y="1219200"/>
            <a:ext cx="8229600" cy="5306144"/>
          </a:xfrm>
        </p:spPr>
        <p:txBody>
          <a:bodyPr>
            <a:normAutofit fontScale="85000" lnSpcReduction="20000"/>
          </a:bodyPr>
          <a:lstStyle/>
          <a:p>
            <a:r>
              <a:rPr lang="en-US" altLang="zh-TW" dirty="0" smtClean="0"/>
              <a:t>foo=test</a:t>
            </a:r>
          </a:p>
          <a:p>
            <a:r>
              <a:rPr lang="en-US" altLang="zh-TW" dirty="0" smtClean="0"/>
              <a:t>echo  $foo</a:t>
            </a:r>
          </a:p>
          <a:p>
            <a:pPr lvl="1"/>
            <a:r>
              <a:rPr lang="en-US" altLang="zh-TW" dirty="0" smtClean="0"/>
              <a:t>test</a:t>
            </a:r>
          </a:p>
          <a:p>
            <a:r>
              <a:rPr lang="en-US" altLang="zh-TW" dirty="0" smtClean="0"/>
              <a:t>bash  	(</a:t>
            </a:r>
            <a:r>
              <a:rPr lang="zh-TW" altLang="en-US" dirty="0" smtClean="0"/>
              <a:t>進入子程序</a:t>
            </a:r>
            <a:r>
              <a:rPr lang="en-US" altLang="zh-TW" dirty="0" smtClean="0"/>
              <a:t>)</a:t>
            </a:r>
          </a:p>
          <a:p>
            <a:r>
              <a:rPr lang="en-US" altLang="zh-TW" dirty="0" smtClean="0"/>
              <a:t>echo  $foo</a:t>
            </a:r>
          </a:p>
          <a:p>
            <a:pPr lvl="1"/>
            <a:r>
              <a:rPr lang="en-US" altLang="zh-TW" dirty="0" smtClean="0"/>
              <a:t>		(</a:t>
            </a:r>
            <a:r>
              <a:rPr lang="zh-TW" altLang="en-US" dirty="0" smtClean="0"/>
              <a:t>沒東西了</a:t>
            </a:r>
            <a:r>
              <a:rPr lang="en-US" altLang="zh-TW" dirty="0" smtClean="0"/>
              <a:t>)</a:t>
            </a:r>
          </a:p>
          <a:p>
            <a:r>
              <a:rPr lang="en-US" altLang="zh-TW" dirty="0" smtClean="0"/>
              <a:t>exit  		(</a:t>
            </a:r>
            <a:r>
              <a:rPr lang="zh-TW" altLang="en-US" dirty="0" smtClean="0"/>
              <a:t>回到父</a:t>
            </a:r>
            <a:r>
              <a:rPr lang="en-US" altLang="zh-TW" dirty="0" smtClean="0"/>
              <a:t>bash)</a:t>
            </a:r>
          </a:p>
          <a:p>
            <a:r>
              <a:rPr lang="en-US" altLang="zh-TW" dirty="0" smtClean="0"/>
              <a:t>export  foo	(</a:t>
            </a:r>
            <a:r>
              <a:rPr lang="zh-TW" altLang="en-US" dirty="0" smtClean="0"/>
              <a:t>設成環境變數</a:t>
            </a:r>
            <a:r>
              <a:rPr lang="en-US" altLang="zh-TW" dirty="0" smtClean="0"/>
              <a:t>)</a:t>
            </a:r>
          </a:p>
          <a:p>
            <a:r>
              <a:rPr lang="en-US" altLang="zh-TW" dirty="0" smtClean="0"/>
              <a:t>bash  	(</a:t>
            </a:r>
            <a:r>
              <a:rPr lang="zh-TW" altLang="en-US" dirty="0" smtClean="0"/>
              <a:t>進入子程序</a:t>
            </a:r>
            <a:r>
              <a:rPr lang="en-US" altLang="zh-TW" dirty="0" smtClean="0"/>
              <a:t>)</a:t>
            </a:r>
          </a:p>
          <a:p>
            <a:r>
              <a:rPr lang="en-US" altLang="zh-TW" dirty="0" smtClean="0"/>
              <a:t>echo  $foo</a:t>
            </a:r>
          </a:p>
          <a:p>
            <a:pPr lvl="1"/>
            <a:r>
              <a:rPr lang="en-US" altLang="zh-TW" dirty="0" smtClean="0"/>
              <a:t>test</a:t>
            </a:r>
          </a:p>
          <a:p>
            <a:r>
              <a:rPr lang="en-US" altLang="zh-TW" dirty="0" smtClean="0"/>
              <a:t>unset  foo</a:t>
            </a:r>
          </a:p>
          <a:p>
            <a:r>
              <a:rPr lang="en-US" altLang="zh-TW" dirty="0" smtClean="0"/>
              <a:t>exit		(</a:t>
            </a:r>
            <a:r>
              <a:rPr lang="zh-TW" altLang="en-US" dirty="0" smtClean="0"/>
              <a:t>回到父</a:t>
            </a:r>
            <a:r>
              <a:rPr lang="en-US" altLang="zh-TW" dirty="0" smtClean="0"/>
              <a:t>bash)  </a:t>
            </a:r>
          </a:p>
          <a:p>
            <a:r>
              <a:rPr lang="en-US" altLang="zh-TW" dirty="0" smtClean="0"/>
              <a:t>echo </a:t>
            </a:r>
            <a:r>
              <a:rPr lang="zh-TW" altLang="en-US" dirty="0" smtClean="0"/>
              <a:t> </a:t>
            </a:r>
            <a:r>
              <a:rPr lang="en-US" altLang="zh-TW" dirty="0" smtClean="0"/>
              <a:t>$foo	(</a:t>
            </a:r>
            <a:r>
              <a:rPr lang="zh-TW" altLang="en-US" dirty="0" smtClean="0"/>
              <a:t>不會影響到父</a:t>
            </a:r>
            <a:r>
              <a:rPr lang="en-US" altLang="zh-TW" dirty="0" smtClean="0"/>
              <a:t>bash</a:t>
            </a:r>
            <a:r>
              <a:rPr lang="zh-TW" altLang="en-US" dirty="0" smtClean="0"/>
              <a:t>變數的使用</a:t>
            </a:r>
            <a:r>
              <a:rPr lang="en-US" altLang="zh-TW" dirty="0" smtClean="0"/>
              <a:t>)</a:t>
            </a:r>
          </a:p>
          <a:p>
            <a:pPr lvl="1"/>
            <a:r>
              <a:rPr lang="en-US" altLang="zh-TW" dirty="0" smtClean="0"/>
              <a:t>test	</a:t>
            </a:r>
            <a:endParaRPr lang="zh-TW" altLang="en-US" dirty="0"/>
          </a:p>
        </p:txBody>
      </p:sp>
      <p:grpSp>
        <p:nvGrpSpPr>
          <p:cNvPr id="5" name="群組 4"/>
          <p:cNvGrpSpPr/>
          <p:nvPr/>
        </p:nvGrpSpPr>
        <p:grpSpPr>
          <a:xfrm>
            <a:off x="4604612" y="2348880"/>
            <a:ext cx="4071844" cy="1645731"/>
            <a:chOff x="4788024" y="2924944"/>
            <a:chExt cx="3744416" cy="1645731"/>
          </a:xfrm>
        </p:grpSpPr>
        <p:cxnSp>
          <p:nvCxnSpPr>
            <p:cNvPr id="6" name="直線單箭頭接點 5"/>
            <p:cNvCxnSpPr/>
            <p:nvPr/>
          </p:nvCxnSpPr>
          <p:spPr>
            <a:xfrm>
              <a:off x="4828416" y="3300303"/>
              <a:ext cx="113627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4788024" y="2924944"/>
              <a:ext cx="1420586" cy="369332"/>
            </a:xfrm>
            <a:prstGeom prst="rect">
              <a:avLst/>
            </a:prstGeom>
          </p:spPr>
          <p:txBody>
            <a:bodyPr wrap="none">
              <a:spAutoFit/>
            </a:bodyPr>
            <a:lstStyle/>
            <a:p>
              <a:r>
                <a:rPr lang="zh-TW" altLang="en-US" dirty="0" smtClean="0">
                  <a:latin typeface="微軟正黑體" panose="020B0604030504040204" pitchFamily="34" charset="-120"/>
                </a:rPr>
                <a:t>父程序</a:t>
              </a:r>
              <a:r>
                <a:rPr lang="en-US" altLang="zh-TW" dirty="0" smtClean="0">
                  <a:latin typeface="微軟正黑體" panose="020B0604030504040204" pitchFamily="34" charset="-120"/>
                </a:rPr>
                <a:t>bash</a:t>
              </a:r>
              <a:endParaRPr lang="en-US" altLang="zh-TW" dirty="0">
                <a:latin typeface="微軟正黑體" panose="020B0604030504040204" pitchFamily="34" charset="-120"/>
              </a:endParaRPr>
            </a:p>
          </p:txBody>
        </p:sp>
        <p:sp>
          <p:nvSpPr>
            <p:cNvPr id="8" name="矩形 7"/>
            <p:cNvSpPr/>
            <p:nvPr/>
          </p:nvSpPr>
          <p:spPr>
            <a:xfrm>
              <a:off x="6039226" y="4201343"/>
              <a:ext cx="188353" cy="369332"/>
            </a:xfrm>
            <a:prstGeom prst="rect">
              <a:avLst/>
            </a:prstGeom>
          </p:spPr>
          <p:txBody>
            <a:bodyPr wrap="none">
              <a:spAutoFit/>
            </a:bodyPr>
            <a:lstStyle/>
            <a:p>
              <a:endParaRPr lang="zh-TW" altLang="en-US" dirty="0">
                <a:latin typeface="微軟正黑體" panose="020B0604030504040204" pitchFamily="34" charset="-120"/>
              </a:endParaRPr>
            </a:p>
          </p:txBody>
        </p:sp>
        <p:cxnSp>
          <p:nvCxnSpPr>
            <p:cNvPr id="9" name="直線單箭頭接點 8"/>
            <p:cNvCxnSpPr/>
            <p:nvPr/>
          </p:nvCxnSpPr>
          <p:spPr>
            <a:xfrm>
              <a:off x="7396170" y="3284984"/>
              <a:ext cx="113627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a:off x="5996302" y="4077072"/>
              <a:ext cx="138401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5964686" y="3300303"/>
              <a:ext cx="1431484"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a:off x="6012160" y="3300303"/>
              <a:ext cx="0" cy="77676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flipV="1">
              <a:off x="7380312" y="3300303"/>
              <a:ext cx="0" cy="77676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6104631" y="3769295"/>
              <a:ext cx="1420586" cy="369332"/>
            </a:xfrm>
            <a:prstGeom prst="rect">
              <a:avLst/>
            </a:prstGeom>
          </p:spPr>
          <p:txBody>
            <a:bodyPr wrap="none">
              <a:spAutoFit/>
            </a:bodyPr>
            <a:lstStyle/>
            <a:p>
              <a:r>
                <a:rPr lang="zh-TW" altLang="en-US" dirty="0" smtClean="0">
                  <a:solidFill>
                    <a:srgbClr val="FF0000"/>
                  </a:solidFill>
                  <a:latin typeface="微軟正黑體" panose="020B0604030504040204" pitchFamily="34" charset="-120"/>
                </a:rPr>
                <a:t>子程序</a:t>
              </a:r>
              <a:r>
                <a:rPr lang="en-US" altLang="zh-TW" dirty="0" smtClean="0">
                  <a:solidFill>
                    <a:srgbClr val="FF0000"/>
                  </a:solidFill>
                  <a:latin typeface="微軟正黑體" panose="020B0604030504040204" pitchFamily="34" charset="-120"/>
                </a:rPr>
                <a:t>bash</a:t>
              </a:r>
              <a:endParaRPr lang="en-US" altLang="zh-TW" dirty="0">
                <a:solidFill>
                  <a:srgbClr val="FF0000"/>
                </a:solidFill>
                <a:latin typeface="微軟正黑體" panose="020B0604030504040204" pitchFamily="34" charset="-120"/>
              </a:endParaRPr>
            </a:p>
          </p:txBody>
        </p:sp>
      </p:grpSp>
      <p:sp>
        <p:nvSpPr>
          <p:cNvPr id="15" name="矩形 14"/>
          <p:cNvSpPr/>
          <p:nvPr/>
        </p:nvSpPr>
        <p:spPr>
          <a:xfrm>
            <a:off x="7154575" y="2348880"/>
            <a:ext cx="1393267" cy="369332"/>
          </a:xfrm>
          <a:prstGeom prst="rect">
            <a:avLst/>
          </a:prstGeom>
        </p:spPr>
        <p:txBody>
          <a:bodyPr wrap="none">
            <a:spAutoFit/>
          </a:bodyPr>
          <a:lstStyle/>
          <a:p>
            <a:r>
              <a:rPr lang="zh-TW" altLang="en-US" dirty="0" smtClean="0">
                <a:latin typeface="微軟正黑體" panose="020B0604030504040204" pitchFamily="34" charset="-120"/>
              </a:rPr>
              <a:t>父程序</a:t>
            </a:r>
            <a:r>
              <a:rPr lang="en-US" altLang="zh-TW" dirty="0" smtClean="0">
                <a:latin typeface="微軟正黑體" panose="020B0604030504040204" pitchFamily="34" charset="-120"/>
              </a:rPr>
              <a:t>bash</a:t>
            </a:r>
            <a:endParaRPr lang="en-US" altLang="zh-TW" dirty="0">
              <a:latin typeface="微軟正黑體" panose="020B0604030504040204" pitchFamily="34" charset="-120"/>
            </a:endParaRPr>
          </a:p>
        </p:txBody>
      </p:sp>
    </p:spTree>
    <p:extLst>
      <p:ext uri="{BB962C8B-B14F-4D97-AF65-F5344CB8AC3E}">
        <p14:creationId xmlns:p14="http://schemas.microsoft.com/office/powerpoint/2010/main" val="403128757"/>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ChangeArrowheads="1"/>
          </p:cNvSpPr>
          <p:nvPr>
            <p:ph type="title"/>
          </p:nvPr>
        </p:nvSpPr>
        <p:spPr/>
        <p:txBody>
          <a:bodyPr/>
          <a:lstStyle/>
          <a:p>
            <a:r>
              <a:rPr lang="zh-TW" altLang="en-US" dirty="0" smtClean="0"/>
              <a:t>指令稿 </a:t>
            </a:r>
            <a:r>
              <a:rPr lang="en-US" altLang="zh-TW" dirty="0" smtClean="0"/>
              <a:t>(Shell Script)</a:t>
            </a:r>
          </a:p>
        </p:txBody>
      </p:sp>
      <p:sp>
        <p:nvSpPr>
          <p:cNvPr id="2" name="投影片編號版面配置區 1"/>
          <p:cNvSpPr>
            <a:spLocks noGrp="1"/>
          </p:cNvSpPr>
          <p:nvPr>
            <p:ph type="sldNum" sz="quarter" idx="12"/>
          </p:nvPr>
        </p:nvSpPr>
        <p:spPr/>
        <p:txBody>
          <a:bodyPr/>
          <a:lstStyle/>
          <a:p>
            <a:fld id="{73DA0BB7-265A-403C-9275-D587AB510EDC}" type="slidenum">
              <a:rPr lang="zh-TW" altLang="en-US" smtClean="0"/>
              <a:pPr/>
              <a:t>226</a:t>
            </a:fld>
            <a:endParaRPr lang="zh-TW" altLang="en-US" dirty="0"/>
          </a:p>
        </p:txBody>
      </p:sp>
      <p:sp>
        <p:nvSpPr>
          <p:cNvPr id="45060" name="Rectangle 3"/>
          <p:cNvSpPr>
            <a:spLocks noGrp="1" noChangeArrowheads="1"/>
          </p:cNvSpPr>
          <p:nvPr>
            <p:ph sz="quarter" idx="1"/>
          </p:nvPr>
        </p:nvSpPr>
        <p:spPr/>
        <p:txBody>
          <a:bodyPr>
            <a:normAutofit/>
          </a:bodyPr>
          <a:lstStyle/>
          <a:p>
            <a:r>
              <a:rPr lang="zh-TW" altLang="en-US" dirty="0" smtClean="0"/>
              <a:t>可將多個指令寫在一個文字檔案內，作為執行腳本</a:t>
            </a:r>
            <a:endParaRPr lang="en-US" altLang="zh-TW" dirty="0" smtClean="0"/>
          </a:p>
          <a:p>
            <a:pPr lvl="1"/>
            <a:r>
              <a:rPr lang="zh-TW" altLang="en-US" dirty="0" smtClean="0"/>
              <a:t>自動化，節省指令輸入的時間</a:t>
            </a:r>
            <a:endParaRPr lang="en-US" altLang="zh-TW" dirty="0" smtClean="0"/>
          </a:p>
          <a:p>
            <a:r>
              <a:rPr lang="zh-TW" altLang="en-US" dirty="0" smtClean="0"/>
              <a:t>常被命名為</a:t>
            </a:r>
            <a:r>
              <a:rPr lang="en-US" altLang="zh-TW" dirty="0"/>
              <a:t>*.</a:t>
            </a:r>
            <a:r>
              <a:rPr lang="en-US" altLang="zh-TW" dirty="0" err="1" smtClean="0"/>
              <a:t>sh</a:t>
            </a:r>
            <a:r>
              <a:rPr lang="zh-TW" altLang="en-US" dirty="0" smtClean="0"/>
              <a:t> 以供</a:t>
            </a:r>
            <a:r>
              <a:rPr lang="en-US" altLang="zh-TW" dirty="0" smtClean="0"/>
              <a:t>(</a:t>
            </a:r>
            <a:r>
              <a:rPr lang="zh-TW" altLang="en-US" dirty="0" smtClean="0"/>
              <a:t>人</a:t>
            </a:r>
            <a:r>
              <a:rPr lang="en-US" altLang="zh-TW" dirty="0" smtClean="0"/>
              <a:t>)</a:t>
            </a:r>
            <a:r>
              <a:rPr lang="zh-TW" altLang="en-US" dirty="0" smtClean="0"/>
              <a:t>識別</a:t>
            </a:r>
            <a:endParaRPr lang="en-US" altLang="zh-TW" dirty="0" smtClean="0"/>
          </a:p>
          <a:p>
            <a:r>
              <a:rPr lang="zh-TW" altLang="en-US" dirty="0" smtClean="0"/>
              <a:t>執行原理：</a:t>
            </a:r>
            <a:endParaRPr lang="en-US" altLang="zh-TW" dirty="0" smtClean="0"/>
          </a:p>
          <a:p>
            <a:pPr lvl="1"/>
            <a:r>
              <a:rPr lang="zh-TW" altLang="en-US" dirty="0"/>
              <a:t>是一種直譯式</a:t>
            </a:r>
            <a:r>
              <a:rPr lang="zh-TW" altLang="en-US" dirty="0" smtClean="0"/>
              <a:t>語言</a:t>
            </a:r>
            <a:endParaRPr lang="en-US" altLang="zh-TW" dirty="0" smtClean="0"/>
          </a:p>
          <a:p>
            <a:pPr lvl="1"/>
            <a:r>
              <a:rPr lang="zh-TW" altLang="en-US" dirty="0" smtClean="0"/>
              <a:t>由上到下，由左到右執行</a:t>
            </a:r>
            <a:endParaRPr lang="en-US" altLang="zh-TW" dirty="0" smtClean="0"/>
          </a:p>
          <a:p>
            <a:pPr lvl="1"/>
            <a:r>
              <a:rPr lang="zh-TW" altLang="en-US" dirty="0" smtClean="0"/>
              <a:t>空白行會被忽略</a:t>
            </a:r>
            <a:endParaRPr lang="en-US" altLang="zh-TW" dirty="0" smtClean="0"/>
          </a:p>
          <a:p>
            <a:r>
              <a:rPr lang="zh-TW" altLang="en-US" dirty="0" smtClean="0"/>
              <a:t>第一行開頭</a:t>
            </a:r>
            <a:r>
              <a:rPr lang="en-US" altLang="zh-TW" dirty="0" smtClean="0">
                <a:solidFill>
                  <a:srgbClr val="FF0000"/>
                </a:solidFill>
              </a:rPr>
              <a:t>#!/bin/bash</a:t>
            </a:r>
            <a:r>
              <a:rPr lang="zh-TW" altLang="en-US" dirty="0" smtClean="0">
                <a:solidFill>
                  <a:srgbClr val="FF0000"/>
                </a:solidFill>
              </a:rPr>
              <a:t>   </a:t>
            </a:r>
            <a:r>
              <a:rPr lang="en-US" altLang="zh-TW" dirty="0" smtClean="0"/>
              <a:t>(#!</a:t>
            </a:r>
            <a:r>
              <a:rPr lang="zh-TW" altLang="en-US" dirty="0" smtClean="0"/>
              <a:t>稱為</a:t>
            </a:r>
            <a:r>
              <a:rPr lang="en-US" altLang="zh-TW" dirty="0" smtClean="0"/>
              <a:t>shebang)</a:t>
            </a:r>
          </a:p>
          <a:p>
            <a:pPr lvl="1"/>
            <a:r>
              <a:rPr lang="zh-TW" altLang="en-US" dirty="0" smtClean="0"/>
              <a:t>宣告將用</a:t>
            </a:r>
            <a:r>
              <a:rPr lang="en-US" altLang="zh-TW" dirty="0" smtClean="0"/>
              <a:t>/bin/bash</a:t>
            </a:r>
            <a:r>
              <a:rPr lang="zh-TW" altLang="en-US" dirty="0" smtClean="0"/>
              <a:t>程式來解譯這個指令稿</a:t>
            </a:r>
            <a:endParaRPr lang="en-US" altLang="zh-TW" dirty="0" smtClean="0"/>
          </a:p>
          <a:p>
            <a:r>
              <a:rPr lang="zh-TW" altLang="en-US" dirty="0" smtClean="0"/>
              <a:t>其他以 </a:t>
            </a:r>
            <a:r>
              <a:rPr lang="en-US" altLang="zh-TW" dirty="0" smtClean="0"/>
              <a:t>#</a:t>
            </a:r>
            <a:r>
              <a:rPr lang="zh-TW" altLang="en-US" dirty="0" smtClean="0"/>
              <a:t> 開頭的行則表示為註解</a:t>
            </a:r>
            <a:endParaRPr lang="en-US" altLang="zh-TW" dirty="0" smtClean="0"/>
          </a:p>
          <a:p>
            <a:pPr lvl="1"/>
            <a:endParaRPr lang="en-US" altLang="zh-TW" dirty="0"/>
          </a:p>
          <a:p>
            <a:endParaRPr lang="zh-TW" altLang="en-US" dirty="0" smtClean="0"/>
          </a:p>
        </p:txBody>
      </p:sp>
      <p:pic>
        <p:nvPicPr>
          <p:cNvPr id="4" name="圖片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61862" y="1988840"/>
            <a:ext cx="1054554" cy="1054554"/>
          </a:xfrm>
          <a:prstGeom prst="rect">
            <a:avLst/>
          </a:prstGeom>
        </p:spPr>
      </p:pic>
    </p:spTree>
    <p:extLst>
      <p:ext uri="{BB962C8B-B14F-4D97-AF65-F5344CB8AC3E}">
        <p14:creationId xmlns:p14="http://schemas.microsoft.com/office/powerpoint/2010/main" val="3655835620"/>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指令</a:t>
            </a:r>
            <a:r>
              <a:rPr lang="zh-TW" altLang="en-US" dirty="0"/>
              <a:t>稿</a:t>
            </a:r>
            <a:r>
              <a:rPr lang="zh-TW" altLang="en-US" dirty="0" smtClean="0"/>
              <a:t>的</a:t>
            </a:r>
            <a:r>
              <a:rPr lang="en-US" altLang="zh-TW" dirty="0"/>
              <a:t>4</a:t>
            </a:r>
            <a:r>
              <a:rPr lang="zh-TW" altLang="en-US" dirty="0"/>
              <a:t>種執行方式</a:t>
            </a:r>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227</a:t>
            </a:fld>
            <a:endParaRPr lang="zh-TW" altLang="en-US"/>
          </a:p>
        </p:txBody>
      </p:sp>
      <p:graphicFrame>
        <p:nvGraphicFramePr>
          <p:cNvPr id="6" name="內容版面配置區 5"/>
          <p:cNvGraphicFramePr>
            <a:graphicFrameLocks noGrp="1"/>
          </p:cNvGraphicFramePr>
          <p:nvPr>
            <p:ph sz="quarter" idx="1"/>
            <p:extLst>
              <p:ext uri="{D42A27DB-BD31-4B8C-83A1-F6EECF244321}">
                <p14:modId xmlns:p14="http://schemas.microsoft.com/office/powerpoint/2010/main" val="263109819"/>
              </p:ext>
            </p:extLst>
          </p:nvPr>
        </p:nvGraphicFramePr>
        <p:xfrm>
          <a:off x="107504" y="1412776"/>
          <a:ext cx="8784975" cy="19329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群組 6"/>
          <p:cNvGrpSpPr/>
          <p:nvPr/>
        </p:nvGrpSpPr>
        <p:grpSpPr>
          <a:xfrm>
            <a:off x="1043608" y="4509120"/>
            <a:ext cx="3066564" cy="1299919"/>
            <a:chOff x="4747632" y="1593736"/>
            <a:chExt cx="3784808" cy="1299919"/>
          </a:xfrm>
        </p:grpSpPr>
        <p:cxnSp>
          <p:nvCxnSpPr>
            <p:cNvPr id="8" name="直線單箭頭接點 7"/>
            <p:cNvCxnSpPr/>
            <p:nvPr/>
          </p:nvCxnSpPr>
          <p:spPr>
            <a:xfrm>
              <a:off x="4788024" y="1969095"/>
              <a:ext cx="374441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4747632" y="1593736"/>
              <a:ext cx="1719595" cy="369332"/>
            </a:xfrm>
            <a:prstGeom prst="rect">
              <a:avLst/>
            </a:prstGeom>
          </p:spPr>
          <p:txBody>
            <a:bodyPr wrap="none">
              <a:spAutoFit/>
            </a:bodyPr>
            <a:lstStyle/>
            <a:p>
              <a:r>
                <a:rPr lang="zh-TW" altLang="en-US" dirty="0" smtClean="0">
                  <a:latin typeface="微軟正黑體" panose="020B0604030504040204" pitchFamily="34" charset="-120"/>
                </a:rPr>
                <a:t>父程序</a:t>
              </a:r>
              <a:r>
                <a:rPr lang="en-US" altLang="zh-TW" dirty="0" smtClean="0">
                  <a:latin typeface="微軟正黑體" panose="020B0604030504040204" pitchFamily="34" charset="-120"/>
                </a:rPr>
                <a:t>bash</a:t>
              </a:r>
              <a:endParaRPr lang="en-US" altLang="zh-TW" dirty="0">
                <a:latin typeface="微軟正黑體" panose="020B0604030504040204" pitchFamily="34" charset="-120"/>
              </a:endParaRPr>
            </a:p>
          </p:txBody>
        </p:sp>
        <p:sp>
          <p:nvSpPr>
            <p:cNvPr id="10" name="矩形 9"/>
            <p:cNvSpPr/>
            <p:nvPr/>
          </p:nvSpPr>
          <p:spPr>
            <a:xfrm>
              <a:off x="5014254" y="2247324"/>
              <a:ext cx="3188461" cy="646331"/>
            </a:xfrm>
            <a:prstGeom prst="rect">
              <a:avLst/>
            </a:prstGeom>
          </p:spPr>
          <p:txBody>
            <a:bodyPr wrap="square">
              <a:spAutoFit/>
            </a:bodyPr>
            <a:lstStyle/>
            <a:p>
              <a:r>
                <a:rPr lang="en-US" altLang="zh-TW" b="1" dirty="0" smtClean="0">
                  <a:solidFill>
                    <a:srgbClr val="0070C0"/>
                  </a:solidFill>
                  <a:latin typeface="微軟正黑體" panose="020B0604030504040204" pitchFamily="34" charset="-120"/>
                </a:rPr>
                <a:t>source  test.sh</a:t>
              </a:r>
            </a:p>
            <a:p>
              <a:r>
                <a:rPr lang="zh-TW" altLang="en-US" b="1" dirty="0" smtClean="0">
                  <a:solidFill>
                    <a:srgbClr val="0070C0"/>
                  </a:solidFill>
                  <a:latin typeface="微軟正黑體" panose="020B0604030504040204" pitchFamily="34" charset="-120"/>
                </a:rPr>
                <a:t>或  </a:t>
              </a:r>
              <a:r>
                <a:rPr lang="en-US" altLang="zh-TW" b="1" dirty="0" smtClean="0">
                  <a:solidFill>
                    <a:srgbClr val="0070C0"/>
                  </a:solidFill>
                  <a:latin typeface="微軟正黑體" panose="020B0604030504040204" pitchFamily="34" charset="-120"/>
                </a:rPr>
                <a:t>.</a:t>
              </a:r>
              <a:r>
                <a:rPr lang="zh-TW" altLang="en-US" b="1" dirty="0" smtClean="0">
                  <a:solidFill>
                    <a:srgbClr val="0070C0"/>
                  </a:solidFill>
                  <a:latin typeface="微軟正黑體" panose="020B0604030504040204" pitchFamily="34" charset="-120"/>
                </a:rPr>
                <a:t> </a:t>
              </a:r>
              <a:r>
                <a:rPr lang="en-US" altLang="zh-TW" b="1" dirty="0">
                  <a:solidFill>
                    <a:srgbClr val="0070C0"/>
                  </a:solidFill>
                  <a:latin typeface="微軟正黑體" panose="020B0604030504040204" pitchFamily="34" charset="-120"/>
                </a:rPr>
                <a:t>test.sh</a:t>
              </a:r>
              <a:endParaRPr lang="zh-TW" altLang="en-US" b="1" dirty="0">
                <a:solidFill>
                  <a:srgbClr val="0070C0"/>
                </a:solidFill>
                <a:latin typeface="微軟正黑體" panose="020B0604030504040204" pitchFamily="34" charset="-120"/>
              </a:endParaRPr>
            </a:p>
          </p:txBody>
        </p:sp>
      </p:grpSp>
      <p:cxnSp>
        <p:nvCxnSpPr>
          <p:cNvPr id="28" name="直線接點 27"/>
          <p:cNvCxnSpPr/>
          <p:nvPr/>
        </p:nvCxnSpPr>
        <p:spPr>
          <a:xfrm>
            <a:off x="4427984" y="1372127"/>
            <a:ext cx="0" cy="4736557"/>
          </a:xfrm>
          <a:prstGeom prst="line">
            <a:avLst/>
          </a:prstGeom>
          <a:ln>
            <a:prstDash val="lgDash"/>
          </a:ln>
        </p:spPr>
        <p:style>
          <a:lnRef idx="3">
            <a:schemeClr val="accent2"/>
          </a:lnRef>
          <a:fillRef idx="0">
            <a:schemeClr val="accent2"/>
          </a:fillRef>
          <a:effectRef idx="2">
            <a:schemeClr val="accent2"/>
          </a:effectRef>
          <a:fontRef idx="minor">
            <a:schemeClr val="tx1"/>
          </a:fontRef>
        </p:style>
      </p:cxnSp>
      <p:grpSp>
        <p:nvGrpSpPr>
          <p:cNvPr id="30" name="群組 29"/>
          <p:cNvGrpSpPr/>
          <p:nvPr/>
        </p:nvGrpSpPr>
        <p:grpSpPr>
          <a:xfrm>
            <a:off x="5364088" y="4509120"/>
            <a:ext cx="3323632" cy="1922730"/>
            <a:chOff x="5707625" y="4365778"/>
            <a:chExt cx="3323632" cy="1922730"/>
          </a:xfrm>
        </p:grpSpPr>
        <p:grpSp>
          <p:nvGrpSpPr>
            <p:cNvPr id="11" name="群組 10"/>
            <p:cNvGrpSpPr/>
            <p:nvPr/>
          </p:nvGrpSpPr>
          <p:grpSpPr>
            <a:xfrm>
              <a:off x="5707625" y="4365778"/>
              <a:ext cx="3240360" cy="1922730"/>
              <a:chOff x="4788024" y="2924944"/>
              <a:chExt cx="3744416" cy="1922730"/>
            </a:xfrm>
          </p:grpSpPr>
          <p:cxnSp>
            <p:nvCxnSpPr>
              <p:cNvPr id="12" name="直線單箭頭接點 11"/>
              <p:cNvCxnSpPr/>
              <p:nvPr/>
            </p:nvCxnSpPr>
            <p:spPr>
              <a:xfrm>
                <a:off x="4828416" y="3300303"/>
                <a:ext cx="113627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4788024" y="2924944"/>
                <a:ext cx="1609997" cy="369332"/>
              </a:xfrm>
              <a:prstGeom prst="rect">
                <a:avLst/>
              </a:prstGeom>
            </p:spPr>
            <p:txBody>
              <a:bodyPr wrap="none">
                <a:spAutoFit/>
              </a:bodyPr>
              <a:lstStyle/>
              <a:p>
                <a:r>
                  <a:rPr lang="zh-TW" altLang="en-US" dirty="0" smtClean="0">
                    <a:latin typeface="微軟正黑體" panose="020B0604030504040204" pitchFamily="34" charset="-120"/>
                  </a:rPr>
                  <a:t>父程序</a:t>
                </a:r>
                <a:r>
                  <a:rPr lang="en-US" altLang="zh-TW" dirty="0" smtClean="0">
                    <a:latin typeface="微軟正黑體" panose="020B0604030504040204" pitchFamily="34" charset="-120"/>
                  </a:rPr>
                  <a:t>bash</a:t>
                </a:r>
                <a:endParaRPr lang="en-US" altLang="zh-TW" dirty="0">
                  <a:latin typeface="微軟正黑體" panose="020B0604030504040204" pitchFamily="34" charset="-120"/>
                </a:endParaRPr>
              </a:p>
            </p:txBody>
          </p:sp>
          <p:sp>
            <p:nvSpPr>
              <p:cNvPr id="14" name="矩形 13"/>
              <p:cNvSpPr/>
              <p:nvPr/>
            </p:nvSpPr>
            <p:spPr>
              <a:xfrm>
                <a:off x="6039226" y="4201343"/>
                <a:ext cx="1769373" cy="646331"/>
              </a:xfrm>
              <a:prstGeom prst="rect">
                <a:avLst/>
              </a:prstGeom>
            </p:spPr>
            <p:txBody>
              <a:bodyPr wrap="none">
                <a:spAutoFit/>
              </a:bodyPr>
              <a:lstStyle/>
              <a:p>
                <a:r>
                  <a:rPr lang="en-US" altLang="zh-TW" b="1" dirty="0" smtClean="0">
                    <a:solidFill>
                      <a:srgbClr val="0070C0"/>
                    </a:solidFill>
                    <a:latin typeface="微軟正黑體" panose="020B0604030504040204" pitchFamily="34" charset="-120"/>
                  </a:rPr>
                  <a:t>bash </a:t>
                </a:r>
                <a:r>
                  <a:rPr lang="en-US" altLang="zh-TW" b="1" dirty="0">
                    <a:solidFill>
                      <a:srgbClr val="0070C0"/>
                    </a:solidFill>
                    <a:latin typeface="微軟正黑體" panose="020B0604030504040204" pitchFamily="34" charset="-120"/>
                  </a:rPr>
                  <a:t>test.sh</a:t>
                </a:r>
                <a:endParaRPr lang="en-US" altLang="zh-TW" b="1" dirty="0" smtClean="0">
                  <a:solidFill>
                    <a:srgbClr val="0070C0"/>
                  </a:solidFill>
                  <a:latin typeface="微軟正黑體" panose="020B0604030504040204" pitchFamily="34" charset="-120"/>
                </a:endParaRPr>
              </a:p>
              <a:p>
                <a:r>
                  <a:rPr lang="zh-TW" altLang="en-US" b="1" dirty="0" smtClean="0">
                    <a:solidFill>
                      <a:srgbClr val="0070C0"/>
                    </a:solidFill>
                    <a:latin typeface="微軟正黑體" panose="020B0604030504040204" pitchFamily="34" charset="-120"/>
                  </a:rPr>
                  <a:t>或  </a:t>
                </a:r>
                <a:r>
                  <a:rPr lang="en-US" altLang="zh-TW" b="1" dirty="0">
                    <a:solidFill>
                      <a:srgbClr val="0070C0"/>
                    </a:solidFill>
                    <a:latin typeface="微軟正黑體" panose="020B0604030504040204" pitchFamily="34" charset="-120"/>
                  </a:rPr>
                  <a:t>./ test.sh</a:t>
                </a:r>
                <a:endParaRPr lang="zh-TW" altLang="en-US" b="1" dirty="0">
                  <a:solidFill>
                    <a:srgbClr val="0070C0"/>
                  </a:solidFill>
                  <a:latin typeface="微軟正黑體" panose="020B0604030504040204" pitchFamily="34" charset="-120"/>
                </a:endParaRPr>
              </a:p>
            </p:txBody>
          </p:sp>
          <p:cxnSp>
            <p:nvCxnSpPr>
              <p:cNvPr id="15" name="直線單箭頭接點 14"/>
              <p:cNvCxnSpPr/>
              <p:nvPr/>
            </p:nvCxnSpPr>
            <p:spPr>
              <a:xfrm>
                <a:off x="7396170" y="3284984"/>
                <a:ext cx="113627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a:off x="5996302" y="4077072"/>
                <a:ext cx="138401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直線接點 16"/>
              <p:cNvCxnSpPr/>
              <p:nvPr/>
            </p:nvCxnSpPr>
            <p:spPr>
              <a:xfrm>
                <a:off x="5964686" y="3300303"/>
                <a:ext cx="1431484"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a:off x="6012160" y="3300303"/>
                <a:ext cx="0" cy="77676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flipV="1">
                <a:off x="7380312" y="3300303"/>
                <a:ext cx="0" cy="77676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5952953" y="3717032"/>
                <a:ext cx="1452990" cy="338554"/>
              </a:xfrm>
              <a:prstGeom prst="rect">
                <a:avLst/>
              </a:prstGeom>
            </p:spPr>
            <p:txBody>
              <a:bodyPr wrap="none">
                <a:spAutoFit/>
              </a:bodyPr>
              <a:lstStyle/>
              <a:p>
                <a:r>
                  <a:rPr lang="zh-TW" altLang="en-US" sz="1600" dirty="0" smtClean="0">
                    <a:solidFill>
                      <a:srgbClr val="FF0000"/>
                    </a:solidFill>
                    <a:latin typeface="微軟正黑體" panose="020B0604030504040204" pitchFamily="34" charset="-120"/>
                  </a:rPr>
                  <a:t>子程序</a:t>
                </a:r>
                <a:r>
                  <a:rPr lang="en-US" altLang="zh-TW" sz="1600" dirty="0" smtClean="0">
                    <a:solidFill>
                      <a:srgbClr val="FF0000"/>
                    </a:solidFill>
                    <a:latin typeface="微軟正黑體" panose="020B0604030504040204" pitchFamily="34" charset="-120"/>
                  </a:rPr>
                  <a:t>bash</a:t>
                </a:r>
                <a:endParaRPr lang="en-US" altLang="zh-TW" sz="1600" dirty="0">
                  <a:solidFill>
                    <a:srgbClr val="FF0000"/>
                  </a:solidFill>
                  <a:latin typeface="微軟正黑體" panose="020B0604030504040204" pitchFamily="34" charset="-120"/>
                </a:endParaRPr>
              </a:p>
            </p:txBody>
          </p:sp>
        </p:grpSp>
        <p:sp>
          <p:nvSpPr>
            <p:cNvPr id="29" name="矩形 28"/>
            <p:cNvSpPr/>
            <p:nvPr/>
          </p:nvSpPr>
          <p:spPr>
            <a:xfrm>
              <a:off x="7773862" y="4365778"/>
              <a:ext cx="1257395" cy="338554"/>
            </a:xfrm>
            <a:prstGeom prst="rect">
              <a:avLst/>
            </a:prstGeom>
          </p:spPr>
          <p:txBody>
            <a:bodyPr wrap="none">
              <a:spAutoFit/>
            </a:bodyPr>
            <a:lstStyle/>
            <a:p>
              <a:r>
                <a:rPr lang="zh-TW" altLang="en-US" sz="1600" dirty="0" smtClean="0">
                  <a:latin typeface="微軟正黑體" panose="020B0604030504040204" pitchFamily="34" charset="-120"/>
                </a:rPr>
                <a:t>父程序</a:t>
              </a:r>
              <a:r>
                <a:rPr lang="en-US" altLang="zh-TW" sz="1600" dirty="0" smtClean="0">
                  <a:latin typeface="微軟正黑體" panose="020B0604030504040204" pitchFamily="34" charset="-120"/>
                </a:rPr>
                <a:t>bash</a:t>
              </a:r>
              <a:endParaRPr lang="en-US" altLang="zh-TW" sz="1600" dirty="0">
                <a:latin typeface="微軟正黑體" panose="020B0604030504040204" pitchFamily="34" charset="-120"/>
              </a:endParaRPr>
            </a:p>
          </p:txBody>
        </p:sp>
      </p:grpSp>
      <p:sp>
        <p:nvSpPr>
          <p:cNvPr id="31" name="矩形 30"/>
          <p:cNvSpPr/>
          <p:nvPr/>
        </p:nvSpPr>
        <p:spPr>
          <a:xfrm>
            <a:off x="4932040" y="3574757"/>
            <a:ext cx="4076399" cy="646331"/>
          </a:xfrm>
          <a:prstGeom prst="rect">
            <a:avLst/>
          </a:prstGeom>
        </p:spPr>
        <p:txBody>
          <a:bodyPr wrap="square">
            <a:spAutoFit/>
          </a:bodyPr>
          <a:lstStyle/>
          <a:p>
            <a:r>
              <a:rPr lang="zh-TW" altLang="en-US" dirty="0" smtClean="0">
                <a:solidFill>
                  <a:srgbClr val="FF0000"/>
                </a:solidFill>
                <a:latin typeface="微軟正黑體" panose="020B0604030504040204" pitchFamily="34" charset="-120"/>
              </a:rPr>
              <a:t>在</a:t>
            </a:r>
            <a:r>
              <a:rPr lang="zh-TW" altLang="en-US" dirty="0">
                <a:solidFill>
                  <a:srgbClr val="FF0000"/>
                </a:solidFill>
                <a:latin typeface="微軟正黑體" panose="020B0604030504040204" pitchFamily="34" charset="-120"/>
              </a:rPr>
              <a:t>子程序內</a:t>
            </a:r>
            <a:r>
              <a:rPr lang="zh-TW" altLang="en-US" dirty="0" smtClean="0">
                <a:solidFill>
                  <a:srgbClr val="FF0000"/>
                </a:solidFill>
                <a:latin typeface="微軟正黑體" panose="020B0604030504040204" pitchFamily="34" charset="-120"/>
              </a:rPr>
              <a:t>的變數於執行完成後會結束，而</a:t>
            </a:r>
            <a:r>
              <a:rPr lang="zh-TW" altLang="en-US" dirty="0">
                <a:solidFill>
                  <a:srgbClr val="FF0000"/>
                </a:solidFill>
                <a:latin typeface="微軟正黑體" panose="020B0604030504040204" pitchFamily="34" charset="-120"/>
              </a:rPr>
              <a:t>不會傳回到父</a:t>
            </a:r>
            <a:r>
              <a:rPr lang="zh-TW" altLang="en-US" dirty="0" smtClean="0">
                <a:solidFill>
                  <a:srgbClr val="FF0000"/>
                </a:solidFill>
                <a:latin typeface="微軟正黑體" panose="020B0604030504040204" pitchFamily="34" charset="-120"/>
              </a:rPr>
              <a:t>程序</a:t>
            </a:r>
            <a:endParaRPr lang="zh-TW" altLang="en-US" dirty="0">
              <a:solidFill>
                <a:srgbClr val="FF0000"/>
              </a:solidFill>
              <a:latin typeface="微軟正黑體" panose="020B0604030504040204" pitchFamily="34" charset="-120"/>
            </a:endParaRPr>
          </a:p>
        </p:txBody>
      </p:sp>
      <p:sp>
        <p:nvSpPr>
          <p:cNvPr id="33" name="矩形 32"/>
          <p:cNvSpPr/>
          <p:nvPr/>
        </p:nvSpPr>
        <p:spPr>
          <a:xfrm>
            <a:off x="1414800" y="3635732"/>
            <a:ext cx="2274982" cy="369332"/>
          </a:xfrm>
          <a:prstGeom prst="rect">
            <a:avLst/>
          </a:prstGeom>
        </p:spPr>
        <p:txBody>
          <a:bodyPr wrap="none">
            <a:spAutoFit/>
          </a:bodyPr>
          <a:lstStyle/>
          <a:p>
            <a:r>
              <a:rPr lang="zh-TW" altLang="en-US" dirty="0" smtClean="0">
                <a:solidFill>
                  <a:srgbClr val="FF0000"/>
                </a:solidFill>
              </a:rPr>
              <a:t>在同一</a:t>
            </a:r>
            <a:r>
              <a:rPr lang="zh-TW" altLang="en-US" dirty="0">
                <a:solidFill>
                  <a:srgbClr val="FF0000"/>
                </a:solidFill>
              </a:rPr>
              <a:t>個</a:t>
            </a:r>
            <a:r>
              <a:rPr lang="en-US" altLang="zh-TW" dirty="0">
                <a:solidFill>
                  <a:srgbClr val="FF0000"/>
                </a:solidFill>
              </a:rPr>
              <a:t>shell</a:t>
            </a:r>
            <a:r>
              <a:rPr lang="zh-TW" altLang="en-US" dirty="0">
                <a:solidFill>
                  <a:srgbClr val="FF0000"/>
                </a:solidFill>
              </a:rPr>
              <a:t>內完成</a:t>
            </a:r>
          </a:p>
        </p:txBody>
      </p:sp>
    </p:spTree>
    <p:extLst>
      <p:ext uri="{BB962C8B-B14F-4D97-AF65-F5344CB8AC3E}">
        <p14:creationId xmlns:p14="http://schemas.microsoft.com/office/powerpoint/2010/main" val="1776882963"/>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smtClean="0"/>
              <a:t>指令稿執行練習</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228</a:t>
            </a:fld>
            <a:endParaRPr lang="zh-TW" altLang="en-US"/>
          </a:p>
        </p:txBody>
      </p:sp>
      <p:sp>
        <p:nvSpPr>
          <p:cNvPr id="2" name="內容版面配置區 1"/>
          <p:cNvSpPr>
            <a:spLocks noGrp="1"/>
          </p:cNvSpPr>
          <p:nvPr>
            <p:ph sz="quarter" idx="1"/>
          </p:nvPr>
        </p:nvSpPr>
        <p:spPr/>
        <p:txBody>
          <a:bodyPr/>
          <a:lstStyle/>
          <a:p>
            <a:r>
              <a:rPr lang="en-US" altLang="zh-TW" dirty="0" err="1" smtClean="0"/>
              <a:t>gedit</a:t>
            </a:r>
            <a:r>
              <a:rPr lang="en-US" altLang="zh-TW" dirty="0" smtClean="0"/>
              <a:t>  test.sh	</a:t>
            </a:r>
          </a:p>
          <a:p>
            <a:endParaRPr lang="en-US" altLang="zh-TW" dirty="0" smtClean="0"/>
          </a:p>
          <a:p>
            <a:endParaRPr lang="en-US" altLang="zh-TW" dirty="0" smtClean="0"/>
          </a:p>
          <a:p>
            <a:endParaRPr lang="en-US" altLang="zh-TW" dirty="0" smtClean="0"/>
          </a:p>
          <a:p>
            <a:endParaRPr lang="en-US" altLang="zh-TW" dirty="0" smtClean="0"/>
          </a:p>
          <a:p>
            <a:r>
              <a:rPr lang="zh-TW" altLang="en-US" dirty="0" smtClean="0"/>
              <a:t>以子</a:t>
            </a:r>
            <a:r>
              <a:rPr lang="en-US" altLang="zh-TW" dirty="0" smtClean="0"/>
              <a:t>bash</a:t>
            </a:r>
            <a:r>
              <a:rPr lang="zh-TW" altLang="en-US" dirty="0" smtClean="0"/>
              <a:t>執行</a:t>
            </a:r>
            <a:endParaRPr lang="en-US" altLang="zh-TW" dirty="0" smtClean="0"/>
          </a:p>
          <a:p>
            <a:pPr lvl="1"/>
            <a:r>
              <a:rPr lang="en-US" altLang="zh-TW" dirty="0" smtClean="0"/>
              <a:t>bash   test.sh</a:t>
            </a:r>
            <a:r>
              <a:rPr lang="zh-TW" altLang="en-US" dirty="0" smtClean="0"/>
              <a:t>   </a:t>
            </a:r>
            <a:r>
              <a:rPr lang="en-US" altLang="zh-TW" dirty="0" smtClean="0">
                <a:solidFill>
                  <a:srgbClr val="00B050"/>
                </a:solidFill>
              </a:rPr>
              <a:t>#</a:t>
            </a:r>
            <a:r>
              <a:rPr lang="zh-TW" altLang="en-US" dirty="0" smtClean="0">
                <a:solidFill>
                  <a:srgbClr val="00B050"/>
                </a:solidFill>
              </a:rPr>
              <a:t>設定的</a:t>
            </a:r>
            <a:r>
              <a:rPr lang="en-US" altLang="zh-TW" dirty="0" smtClean="0">
                <a:solidFill>
                  <a:srgbClr val="00B050"/>
                </a:solidFill>
              </a:rPr>
              <a:t>username</a:t>
            </a:r>
            <a:r>
              <a:rPr lang="zh-TW" altLang="en-US" dirty="0" smtClean="0">
                <a:solidFill>
                  <a:srgbClr val="00B050"/>
                </a:solidFill>
              </a:rPr>
              <a:t>變數不會影響原系統</a:t>
            </a:r>
            <a:endParaRPr lang="en-US" altLang="zh-TW" dirty="0" smtClean="0">
              <a:solidFill>
                <a:srgbClr val="00B050"/>
              </a:solidFill>
            </a:endParaRPr>
          </a:p>
          <a:p>
            <a:r>
              <a:rPr lang="zh-TW" altLang="en-US" dirty="0" smtClean="0"/>
              <a:t>改以</a:t>
            </a:r>
            <a:r>
              <a:rPr lang="en-US" altLang="zh-TW" dirty="0" smtClean="0"/>
              <a:t>source</a:t>
            </a:r>
            <a:r>
              <a:rPr lang="zh-TW" altLang="en-US" dirty="0" smtClean="0"/>
              <a:t>指令執行</a:t>
            </a:r>
            <a:endParaRPr lang="en-US" altLang="zh-TW" dirty="0" smtClean="0"/>
          </a:p>
          <a:p>
            <a:pPr lvl="1"/>
            <a:r>
              <a:rPr lang="en-US" altLang="zh-TW" dirty="0" smtClean="0"/>
              <a:t>source test.sh</a:t>
            </a:r>
            <a:r>
              <a:rPr lang="zh-TW" altLang="en-US" dirty="0" smtClean="0"/>
              <a:t>  </a:t>
            </a:r>
            <a:r>
              <a:rPr lang="en-US" altLang="zh-TW" dirty="0" smtClean="0">
                <a:solidFill>
                  <a:srgbClr val="00B050"/>
                </a:solidFill>
              </a:rPr>
              <a:t>#</a:t>
            </a:r>
            <a:r>
              <a:rPr lang="zh-TW" altLang="en-US" dirty="0">
                <a:solidFill>
                  <a:srgbClr val="00B050"/>
                </a:solidFill>
              </a:rPr>
              <a:t>設定的</a:t>
            </a:r>
            <a:r>
              <a:rPr lang="en-US" altLang="zh-TW" dirty="0">
                <a:solidFill>
                  <a:srgbClr val="00B050"/>
                </a:solidFill>
              </a:rPr>
              <a:t>username</a:t>
            </a:r>
            <a:r>
              <a:rPr lang="zh-TW" altLang="en-US" dirty="0" smtClean="0">
                <a:solidFill>
                  <a:srgbClr val="00B050"/>
                </a:solidFill>
              </a:rPr>
              <a:t>變數會</a:t>
            </a:r>
            <a:r>
              <a:rPr lang="zh-TW" altLang="en-US" dirty="0">
                <a:solidFill>
                  <a:srgbClr val="00B050"/>
                </a:solidFill>
              </a:rPr>
              <a:t>影響原系統</a:t>
            </a:r>
            <a:endParaRPr lang="en-US" altLang="zh-TW" dirty="0">
              <a:solidFill>
                <a:srgbClr val="00B050"/>
              </a:solidFill>
            </a:endParaRPr>
          </a:p>
        </p:txBody>
      </p:sp>
      <p:sp>
        <p:nvSpPr>
          <p:cNvPr id="7" name="摺角紙張 6"/>
          <p:cNvSpPr/>
          <p:nvPr/>
        </p:nvSpPr>
        <p:spPr>
          <a:xfrm>
            <a:off x="827584" y="1772816"/>
            <a:ext cx="6480720" cy="1584176"/>
          </a:xfrm>
          <a:prstGeom prst="foldedCorner">
            <a:avLst/>
          </a:prstGeom>
        </p:spPr>
        <p:style>
          <a:lnRef idx="2">
            <a:schemeClr val="accent1"/>
          </a:lnRef>
          <a:fillRef idx="1">
            <a:schemeClr val="lt1"/>
          </a:fillRef>
          <a:effectRef idx="0">
            <a:schemeClr val="accent1"/>
          </a:effectRef>
          <a:fontRef idx="minor">
            <a:schemeClr val="dk1"/>
          </a:fontRef>
        </p:style>
        <p:txBody>
          <a:bodyPr rtlCol="0" anchor="ctr"/>
          <a:lstStyle/>
          <a:p>
            <a:endParaRPr lang="en-US" altLang="zh-TW" dirty="0" smtClean="0"/>
          </a:p>
          <a:p>
            <a:r>
              <a:rPr lang="en-US" altLang="zh-TW" dirty="0"/>
              <a:t>#!/bin/bash</a:t>
            </a:r>
          </a:p>
          <a:p>
            <a:r>
              <a:rPr lang="en-US" altLang="zh-TW" dirty="0"/>
              <a:t>echo  “Input  your  name</a:t>
            </a:r>
            <a:r>
              <a:rPr lang="en-US" altLang="zh-TW" dirty="0" smtClean="0"/>
              <a:t>:”</a:t>
            </a:r>
            <a:endParaRPr lang="zh-TW" altLang="en-US" dirty="0"/>
          </a:p>
          <a:p>
            <a:r>
              <a:rPr lang="en-US" altLang="zh-TW" dirty="0" smtClean="0"/>
              <a:t>read  </a:t>
            </a:r>
            <a:r>
              <a:rPr lang="zh-TW" altLang="en-US" dirty="0" smtClean="0"/>
              <a:t> </a:t>
            </a:r>
            <a:r>
              <a:rPr lang="en-US" altLang="zh-TW" dirty="0" smtClean="0"/>
              <a:t>username   </a:t>
            </a:r>
            <a:r>
              <a:rPr lang="zh-TW" altLang="en-US" dirty="0" smtClean="0"/>
              <a:t> </a:t>
            </a:r>
            <a:r>
              <a:rPr lang="en-US" altLang="zh-TW" dirty="0" smtClean="0">
                <a:solidFill>
                  <a:srgbClr val="00B050"/>
                </a:solidFill>
              </a:rPr>
              <a:t>#</a:t>
            </a:r>
            <a:r>
              <a:rPr lang="zh-TW" altLang="en-US" dirty="0" smtClean="0">
                <a:solidFill>
                  <a:srgbClr val="00B050"/>
                </a:solidFill>
                <a:latin typeface="微軟正黑體" panose="020B0604030504040204" pitchFamily="34" charset="-120"/>
              </a:rPr>
              <a:t>輸入資料會儲存至</a:t>
            </a:r>
            <a:r>
              <a:rPr lang="zh-TW" altLang="en-US" dirty="0">
                <a:solidFill>
                  <a:srgbClr val="00B050"/>
                </a:solidFill>
                <a:latin typeface="微軟正黑體" panose="020B0604030504040204" pitchFamily="34" charset="-120"/>
              </a:rPr>
              <a:t>變數</a:t>
            </a:r>
            <a:r>
              <a:rPr lang="en-US" altLang="zh-TW" dirty="0">
                <a:solidFill>
                  <a:srgbClr val="00B050"/>
                </a:solidFill>
                <a:latin typeface="微軟正黑體" panose="020B0604030504040204" pitchFamily="34" charset="-120"/>
              </a:rPr>
              <a:t>username</a:t>
            </a:r>
            <a:endParaRPr lang="en-US" altLang="zh-TW" dirty="0">
              <a:latin typeface="微軟正黑體" panose="020B0604030504040204" pitchFamily="34" charset="-120"/>
            </a:endParaRPr>
          </a:p>
          <a:p>
            <a:r>
              <a:rPr lang="en-US" altLang="zh-TW" dirty="0" smtClean="0"/>
              <a:t>echo  </a:t>
            </a:r>
            <a:r>
              <a:rPr lang="en-US" altLang="zh-TW" dirty="0"/>
              <a:t>$</a:t>
            </a:r>
            <a:r>
              <a:rPr lang="en-US" altLang="zh-TW" dirty="0" smtClean="0"/>
              <a:t>username</a:t>
            </a:r>
            <a:r>
              <a:rPr lang="zh-TW" altLang="en-US" dirty="0" smtClean="0"/>
              <a:t>   </a:t>
            </a:r>
            <a:r>
              <a:rPr lang="en-US" altLang="zh-TW" dirty="0" smtClean="0">
                <a:solidFill>
                  <a:srgbClr val="00B050"/>
                </a:solidFill>
              </a:rPr>
              <a:t>#</a:t>
            </a:r>
            <a:r>
              <a:rPr lang="zh-TW" altLang="en-US" dirty="0" smtClean="0">
                <a:solidFill>
                  <a:srgbClr val="00B050"/>
                </a:solidFill>
              </a:rPr>
              <a:t>印出變數值</a:t>
            </a:r>
            <a:endParaRPr lang="zh-TW" altLang="en-US" dirty="0">
              <a:solidFill>
                <a:srgbClr val="00B050"/>
              </a:solidFill>
            </a:endParaRPr>
          </a:p>
        </p:txBody>
      </p:sp>
      <p:sp>
        <p:nvSpPr>
          <p:cNvPr id="5" name="圓角矩形圖說文字 4"/>
          <p:cNvSpPr/>
          <p:nvPr/>
        </p:nvSpPr>
        <p:spPr>
          <a:xfrm>
            <a:off x="5148064" y="548680"/>
            <a:ext cx="3456384" cy="1584176"/>
          </a:xfrm>
          <a:prstGeom prst="wedgeRoundRectCallout">
            <a:avLst/>
          </a:prstGeom>
        </p:spPr>
        <p:style>
          <a:lnRef idx="1">
            <a:schemeClr val="accent3"/>
          </a:lnRef>
          <a:fillRef idx="2">
            <a:schemeClr val="accent3"/>
          </a:fillRef>
          <a:effectRef idx="1">
            <a:schemeClr val="accent3"/>
          </a:effectRef>
          <a:fontRef idx="minor">
            <a:schemeClr val="dk1"/>
          </a:fontRef>
        </p:style>
        <p:txBody>
          <a:bodyPr rtlCol="0" anchor="ctr"/>
          <a:lstStyle/>
          <a:p>
            <a:r>
              <a:rPr lang="zh-TW" altLang="en-US" dirty="0" smtClean="0"/>
              <a:t>由於</a:t>
            </a:r>
            <a:r>
              <a:rPr lang="en-US" altLang="zh-TW" dirty="0" smtClean="0"/>
              <a:t>Windows (\r\n)</a:t>
            </a:r>
            <a:r>
              <a:rPr lang="zh-TW" altLang="en-US" dirty="0" smtClean="0"/>
              <a:t>跟</a:t>
            </a:r>
            <a:r>
              <a:rPr lang="en-US" altLang="zh-TW" dirty="0" smtClean="0"/>
              <a:t>Linux (\n)</a:t>
            </a:r>
            <a:r>
              <a:rPr lang="zh-TW" altLang="en-US" dirty="0" smtClean="0"/>
              <a:t>的換行符號不一致，故建議：</a:t>
            </a:r>
            <a:endParaRPr lang="en-US" altLang="zh-TW" dirty="0" smtClean="0"/>
          </a:p>
          <a:p>
            <a:r>
              <a:rPr lang="zh-TW" altLang="en-US" b="1" u="sng" dirty="0" smtClean="0"/>
              <a:t>在</a:t>
            </a:r>
            <a:r>
              <a:rPr lang="en-US" altLang="zh-TW" b="1" u="sng" dirty="0" smtClean="0"/>
              <a:t>Linux</a:t>
            </a:r>
            <a:r>
              <a:rPr lang="zh-TW" altLang="en-US" b="1" u="sng" dirty="0" smtClean="0"/>
              <a:t>平台上寫</a:t>
            </a:r>
            <a:r>
              <a:rPr lang="en-US" altLang="zh-TW" b="1" u="sng" dirty="0" smtClean="0"/>
              <a:t>Linux</a:t>
            </a:r>
            <a:r>
              <a:rPr lang="zh-TW" altLang="en-US" b="1" u="sng" dirty="0" smtClean="0"/>
              <a:t>腳本</a:t>
            </a:r>
            <a:endParaRPr lang="zh-TW" altLang="en-US" b="1" dirty="0"/>
          </a:p>
        </p:txBody>
      </p:sp>
    </p:spTree>
    <p:extLst>
      <p:ext uri="{BB962C8B-B14F-4D97-AF65-F5344CB8AC3E}">
        <p14:creationId xmlns:p14="http://schemas.microsoft.com/office/powerpoint/2010/main" val="1108623235"/>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用於指令稿中的特殊變數</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229</a:t>
            </a:fld>
            <a:endParaRPr lang="zh-TW" altLang="en-US"/>
          </a:p>
        </p:txBody>
      </p:sp>
      <p:sp>
        <p:nvSpPr>
          <p:cNvPr id="3" name="內容版面配置區 2"/>
          <p:cNvSpPr>
            <a:spLocks noGrp="1"/>
          </p:cNvSpPr>
          <p:nvPr>
            <p:ph sz="quarter" idx="1"/>
          </p:nvPr>
        </p:nvSpPr>
        <p:spPr>
          <a:xfrm>
            <a:off x="457200" y="1219200"/>
            <a:ext cx="8229600" cy="5234136"/>
          </a:xfrm>
        </p:spPr>
        <p:txBody>
          <a:bodyPr>
            <a:normAutofit/>
          </a:bodyPr>
          <a:lstStyle/>
          <a:p>
            <a:pPr lvl="1"/>
            <a:endParaRPr lang="en-US" altLang="zh-TW" dirty="0" smtClean="0"/>
          </a:p>
          <a:p>
            <a:pPr lvl="1"/>
            <a:endParaRPr lang="en-US" altLang="zh-TW" dirty="0" smtClean="0"/>
          </a:p>
          <a:p>
            <a:pPr lvl="1"/>
            <a:endParaRPr lang="en-US" altLang="zh-TW" dirty="0" smtClean="0"/>
          </a:p>
          <a:p>
            <a:pPr lvl="1"/>
            <a:endParaRPr lang="en-US" altLang="zh-TW" dirty="0" smtClean="0"/>
          </a:p>
          <a:p>
            <a:r>
              <a:rPr lang="zh-TW" altLang="en-US" dirty="0" smtClean="0"/>
              <a:t>於指令稿 </a:t>
            </a:r>
            <a:r>
              <a:rPr lang="en-US" altLang="zh-TW" dirty="0" smtClean="0"/>
              <a:t>test.sh</a:t>
            </a:r>
            <a:r>
              <a:rPr lang="zh-TW" altLang="en-US" dirty="0" smtClean="0"/>
              <a:t>加入以下指令：</a:t>
            </a:r>
          </a:p>
          <a:p>
            <a:endParaRPr lang="en-US" altLang="zh-TW" dirty="0" smtClean="0"/>
          </a:p>
          <a:p>
            <a:endParaRPr lang="en-US" altLang="zh-TW" dirty="0" smtClean="0"/>
          </a:p>
          <a:p>
            <a:r>
              <a:rPr lang="en-US" altLang="zh-TW" dirty="0" smtClean="0"/>
              <a:t>bash test.sh  a  b</a:t>
            </a:r>
          </a:p>
          <a:p>
            <a:pPr lvl="1"/>
            <a:r>
              <a:rPr lang="zh-TW" altLang="en-US" dirty="0" smtClean="0"/>
              <a:t>結果顯示</a:t>
            </a:r>
            <a:r>
              <a:rPr lang="en-US" altLang="zh-TW" dirty="0" smtClean="0"/>
              <a:t>:</a:t>
            </a:r>
          </a:p>
          <a:p>
            <a:pPr lvl="1"/>
            <a:r>
              <a:rPr lang="en-US" altLang="zh-TW" dirty="0" smtClean="0"/>
              <a:t>test.sh</a:t>
            </a:r>
          </a:p>
          <a:p>
            <a:pPr lvl="1"/>
            <a:r>
              <a:rPr lang="en-US" altLang="zh-TW" dirty="0" smtClean="0"/>
              <a:t>a</a:t>
            </a:r>
          </a:p>
          <a:p>
            <a:pPr lvl="1"/>
            <a:r>
              <a:rPr lang="en-US" altLang="zh-TW" dirty="0" smtClean="0"/>
              <a:t>b</a:t>
            </a:r>
            <a:endParaRPr lang="zh-TW" altLang="en-US" dirty="0" smtClean="0"/>
          </a:p>
          <a:p>
            <a:pPr lvl="1"/>
            <a:endParaRPr lang="zh-TW" altLang="en-US" dirty="0"/>
          </a:p>
        </p:txBody>
      </p:sp>
      <p:graphicFrame>
        <p:nvGraphicFramePr>
          <p:cNvPr id="8" name="內容版面配置區 6"/>
          <p:cNvGraphicFramePr>
            <a:graphicFrameLocks/>
          </p:cNvGraphicFramePr>
          <p:nvPr>
            <p:extLst>
              <p:ext uri="{D42A27DB-BD31-4B8C-83A1-F6EECF244321}">
                <p14:modId xmlns:p14="http://schemas.microsoft.com/office/powerpoint/2010/main" val="128059007"/>
              </p:ext>
            </p:extLst>
          </p:nvPr>
        </p:nvGraphicFramePr>
        <p:xfrm>
          <a:off x="611560" y="1340768"/>
          <a:ext cx="6912768" cy="1478280"/>
        </p:xfrm>
        <a:graphic>
          <a:graphicData uri="http://schemas.openxmlformats.org/drawingml/2006/table">
            <a:tbl>
              <a:tblPr firstRow="1" bandRow="1">
                <a:tableStyleId>{69012ECD-51FC-41F1-AA8D-1B2483CD663E}</a:tableStyleId>
              </a:tblPr>
              <a:tblGrid>
                <a:gridCol w="2444287">
                  <a:extLst>
                    <a:ext uri="{9D8B030D-6E8A-4147-A177-3AD203B41FA5}">
                      <a16:colId xmlns="" xmlns:a16="http://schemas.microsoft.com/office/drawing/2014/main" val="20000"/>
                    </a:ext>
                  </a:extLst>
                </a:gridCol>
                <a:gridCol w="4468481">
                  <a:extLst>
                    <a:ext uri="{9D8B030D-6E8A-4147-A177-3AD203B41FA5}">
                      <a16:colId xmlns="" xmlns:a16="http://schemas.microsoft.com/office/drawing/2014/main" val="20001"/>
                    </a:ext>
                  </a:extLst>
                </a:gridCol>
              </a:tblGrid>
              <a:tr h="29218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dirty="0" smtClean="0"/>
                        <a:t>變數</a:t>
                      </a:r>
                      <a:endParaRPr lang="zh-TW" altLang="en-US" sz="1800" dirty="0">
                        <a:latin typeface="微軟正黑體" panose="020B0604030504040204" pitchFamily="34" charset="-120"/>
                        <a:ea typeface="微軟正黑體" panose="020B0604030504040204" pitchFamily="34" charset="-120"/>
                        <a:cs typeface="Arial Unicode MS" pitchFamily="34" charset="-120"/>
                      </a:endParaRPr>
                    </a:p>
                  </a:txBody>
                  <a:tcPr marL="130622" marR="130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dirty="0" smtClean="0"/>
                        <a:t>意義</a:t>
                      </a:r>
                      <a:endParaRPr lang="zh-TW" altLang="en-US" sz="1800" dirty="0">
                        <a:latin typeface="微軟正黑體" panose="020B0604030504040204" pitchFamily="34" charset="-120"/>
                        <a:ea typeface="微軟正黑體" panose="020B0604030504040204" pitchFamily="34" charset="-120"/>
                        <a:cs typeface="Arial Unicode MS" pitchFamily="34" charset="-120"/>
                      </a:endParaRPr>
                    </a:p>
                  </a:txBody>
                  <a:tcPr marL="130622" marR="130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370840">
                <a:tc>
                  <a:txBody>
                    <a:bodyPr/>
                    <a:lstStyle/>
                    <a:p>
                      <a:pPr algn="ctr"/>
                      <a:r>
                        <a:rPr lang="en-US" altLang="zh-TW" sz="1800" dirty="0" smtClean="0"/>
                        <a:t>$# </a:t>
                      </a:r>
                      <a:endParaRPr lang="zh-TW" altLang="en-US" sz="1800" dirty="0">
                        <a:latin typeface="微軟正黑體" panose="020B0604030504040204" pitchFamily="34" charset="-120"/>
                        <a:ea typeface="微軟正黑體" panose="020B0604030504040204" pitchFamily="34" charset="-120"/>
                        <a:cs typeface="Arial Unicode MS" pitchFamily="34" charset="-120"/>
                      </a:endParaRPr>
                    </a:p>
                  </a:txBody>
                  <a:tcPr marL="130622" marR="130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dirty="0" smtClean="0"/>
                        <a:t>參數的個數</a:t>
                      </a:r>
                      <a:endParaRPr lang="zh-TW" altLang="en-US" sz="1800" dirty="0">
                        <a:latin typeface="微軟正黑體" panose="020B0604030504040204" pitchFamily="34" charset="-120"/>
                        <a:ea typeface="微軟正黑體" panose="020B0604030504040204" pitchFamily="34" charset="-120"/>
                        <a:cs typeface="Arial Unicode MS" pitchFamily="34" charset="-120"/>
                      </a:endParaRPr>
                    </a:p>
                  </a:txBody>
                  <a:tcPr marL="130622" marR="130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370840">
                <a:tc>
                  <a:txBody>
                    <a:bodyPr/>
                    <a:lstStyle/>
                    <a:p>
                      <a:pPr algn="ctr"/>
                      <a:r>
                        <a:rPr lang="en-US" altLang="zh-TW" sz="1800" dirty="0" smtClean="0"/>
                        <a:t>$0</a:t>
                      </a:r>
                      <a:endParaRPr lang="zh-TW" altLang="en-US" sz="1800" dirty="0">
                        <a:latin typeface="微軟正黑體" panose="020B0604030504040204" pitchFamily="34" charset="-120"/>
                        <a:ea typeface="微軟正黑體" panose="020B0604030504040204" pitchFamily="34" charset="-120"/>
                        <a:cs typeface="Arial Unicode MS" pitchFamily="34" charset="-120"/>
                      </a:endParaRPr>
                    </a:p>
                  </a:txBody>
                  <a:tcPr marL="130622" marR="130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dirty="0" smtClean="0"/>
                        <a:t>當前的腳本名稱 </a:t>
                      </a:r>
                      <a:r>
                        <a:rPr lang="en-US" altLang="zh-TW" sz="1800" dirty="0" smtClean="0"/>
                        <a:t>(</a:t>
                      </a:r>
                      <a:r>
                        <a:rPr lang="zh-TW" altLang="en-US" sz="1800" dirty="0" smtClean="0"/>
                        <a:t>或指令的名稱</a:t>
                      </a:r>
                      <a:r>
                        <a:rPr lang="en-US" altLang="zh-TW" sz="1800" dirty="0" smtClean="0"/>
                        <a:t>)</a:t>
                      </a:r>
                      <a:endParaRPr lang="zh-TW" altLang="en-US" sz="1800" dirty="0">
                        <a:latin typeface="微軟正黑體" panose="020B0604030504040204" pitchFamily="34" charset="-120"/>
                        <a:ea typeface="微軟正黑體" panose="020B0604030504040204" pitchFamily="34" charset="-120"/>
                        <a:cs typeface="Arial Unicode MS" pitchFamily="34" charset="-120"/>
                      </a:endParaRPr>
                    </a:p>
                  </a:txBody>
                  <a:tcPr marL="130622" marR="130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370840">
                <a:tc>
                  <a:txBody>
                    <a:bodyPr/>
                    <a:lstStyle/>
                    <a:p>
                      <a:pPr algn="ctr"/>
                      <a:r>
                        <a:rPr lang="en-US" altLang="zh-TW" sz="1800" dirty="0" smtClean="0"/>
                        <a:t>$1,$2,…,$9</a:t>
                      </a:r>
                      <a:endParaRPr lang="zh-TW" altLang="en-US" sz="1800" dirty="0">
                        <a:latin typeface="微軟正黑體" panose="020B0604030504040204" pitchFamily="34" charset="-120"/>
                        <a:ea typeface="微軟正黑體" panose="020B0604030504040204" pitchFamily="34" charset="-120"/>
                        <a:cs typeface="Arial Unicode MS" pitchFamily="34" charset="-120"/>
                      </a:endParaRPr>
                    </a:p>
                  </a:txBody>
                  <a:tcPr marL="130622" marR="130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dirty="0" smtClean="0"/>
                        <a:t>分別代表傳進來的第幾個參數</a:t>
                      </a:r>
                      <a:endParaRPr lang="zh-TW" altLang="en-US" sz="1800" dirty="0">
                        <a:latin typeface="微軟正黑體" panose="020B0604030504040204" pitchFamily="34" charset="-120"/>
                        <a:ea typeface="微軟正黑體" panose="020B0604030504040204" pitchFamily="34" charset="-120"/>
                        <a:cs typeface="Arial Unicode MS" pitchFamily="34" charset="-120"/>
                      </a:endParaRPr>
                    </a:p>
                  </a:txBody>
                  <a:tcPr marL="130622" marR="130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bl>
          </a:graphicData>
        </a:graphic>
      </p:graphicFrame>
      <p:sp>
        <p:nvSpPr>
          <p:cNvPr id="6" name="摺角紙張 5"/>
          <p:cNvSpPr/>
          <p:nvPr/>
        </p:nvSpPr>
        <p:spPr>
          <a:xfrm>
            <a:off x="899592" y="3356992"/>
            <a:ext cx="3384376" cy="1008112"/>
          </a:xfrm>
          <a:prstGeom prst="foldedCorner">
            <a:avLst/>
          </a:prstGeom>
        </p:spPr>
        <p:style>
          <a:lnRef idx="2">
            <a:schemeClr val="accent1"/>
          </a:lnRef>
          <a:fillRef idx="1">
            <a:schemeClr val="lt1"/>
          </a:fillRef>
          <a:effectRef idx="0">
            <a:schemeClr val="accent1"/>
          </a:effectRef>
          <a:fontRef idx="minor">
            <a:schemeClr val="dk1"/>
          </a:fontRef>
        </p:style>
        <p:txBody>
          <a:bodyPr rtlCol="0" anchor="ctr"/>
          <a:lstStyle/>
          <a:p>
            <a:r>
              <a:rPr lang="en-US" altLang="zh-TW" dirty="0" smtClean="0">
                <a:solidFill>
                  <a:prstClr val="black"/>
                </a:solidFill>
                <a:ea typeface="微軟正黑體" panose="020B0604030504040204" pitchFamily="34" charset="-120"/>
              </a:rPr>
              <a:t>echo  $0</a:t>
            </a:r>
          </a:p>
          <a:p>
            <a:r>
              <a:rPr lang="en-US" altLang="zh-TW" dirty="0" smtClean="0">
                <a:solidFill>
                  <a:prstClr val="black"/>
                </a:solidFill>
                <a:ea typeface="微軟正黑體" panose="020B0604030504040204" pitchFamily="34" charset="-120"/>
              </a:rPr>
              <a:t>echo  $1</a:t>
            </a:r>
          </a:p>
          <a:p>
            <a:r>
              <a:rPr lang="en-US" altLang="zh-TW" dirty="0">
                <a:solidFill>
                  <a:prstClr val="black"/>
                </a:solidFill>
                <a:ea typeface="微軟正黑體" panose="020B0604030504040204" pitchFamily="34" charset="-120"/>
              </a:rPr>
              <a:t>echo  </a:t>
            </a:r>
            <a:r>
              <a:rPr lang="en-US" altLang="zh-TW" dirty="0" smtClean="0">
                <a:solidFill>
                  <a:prstClr val="black"/>
                </a:solidFill>
                <a:ea typeface="微軟正黑體" panose="020B0604030504040204" pitchFamily="34" charset="-120"/>
              </a:rPr>
              <a:t>$2</a:t>
            </a:r>
            <a:endParaRPr lang="zh-TW" altLang="en-US" dirty="0"/>
          </a:p>
        </p:txBody>
      </p:sp>
    </p:spTree>
    <p:extLst>
      <p:ext uri="{BB962C8B-B14F-4D97-AF65-F5344CB8AC3E}">
        <p14:creationId xmlns:p14="http://schemas.microsoft.com/office/powerpoint/2010/main" val="7890835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GNU/Linux</a:t>
            </a:r>
            <a:r>
              <a:rPr lang="zh-TW" altLang="en-US" smtClean="0"/>
              <a:t>作業系統的組成</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23</a:t>
            </a:fld>
            <a:endParaRPr lang="zh-TW" altLang="en-US"/>
          </a:p>
        </p:txBody>
      </p:sp>
      <p:grpSp>
        <p:nvGrpSpPr>
          <p:cNvPr id="17" name="群組 16"/>
          <p:cNvGrpSpPr/>
          <p:nvPr/>
        </p:nvGrpSpPr>
        <p:grpSpPr>
          <a:xfrm>
            <a:off x="827584" y="1520682"/>
            <a:ext cx="7992888" cy="4536504"/>
            <a:chOff x="827584" y="2301768"/>
            <a:chExt cx="7992888" cy="3575504"/>
          </a:xfrm>
        </p:grpSpPr>
        <p:sp>
          <p:nvSpPr>
            <p:cNvPr id="4" name="矩形 3"/>
            <p:cNvSpPr/>
            <p:nvPr/>
          </p:nvSpPr>
          <p:spPr>
            <a:xfrm>
              <a:off x="1968449" y="2301768"/>
              <a:ext cx="1566295" cy="5598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TW" altLang="en-US" sz="2000" b="1" dirty="0"/>
                <a:t>應用程式</a:t>
              </a:r>
            </a:p>
          </p:txBody>
        </p:sp>
        <p:sp>
          <p:nvSpPr>
            <p:cNvPr id="5" name="矩形 4"/>
            <p:cNvSpPr/>
            <p:nvPr/>
          </p:nvSpPr>
          <p:spPr>
            <a:xfrm>
              <a:off x="1968449" y="3038500"/>
              <a:ext cx="1566295" cy="5598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TW" altLang="en-US" sz="2000" b="1" dirty="0" smtClean="0"/>
                <a:t>函式庫</a:t>
              </a:r>
              <a:endParaRPr lang="zh-TW" altLang="en-US" sz="2000" b="1" dirty="0"/>
            </a:p>
          </p:txBody>
        </p:sp>
        <p:sp>
          <p:nvSpPr>
            <p:cNvPr id="6" name="矩形 5"/>
            <p:cNvSpPr/>
            <p:nvPr/>
          </p:nvSpPr>
          <p:spPr>
            <a:xfrm>
              <a:off x="1973963" y="3773860"/>
              <a:ext cx="1566295" cy="55986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US" sz="2000" b="1" dirty="0"/>
                <a:t>核心</a:t>
              </a:r>
              <a:endParaRPr lang="zh-TW" altLang="en-US" sz="2000" b="1" dirty="0"/>
            </a:p>
          </p:txBody>
        </p:sp>
        <p:sp>
          <p:nvSpPr>
            <p:cNvPr id="7" name="矩形 6"/>
            <p:cNvSpPr/>
            <p:nvPr/>
          </p:nvSpPr>
          <p:spPr>
            <a:xfrm>
              <a:off x="1979712" y="4525319"/>
              <a:ext cx="1566295" cy="55986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US" sz="2000" b="1" dirty="0"/>
                <a:t>驅動程式</a:t>
              </a:r>
            </a:p>
          </p:txBody>
        </p:sp>
        <p:sp>
          <p:nvSpPr>
            <p:cNvPr id="8" name="矩形 7"/>
            <p:cNvSpPr/>
            <p:nvPr/>
          </p:nvSpPr>
          <p:spPr>
            <a:xfrm>
              <a:off x="1997593" y="5317407"/>
              <a:ext cx="1566295" cy="55986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TW" altLang="en-US" sz="2000" b="1" dirty="0" smtClean="0"/>
                <a:t>硬體</a:t>
              </a:r>
              <a:endParaRPr lang="zh-TW" altLang="en-US" sz="2000" b="1" dirty="0"/>
            </a:p>
          </p:txBody>
        </p:sp>
        <p:sp>
          <p:nvSpPr>
            <p:cNvPr id="9" name="矩形 8"/>
            <p:cNvSpPr/>
            <p:nvPr/>
          </p:nvSpPr>
          <p:spPr>
            <a:xfrm>
              <a:off x="3672408" y="3790781"/>
              <a:ext cx="5148064" cy="291094"/>
            </a:xfrm>
            <a:prstGeom prst="rect">
              <a:avLst/>
            </a:prstGeom>
          </p:spPr>
          <p:txBody>
            <a:bodyPr wrap="square">
              <a:spAutoFit/>
            </a:bodyPr>
            <a:lstStyle/>
            <a:p>
              <a:pPr marL="285750" lvl="0" indent="-285750">
                <a:buFont typeface="Arial" panose="020B0604020202020204" pitchFamily="34" charset="0"/>
                <a:buChar char="•"/>
              </a:pPr>
              <a:r>
                <a:rPr lang="zh-TW" altLang="en-US" dirty="0" smtClean="0">
                  <a:solidFill>
                    <a:srgbClr val="FF0000"/>
                  </a:solidFill>
                </a:rPr>
                <a:t>核心</a:t>
              </a:r>
              <a:r>
                <a:rPr lang="en-US" altLang="zh-TW" dirty="0" smtClean="0">
                  <a:solidFill>
                    <a:srgbClr val="FF0000"/>
                  </a:solidFill>
                </a:rPr>
                <a:t>(</a:t>
              </a:r>
              <a:r>
                <a:rPr lang="en-US" altLang="zh-TW" dirty="0" smtClean="0">
                  <a:solidFill>
                    <a:srgbClr val="FF0000"/>
                  </a:solidFill>
                </a:rPr>
                <a:t>Kernel)</a:t>
              </a:r>
              <a:r>
                <a:rPr lang="zh-TW" altLang="en-US" dirty="0" smtClean="0">
                  <a:solidFill>
                    <a:srgbClr val="FF0000"/>
                  </a:solidFill>
                </a:rPr>
                <a:t>是</a:t>
              </a:r>
              <a:r>
                <a:rPr lang="zh-TW" altLang="en-US" dirty="0" smtClean="0">
                  <a:solidFill>
                    <a:srgbClr val="FF0000"/>
                  </a:solidFill>
                </a:rPr>
                <a:t>作業系統</a:t>
              </a:r>
              <a:r>
                <a:rPr lang="zh-TW" altLang="en-US" dirty="0">
                  <a:solidFill>
                    <a:srgbClr val="FF0000"/>
                  </a:solidFill>
                </a:rPr>
                <a:t>最重要</a:t>
              </a:r>
              <a:r>
                <a:rPr lang="zh-TW" altLang="en-US" dirty="0" smtClean="0">
                  <a:solidFill>
                    <a:srgbClr val="FF0000"/>
                  </a:solidFill>
                </a:rPr>
                <a:t>的組成元件</a:t>
              </a:r>
              <a:endParaRPr lang="zh-TW" altLang="en-US" dirty="0"/>
            </a:p>
          </p:txBody>
        </p:sp>
        <p:sp>
          <p:nvSpPr>
            <p:cNvPr id="10" name="矩形 9"/>
            <p:cNvSpPr/>
            <p:nvPr/>
          </p:nvSpPr>
          <p:spPr>
            <a:xfrm>
              <a:off x="3707336" y="4643844"/>
              <a:ext cx="4572000" cy="291094"/>
            </a:xfrm>
            <a:prstGeom prst="rect">
              <a:avLst/>
            </a:prstGeom>
          </p:spPr>
          <p:txBody>
            <a:bodyPr>
              <a:spAutoFit/>
            </a:bodyPr>
            <a:lstStyle/>
            <a:p>
              <a:pPr marL="285750" lvl="0" indent="-285750">
                <a:buFont typeface="Arial" panose="020B0604020202020204" pitchFamily="34" charset="0"/>
                <a:buChar char="•"/>
              </a:pPr>
              <a:r>
                <a:rPr lang="zh-TW" altLang="en-US" dirty="0" smtClean="0"/>
                <a:t>負責驅動底層硬體運作</a:t>
              </a:r>
              <a:endParaRPr lang="zh-TW" altLang="en-US" dirty="0"/>
            </a:p>
          </p:txBody>
        </p:sp>
        <p:sp>
          <p:nvSpPr>
            <p:cNvPr id="11" name="矩形 10"/>
            <p:cNvSpPr/>
            <p:nvPr/>
          </p:nvSpPr>
          <p:spPr>
            <a:xfrm>
              <a:off x="3707904" y="5445224"/>
              <a:ext cx="4572000" cy="291094"/>
            </a:xfrm>
            <a:prstGeom prst="rect">
              <a:avLst/>
            </a:prstGeom>
          </p:spPr>
          <p:txBody>
            <a:bodyPr>
              <a:spAutoFit/>
            </a:bodyPr>
            <a:lstStyle/>
            <a:p>
              <a:pPr marL="285750" lvl="0" indent="-285750">
                <a:buFont typeface="Arial" panose="020B0604020202020204" pitchFamily="34" charset="0"/>
                <a:buChar char="•"/>
              </a:pPr>
              <a:r>
                <a:rPr lang="zh-TW" altLang="en-US" dirty="0" smtClean="0"/>
                <a:t>例如：鍵盤、網路卡等</a:t>
              </a:r>
              <a:endParaRPr lang="zh-TW" altLang="en-US" dirty="0"/>
            </a:p>
          </p:txBody>
        </p:sp>
        <p:sp>
          <p:nvSpPr>
            <p:cNvPr id="12" name="矩形 11"/>
            <p:cNvSpPr/>
            <p:nvPr/>
          </p:nvSpPr>
          <p:spPr>
            <a:xfrm>
              <a:off x="3672408" y="2411596"/>
              <a:ext cx="5148064" cy="291094"/>
            </a:xfrm>
            <a:prstGeom prst="rect">
              <a:avLst/>
            </a:prstGeom>
          </p:spPr>
          <p:txBody>
            <a:bodyPr wrap="square">
              <a:spAutoFit/>
            </a:bodyPr>
            <a:lstStyle/>
            <a:p>
              <a:pPr marL="285750" lvl="0" indent="-285750">
                <a:buFont typeface="Arial" panose="020B0604020202020204" pitchFamily="34" charset="0"/>
                <a:buChar char="•"/>
              </a:pPr>
              <a:r>
                <a:rPr lang="zh-TW" altLang="en-US" dirty="0" smtClean="0"/>
                <a:t>讓使用者操作的軟體，例如瀏覽器</a:t>
              </a:r>
              <a:endParaRPr lang="zh-TW" altLang="en-US" dirty="0"/>
            </a:p>
          </p:txBody>
        </p:sp>
        <p:sp>
          <p:nvSpPr>
            <p:cNvPr id="13" name="矩形 12"/>
            <p:cNvSpPr/>
            <p:nvPr/>
          </p:nvSpPr>
          <p:spPr>
            <a:xfrm>
              <a:off x="3672408" y="3131676"/>
              <a:ext cx="5148064" cy="291094"/>
            </a:xfrm>
            <a:prstGeom prst="rect">
              <a:avLst/>
            </a:prstGeom>
          </p:spPr>
          <p:txBody>
            <a:bodyPr wrap="square">
              <a:spAutoFit/>
            </a:bodyPr>
            <a:lstStyle/>
            <a:p>
              <a:pPr marL="285750" lvl="0" indent="-285750">
                <a:buFont typeface="Arial" panose="020B0604020202020204" pitchFamily="34" charset="0"/>
                <a:buChar char="•"/>
              </a:pPr>
              <a:r>
                <a:rPr lang="zh-TW" altLang="en-US" dirty="0" smtClean="0"/>
                <a:t>提供應用程式基本功能</a:t>
              </a:r>
              <a:endParaRPr lang="zh-TW" altLang="en-US" dirty="0"/>
            </a:p>
          </p:txBody>
        </p:sp>
        <p:pic>
          <p:nvPicPr>
            <p:cNvPr id="14" name="圖片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71600" y="3976813"/>
              <a:ext cx="692325" cy="820339"/>
            </a:xfrm>
            <a:prstGeom prst="rect">
              <a:avLst/>
            </a:prstGeom>
          </p:spPr>
        </p:pic>
        <p:pic>
          <p:nvPicPr>
            <p:cNvPr id="15" name="Picture 2" descr="「gnu.png」的圖片搜尋結果"/>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026844" y="2630858"/>
              <a:ext cx="634043" cy="683072"/>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16" name="直線接點 15"/>
            <p:cNvCxnSpPr/>
            <p:nvPr/>
          </p:nvCxnSpPr>
          <p:spPr>
            <a:xfrm>
              <a:off x="827584" y="5229200"/>
              <a:ext cx="7451752" cy="0"/>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18" name="Picture 7" descr="C:\Users\john\AppData\Local\Microsoft\Windows\INetCache\IE\XQE1PXDB\NIC[1].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37934" y="5520514"/>
            <a:ext cx="579299" cy="46698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9" descr="C:\Users\john\AppData\Local\Microsoft\Windows\INetCache\IE\0ZP5IE4G\200px-Gnome-audio-card.svg[1].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241498" y="5453473"/>
            <a:ext cx="572648" cy="518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671927"/>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條件判斷式</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230</a:t>
            </a:fld>
            <a:endParaRPr lang="zh-TW" altLang="en-US"/>
          </a:p>
        </p:txBody>
      </p:sp>
      <p:sp>
        <p:nvSpPr>
          <p:cNvPr id="7" name="內容版面配置區 6"/>
          <p:cNvSpPr>
            <a:spLocks noGrp="1"/>
          </p:cNvSpPr>
          <p:nvPr>
            <p:ph sz="quarter" idx="1"/>
          </p:nvPr>
        </p:nvSpPr>
        <p:spPr/>
        <p:txBody>
          <a:bodyPr/>
          <a:lstStyle/>
          <a:p>
            <a:r>
              <a:rPr lang="zh-TW" altLang="en-US" dirty="0" smtClean="0"/>
              <a:t>簡單條件判斷式</a:t>
            </a:r>
            <a:endParaRPr lang="en-US" altLang="zh-TW" dirty="0" smtClean="0"/>
          </a:p>
          <a:p>
            <a:endParaRPr lang="en-US" altLang="zh-TW" dirty="0" smtClean="0"/>
          </a:p>
          <a:p>
            <a:endParaRPr lang="en-US" altLang="zh-TW" dirty="0" smtClean="0"/>
          </a:p>
          <a:p>
            <a:r>
              <a:rPr lang="zh-TW" altLang="en-US" dirty="0" smtClean="0"/>
              <a:t>多重條件判斷式</a:t>
            </a:r>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r>
              <a:rPr lang="zh-TW" altLang="en-US" dirty="0" smtClean="0"/>
              <a:t>更複雜的</a:t>
            </a:r>
            <a:r>
              <a:rPr lang="en-US" altLang="zh-TW" dirty="0" smtClean="0"/>
              <a:t>:</a:t>
            </a:r>
            <a:endParaRPr lang="zh-TW" altLang="en-US" dirty="0"/>
          </a:p>
        </p:txBody>
      </p:sp>
      <p:sp>
        <p:nvSpPr>
          <p:cNvPr id="9" name="矩形 8"/>
          <p:cNvSpPr/>
          <p:nvPr/>
        </p:nvSpPr>
        <p:spPr>
          <a:xfrm>
            <a:off x="3384376" y="1246113"/>
            <a:ext cx="4572000" cy="861774"/>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r>
              <a:rPr lang="en-US" altLang="zh-TW" sz="1600" dirty="0" smtClean="0">
                <a:latin typeface="微軟正黑體" panose="020B0604030504040204" pitchFamily="34" charset="-120"/>
                <a:ea typeface="微軟正黑體" panose="020B0604030504040204" pitchFamily="34" charset="-120"/>
                <a:cs typeface="Arial Unicode MS" panose="020B0604020202020204" pitchFamily="34" charset="-120"/>
              </a:rPr>
              <a:t>if  [  </a:t>
            </a:r>
            <a:r>
              <a:rPr lang="zh-TW" altLang="en-US" sz="1600" dirty="0" smtClean="0">
                <a:latin typeface="微軟正黑體" panose="020B0604030504040204" pitchFamily="34" charset="-120"/>
                <a:ea typeface="微軟正黑體" panose="020B0604030504040204" pitchFamily="34" charset="-120"/>
                <a:cs typeface="Arial Unicode MS" panose="020B0604020202020204" pitchFamily="34" charset="-120"/>
              </a:rPr>
              <a:t>條件</a:t>
            </a:r>
            <a:r>
              <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rPr>
              <a:t>判斷</a:t>
            </a:r>
            <a:r>
              <a:rPr lang="zh-TW" altLang="en-US" sz="1600" dirty="0" smtClean="0">
                <a:latin typeface="微軟正黑體" panose="020B0604030504040204" pitchFamily="34" charset="-120"/>
                <a:ea typeface="微軟正黑體" panose="020B0604030504040204" pitchFamily="34" charset="-120"/>
                <a:cs typeface="Arial Unicode MS" panose="020B0604020202020204" pitchFamily="34" charset="-120"/>
              </a:rPr>
              <a:t>式  </a:t>
            </a:r>
            <a:r>
              <a:rPr lang="en-US" altLang="zh-TW" sz="1600" dirty="0" smtClean="0">
                <a:latin typeface="微軟正黑體" panose="020B0604030504040204" pitchFamily="34" charset="-120"/>
                <a:ea typeface="微軟正黑體" panose="020B0604030504040204" pitchFamily="34" charset="-120"/>
                <a:cs typeface="Arial Unicode MS" panose="020B0604020202020204" pitchFamily="34" charset="-120"/>
              </a:rPr>
              <a:t>];  then</a:t>
            </a:r>
            <a:endParaRPr lang="en-US" altLang="zh-TW" sz="1600" dirty="0">
              <a:latin typeface="微軟正黑體" panose="020B0604030504040204" pitchFamily="34" charset="-120"/>
              <a:ea typeface="微軟正黑體" panose="020B0604030504040204" pitchFamily="34" charset="-120"/>
              <a:cs typeface="Arial Unicode MS" panose="020B0604020202020204" pitchFamily="34" charset="-120"/>
            </a:endParaRPr>
          </a:p>
          <a:p>
            <a:r>
              <a:rPr lang="zh-TW" altLang="en-US" sz="1600" dirty="0" smtClean="0">
                <a:latin typeface="微軟正黑體" panose="020B0604030504040204" pitchFamily="34" charset="-120"/>
                <a:ea typeface="微軟正黑體" panose="020B0604030504040204" pitchFamily="34" charset="-120"/>
                <a:cs typeface="Arial Unicode MS" panose="020B0604020202020204" pitchFamily="34" charset="-120"/>
              </a:rPr>
              <a:t>      當</a:t>
            </a:r>
            <a:r>
              <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rPr>
              <a:t>條件判斷式成立時</a:t>
            </a:r>
            <a:r>
              <a:rPr lang="zh-TW" altLang="en-US" sz="1600" dirty="0" smtClean="0">
                <a:latin typeface="微軟正黑體" panose="020B0604030504040204" pitchFamily="34" charset="-120"/>
                <a:ea typeface="微軟正黑體" panose="020B0604030504040204" pitchFamily="34" charset="-120"/>
                <a:cs typeface="Arial Unicode MS" panose="020B0604020202020204" pitchFamily="34" charset="-120"/>
              </a:rPr>
              <a:t>，進行的工作</a:t>
            </a:r>
            <a:r>
              <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rPr>
              <a:t>內容；</a:t>
            </a:r>
          </a:p>
          <a:p>
            <a:r>
              <a:rPr lang="en-US" altLang="zh-TW" sz="1600" dirty="0">
                <a:latin typeface="微軟正黑體" panose="020B0604030504040204" pitchFamily="34" charset="-120"/>
                <a:ea typeface="微軟正黑體" panose="020B0604030504040204" pitchFamily="34" charset="-120"/>
                <a:cs typeface="Arial Unicode MS" panose="020B0604020202020204" pitchFamily="34" charset="-120"/>
              </a:rPr>
              <a:t>fi</a:t>
            </a:r>
            <a:endPar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endParaRPr>
          </a:p>
        </p:txBody>
      </p:sp>
      <p:sp>
        <p:nvSpPr>
          <p:cNvPr id="10" name="矩形 9"/>
          <p:cNvSpPr/>
          <p:nvPr/>
        </p:nvSpPr>
        <p:spPr>
          <a:xfrm>
            <a:off x="3384376" y="2470249"/>
            <a:ext cx="4572000" cy="1354217"/>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r>
              <a:rPr lang="en-US" altLang="zh-TW" sz="1600" dirty="0" smtClean="0">
                <a:latin typeface="微軟正黑體" panose="020B0604030504040204" pitchFamily="34" charset="-120"/>
                <a:ea typeface="微軟正黑體" panose="020B0604030504040204" pitchFamily="34" charset="-120"/>
                <a:cs typeface="Arial Unicode MS" panose="020B0604020202020204" pitchFamily="34" charset="-120"/>
              </a:rPr>
              <a:t>if  [  </a:t>
            </a:r>
            <a:r>
              <a:rPr lang="zh-TW" altLang="en-US" sz="1600" dirty="0" smtClean="0">
                <a:latin typeface="微軟正黑體" panose="020B0604030504040204" pitchFamily="34" charset="-120"/>
                <a:ea typeface="微軟正黑體" panose="020B0604030504040204" pitchFamily="34" charset="-120"/>
                <a:cs typeface="Arial Unicode MS" panose="020B0604020202020204" pitchFamily="34" charset="-120"/>
              </a:rPr>
              <a:t>條件</a:t>
            </a:r>
            <a:r>
              <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rPr>
              <a:t>判斷</a:t>
            </a:r>
            <a:r>
              <a:rPr lang="zh-TW" altLang="en-US" sz="1600" dirty="0" smtClean="0">
                <a:latin typeface="微軟正黑體" panose="020B0604030504040204" pitchFamily="34" charset="-120"/>
                <a:ea typeface="微軟正黑體" panose="020B0604030504040204" pitchFamily="34" charset="-120"/>
                <a:cs typeface="Arial Unicode MS" panose="020B0604020202020204" pitchFamily="34" charset="-120"/>
              </a:rPr>
              <a:t>式  </a:t>
            </a:r>
            <a:r>
              <a:rPr lang="en-US" altLang="zh-TW" sz="1600" dirty="0" smtClean="0">
                <a:latin typeface="微軟正黑體" panose="020B0604030504040204" pitchFamily="34" charset="-120"/>
                <a:ea typeface="微軟正黑體" panose="020B0604030504040204" pitchFamily="34" charset="-120"/>
                <a:cs typeface="Arial Unicode MS" panose="020B0604020202020204" pitchFamily="34" charset="-120"/>
              </a:rPr>
              <a:t>];  then</a:t>
            </a:r>
            <a:endParaRPr lang="en-US" altLang="zh-TW" sz="1600" dirty="0">
              <a:latin typeface="微軟正黑體" panose="020B0604030504040204" pitchFamily="34" charset="-120"/>
              <a:ea typeface="微軟正黑體" panose="020B0604030504040204" pitchFamily="34" charset="-120"/>
              <a:cs typeface="Arial Unicode MS" panose="020B0604020202020204" pitchFamily="34" charset="-120"/>
            </a:endParaRPr>
          </a:p>
          <a:p>
            <a:r>
              <a:rPr lang="zh-TW" altLang="en-US" sz="1600" dirty="0" smtClean="0">
                <a:latin typeface="微軟正黑體" panose="020B0604030504040204" pitchFamily="34" charset="-120"/>
                <a:ea typeface="微軟正黑體" panose="020B0604030504040204" pitchFamily="34" charset="-120"/>
                <a:cs typeface="Arial Unicode MS" panose="020B0604020202020204" pitchFamily="34" charset="-120"/>
              </a:rPr>
              <a:t>      當</a:t>
            </a:r>
            <a:r>
              <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rPr>
              <a:t>條件判斷式成立時，進行的工作內容</a:t>
            </a:r>
            <a:r>
              <a:rPr lang="zh-TW" altLang="en-US" sz="1600" dirty="0" smtClean="0">
                <a:latin typeface="微軟正黑體" panose="020B0604030504040204" pitchFamily="34" charset="-120"/>
                <a:ea typeface="微軟正黑體" panose="020B0604030504040204" pitchFamily="34" charset="-120"/>
                <a:cs typeface="Arial Unicode MS" panose="020B0604020202020204" pitchFamily="34" charset="-120"/>
              </a:rPr>
              <a:t>；  </a:t>
            </a:r>
            <a:endParaRPr lang="en-US" altLang="zh-TW" sz="1600" dirty="0" smtClean="0">
              <a:latin typeface="微軟正黑體" panose="020B0604030504040204" pitchFamily="34" charset="-120"/>
              <a:ea typeface="微軟正黑體" panose="020B0604030504040204" pitchFamily="34" charset="-120"/>
              <a:cs typeface="Arial Unicode MS" panose="020B0604020202020204" pitchFamily="34" charset="-120"/>
            </a:endParaRPr>
          </a:p>
          <a:p>
            <a:r>
              <a:rPr lang="en-US" altLang="zh-TW" sz="1600" dirty="0" smtClean="0">
                <a:latin typeface="微軟正黑體" panose="020B0604030504040204" pitchFamily="34" charset="-120"/>
                <a:ea typeface="微軟正黑體" panose="020B0604030504040204" pitchFamily="34" charset="-120"/>
                <a:cs typeface="Arial Unicode MS" panose="020B0604020202020204" pitchFamily="34" charset="-120"/>
              </a:rPr>
              <a:t>else</a:t>
            </a:r>
            <a:endParaRPr lang="en-US" altLang="zh-TW" sz="1600" dirty="0">
              <a:latin typeface="微軟正黑體" panose="020B0604030504040204" pitchFamily="34" charset="-120"/>
              <a:ea typeface="微軟正黑體" panose="020B0604030504040204" pitchFamily="34" charset="-120"/>
              <a:cs typeface="Arial Unicode MS" panose="020B0604020202020204" pitchFamily="34" charset="-120"/>
            </a:endParaRPr>
          </a:p>
          <a:p>
            <a:r>
              <a:rPr lang="zh-TW" altLang="en-US" sz="1600" dirty="0" smtClean="0">
                <a:latin typeface="微軟正黑體" panose="020B0604030504040204" pitchFamily="34" charset="-120"/>
                <a:ea typeface="微軟正黑體" panose="020B0604030504040204" pitchFamily="34" charset="-120"/>
                <a:cs typeface="Arial Unicode MS" panose="020B0604020202020204" pitchFamily="34" charset="-120"/>
              </a:rPr>
              <a:t>      當</a:t>
            </a:r>
            <a:r>
              <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rPr>
              <a:t>條件判斷式不成立時</a:t>
            </a:r>
            <a:r>
              <a:rPr lang="zh-TW" altLang="en-US" sz="1600" dirty="0" smtClean="0">
                <a:latin typeface="微軟正黑體" panose="020B0604030504040204" pitchFamily="34" charset="-120"/>
                <a:ea typeface="微軟正黑體" panose="020B0604030504040204" pitchFamily="34" charset="-120"/>
                <a:cs typeface="Arial Unicode MS" panose="020B0604020202020204" pitchFamily="34" charset="-120"/>
              </a:rPr>
              <a:t>，進行的工作</a:t>
            </a:r>
            <a:r>
              <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rPr>
              <a:t>內容；</a:t>
            </a:r>
          </a:p>
          <a:p>
            <a:r>
              <a:rPr lang="en-US" altLang="zh-TW" sz="1600" dirty="0">
                <a:latin typeface="微軟正黑體" panose="020B0604030504040204" pitchFamily="34" charset="-120"/>
                <a:ea typeface="微軟正黑體" panose="020B0604030504040204" pitchFamily="34" charset="-120"/>
                <a:cs typeface="Arial Unicode MS" panose="020B0604020202020204" pitchFamily="34" charset="-120"/>
              </a:rPr>
              <a:t>fi</a:t>
            </a:r>
            <a:endPar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endParaRPr>
          </a:p>
        </p:txBody>
      </p:sp>
      <p:sp>
        <p:nvSpPr>
          <p:cNvPr id="14" name="矩形 13"/>
          <p:cNvSpPr/>
          <p:nvPr/>
        </p:nvSpPr>
        <p:spPr>
          <a:xfrm>
            <a:off x="3384376" y="4421430"/>
            <a:ext cx="4572000" cy="1815882"/>
          </a:xfrm>
          <a:prstGeom prst="rect">
            <a:avLst/>
          </a:prstGeom>
          <a:ln/>
        </p:spPr>
        <p:style>
          <a:lnRef idx="2">
            <a:schemeClr val="dk1"/>
          </a:lnRef>
          <a:fillRef idx="1">
            <a:schemeClr val="lt1"/>
          </a:fillRef>
          <a:effectRef idx="0">
            <a:schemeClr val="dk1"/>
          </a:effectRef>
          <a:fontRef idx="minor">
            <a:schemeClr val="dk1"/>
          </a:fontRef>
        </p:style>
        <p:txBody>
          <a:bodyPr>
            <a:spAutoFit/>
          </a:bodyPr>
          <a:lstStyle/>
          <a:p>
            <a:r>
              <a:rPr lang="en-US" altLang="zh-TW" sz="1600" dirty="0" smtClean="0">
                <a:latin typeface="微軟正黑體" panose="020B0604030504040204" pitchFamily="34" charset="-120"/>
                <a:ea typeface="微軟正黑體" panose="020B0604030504040204" pitchFamily="34" charset="-120"/>
                <a:cs typeface="Arial Unicode MS" panose="020B0604020202020204" pitchFamily="34" charset="-120"/>
              </a:rPr>
              <a:t>if  [  </a:t>
            </a:r>
            <a:r>
              <a:rPr lang="zh-TW" altLang="en-US" sz="1600" dirty="0" smtClean="0">
                <a:latin typeface="微軟正黑體" panose="020B0604030504040204" pitchFamily="34" charset="-120"/>
                <a:ea typeface="微軟正黑體" panose="020B0604030504040204" pitchFamily="34" charset="-120"/>
                <a:cs typeface="Arial Unicode MS" panose="020B0604020202020204" pitchFamily="34" charset="-120"/>
              </a:rPr>
              <a:t>條件</a:t>
            </a:r>
            <a:r>
              <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rPr>
              <a:t>判斷式</a:t>
            </a:r>
            <a:r>
              <a:rPr lang="zh-TW" altLang="en-US" sz="1600" dirty="0" smtClean="0">
                <a:latin typeface="微軟正黑體" panose="020B0604030504040204" pitchFamily="34" charset="-120"/>
                <a:ea typeface="微軟正黑體" panose="020B0604030504040204" pitchFamily="34" charset="-120"/>
                <a:cs typeface="Arial Unicode MS" panose="020B0604020202020204" pitchFamily="34" charset="-120"/>
              </a:rPr>
              <a:t>一  </a:t>
            </a:r>
            <a:r>
              <a:rPr lang="en-US" altLang="zh-TW" sz="1600" dirty="0" smtClean="0">
                <a:latin typeface="微軟正黑體" panose="020B0604030504040204" pitchFamily="34" charset="-120"/>
                <a:ea typeface="微軟正黑體" panose="020B0604030504040204" pitchFamily="34" charset="-120"/>
                <a:cs typeface="Arial Unicode MS" panose="020B0604020202020204" pitchFamily="34" charset="-120"/>
              </a:rPr>
              <a:t>];  then</a:t>
            </a:r>
            <a:endParaRPr lang="en-US" altLang="zh-TW" sz="1600" dirty="0">
              <a:latin typeface="微軟正黑體" panose="020B0604030504040204" pitchFamily="34" charset="-120"/>
              <a:ea typeface="微軟正黑體" panose="020B0604030504040204" pitchFamily="34" charset="-120"/>
              <a:cs typeface="Arial Unicode MS" panose="020B0604020202020204" pitchFamily="34" charset="-120"/>
            </a:endParaRPr>
          </a:p>
          <a:p>
            <a:r>
              <a:rPr lang="zh-TW" altLang="en-US" sz="1600" dirty="0" smtClean="0">
                <a:latin typeface="微軟正黑體" panose="020B0604030504040204" pitchFamily="34" charset="-120"/>
                <a:ea typeface="微軟正黑體" panose="020B0604030504040204" pitchFamily="34" charset="-120"/>
                <a:cs typeface="Arial Unicode MS" panose="020B0604020202020204" pitchFamily="34" charset="-120"/>
              </a:rPr>
              <a:t>      當</a:t>
            </a:r>
            <a:r>
              <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rPr>
              <a:t>條件判斷式一成立時</a:t>
            </a:r>
            <a:r>
              <a:rPr lang="zh-TW" altLang="en-US" sz="1600" dirty="0" smtClean="0">
                <a:latin typeface="微軟正黑體" panose="020B0604030504040204" pitchFamily="34" charset="-120"/>
                <a:ea typeface="微軟正黑體" panose="020B0604030504040204" pitchFamily="34" charset="-120"/>
                <a:cs typeface="Arial Unicode MS" panose="020B0604020202020204" pitchFamily="34" charset="-120"/>
              </a:rPr>
              <a:t>，進行的工作</a:t>
            </a:r>
            <a:r>
              <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rPr>
              <a:t>內容；</a:t>
            </a:r>
          </a:p>
          <a:p>
            <a:r>
              <a:rPr lang="en-US" altLang="zh-TW" sz="1600" dirty="0" err="1" smtClean="0">
                <a:latin typeface="微軟正黑體" panose="020B0604030504040204" pitchFamily="34" charset="-120"/>
                <a:ea typeface="微軟正黑體" panose="020B0604030504040204" pitchFamily="34" charset="-120"/>
                <a:cs typeface="Arial Unicode MS" panose="020B0604020202020204" pitchFamily="34" charset="-120"/>
              </a:rPr>
              <a:t>elif</a:t>
            </a:r>
            <a:r>
              <a:rPr lang="en-US" altLang="zh-TW" sz="1600" dirty="0" smtClean="0">
                <a:latin typeface="微軟正黑體" panose="020B0604030504040204" pitchFamily="34" charset="-120"/>
                <a:ea typeface="微軟正黑體" panose="020B0604030504040204" pitchFamily="34" charset="-120"/>
                <a:cs typeface="Arial Unicode MS" panose="020B0604020202020204" pitchFamily="34" charset="-120"/>
              </a:rPr>
              <a:t>  [  </a:t>
            </a:r>
            <a:r>
              <a:rPr lang="zh-TW" altLang="en-US" sz="1600" dirty="0" smtClean="0">
                <a:latin typeface="微軟正黑體" panose="020B0604030504040204" pitchFamily="34" charset="-120"/>
                <a:ea typeface="微軟正黑體" panose="020B0604030504040204" pitchFamily="34" charset="-120"/>
                <a:cs typeface="Arial Unicode MS" panose="020B0604020202020204" pitchFamily="34" charset="-120"/>
              </a:rPr>
              <a:t>條件</a:t>
            </a:r>
            <a:r>
              <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rPr>
              <a:t>判斷式</a:t>
            </a:r>
            <a:r>
              <a:rPr lang="zh-TW" altLang="en-US" sz="1600" dirty="0" smtClean="0">
                <a:latin typeface="微軟正黑體" panose="020B0604030504040204" pitchFamily="34" charset="-120"/>
                <a:ea typeface="微軟正黑體" panose="020B0604030504040204" pitchFamily="34" charset="-120"/>
                <a:cs typeface="Arial Unicode MS" panose="020B0604020202020204" pitchFamily="34" charset="-120"/>
              </a:rPr>
              <a:t>二  </a:t>
            </a:r>
            <a:r>
              <a:rPr lang="en-US" altLang="zh-TW" sz="1600" dirty="0" smtClean="0">
                <a:latin typeface="微軟正黑體" panose="020B0604030504040204" pitchFamily="34" charset="-120"/>
                <a:ea typeface="微軟正黑體" panose="020B0604030504040204" pitchFamily="34" charset="-120"/>
                <a:cs typeface="Arial Unicode MS" panose="020B0604020202020204" pitchFamily="34" charset="-120"/>
              </a:rPr>
              <a:t>];  then</a:t>
            </a:r>
            <a:endParaRPr lang="en-US" altLang="zh-TW" sz="1600" dirty="0">
              <a:latin typeface="微軟正黑體" panose="020B0604030504040204" pitchFamily="34" charset="-120"/>
              <a:ea typeface="微軟正黑體" panose="020B0604030504040204" pitchFamily="34" charset="-120"/>
              <a:cs typeface="Arial Unicode MS" panose="020B0604020202020204" pitchFamily="34" charset="-120"/>
            </a:endParaRPr>
          </a:p>
          <a:p>
            <a:r>
              <a:rPr lang="zh-TW" altLang="en-US" sz="1600" dirty="0" smtClean="0">
                <a:latin typeface="微軟正黑體" panose="020B0604030504040204" pitchFamily="34" charset="-120"/>
                <a:ea typeface="微軟正黑體" panose="020B0604030504040204" pitchFamily="34" charset="-120"/>
                <a:cs typeface="Arial Unicode MS" panose="020B0604020202020204" pitchFamily="34" charset="-120"/>
              </a:rPr>
              <a:t>      當</a:t>
            </a:r>
            <a:r>
              <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rPr>
              <a:t>條件判斷式二成立時</a:t>
            </a:r>
            <a:r>
              <a:rPr lang="zh-TW" altLang="en-US" sz="1600" dirty="0" smtClean="0">
                <a:latin typeface="微軟正黑體" panose="020B0604030504040204" pitchFamily="34" charset="-120"/>
                <a:ea typeface="微軟正黑體" panose="020B0604030504040204" pitchFamily="34" charset="-120"/>
                <a:cs typeface="Arial Unicode MS" panose="020B0604020202020204" pitchFamily="34" charset="-120"/>
              </a:rPr>
              <a:t>，進行的工作</a:t>
            </a:r>
            <a:r>
              <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rPr>
              <a:t>內容；</a:t>
            </a:r>
          </a:p>
          <a:p>
            <a:r>
              <a:rPr lang="en-US" altLang="zh-TW" sz="1600" dirty="0">
                <a:latin typeface="微軟正黑體" panose="020B0604030504040204" pitchFamily="34" charset="-120"/>
                <a:ea typeface="微軟正黑體" panose="020B0604030504040204" pitchFamily="34" charset="-120"/>
                <a:cs typeface="Arial Unicode MS" panose="020B0604020202020204" pitchFamily="34" charset="-120"/>
              </a:rPr>
              <a:t>else</a:t>
            </a:r>
          </a:p>
          <a:p>
            <a:r>
              <a:rPr lang="zh-TW" altLang="en-US" sz="1600" dirty="0" smtClean="0">
                <a:latin typeface="微軟正黑體" panose="020B0604030504040204" pitchFamily="34" charset="-120"/>
                <a:ea typeface="微軟正黑體" panose="020B0604030504040204" pitchFamily="34" charset="-120"/>
                <a:cs typeface="Arial Unicode MS" panose="020B0604020202020204" pitchFamily="34" charset="-120"/>
              </a:rPr>
              <a:t>      當一</a:t>
            </a:r>
            <a:r>
              <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rPr>
              <a:t>與</a:t>
            </a:r>
            <a:r>
              <a:rPr lang="zh-TW" altLang="en-US" sz="1600" dirty="0" smtClean="0">
                <a:latin typeface="微軟正黑體" panose="020B0604030504040204" pitchFamily="34" charset="-120"/>
                <a:ea typeface="微軟正黑體" panose="020B0604030504040204" pitchFamily="34" charset="-120"/>
                <a:cs typeface="Arial Unicode MS" panose="020B0604020202020204" pitchFamily="34" charset="-120"/>
              </a:rPr>
              <a:t>二都不成</a:t>
            </a:r>
            <a:r>
              <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rPr>
              <a:t>立時</a:t>
            </a:r>
            <a:r>
              <a:rPr lang="zh-TW" altLang="en-US" sz="1600" dirty="0" smtClean="0">
                <a:latin typeface="微軟正黑體" panose="020B0604030504040204" pitchFamily="34" charset="-120"/>
                <a:ea typeface="微軟正黑體" panose="020B0604030504040204" pitchFamily="34" charset="-120"/>
                <a:cs typeface="Arial Unicode MS" panose="020B0604020202020204" pitchFamily="34" charset="-120"/>
              </a:rPr>
              <a:t>，進行的工作</a:t>
            </a:r>
            <a:r>
              <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rPr>
              <a:t>內容；</a:t>
            </a:r>
          </a:p>
          <a:p>
            <a:r>
              <a:rPr lang="en-US" altLang="zh-TW" sz="1600" dirty="0">
                <a:latin typeface="微軟正黑體" panose="020B0604030504040204" pitchFamily="34" charset="-120"/>
                <a:ea typeface="微軟正黑體" panose="020B0604030504040204" pitchFamily="34" charset="-120"/>
                <a:cs typeface="Arial Unicode MS" panose="020B0604020202020204" pitchFamily="34" charset="-120"/>
              </a:rPr>
              <a:t>fi</a:t>
            </a:r>
            <a:endPar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endParaRPr>
          </a:p>
        </p:txBody>
      </p:sp>
      <p:sp>
        <p:nvSpPr>
          <p:cNvPr id="3" name="矩形 2"/>
          <p:cNvSpPr/>
          <p:nvPr/>
        </p:nvSpPr>
        <p:spPr>
          <a:xfrm>
            <a:off x="432969" y="4129439"/>
            <a:ext cx="2262158" cy="646331"/>
          </a:xfrm>
          <a:prstGeom prst="rect">
            <a:avLst/>
          </a:prstGeom>
        </p:spPr>
        <p:txBody>
          <a:bodyPr wrap="none">
            <a:spAutoFit/>
          </a:bodyPr>
          <a:lstStyle/>
          <a:p>
            <a:r>
              <a:rPr lang="zh-TW" altLang="en-US" b="1" dirty="0">
                <a:solidFill>
                  <a:srgbClr val="FF0000"/>
                </a:solidFill>
                <a:latin typeface="微軟正黑體" panose="020B0604030504040204" pitchFamily="34" charset="-120"/>
              </a:rPr>
              <a:t>在中括號的</a:t>
            </a:r>
            <a:r>
              <a:rPr lang="zh-TW" altLang="en-US" b="1" dirty="0" smtClean="0">
                <a:solidFill>
                  <a:srgbClr val="FF0000"/>
                </a:solidFill>
                <a:latin typeface="微軟正黑體" panose="020B0604030504040204" pitchFamily="34" charset="-120"/>
              </a:rPr>
              <a:t>兩端需要</a:t>
            </a:r>
            <a:endParaRPr lang="en-US" altLang="zh-TW" b="1" dirty="0" smtClean="0">
              <a:solidFill>
                <a:srgbClr val="FF0000"/>
              </a:solidFill>
              <a:latin typeface="微軟正黑體" panose="020B0604030504040204" pitchFamily="34" charset="-120"/>
            </a:endParaRPr>
          </a:p>
          <a:p>
            <a:r>
              <a:rPr lang="zh-TW" altLang="en-US" b="1" dirty="0" smtClean="0">
                <a:solidFill>
                  <a:srgbClr val="FF0000"/>
                </a:solidFill>
                <a:latin typeface="微軟正黑體" panose="020B0604030504040204" pitchFamily="34" charset="-120"/>
              </a:rPr>
              <a:t>有</a:t>
            </a:r>
            <a:r>
              <a:rPr lang="zh-TW" altLang="en-US" b="1" dirty="0">
                <a:solidFill>
                  <a:srgbClr val="FF0000"/>
                </a:solidFill>
                <a:latin typeface="微軟正黑體" panose="020B0604030504040204" pitchFamily="34" charset="-120"/>
              </a:rPr>
              <a:t>空白字元來分隔</a:t>
            </a:r>
          </a:p>
        </p:txBody>
      </p:sp>
    </p:spTree>
    <p:extLst>
      <p:ext uri="{BB962C8B-B14F-4D97-AF65-F5344CB8AC3E}">
        <p14:creationId xmlns:p14="http://schemas.microsoft.com/office/powerpoint/2010/main" val="1395164730"/>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smtClean="0"/>
              <a:t>檔案類型及權限的判斷</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231</a:t>
            </a:fld>
            <a:endParaRPr lang="zh-TW" altLang="en-US"/>
          </a:p>
        </p:txBody>
      </p:sp>
      <p:sp>
        <p:nvSpPr>
          <p:cNvPr id="2" name="內容版面配置區 1"/>
          <p:cNvSpPr>
            <a:spLocks noGrp="1"/>
          </p:cNvSpPr>
          <p:nvPr>
            <p:ph sz="quarter" idx="1"/>
          </p:nvPr>
        </p:nvSpPr>
        <p:spPr/>
        <p:txBody>
          <a:bodyPr>
            <a:normAutofit/>
          </a:bodyPr>
          <a:lstStyle/>
          <a:p>
            <a:r>
              <a:rPr lang="en-US" altLang="zh-TW" dirty="0" smtClean="0"/>
              <a:t>if  [  -f  /home/</a:t>
            </a:r>
            <a:r>
              <a:rPr lang="en-US" altLang="zh-TW" dirty="0" err="1" smtClean="0"/>
              <a:t>iiiedu</a:t>
            </a:r>
            <a:r>
              <a:rPr lang="en-US" altLang="zh-TW" dirty="0" smtClean="0"/>
              <a:t>/file1  ];  then</a:t>
            </a:r>
          </a:p>
          <a:p>
            <a:r>
              <a:rPr lang="en-US" altLang="zh-TW" dirty="0" smtClean="0"/>
              <a:t>if  [  -d  /home/</a:t>
            </a:r>
            <a:r>
              <a:rPr lang="en-US" altLang="zh-TW" dirty="0" err="1" smtClean="0"/>
              <a:t>iiiedu</a:t>
            </a:r>
            <a:r>
              <a:rPr lang="en-US" altLang="zh-TW" dirty="0" smtClean="0"/>
              <a:t>/dir1  ];  then</a:t>
            </a:r>
          </a:p>
          <a:p>
            <a:r>
              <a:rPr lang="en-US" altLang="zh-TW" dirty="0" smtClean="0"/>
              <a:t>if  [  -e  /home/</a:t>
            </a:r>
            <a:r>
              <a:rPr lang="en-US" altLang="zh-TW" dirty="0" err="1" smtClean="0"/>
              <a:t>iiiedu</a:t>
            </a:r>
            <a:r>
              <a:rPr lang="en-US" altLang="zh-TW" dirty="0" smtClean="0"/>
              <a:t>/file1  ];  then	</a:t>
            </a:r>
          </a:p>
          <a:p>
            <a:r>
              <a:rPr lang="en-US" altLang="zh-TW" dirty="0" smtClean="0"/>
              <a:t>if  [  -r  /home/</a:t>
            </a:r>
            <a:r>
              <a:rPr lang="en-US" altLang="zh-TW" dirty="0" err="1" smtClean="0"/>
              <a:t>iiiedu</a:t>
            </a:r>
            <a:r>
              <a:rPr lang="en-US" altLang="zh-TW" dirty="0" smtClean="0"/>
              <a:t>/file1  ];  then</a:t>
            </a:r>
          </a:p>
        </p:txBody>
      </p:sp>
      <p:graphicFrame>
        <p:nvGraphicFramePr>
          <p:cNvPr id="5" name="表格 4"/>
          <p:cNvGraphicFramePr>
            <a:graphicFrameLocks noGrp="1"/>
          </p:cNvGraphicFramePr>
          <p:nvPr>
            <p:extLst>
              <p:ext uri="{D42A27DB-BD31-4B8C-83A1-F6EECF244321}">
                <p14:modId xmlns:p14="http://schemas.microsoft.com/office/powerpoint/2010/main" val="4199869427"/>
              </p:ext>
            </p:extLst>
          </p:nvPr>
        </p:nvGraphicFramePr>
        <p:xfrm>
          <a:off x="1331972" y="3369922"/>
          <a:ext cx="3528060" cy="2867390"/>
        </p:xfrm>
        <a:graphic>
          <a:graphicData uri="http://schemas.openxmlformats.org/drawingml/2006/table">
            <a:tbl>
              <a:tblPr firstRow="1" bandRow="1">
                <a:tableStyleId>{85BE263C-DBD7-4A20-BB59-AAB30ACAA65A}</a:tableStyleId>
              </a:tblPr>
              <a:tblGrid>
                <a:gridCol w="646430">
                  <a:extLst>
                    <a:ext uri="{9D8B030D-6E8A-4147-A177-3AD203B41FA5}">
                      <a16:colId xmlns="" xmlns:a16="http://schemas.microsoft.com/office/drawing/2014/main" val="20000"/>
                    </a:ext>
                  </a:extLst>
                </a:gridCol>
                <a:gridCol w="2881630">
                  <a:extLst>
                    <a:ext uri="{9D8B030D-6E8A-4147-A177-3AD203B41FA5}">
                      <a16:colId xmlns="" xmlns:a16="http://schemas.microsoft.com/office/drawing/2014/main" val="20001"/>
                    </a:ext>
                  </a:extLst>
                </a:gridCol>
              </a:tblGrid>
              <a:tr h="327043">
                <a:tc>
                  <a:txBody>
                    <a:bodyPr/>
                    <a:lstStyle/>
                    <a:p>
                      <a:r>
                        <a:rPr lang="zh-TW" altLang="en-US" sz="1600" dirty="0" smtClean="0"/>
                        <a:t>符號</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說明</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361730">
                <a:tc>
                  <a:txBody>
                    <a:bodyPr/>
                    <a:lstStyle/>
                    <a:p>
                      <a:pPr algn="ctr"/>
                      <a:r>
                        <a:rPr lang="en-US" altLang="zh-TW" sz="1600" dirty="0" smtClean="0"/>
                        <a:t>-f</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600" dirty="0" smtClean="0"/>
                        <a:t>檢查檔案是否存在</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361730">
                <a:tc>
                  <a:txBody>
                    <a:bodyPr/>
                    <a:lstStyle/>
                    <a:p>
                      <a:pPr algn="ctr"/>
                      <a:r>
                        <a:rPr lang="en-US" altLang="zh-TW" sz="1600" dirty="0" smtClean="0"/>
                        <a:t>-d</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檢查目錄是否存在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r h="361730">
                <a:tc>
                  <a:txBody>
                    <a:bodyPr/>
                    <a:lstStyle/>
                    <a:p>
                      <a:pPr algn="ctr"/>
                      <a:r>
                        <a:rPr lang="en-US" altLang="zh-TW" sz="1600" dirty="0" smtClean="0"/>
                        <a:t>-e</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檢查檔案或目錄是否存在</a:t>
                      </a:r>
                      <a:endParaRPr lang="en-US" altLang="zh-TW" sz="16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3"/>
                  </a:ext>
                </a:extLst>
              </a:tr>
              <a:tr h="361730">
                <a:tc>
                  <a:txBody>
                    <a:bodyPr/>
                    <a:lstStyle/>
                    <a:p>
                      <a:pPr algn="ctr"/>
                      <a:r>
                        <a:rPr lang="en-US" altLang="zh-TW" sz="1600" dirty="0" smtClean="0"/>
                        <a:t>-r</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600" dirty="0" smtClean="0"/>
                        <a:t>檢查該檔案、目錄是否可讀</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4"/>
                  </a:ext>
                </a:extLst>
              </a:tr>
              <a:tr h="361730">
                <a:tc>
                  <a:txBody>
                    <a:bodyPr/>
                    <a:lstStyle/>
                    <a:p>
                      <a:pPr algn="ctr"/>
                      <a:r>
                        <a:rPr lang="en-US" altLang="zh-TW" sz="1600" dirty="0" smtClean="0"/>
                        <a:t>-w</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檢查該檔案、目錄是否可寫</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5"/>
                  </a:ext>
                </a:extLst>
              </a:tr>
              <a:tr h="361730">
                <a:tc>
                  <a:txBody>
                    <a:bodyPr/>
                    <a:lstStyle/>
                    <a:p>
                      <a:pPr algn="ctr"/>
                      <a:r>
                        <a:rPr lang="en-US" altLang="zh-TW" sz="1600" dirty="0" smtClean="0"/>
                        <a:t>-x</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檢查該檔案、目錄是否可執行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6"/>
                  </a:ext>
                </a:extLst>
              </a:tr>
              <a:tr h="361730">
                <a:tc>
                  <a:txBody>
                    <a:bodyPr/>
                    <a:lstStyle/>
                    <a:p>
                      <a:pPr algn="ctr"/>
                      <a:r>
                        <a:rPr lang="en-US" altLang="zh-TW" sz="1600" dirty="0" smtClean="0"/>
                        <a:t>-L</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檢查連結檔是否存在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7"/>
                  </a:ext>
                </a:extLst>
              </a:tr>
            </a:tbl>
          </a:graphicData>
        </a:graphic>
      </p:graphicFrame>
    </p:spTree>
    <p:extLst>
      <p:ext uri="{BB962C8B-B14F-4D97-AF65-F5344CB8AC3E}">
        <p14:creationId xmlns:p14="http://schemas.microsoft.com/office/powerpoint/2010/main" val="2650186019"/>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兩個整數之間的比較</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232</a:t>
            </a:fld>
            <a:endParaRPr lang="zh-TW" altLang="en-US"/>
          </a:p>
        </p:txBody>
      </p:sp>
      <p:sp>
        <p:nvSpPr>
          <p:cNvPr id="6" name="內容版面配置區 5"/>
          <p:cNvSpPr>
            <a:spLocks noGrp="1"/>
          </p:cNvSpPr>
          <p:nvPr>
            <p:ph sz="quarter" idx="1"/>
          </p:nvPr>
        </p:nvSpPr>
        <p:spPr/>
        <p:txBody>
          <a:bodyPr/>
          <a:lstStyle/>
          <a:p>
            <a:r>
              <a:rPr lang="zh-TW" altLang="en-US" dirty="0" smtClean="0"/>
              <a:t>先將變數宣告為整數型態</a:t>
            </a:r>
            <a:endParaRPr lang="en-US" altLang="zh-TW" dirty="0" smtClean="0"/>
          </a:p>
          <a:p>
            <a:pPr lvl="1"/>
            <a:r>
              <a:rPr lang="en-US" altLang="zh-TW" dirty="0" smtClean="0"/>
              <a:t>declare  -</a:t>
            </a:r>
            <a:r>
              <a:rPr lang="en-US" altLang="zh-TW" dirty="0" err="1" smtClean="0"/>
              <a:t>i</a:t>
            </a:r>
            <a:r>
              <a:rPr lang="en-US" altLang="zh-TW" dirty="0" smtClean="0"/>
              <a:t>  num1</a:t>
            </a:r>
          </a:p>
          <a:p>
            <a:r>
              <a:rPr lang="zh-TW" altLang="en-US" dirty="0" smtClean="0"/>
              <a:t>整數就可以進行數值運算</a:t>
            </a:r>
            <a:endParaRPr lang="en-US" altLang="zh-TW" dirty="0" smtClean="0"/>
          </a:p>
          <a:p>
            <a:pPr lvl="1"/>
            <a:r>
              <a:rPr lang="en-US" altLang="zh-TW" dirty="0" smtClean="0"/>
              <a:t>num1=5*3		  </a:t>
            </a:r>
          </a:p>
          <a:p>
            <a:r>
              <a:rPr lang="zh-TW" altLang="en-US" dirty="0" smtClean="0"/>
              <a:t>整數就可以比較數值大小</a:t>
            </a:r>
            <a:endParaRPr lang="en-US" altLang="zh-TW" dirty="0" smtClean="0"/>
          </a:p>
          <a:p>
            <a:pPr lvl="1"/>
            <a:r>
              <a:rPr lang="en-US" altLang="zh-TW" dirty="0" smtClean="0"/>
              <a:t>if  [  n1 -</a:t>
            </a:r>
            <a:r>
              <a:rPr lang="en-US" altLang="zh-TW" dirty="0" err="1" smtClean="0"/>
              <a:t>eq</a:t>
            </a:r>
            <a:r>
              <a:rPr lang="en-US" altLang="zh-TW" dirty="0" smtClean="0"/>
              <a:t> </a:t>
            </a:r>
            <a:r>
              <a:rPr lang="zh-TW" altLang="en-US" dirty="0" smtClean="0"/>
              <a:t> </a:t>
            </a:r>
            <a:r>
              <a:rPr lang="en-US" altLang="zh-TW" dirty="0" smtClean="0"/>
              <a:t>n2</a:t>
            </a:r>
            <a:r>
              <a:rPr lang="zh-TW" altLang="en-US" dirty="0" smtClean="0"/>
              <a:t>  </a:t>
            </a:r>
            <a:r>
              <a:rPr lang="en-US" altLang="zh-TW" dirty="0" smtClean="0"/>
              <a:t>];  then</a:t>
            </a:r>
          </a:p>
          <a:p>
            <a:pPr lvl="1"/>
            <a:endParaRPr lang="zh-TW" altLang="en-US" dirty="0"/>
          </a:p>
        </p:txBody>
      </p:sp>
      <p:graphicFrame>
        <p:nvGraphicFramePr>
          <p:cNvPr id="3" name="表格 2"/>
          <p:cNvGraphicFramePr>
            <a:graphicFrameLocks noGrp="1"/>
          </p:cNvGraphicFramePr>
          <p:nvPr>
            <p:extLst>
              <p:ext uri="{D42A27DB-BD31-4B8C-83A1-F6EECF244321}">
                <p14:modId xmlns:p14="http://schemas.microsoft.com/office/powerpoint/2010/main" val="4271221400"/>
              </p:ext>
            </p:extLst>
          </p:nvPr>
        </p:nvGraphicFramePr>
        <p:xfrm>
          <a:off x="1043608" y="4005064"/>
          <a:ext cx="4124960" cy="2595880"/>
        </p:xfrm>
        <a:graphic>
          <a:graphicData uri="http://schemas.openxmlformats.org/drawingml/2006/table">
            <a:tbl>
              <a:tblPr firstRow="1" bandRow="1">
                <a:tableStyleId>{85BE263C-DBD7-4A20-BB59-AAB30ACAA65A}</a:tableStyleId>
              </a:tblPr>
              <a:tblGrid>
                <a:gridCol w="640080">
                  <a:extLst>
                    <a:ext uri="{9D8B030D-6E8A-4147-A177-3AD203B41FA5}">
                      <a16:colId xmlns="" xmlns:a16="http://schemas.microsoft.com/office/drawing/2014/main" val="20000"/>
                    </a:ext>
                  </a:extLst>
                </a:gridCol>
                <a:gridCol w="3484880">
                  <a:extLst>
                    <a:ext uri="{9D8B030D-6E8A-4147-A177-3AD203B41FA5}">
                      <a16:colId xmlns="" xmlns:a16="http://schemas.microsoft.com/office/drawing/2014/main" val="20001"/>
                    </a:ext>
                  </a:extLst>
                </a:gridCol>
              </a:tblGrid>
              <a:tr h="370840">
                <a:tc>
                  <a:txBody>
                    <a:bodyPr/>
                    <a:lstStyle/>
                    <a:p>
                      <a:r>
                        <a:rPr lang="zh-TW" altLang="en-US" sz="1600" dirty="0" smtClean="0"/>
                        <a:t>符號</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說明</a:t>
                      </a:r>
                      <a:endParaRPr lang="zh-TW" altLang="zh-TW" sz="16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370840">
                <a:tc>
                  <a:txBody>
                    <a:bodyPr/>
                    <a:lstStyle/>
                    <a:p>
                      <a:pPr algn="ctr"/>
                      <a:r>
                        <a:rPr lang="en-US" altLang="zh-TW" sz="1600" dirty="0" smtClean="0"/>
                        <a:t>-</a:t>
                      </a:r>
                      <a:r>
                        <a:rPr lang="en-US" altLang="zh-TW" sz="1600" dirty="0" err="1" smtClean="0"/>
                        <a:t>eq</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sz="1600" dirty="0" smtClean="0"/>
                        <a:t>n1=n2</a:t>
                      </a:r>
                      <a:r>
                        <a:rPr lang="zh-TW" altLang="zh-TW" sz="1600" dirty="0" smtClean="0"/>
                        <a:t> </a:t>
                      </a:r>
                      <a:r>
                        <a:rPr lang="en-US" altLang="zh-TW" sz="1600" dirty="0" smtClean="0"/>
                        <a:t>(equal)</a:t>
                      </a:r>
                      <a:endParaRPr lang="zh-TW" altLang="zh-TW" sz="16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370840">
                <a:tc>
                  <a:txBody>
                    <a:bodyPr/>
                    <a:lstStyle/>
                    <a:p>
                      <a:pPr algn="ctr"/>
                      <a:r>
                        <a:rPr lang="en-US" altLang="zh-TW" sz="1600" dirty="0" smtClean="0"/>
                        <a:t>-ne</a:t>
                      </a:r>
                      <a:r>
                        <a:rPr lang="zh-TW" altLang="en-US" sz="1600" dirty="0" smtClean="0"/>
                        <a:t> </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TW" sz="1600" dirty="0" smtClean="0"/>
                        <a:t>n1!=n2 (not equal)</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r h="370840">
                <a:tc>
                  <a:txBody>
                    <a:bodyPr/>
                    <a:lstStyle/>
                    <a:p>
                      <a:pPr algn="ctr"/>
                      <a:r>
                        <a:rPr lang="en-US" altLang="zh-TW" sz="1600" dirty="0" smtClean="0"/>
                        <a:t>-</a:t>
                      </a:r>
                      <a:r>
                        <a:rPr lang="en-US" altLang="zh-TW" sz="1600" dirty="0" err="1" smtClean="0"/>
                        <a:t>gt</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sz="1600" dirty="0" smtClean="0"/>
                        <a:t>n1&gt;n2 (greater than)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3"/>
                  </a:ext>
                </a:extLst>
              </a:tr>
              <a:tr h="370840">
                <a:tc>
                  <a:txBody>
                    <a:bodyPr/>
                    <a:lstStyle/>
                    <a:p>
                      <a:pPr algn="ctr"/>
                      <a:r>
                        <a:rPr lang="en-US" altLang="zh-TW" sz="1600" dirty="0" smtClean="0"/>
                        <a:t>-</a:t>
                      </a:r>
                      <a:r>
                        <a:rPr lang="en-US" altLang="zh-TW" sz="1600" dirty="0" err="1" smtClean="0"/>
                        <a:t>lt</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sz="1600" dirty="0" smtClean="0"/>
                        <a:t>n1&lt;n2 (less than)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4"/>
                  </a:ext>
                </a:extLst>
              </a:tr>
              <a:tr h="370840">
                <a:tc>
                  <a:txBody>
                    <a:bodyPr/>
                    <a:lstStyle/>
                    <a:p>
                      <a:pPr algn="ctr"/>
                      <a:r>
                        <a:rPr lang="en-US" altLang="zh-TW" sz="1600" dirty="0" smtClean="0"/>
                        <a:t>-</a:t>
                      </a:r>
                      <a:r>
                        <a:rPr lang="en-US" altLang="zh-TW" sz="1600" dirty="0" err="1" smtClean="0"/>
                        <a:t>ge</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sz="1600" dirty="0" smtClean="0"/>
                        <a:t>n1&gt;=n2 (greater than or equal)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5"/>
                  </a:ext>
                </a:extLst>
              </a:tr>
              <a:tr h="370840">
                <a:tc>
                  <a:txBody>
                    <a:bodyPr/>
                    <a:lstStyle/>
                    <a:p>
                      <a:pPr algn="ctr"/>
                      <a:r>
                        <a:rPr lang="en-US" altLang="zh-TW" sz="1600" dirty="0" smtClean="0"/>
                        <a:t>-le</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sz="1600" dirty="0" smtClean="0"/>
                        <a:t>n1&lt;=n2 (less than or equal)</a:t>
                      </a:r>
                      <a:endParaRPr lang="zh-TW" altLang="zh-TW" sz="16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499849740"/>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邏輯判斷</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233</a:t>
            </a:fld>
            <a:endParaRPr lang="zh-TW" altLang="en-US"/>
          </a:p>
        </p:txBody>
      </p:sp>
      <p:sp>
        <p:nvSpPr>
          <p:cNvPr id="4" name="內容版面配置區 3"/>
          <p:cNvSpPr>
            <a:spLocks noGrp="1"/>
          </p:cNvSpPr>
          <p:nvPr>
            <p:ph sz="quarter" idx="1"/>
          </p:nvPr>
        </p:nvSpPr>
        <p:spPr/>
        <p:txBody>
          <a:bodyPr/>
          <a:lstStyle/>
          <a:p>
            <a:r>
              <a:rPr lang="zh-TW" altLang="en-US" dirty="0" smtClean="0"/>
              <a:t>指令</a:t>
            </a:r>
            <a:r>
              <a:rPr lang="en-US" altLang="zh-TW" dirty="0" smtClean="0"/>
              <a:t>1</a:t>
            </a:r>
            <a:r>
              <a:rPr lang="zh-TW" altLang="en-US" dirty="0" smtClean="0"/>
              <a:t> </a:t>
            </a:r>
            <a:r>
              <a:rPr lang="en-US" altLang="zh-TW" dirty="0" smtClean="0">
                <a:solidFill>
                  <a:srgbClr val="FF0000"/>
                </a:solidFill>
              </a:rPr>
              <a:t>&amp;&amp;</a:t>
            </a:r>
            <a:r>
              <a:rPr lang="zh-TW" altLang="en-US" dirty="0" smtClean="0"/>
              <a:t> 指令</a:t>
            </a:r>
            <a:r>
              <a:rPr lang="en-US" altLang="zh-TW" dirty="0" smtClean="0"/>
              <a:t>2  (</a:t>
            </a:r>
            <a:r>
              <a:rPr lang="zh-TW" altLang="en-US" dirty="0" smtClean="0"/>
              <a:t>表示</a:t>
            </a:r>
            <a:r>
              <a:rPr lang="en-US" altLang="zh-TW" dirty="0" smtClean="0"/>
              <a:t>and)</a:t>
            </a:r>
          </a:p>
          <a:p>
            <a:pPr lvl="1"/>
            <a:r>
              <a:rPr lang="zh-TW" altLang="en-US" dirty="0" smtClean="0"/>
              <a:t>若指令</a:t>
            </a:r>
            <a:r>
              <a:rPr lang="en-US" altLang="zh-TW" dirty="0" smtClean="0"/>
              <a:t>1</a:t>
            </a:r>
            <a:r>
              <a:rPr lang="zh-TW" altLang="en-US" dirty="0" smtClean="0"/>
              <a:t>正確執行</a:t>
            </a:r>
            <a:r>
              <a:rPr lang="en-US" altLang="zh-TW" dirty="0" smtClean="0"/>
              <a:t>(</a:t>
            </a:r>
            <a:r>
              <a:rPr lang="zh-TW" altLang="en-US" dirty="0" smtClean="0"/>
              <a:t>回傳值為</a:t>
            </a:r>
            <a:r>
              <a:rPr lang="en-US" altLang="zh-TW" dirty="0" smtClean="0"/>
              <a:t>0)</a:t>
            </a:r>
            <a:r>
              <a:rPr lang="zh-TW" altLang="en-US" dirty="0" smtClean="0"/>
              <a:t>，才會執行指令</a:t>
            </a:r>
            <a:r>
              <a:rPr lang="en-US" altLang="zh-TW" dirty="0" smtClean="0"/>
              <a:t>2</a:t>
            </a:r>
          </a:p>
          <a:p>
            <a:pPr lvl="1"/>
            <a:r>
              <a:rPr lang="zh-TW" altLang="en-US" dirty="0" smtClean="0"/>
              <a:t>若指令</a:t>
            </a:r>
            <a:r>
              <a:rPr lang="en-US" altLang="zh-TW" dirty="0" smtClean="0"/>
              <a:t>1</a:t>
            </a:r>
            <a:r>
              <a:rPr lang="zh-TW" altLang="en-US" dirty="0" smtClean="0"/>
              <a:t>執行錯誤</a:t>
            </a:r>
            <a:r>
              <a:rPr lang="en-US" altLang="zh-TW" dirty="0" smtClean="0"/>
              <a:t>(</a:t>
            </a:r>
            <a:r>
              <a:rPr lang="zh-TW" altLang="en-US" dirty="0" smtClean="0"/>
              <a:t>回傳錯誤代碼</a:t>
            </a:r>
            <a:r>
              <a:rPr lang="en-US" altLang="zh-TW" dirty="0" smtClean="0"/>
              <a:t>)</a:t>
            </a:r>
            <a:r>
              <a:rPr lang="zh-TW" altLang="en-US" dirty="0" smtClean="0"/>
              <a:t>就終止</a:t>
            </a:r>
            <a:endParaRPr lang="en-US" altLang="zh-TW" dirty="0" smtClean="0"/>
          </a:p>
          <a:p>
            <a:r>
              <a:rPr lang="zh-TW" altLang="en-US" dirty="0" smtClean="0"/>
              <a:t>指令</a:t>
            </a:r>
            <a:r>
              <a:rPr lang="en-US" altLang="zh-TW" dirty="0" smtClean="0"/>
              <a:t>1</a:t>
            </a:r>
            <a:r>
              <a:rPr lang="zh-TW" altLang="en-US" dirty="0" smtClean="0"/>
              <a:t> </a:t>
            </a:r>
            <a:r>
              <a:rPr lang="en-US" altLang="zh-TW" dirty="0" smtClean="0">
                <a:solidFill>
                  <a:srgbClr val="FF0000"/>
                </a:solidFill>
              </a:rPr>
              <a:t>||</a:t>
            </a:r>
            <a:r>
              <a:rPr lang="zh-TW" altLang="en-US" dirty="0" smtClean="0"/>
              <a:t> 指令</a:t>
            </a:r>
            <a:r>
              <a:rPr lang="en-US" altLang="zh-TW" dirty="0" smtClean="0"/>
              <a:t>2 </a:t>
            </a:r>
            <a:r>
              <a:rPr lang="en-US" altLang="zh-TW" dirty="0"/>
              <a:t>(</a:t>
            </a:r>
            <a:r>
              <a:rPr lang="zh-TW" altLang="en-US" dirty="0" smtClean="0"/>
              <a:t>表示</a:t>
            </a:r>
            <a:r>
              <a:rPr lang="en-US" altLang="zh-TW" dirty="0" smtClean="0"/>
              <a:t>or)</a:t>
            </a:r>
            <a:endParaRPr lang="zh-TW" altLang="en-US" dirty="0" smtClean="0"/>
          </a:p>
          <a:p>
            <a:pPr lvl="1"/>
            <a:r>
              <a:rPr lang="zh-TW" altLang="en-US" dirty="0" smtClean="0"/>
              <a:t>若指令</a:t>
            </a:r>
            <a:r>
              <a:rPr lang="en-US" altLang="zh-TW" dirty="0" smtClean="0"/>
              <a:t>1</a:t>
            </a:r>
            <a:r>
              <a:rPr lang="zh-TW" altLang="en-US" dirty="0" smtClean="0"/>
              <a:t>正確執行</a:t>
            </a:r>
            <a:r>
              <a:rPr lang="en-US" altLang="zh-TW" dirty="0" smtClean="0"/>
              <a:t>(</a:t>
            </a:r>
            <a:r>
              <a:rPr lang="zh-TW" altLang="en-US" dirty="0" smtClean="0"/>
              <a:t>回傳值為</a:t>
            </a:r>
            <a:r>
              <a:rPr lang="en-US" altLang="zh-TW" dirty="0" smtClean="0"/>
              <a:t>0)</a:t>
            </a:r>
            <a:r>
              <a:rPr lang="zh-TW" altLang="en-US" dirty="0" smtClean="0"/>
              <a:t>，則指令</a:t>
            </a:r>
            <a:r>
              <a:rPr lang="en-US" altLang="zh-TW" dirty="0" smtClean="0"/>
              <a:t>2</a:t>
            </a:r>
            <a:r>
              <a:rPr lang="zh-TW" altLang="en-US" dirty="0" smtClean="0"/>
              <a:t>不執行</a:t>
            </a:r>
            <a:endParaRPr lang="en-US" altLang="zh-TW" dirty="0" smtClean="0"/>
          </a:p>
          <a:p>
            <a:pPr lvl="1"/>
            <a:r>
              <a:rPr lang="zh-TW" altLang="en-US" dirty="0" smtClean="0"/>
              <a:t>若指令</a:t>
            </a:r>
            <a:r>
              <a:rPr lang="en-US" altLang="zh-TW" dirty="0" smtClean="0"/>
              <a:t>1</a:t>
            </a:r>
            <a:r>
              <a:rPr lang="zh-TW" altLang="en-US" dirty="0" smtClean="0"/>
              <a:t>執行錯誤 </a:t>
            </a:r>
            <a:r>
              <a:rPr lang="en-US" altLang="zh-TW" dirty="0" smtClean="0"/>
              <a:t>(</a:t>
            </a:r>
            <a:r>
              <a:rPr lang="zh-TW" altLang="en-US" dirty="0" smtClean="0"/>
              <a:t>回傳錯誤代碼</a:t>
            </a:r>
            <a:r>
              <a:rPr lang="en-US" altLang="zh-TW" dirty="0" smtClean="0"/>
              <a:t>)</a:t>
            </a:r>
            <a:r>
              <a:rPr lang="zh-TW" altLang="en-US" dirty="0" smtClean="0"/>
              <a:t>，則執行指令</a:t>
            </a:r>
            <a:r>
              <a:rPr lang="en-US" altLang="zh-TW" dirty="0" smtClean="0"/>
              <a:t>2</a:t>
            </a:r>
          </a:p>
          <a:p>
            <a:r>
              <a:rPr lang="zh-TW" altLang="en-US" dirty="0" smtClean="0"/>
              <a:t>字串</a:t>
            </a:r>
            <a:r>
              <a:rPr lang="en-US" altLang="zh-TW" dirty="0" smtClean="0"/>
              <a:t>1 </a:t>
            </a:r>
            <a:r>
              <a:rPr lang="en-US" altLang="zh-TW" dirty="0" smtClean="0">
                <a:solidFill>
                  <a:srgbClr val="FF0000"/>
                </a:solidFill>
              </a:rPr>
              <a:t>==</a:t>
            </a:r>
            <a:r>
              <a:rPr lang="en-US" altLang="zh-TW" dirty="0" smtClean="0"/>
              <a:t> </a:t>
            </a:r>
            <a:r>
              <a:rPr lang="zh-TW" altLang="en-US" dirty="0" smtClean="0"/>
              <a:t>字串</a:t>
            </a:r>
            <a:r>
              <a:rPr lang="en-US" altLang="zh-TW" dirty="0" smtClean="0"/>
              <a:t>2  </a:t>
            </a:r>
          </a:p>
          <a:p>
            <a:pPr lvl="1"/>
            <a:r>
              <a:rPr lang="zh-TW" altLang="en-US" dirty="0" smtClean="0"/>
              <a:t>左右兩邊字串</a:t>
            </a:r>
            <a:r>
              <a:rPr lang="en-US" altLang="zh-TW" dirty="0" smtClean="0"/>
              <a:t>(</a:t>
            </a:r>
            <a:r>
              <a:rPr lang="zh-TW" altLang="en-US" dirty="0" smtClean="0"/>
              <a:t>變數值</a:t>
            </a:r>
            <a:r>
              <a:rPr lang="en-US" altLang="zh-TW" dirty="0" smtClean="0"/>
              <a:t>)</a:t>
            </a:r>
            <a:r>
              <a:rPr lang="zh-TW" altLang="en-US" dirty="0" smtClean="0"/>
              <a:t>相等</a:t>
            </a:r>
          </a:p>
          <a:p>
            <a:r>
              <a:rPr lang="zh-TW" altLang="en-US" dirty="0" smtClean="0"/>
              <a:t>字串</a:t>
            </a:r>
            <a:r>
              <a:rPr lang="en-US" altLang="zh-TW" dirty="0" smtClean="0"/>
              <a:t>1 </a:t>
            </a:r>
            <a:r>
              <a:rPr lang="en-US" altLang="zh-TW" dirty="0" smtClean="0">
                <a:solidFill>
                  <a:srgbClr val="FF0000"/>
                </a:solidFill>
              </a:rPr>
              <a:t>!=</a:t>
            </a:r>
            <a:r>
              <a:rPr lang="en-US" altLang="zh-TW" dirty="0" smtClean="0"/>
              <a:t> </a:t>
            </a:r>
            <a:r>
              <a:rPr lang="zh-TW" altLang="en-US" dirty="0" smtClean="0"/>
              <a:t>字串</a:t>
            </a:r>
            <a:r>
              <a:rPr lang="en-US" altLang="zh-TW" dirty="0" smtClean="0"/>
              <a:t>2</a:t>
            </a:r>
            <a:endParaRPr lang="zh-TW" altLang="en-US" dirty="0" smtClean="0"/>
          </a:p>
          <a:p>
            <a:pPr lvl="1"/>
            <a:r>
              <a:rPr lang="zh-TW" altLang="en-US" dirty="0" smtClean="0"/>
              <a:t>左右兩邊字串</a:t>
            </a:r>
            <a:r>
              <a:rPr lang="en-US" altLang="zh-TW" dirty="0" smtClean="0"/>
              <a:t>(</a:t>
            </a:r>
            <a:r>
              <a:rPr lang="zh-TW" altLang="en-US" dirty="0" smtClean="0"/>
              <a:t>變數值</a:t>
            </a:r>
            <a:r>
              <a:rPr lang="en-US" altLang="zh-TW" dirty="0" smtClean="0"/>
              <a:t>)</a:t>
            </a:r>
            <a:r>
              <a:rPr lang="zh-TW" altLang="en-US" dirty="0" smtClean="0"/>
              <a:t>不相等</a:t>
            </a:r>
          </a:p>
          <a:p>
            <a:pPr lvl="1"/>
            <a:endParaRPr lang="zh-TW" altLang="en-US" dirty="0" smtClean="0"/>
          </a:p>
          <a:p>
            <a:endParaRPr lang="zh-TW" altLang="en-US" dirty="0"/>
          </a:p>
        </p:txBody>
      </p:sp>
    </p:spTree>
    <p:extLst>
      <p:ext uri="{BB962C8B-B14F-4D97-AF65-F5344CB8AC3E}">
        <p14:creationId xmlns:p14="http://schemas.microsoft.com/office/powerpoint/2010/main" val="4274766866"/>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判斷式範例</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234</a:t>
            </a:fld>
            <a:endParaRPr lang="zh-TW" altLang="en-US"/>
          </a:p>
        </p:txBody>
      </p:sp>
      <p:sp>
        <p:nvSpPr>
          <p:cNvPr id="3" name="內容版面配置區 2"/>
          <p:cNvSpPr>
            <a:spLocks noGrp="1"/>
          </p:cNvSpPr>
          <p:nvPr>
            <p:ph sz="quarter" idx="1"/>
          </p:nvPr>
        </p:nvSpPr>
        <p:spPr/>
        <p:txBody>
          <a:bodyPr/>
          <a:lstStyle/>
          <a:p>
            <a:r>
              <a:rPr lang="zh-TW" altLang="en-US" dirty="0" smtClean="0"/>
              <a:t>寫一個指令稿  </a:t>
            </a:r>
            <a:r>
              <a:rPr lang="en-US" altLang="zh-TW" dirty="0" smtClean="0"/>
              <a:t>mytest.sh</a:t>
            </a:r>
          </a:p>
          <a:p>
            <a:pPr lvl="1"/>
            <a:r>
              <a:rPr lang="en-US" altLang="zh-TW" dirty="0" smtClean="0"/>
              <a:t>== </a:t>
            </a:r>
            <a:r>
              <a:rPr lang="zh-TW" altLang="en-US" dirty="0" smtClean="0"/>
              <a:t>等號左右兩邊要有空白字元</a:t>
            </a:r>
            <a:endParaRPr lang="en-US" altLang="zh-TW" dirty="0" smtClean="0"/>
          </a:p>
          <a:p>
            <a:pPr lvl="1"/>
            <a:r>
              <a:rPr lang="zh-TW" altLang="en-US" dirty="0" smtClean="0"/>
              <a:t>在中括號的兩端需要有空白字元來分隔</a:t>
            </a:r>
            <a:endParaRPr lang="en-US" altLang="zh-TW" dirty="0" smtClean="0"/>
          </a:p>
          <a:p>
            <a:pPr lvl="2"/>
            <a:r>
              <a:rPr lang="zh-TW" altLang="en-US" dirty="0" smtClean="0"/>
              <a:t>裡面的變數最好能用</a:t>
            </a:r>
            <a:r>
              <a:rPr lang="en-US" altLang="zh-TW" dirty="0" smtClean="0"/>
              <a:t>”</a:t>
            </a:r>
            <a:r>
              <a:rPr lang="zh-TW" altLang="en-US" dirty="0" smtClean="0"/>
              <a:t> </a:t>
            </a:r>
            <a:r>
              <a:rPr lang="en-US" altLang="zh-TW" dirty="0" smtClean="0"/>
              <a:t>”</a:t>
            </a:r>
            <a:r>
              <a:rPr lang="zh-TW" altLang="en-US" dirty="0" smtClean="0"/>
              <a:t> 標起來，以避免空白字元造成錯誤</a:t>
            </a:r>
            <a:endParaRPr lang="en-US" altLang="zh-TW" dirty="0" smtClean="0"/>
          </a:p>
          <a:p>
            <a:pPr lvl="2"/>
            <a:r>
              <a:rPr lang="zh-TW" altLang="en-US" dirty="0" smtClean="0"/>
              <a:t>常數最好也用</a:t>
            </a:r>
            <a:r>
              <a:rPr lang="en-US" altLang="zh-TW" dirty="0" smtClean="0"/>
              <a:t>”</a:t>
            </a:r>
            <a:r>
              <a:rPr lang="zh-TW" altLang="en-US" dirty="0" smtClean="0"/>
              <a:t> </a:t>
            </a:r>
            <a:r>
              <a:rPr lang="en-US" altLang="zh-TW" dirty="0" smtClean="0"/>
              <a:t>”</a:t>
            </a:r>
            <a:r>
              <a:rPr lang="zh-TW" altLang="en-US" dirty="0" smtClean="0"/>
              <a:t> 標起來</a:t>
            </a:r>
            <a:endParaRPr lang="en-US" altLang="zh-TW" dirty="0" smtClean="0"/>
          </a:p>
          <a:p>
            <a:pPr lvl="1"/>
            <a:r>
              <a:rPr lang="en-US" altLang="zh-TW" dirty="0" smtClean="0"/>
              <a:t>$1</a:t>
            </a:r>
            <a:r>
              <a:rPr lang="zh-TW" altLang="en-US" dirty="0" smtClean="0"/>
              <a:t> 表示傳進來的第一個參數</a:t>
            </a:r>
          </a:p>
          <a:p>
            <a:r>
              <a:rPr lang="zh-TW" altLang="en-US" dirty="0" smtClean="0"/>
              <a:t>執行 </a:t>
            </a:r>
            <a:r>
              <a:rPr lang="en-US" altLang="zh-TW" dirty="0" smtClean="0"/>
              <a:t>bash mytest.sh  hello</a:t>
            </a:r>
          </a:p>
          <a:p>
            <a:endParaRPr lang="en-US" altLang="zh-TW" dirty="0"/>
          </a:p>
        </p:txBody>
      </p:sp>
      <p:sp>
        <p:nvSpPr>
          <p:cNvPr id="7" name="摺角紙張 6"/>
          <p:cNvSpPr/>
          <p:nvPr/>
        </p:nvSpPr>
        <p:spPr>
          <a:xfrm>
            <a:off x="1043608" y="4149080"/>
            <a:ext cx="5256584" cy="2304256"/>
          </a:xfrm>
          <a:prstGeom prst="foldedCorner">
            <a:avLst/>
          </a:prstGeom>
        </p:spPr>
        <p:style>
          <a:lnRef idx="2">
            <a:schemeClr val="accent1"/>
          </a:lnRef>
          <a:fillRef idx="1">
            <a:schemeClr val="lt1"/>
          </a:fillRef>
          <a:effectRef idx="0">
            <a:schemeClr val="accent1"/>
          </a:effectRef>
          <a:fontRef idx="minor">
            <a:schemeClr val="dk1"/>
          </a:fontRef>
        </p:style>
        <p:txBody>
          <a:bodyPr rtlCol="0" anchor="t"/>
          <a:lstStyle/>
          <a:p>
            <a:r>
              <a:rPr lang="en-US" altLang="zh-TW" dirty="0" smtClean="0">
                <a:solidFill>
                  <a:srgbClr val="0070C0"/>
                </a:solidFill>
                <a:ea typeface="微軟正黑體" panose="020B0604030504040204" pitchFamily="34" charset="-120"/>
              </a:rPr>
              <a:t>#!  </a:t>
            </a:r>
            <a:r>
              <a:rPr lang="en-US" altLang="zh-TW" dirty="0">
                <a:solidFill>
                  <a:srgbClr val="0070C0"/>
                </a:solidFill>
                <a:ea typeface="微軟正黑體" panose="020B0604030504040204" pitchFamily="34" charset="-120"/>
              </a:rPr>
              <a:t>/bin/bash</a:t>
            </a:r>
          </a:p>
          <a:p>
            <a:r>
              <a:rPr lang="en-US" altLang="zh-TW" dirty="0">
                <a:ea typeface="微軟正黑體" panose="020B0604030504040204" pitchFamily="34" charset="-120"/>
              </a:rPr>
              <a:t>if  [  “$1” ==  “hello”  ];  then</a:t>
            </a:r>
            <a:endParaRPr lang="en-US" altLang="zh-TW" dirty="0">
              <a:solidFill>
                <a:srgbClr val="00B050"/>
              </a:solidFill>
              <a:ea typeface="微軟正黑體" panose="020B0604030504040204" pitchFamily="34" charset="-120"/>
            </a:endParaRPr>
          </a:p>
          <a:p>
            <a:r>
              <a:rPr lang="zh-TW" altLang="en-US" dirty="0">
                <a:ea typeface="微軟正黑體" panose="020B0604030504040204" pitchFamily="34" charset="-120"/>
              </a:rPr>
              <a:t>    </a:t>
            </a:r>
            <a:r>
              <a:rPr lang="en-US" altLang="zh-TW" dirty="0">
                <a:ea typeface="微軟正黑體" panose="020B0604030504040204" pitchFamily="34" charset="-120"/>
              </a:rPr>
              <a:t>echo  "world"</a:t>
            </a:r>
          </a:p>
          <a:p>
            <a:r>
              <a:rPr lang="en-US" altLang="zh-TW" dirty="0" err="1">
                <a:ea typeface="微軟正黑體" panose="020B0604030504040204" pitchFamily="34" charset="-120"/>
              </a:rPr>
              <a:t>elif</a:t>
            </a:r>
            <a:r>
              <a:rPr lang="en-US" altLang="zh-TW" dirty="0">
                <a:ea typeface="微軟正黑體" panose="020B0604030504040204" pitchFamily="34" charset="-120"/>
              </a:rPr>
              <a:t>  [  “$1”  ==  “”  ];  then </a:t>
            </a:r>
            <a:r>
              <a:rPr lang="zh-TW" altLang="en-US" dirty="0">
                <a:ea typeface="微軟正黑體" panose="020B0604030504040204" pitchFamily="34" charset="-120"/>
              </a:rPr>
              <a:t>    </a:t>
            </a:r>
            <a:r>
              <a:rPr lang="en-US" altLang="zh-TW" dirty="0">
                <a:solidFill>
                  <a:srgbClr val="00B050"/>
                </a:solidFill>
                <a:ea typeface="微軟正黑體" panose="020B0604030504040204" pitchFamily="34" charset="-120"/>
              </a:rPr>
              <a:t>#</a:t>
            </a:r>
            <a:r>
              <a:rPr lang="zh-TW" altLang="en-US" dirty="0">
                <a:solidFill>
                  <a:srgbClr val="00B050"/>
                </a:solidFill>
                <a:ea typeface="微軟正黑體" panose="020B0604030504040204" pitchFamily="34" charset="-120"/>
              </a:rPr>
              <a:t>沒有傳進參數</a:t>
            </a:r>
            <a:endParaRPr lang="en-US" altLang="zh-TW" dirty="0">
              <a:ea typeface="微軟正黑體" panose="020B0604030504040204" pitchFamily="34" charset="-120"/>
            </a:endParaRPr>
          </a:p>
          <a:p>
            <a:r>
              <a:rPr lang="en-US" altLang="zh-TW" dirty="0">
                <a:ea typeface="微軟正黑體" panose="020B0604030504040204" pitchFamily="34" charset="-120"/>
              </a:rPr>
              <a:t>    echo  </a:t>
            </a:r>
            <a:r>
              <a:rPr lang="en-US" altLang="zh-TW" dirty="0" smtClean="0">
                <a:ea typeface="微軟正黑體" panose="020B0604030504040204" pitchFamily="34" charset="-120"/>
              </a:rPr>
              <a:t>“Please  </a:t>
            </a:r>
            <a:r>
              <a:rPr lang="en-US" altLang="zh-TW" dirty="0">
                <a:ea typeface="微軟正黑體" panose="020B0604030504040204" pitchFamily="34" charset="-120"/>
              </a:rPr>
              <a:t>input  </a:t>
            </a:r>
            <a:r>
              <a:rPr lang="en-US" altLang="zh-TW" dirty="0" smtClean="0">
                <a:ea typeface="微軟正黑體" panose="020B0604030504040204" pitchFamily="34" charset="-120"/>
              </a:rPr>
              <a:t>parameters”</a:t>
            </a:r>
            <a:endParaRPr lang="en-US" altLang="zh-TW" dirty="0">
              <a:ea typeface="微軟正黑體" panose="020B0604030504040204" pitchFamily="34" charset="-120"/>
            </a:endParaRPr>
          </a:p>
          <a:p>
            <a:r>
              <a:rPr lang="en-US" altLang="zh-TW" dirty="0">
                <a:ea typeface="微軟正黑體" panose="020B0604030504040204" pitchFamily="34" charset="-120"/>
              </a:rPr>
              <a:t>else</a:t>
            </a:r>
          </a:p>
          <a:p>
            <a:r>
              <a:rPr lang="en-US" altLang="zh-TW" dirty="0">
                <a:ea typeface="微軟正黑體" panose="020B0604030504040204" pitchFamily="34" charset="-120"/>
              </a:rPr>
              <a:t>    echo  </a:t>
            </a:r>
            <a:r>
              <a:rPr lang="en-US" altLang="zh-TW" dirty="0" smtClean="0">
                <a:ea typeface="微軟正黑體" panose="020B0604030504040204" pitchFamily="34" charset="-120"/>
              </a:rPr>
              <a:t>“wrong  parameter”</a:t>
            </a:r>
            <a:endParaRPr lang="en-US" altLang="zh-TW" dirty="0">
              <a:ea typeface="微軟正黑體" panose="020B0604030504040204" pitchFamily="34" charset="-120"/>
            </a:endParaRPr>
          </a:p>
          <a:p>
            <a:r>
              <a:rPr lang="en-US" altLang="zh-TW" dirty="0" smtClean="0">
                <a:ea typeface="微軟正黑體" panose="020B0604030504040204" pitchFamily="34" charset="-120"/>
              </a:rPr>
              <a:t>fi</a:t>
            </a:r>
            <a:endParaRPr lang="zh-TW" altLang="en-US" dirty="0"/>
          </a:p>
        </p:txBody>
      </p:sp>
    </p:spTree>
    <p:extLst>
      <p:ext uri="{BB962C8B-B14F-4D97-AF65-F5344CB8AC3E}">
        <p14:creationId xmlns:p14="http://schemas.microsoft.com/office/powerpoint/2010/main" val="3338502225"/>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判斷式範例</a:t>
            </a:r>
            <a:r>
              <a:rPr lang="en-US" altLang="zh-TW" dirty="0" smtClean="0"/>
              <a:t>2</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235</a:t>
            </a:fld>
            <a:endParaRPr lang="zh-TW" altLang="en-US"/>
          </a:p>
        </p:txBody>
      </p:sp>
      <p:sp>
        <p:nvSpPr>
          <p:cNvPr id="7" name="內容版面配置區 6"/>
          <p:cNvSpPr>
            <a:spLocks noGrp="1"/>
          </p:cNvSpPr>
          <p:nvPr>
            <p:ph sz="quarter" idx="1"/>
          </p:nvPr>
        </p:nvSpPr>
        <p:spPr/>
        <p:txBody>
          <a:bodyPr/>
          <a:lstStyle/>
          <a:p>
            <a:r>
              <a:rPr lang="zh-TW" altLang="en-US" dirty="0"/>
              <a:t>測試帳號是否存在</a:t>
            </a:r>
          </a:p>
          <a:p>
            <a:pPr lvl="1"/>
            <a:r>
              <a:rPr lang="zh-TW" altLang="en-US" dirty="0" smtClean="0"/>
              <a:t>寫</a:t>
            </a:r>
            <a:r>
              <a:rPr lang="zh-TW" altLang="en-US" dirty="0"/>
              <a:t>一個指令</a:t>
            </a:r>
            <a:r>
              <a:rPr lang="zh-TW" altLang="en-US" dirty="0" smtClean="0"/>
              <a:t>稿：</a:t>
            </a:r>
            <a:r>
              <a:rPr lang="en-US" altLang="zh-TW" dirty="0" smtClean="0"/>
              <a:t>mytest2.sh</a:t>
            </a:r>
          </a:p>
          <a:p>
            <a:pPr lvl="1"/>
            <a:r>
              <a:rPr lang="zh-TW" altLang="en-US" dirty="0" smtClean="0"/>
              <a:t>執行</a:t>
            </a:r>
            <a:r>
              <a:rPr lang="en-US" altLang="zh-TW" dirty="0" smtClean="0"/>
              <a:t>bash </a:t>
            </a:r>
            <a:r>
              <a:rPr lang="zh-TW" altLang="en-US" dirty="0" smtClean="0"/>
              <a:t> </a:t>
            </a:r>
            <a:r>
              <a:rPr lang="en-US" altLang="zh-TW" dirty="0" smtClean="0"/>
              <a:t>mytest2.sh</a:t>
            </a:r>
            <a:endParaRPr lang="en-US" altLang="zh-TW" dirty="0"/>
          </a:p>
        </p:txBody>
      </p:sp>
      <p:sp>
        <p:nvSpPr>
          <p:cNvPr id="4" name="摺角紙張 3"/>
          <p:cNvSpPr/>
          <p:nvPr/>
        </p:nvSpPr>
        <p:spPr>
          <a:xfrm>
            <a:off x="899592" y="2780928"/>
            <a:ext cx="6912768" cy="3575422"/>
          </a:xfrm>
          <a:prstGeom prst="foldedCorner">
            <a:avLst/>
          </a:prstGeom>
        </p:spPr>
        <p:style>
          <a:lnRef idx="2">
            <a:schemeClr val="accent1"/>
          </a:lnRef>
          <a:fillRef idx="1">
            <a:schemeClr val="lt1"/>
          </a:fillRef>
          <a:effectRef idx="0">
            <a:schemeClr val="accent1"/>
          </a:effectRef>
          <a:fontRef idx="minor">
            <a:schemeClr val="dk1"/>
          </a:fontRef>
        </p:style>
        <p:txBody>
          <a:bodyPr rtlCol="0" anchor="t"/>
          <a:lstStyle/>
          <a:p>
            <a:r>
              <a:rPr lang="en-US" altLang="zh-TW" dirty="0" smtClean="0">
                <a:solidFill>
                  <a:srgbClr val="0070C0"/>
                </a:solidFill>
                <a:latin typeface="微軟正黑體" panose="020B0604030504040204" pitchFamily="34" charset="-120"/>
                <a:ea typeface="微軟正黑體" panose="020B0604030504040204" pitchFamily="34" charset="-120"/>
              </a:rPr>
              <a:t>#!/</a:t>
            </a:r>
            <a:r>
              <a:rPr lang="en-US" altLang="zh-TW" dirty="0">
                <a:solidFill>
                  <a:srgbClr val="0070C0"/>
                </a:solidFill>
                <a:latin typeface="微軟正黑體" panose="020B0604030504040204" pitchFamily="34" charset="-120"/>
                <a:ea typeface="微軟正黑體" panose="020B0604030504040204" pitchFamily="34" charset="-120"/>
              </a:rPr>
              <a:t>bin/bash</a:t>
            </a:r>
          </a:p>
          <a:p>
            <a:r>
              <a:rPr lang="en-US" altLang="zh-TW" dirty="0" smtClean="0">
                <a:ea typeface="微軟正黑體" panose="020B0604030504040204" pitchFamily="34" charset="-120"/>
              </a:rPr>
              <a:t>echo  </a:t>
            </a:r>
            <a:r>
              <a:rPr lang="en-US" altLang="zh-TW" dirty="0">
                <a:ea typeface="微軟正黑體" panose="020B0604030504040204" pitchFamily="34" charset="-120"/>
              </a:rPr>
              <a:t>“Input account to </a:t>
            </a:r>
            <a:r>
              <a:rPr lang="en-US" altLang="zh-TW" dirty="0" smtClean="0">
                <a:ea typeface="微軟正黑體" panose="020B0604030504040204" pitchFamily="34" charset="-120"/>
              </a:rPr>
              <a:t>test : ” </a:t>
            </a:r>
          </a:p>
          <a:p>
            <a:r>
              <a:rPr lang="en-US" altLang="zh-TW" dirty="0" smtClean="0">
                <a:ea typeface="微軟正黑體" panose="020B0604030504040204" pitchFamily="34" charset="-120"/>
              </a:rPr>
              <a:t>read account   	</a:t>
            </a:r>
            <a:r>
              <a:rPr lang="en-US" altLang="zh-TW" dirty="0" smtClean="0">
                <a:solidFill>
                  <a:srgbClr val="00B050"/>
                </a:solidFill>
                <a:ea typeface="微軟正黑體" panose="020B0604030504040204" pitchFamily="34" charset="-120"/>
              </a:rPr>
              <a:t>#read</a:t>
            </a:r>
            <a:r>
              <a:rPr lang="zh-TW" altLang="en-US" dirty="0" smtClean="0">
                <a:solidFill>
                  <a:srgbClr val="00B050"/>
                </a:solidFill>
                <a:ea typeface="微軟正黑體" panose="020B0604030504040204" pitchFamily="34" charset="-120"/>
              </a:rPr>
              <a:t>用來讀取輸入的值</a:t>
            </a:r>
            <a:endParaRPr lang="en-US" altLang="zh-TW" dirty="0" smtClean="0">
              <a:solidFill>
                <a:srgbClr val="00B050"/>
              </a:solidFill>
              <a:ea typeface="微軟正黑體" panose="020B0604030504040204" pitchFamily="34" charset="-120"/>
            </a:endParaRPr>
          </a:p>
          <a:p>
            <a:r>
              <a:rPr lang="en-US" altLang="zh-TW" dirty="0" err="1" smtClean="0">
                <a:ea typeface="微軟正黑體" panose="020B0604030504040204" pitchFamily="34" charset="-120"/>
              </a:rPr>
              <a:t>isExist</a:t>
            </a:r>
            <a:r>
              <a:rPr lang="en-US" altLang="zh-TW" dirty="0">
                <a:ea typeface="微軟正黑體" panose="020B0604030504040204" pitchFamily="34" charset="-120"/>
              </a:rPr>
              <a:t>=$(id “$account”)</a:t>
            </a:r>
            <a:r>
              <a:rPr lang="zh-TW" altLang="en-US" dirty="0">
                <a:ea typeface="微軟正黑體" panose="020B0604030504040204" pitchFamily="34" charset="-120"/>
              </a:rPr>
              <a:t>   </a:t>
            </a:r>
            <a:r>
              <a:rPr lang="en-US" altLang="zh-TW" dirty="0">
                <a:solidFill>
                  <a:srgbClr val="00B050"/>
                </a:solidFill>
                <a:ea typeface="微軟正黑體" panose="020B0604030504040204" pitchFamily="34" charset="-120"/>
              </a:rPr>
              <a:t>#</a:t>
            </a:r>
            <a:r>
              <a:rPr lang="zh-TW" altLang="en-US" dirty="0">
                <a:solidFill>
                  <a:srgbClr val="00B050"/>
                </a:solidFill>
                <a:ea typeface="微軟正黑體" panose="020B0604030504040204" pitchFamily="34" charset="-120"/>
              </a:rPr>
              <a:t>將</a:t>
            </a:r>
            <a:r>
              <a:rPr lang="en-US" altLang="zh-TW" dirty="0">
                <a:solidFill>
                  <a:srgbClr val="00B050"/>
                </a:solidFill>
                <a:ea typeface="微軟正黑體" panose="020B0604030504040204" pitchFamily="34" charset="-120"/>
              </a:rPr>
              <a:t>id</a:t>
            </a:r>
            <a:r>
              <a:rPr lang="zh-TW" altLang="en-US" dirty="0">
                <a:solidFill>
                  <a:srgbClr val="00B050"/>
                </a:solidFill>
                <a:ea typeface="微軟正黑體" panose="020B0604030504040204" pitchFamily="34" charset="-120"/>
              </a:rPr>
              <a:t>執行結果存在</a:t>
            </a:r>
            <a:r>
              <a:rPr lang="en-US" altLang="zh-TW" dirty="0" err="1">
                <a:solidFill>
                  <a:srgbClr val="00B050"/>
                </a:solidFill>
                <a:ea typeface="微軟正黑體" panose="020B0604030504040204" pitchFamily="34" charset="-120"/>
              </a:rPr>
              <a:t>isExist</a:t>
            </a:r>
            <a:endParaRPr lang="en-US" altLang="zh-TW" dirty="0">
              <a:solidFill>
                <a:srgbClr val="00B050"/>
              </a:solidFill>
              <a:ea typeface="微軟正黑體" panose="020B0604030504040204" pitchFamily="34" charset="-120"/>
            </a:endParaRPr>
          </a:p>
          <a:p>
            <a:endParaRPr lang="en-US" altLang="zh-TW" dirty="0">
              <a:ea typeface="微軟正黑體" panose="020B0604030504040204" pitchFamily="34" charset="-120"/>
            </a:endParaRPr>
          </a:p>
          <a:p>
            <a:r>
              <a:rPr lang="en-US" altLang="zh-TW" dirty="0">
                <a:solidFill>
                  <a:srgbClr val="00B050"/>
                </a:solidFill>
                <a:ea typeface="微軟正黑體" panose="020B0604030504040204" pitchFamily="34" charset="-120"/>
              </a:rPr>
              <a:t>#</a:t>
            </a:r>
            <a:r>
              <a:rPr lang="zh-TW" altLang="en-US" dirty="0">
                <a:solidFill>
                  <a:srgbClr val="00B050"/>
                </a:solidFill>
                <a:ea typeface="微軟正黑體" panose="020B0604030504040204" pitchFamily="34" charset="-120"/>
              </a:rPr>
              <a:t>若帳號存在，表示</a:t>
            </a:r>
            <a:r>
              <a:rPr lang="en-US" altLang="zh-TW" dirty="0">
                <a:solidFill>
                  <a:srgbClr val="00B050"/>
                </a:solidFill>
                <a:ea typeface="微軟正黑體" panose="020B0604030504040204" pitchFamily="34" charset="-120"/>
              </a:rPr>
              <a:t>id</a:t>
            </a:r>
            <a:r>
              <a:rPr lang="zh-TW" altLang="en-US" dirty="0">
                <a:solidFill>
                  <a:srgbClr val="00B050"/>
                </a:solidFill>
                <a:ea typeface="微軟正黑體" panose="020B0604030504040204" pitchFamily="34" charset="-120"/>
              </a:rPr>
              <a:t>執行結果會被記錄下來</a:t>
            </a:r>
            <a:endParaRPr lang="en-US" altLang="zh-TW" dirty="0">
              <a:solidFill>
                <a:srgbClr val="00B050"/>
              </a:solidFill>
              <a:ea typeface="微軟正黑體" panose="020B0604030504040204" pitchFamily="34" charset="-120"/>
            </a:endParaRPr>
          </a:p>
          <a:p>
            <a:r>
              <a:rPr lang="en-US" altLang="zh-TW" dirty="0">
                <a:solidFill>
                  <a:srgbClr val="00B050"/>
                </a:solidFill>
                <a:ea typeface="微軟正黑體" panose="020B0604030504040204" pitchFamily="34" charset="-120"/>
              </a:rPr>
              <a:t>#</a:t>
            </a:r>
            <a:r>
              <a:rPr lang="zh-TW" altLang="en-US" dirty="0">
                <a:solidFill>
                  <a:srgbClr val="00B050"/>
                </a:solidFill>
                <a:ea typeface="微軟正黑體" panose="020B0604030504040204" pitchFamily="34" charset="-120"/>
              </a:rPr>
              <a:t>若帳號不存在，表示</a:t>
            </a:r>
            <a:r>
              <a:rPr lang="en-US" altLang="zh-TW" dirty="0" err="1">
                <a:solidFill>
                  <a:srgbClr val="00B050"/>
                </a:solidFill>
                <a:ea typeface="微軟正黑體" panose="020B0604030504040204" pitchFamily="34" charset="-120"/>
              </a:rPr>
              <a:t>stdout</a:t>
            </a:r>
            <a:r>
              <a:rPr lang="zh-TW" altLang="en-US" dirty="0">
                <a:solidFill>
                  <a:srgbClr val="00B050"/>
                </a:solidFill>
                <a:ea typeface="微軟正黑體" panose="020B0604030504040204" pitchFamily="34" charset="-120"/>
              </a:rPr>
              <a:t>會無資料 </a:t>
            </a:r>
            <a:r>
              <a:rPr lang="en-US" altLang="zh-TW" dirty="0">
                <a:solidFill>
                  <a:srgbClr val="00B050"/>
                </a:solidFill>
                <a:ea typeface="微軟正黑體" panose="020B0604030504040204" pitchFamily="34" charset="-120"/>
              </a:rPr>
              <a:t>(</a:t>
            </a:r>
            <a:r>
              <a:rPr lang="zh-TW" altLang="en-US" dirty="0">
                <a:solidFill>
                  <a:srgbClr val="00B050"/>
                </a:solidFill>
                <a:ea typeface="微軟正黑體" panose="020B0604030504040204" pitchFamily="34" charset="-120"/>
              </a:rPr>
              <a:t>只有</a:t>
            </a:r>
            <a:r>
              <a:rPr lang="en-US" altLang="zh-TW" dirty="0" err="1">
                <a:solidFill>
                  <a:srgbClr val="00B050"/>
                </a:solidFill>
                <a:ea typeface="微軟正黑體" panose="020B0604030504040204" pitchFamily="34" charset="-120"/>
              </a:rPr>
              <a:t>stderr</a:t>
            </a:r>
            <a:r>
              <a:rPr lang="en-US" altLang="zh-TW" dirty="0">
                <a:solidFill>
                  <a:srgbClr val="00B050"/>
                </a:solidFill>
                <a:ea typeface="微軟正黑體" panose="020B0604030504040204" pitchFamily="34" charset="-120"/>
              </a:rPr>
              <a:t>)</a:t>
            </a:r>
          </a:p>
          <a:p>
            <a:r>
              <a:rPr lang="en-US" altLang="zh-TW" dirty="0" smtClean="0">
                <a:ea typeface="微軟正黑體" panose="020B0604030504040204" pitchFamily="34" charset="-120"/>
              </a:rPr>
              <a:t>if  </a:t>
            </a:r>
            <a:r>
              <a:rPr lang="en-US" altLang="zh-TW" dirty="0">
                <a:ea typeface="微軟正黑體" panose="020B0604030504040204" pitchFamily="34" charset="-120"/>
              </a:rPr>
              <a:t>[  “$</a:t>
            </a:r>
            <a:r>
              <a:rPr lang="en-US" altLang="zh-TW" dirty="0" err="1">
                <a:ea typeface="微軟正黑體" panose="020B0604030504040204" pitchFamily="34" charset="-120"/>
              </a:rPr>
              <a:t>isExist</a:t>
            </a:r>
            <a:r>
              <a:rPr lang="en-US" altLang="zh-TW" dirty="0">
                <a:ea typeface="微軟正黑體" panose="020B0604030504040204" pitchFamily="34" charset="-120"/>
              </a:rPr>
              <a:t>”  ==  “”  ]; then  </a:t>
            </a:r>
          </a:p>
          <a:p>
            <a:r>
              <a:rPr lang="en-US" altLang="zh-TW" dirty="0">
                <a:ea typeface="微軟正黑體" panose="020B0604030504040204" pitchFamily="34" charset="-120"/>
              </a:rPr>
              <a:t>    echo “not  exist”</a:t>
            </a:r>
          </a:p>
          <a:p>
            <a:r>
              <a:rPr lang="en-US" altLang="zh-TW" dirty="0">
                <a:ea typeface="微軟正黑體" panose="020B0604030504040204" pitchFamily="34" charset="-120"/>
              </a:rPr>
              <a:t>else</a:t>
            </a:r>
          </a:p>
          <a:p>
            <a:r>
              <a:rPr lang="en-US" altLang="zh-TW" dirty="0">
                <a:ea typeface="微軟正黑體" panose="020B0604030504040204" pitchFamily="34" charset="-120"/>
              </a:rPr>
              <a:t>    echo “account </a:t>
            </a:r>
            <a:r>
              <a:rPr lang="en-US" altLang="zh-TW" dirty="0" smtClean="0">
                <a:ea typeface="微軟正黑體" panose="020B0604030504040204" pitchFamily="34" charset="-120"/>
              </a:rPr>
              <a:t>exist</a:t>
            </a:r>
            <a:r>
              <a:rPr lang="en-US" altLang="zh-TW" dirty="0">
                <a:ea typeface="微軟正黑體" panose="020B0604030504040204" pitchFamily="34" charset="-120"/>
              </a:rPr>
              <a:t>”</a:t>
            </a:r>
          </a:p>
          <a:p>
            <a:r>
              <a:rPr lang="en-US" altLang="zh-TW" dirty="0" smtClean="0">
                <a:ea typeface="微軟正黑體" panose="020B0604030504040204" pitchFamily="34" charset="-120"/>
              </a:rPr>
              <a:t>fi</a:t>
            </a:r>
            <a:endParaRPr lang="zh-TW" altLang="en-US" dirty="0"/>
          </a:p>
        </p:txBody>
      </p:sp>
    </p:spTree>
    <p:extLst>
      <p:ext uri="{BB962C8B-B14F-4D97-AF65-F5344CB8AC3E}">
        <p14:creationId xmlns:p14="http://schemas.microsoft.com/office/powerpoint/2010/main" val="2240918300"/>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case</a:t>
            </a:r>
            <a:r>
              <a:rPr lang="zh-TW" altLang="en-US" smtClean="0"/>
              <a:t>流程控制</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236</a:t>
            </a:fld>
            <a:endParaRPr lang="zh-TW" altLang="en-US"/>
          </a:p>
        </p:txBody>
      </p:sp>
      <p:sp>
        <p:nvSpPr>
          <p:cNvPr id="10" name="內容版面配置區 9"/>
          <p:cNvSpPr>
            <a:spLocks noGrp="1"/>
          </p:cNvSpPr>
          <p:nvPr>
            <p:ph sz="quarter" idx="1"/>
          </p:nvPr>
        </p:nvSpPr>
        <p:spPr/>
        <p:txBody>
          <a:bodyPr/>
          <a:lstStyle/>
          <a:p>
            <a:r>
              <a:rPr lang="zh-TW" altLang="en-US" dirty="0" smtClean="0"/>
              <a:t>語法</a:t>
            </a:r>
            <a:endParaRPr lang="en-US" altLang="zh-TW" dirty="0" smtClean="0"/>
          </a:p>
          <a:p>
            <a:pPr lvl="1"/>
            <a:endParaRPr lang="en-US" altLang="zh-TW" dirty="0"/>
          </a:p>
          <a:p>
            <a:pPr lvl="1"/>
            <a:endParaRPr lang="en-US" altLang="zh-TW" dirty="0" smtClean="0"/>
          </a:p>
          <a:p>
            <a:pPr lvl="1"/>
            <a:endParaRPr lang="en-US" altLang="zh-TW" dirty="0" smtClean="0"/>
          </a:p>
          <a:p>
            <a:r>
              <a:rPr lang="zh-TW" altLang="en-US" dirty="0" smtClean="0"/>
              <a:t>範例</a:t>
            </a:r>
            <a:endParaRPr lang="zh-TW" altLang="en-US" dirty="0"/>
          </a:p>
        </p:txBody>
      </p:sp>
      <p:sp>
        <p:nvSpPr>
          <p:cNvPr id="6" name="矩形 5"/>
          <p:cNvSpPr/>
          <p:nvPr/>
        </p:nvSpPr>
        <p:spPr>
          <a:xfrm>
            <a:off x="2123728" y="1211268"/>
            <a:ext cx="4572000" cy="1569660"/>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r>
              <a:rPr lang="en-US" altLang="zh-TW" sz="1600" dirty="0" smtClean="0">
                <a:latin typeface="微軟正黑體" panose="020B0604030504040204" pitchFamily="34" charset="-120"/>
                <a:ea typeface="微軟正黑體" panose="020B0604030504040204" pitchFamily="34" charset="-120"/>
                <a:cs typeface="Arial Unicode MS" panose="020B0604020202020204" pitchFamily="34" charset="-120"/>
              </a:rPr>
              <a:t>case  string  in</a:t>
            </a:r>
            <a:endParaRPr lang="en-US" altLang="zh-TW" sz="1600" dirty="0">
              <a:latin typeface="微軟正黑體" panose="020B0604030504040204" pitchFamily="34" charset="-120"/>
              <a:ea typeface="微軟正黑體" panose="020B0604030504040204" pitchFamily="34" charset="-120"/>
              <a:cs typeface="Arial Unicode MS" panose="020B0604020202020204" pitchFamily="34" charset="-120"/>
            </a:endParaRPr>
          </a:p>
          <a:p>
            <a:r>
              <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rPr>
              <a:t>　　樣式</a:t>
            </a:r>
            <a:r>
              <a:rPr lang="en-US" altLang="zh-TW" sz="1600" dirty="0" smtClean="0">
                <a:latin typeface="微軟正黑體" panose="020B0604030504040204" pitchFamily="34" charset="-120"/>
                <a:ea typeface="微軟正黑體" panose="020B0604030504040204" pitchFamily="34" charset="-120"/>
                <a:cs typeface="Arial Unicode MS" panose="020B0604020202020204" pitchFamily="34" charset="-120"/>
              </a:rPr>
              <a:t>1  )  </a:t>
            </a:r>
            <a:r>
              <a:rPr lang="zh-TW" altLang="en-US" sz="1600" dirty="0" smtClean="0">
                <a:latin typeface="微軟正黑體" panose="020B0604030504040204" pitchFamily="34" charset="-120"/>
                <a:ea typeface="微軟正黑體" panose="020B0604030504040204" pitchFamily="34" charset="-120"/>
                <a:cs typeface="Arial Unicode MS" panose="020B0604020202020204" pitchFamily="34" charset="-120"/>
              </a:rPr>
              <a:t>指令敘述  </a:t>
            </a:r>
            <a:r>
              <a:rPr lang="en-US" altLang="zh-TW" sz="1600" dirty="0" smtClean="0">
                <a:latin typeface="微軟正黑體" panose="020B0604030504040204" pitchFamily="34" charset="-120"/>
                <a:ea typeface="微軟正黑體" panose="020B0604030504040204" pitchFamily="34" charset="-120"/>
                <a:cs typeface="Arial Unicode MS" panose="020B0604020202020204" pitchFamily="34" charset="-120"/>
              </a:rPr>
              <a:t>1</a:t>
            </a:r>
            <a:r>
              <a:rPr lang="en-US" altLang="zh-TW" sz="1600" dirty="0">
                <a:latin typeface="微軟正黑體" panose="020B0604030504040204" pitchFamily="34" charset="-120"/>
                <a:ea typeface="微軟正黑體" panose="020B0604030504040204" pitchFamily="34" charset="-120"/>
                <a:cs typeface="Arial Unicode MS" panose="020B0604020202020204" pitchFamily="34" charset="-120"/>
              </a:rPr>
              <a:t>;;</a:t>
            </a:r>
          </a:p>
          <a:p>
            <a:r>
              <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rPr>
              <a:t>　　樣式</a:t>
            </a:r>
            <a:r>
              <a:rPr lang="en-US" altLang="zh-TW" sz="1600" dirty="0" smtClean="0">
                <a:latin typeface="微軟正黑體" panose="020B0604030504040204" pitchFamily="34" charset="-120"/>
                <a:ea typeface="微軟正黑體" panose="020B0604030504040204" pitchFamily="34" charset="-120"/>
                <a:cs typeface="Arial Unicode MS" panose="020B0604020202020204" pitchFamily="34" charset="-120"/>
              </a:rPr>
              <a:t>2  )  </a:t>
            </a:r>
            <a:r>
              <a:rPr lang="zh-TW" altLang="en-US" sz="1600" dirty="0" smtClean="0">
                <a:latin typeface="微軟正黑體" panose="020B0604030504040204" pitchFamily="34" charset="-120"/>
                <a:ea typeface="微軟正黑體" panose="020B0604030504040204" pitchFamily="34" charset="-120"/>
                <a:cs typeface="Arial Unicode MS" panose="020B0604020202020204" pitchFamily="34" charset="-120"/>
              </a:rPr>
              <a:t>指令敘述  </a:t>
            </a:r>
            <a:r>
              <a:rPr lang="en-US" altLang="zh-TW" sz="1600" dirty="0" smtClean="0">
                <a:latin typeface="微軟正黑體" panose="020B0604030504040204" pitchFamily="34" charset="-120"/>
                <a:ea typeface="微軟正黑體" panose="020B0604030504040204" pitchFamily="34" charset="-120"/>
                <a:cs typeface="Arial Unicode MS" panose="020B0604020202020204" pitchFamily="34" charset="-120"/>
              </a:rPr>
              <a:t>2</a:t>
            </a:r>
            <a:r>
              <a:rPr lang="en-US" altLang="zh-TW" sz="1600" dirty="0">
                <a:latin typeface="微軟正黑體" panose="020B0604030504040204" pitchFamily="34" charset="-120"/>
                <a:ea typeface="微軟正黑體" panose="020B0604030504040204" pitchFamily="34" charset="-120"/>
                <a:cs typeface="Arial Unicode MS" panose="020B0604020202020204" pitchFamily="34" charset="-120"/>
              </a:rPr>
              <a:t>;;</a:t>
            </a:r>
          </a:p>
          <a:p>
            <a:r>
              <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rPr>
              <a:t>　　樣式</a:t>
            </a:r>
            <a:r>
              <a:rPr lang="en-US" altLang="zh-TW" sz="1600" dirty="0" smtClean="0">
                <a:latin typeface="微軟正黑體" panose="020B0604030504040204" pitchFamily="34" charset="-120"/>
                <a:ea typeface="微軟正黑體" panose="020B0604030504040204" pitchFamily="34" charset="-120"/>
                <a:cs typeface="Arial Unicode MS" panose="020B0604020202020204" pitchFamily="34" charset="-120"/>
              </a:rPr>
              <a:t>3  )  </a:t>
            </a:r>
            <a:r>
              <a:rPr lang="zh-TW" altLang="en-US" sz="1600" dirty="0" smtClean="0">
                <a:latin typeface="微軟正黑體" panose="020B0604030504040204" pitchFamily="34" charset="-120"/>
                <a:ea typeface="微軟正黑體" panose="020B0604030504040204" pitchFamily="34" charset="-120"/>
                <a:cs typeface="Arial Unicode MS" panose="020B0604020202020204" pitchFamily="34" charset="-120"/>
              </a:rPr>
              <a:t>指令敘述  </a:t>
            </a:r>
            <a:r>
              <a:rPr lang="en-US" altLang="zh-TW" sz="1600" dirty="0" smtClean="0">
                <a:latin typeface="微軟正黑體" panose="020B0604030504040204" pitchFamily="34" charset="-120"/>
                <a:ea typeface="微軟正黑體" panose="020B0604030504040204" pitchFamily="34" charset="-120"/>
                <a:cs typeface="Arial Unicode MS" panose="020B0604020202020204" pitchFamily="34" charset="-120"/>
              </a:rPr>
              <a:t>3;;  </a:t>
            </a:r>
            <a:endParaRPr lang="en-US" altLang="zh-TW" sz="1600" dirty="0">
              <a:latin typeface="微軟正黑體" panose="020B0604030504040204" pitchFamily="34" charset="-120"/>
              <a:ea typeface="微軟正黑體" panose="020B0604030504040204" pitchFamily="34" charset="-120"/>
              <a:cs typeface="Arial Unicode MS" panose="020B0604020202020204" pitchFamily="34" charset="-120"/>
            </a:endParaRPr>
          </a:p>
          <a:p>
            <a:r>
              <a:rPr lang="zh-TW" altLang="en-US" sz="1600" dirty="0" smtClean="0">
                <a:latin typeface="微軟正黑體" panose="020B0604030504040204" pitchFamily="34" charset="-120"/>
                <a:ea typeface="微軟正黑體" panose="020B0604030504040204" pitchFamily="34" charset="-120"/>
                <a:cs typeface="Arial Unicode MS" panose="020B0604020202020204" pitchFamily="34" charset="-120"/>
              </a:rPr>
              <a:t>　　*  </a:t>
            </a:r>
            <a:r>
              <a:rPr lang="en-US" altLang="zh-TW" sz="1600" dirty="0" smtClean="0">
                <a:latin typeface="微軟正黑體" panose="020B0604030504040204" pitchFamily="34" charset="-120"/>
                <a:ea typeface="微軟正黑體" panose="020B0604030504040204" pitchFamily="34" charset="-120"/>
                <a:cs typeface="Arial Unicode MS" panose="020B0604020202020204" pitchFamily="34" charset="-120"/>
              </a:rPr>
              <a:t>)  </a:t>
            </a:r>
            <a:r>
              <a:rPr lang="zh-TW" altLang="en-US" sz="1600" dirty="0" smtClean="0">
                <a:latin typeface="微軟正黑體" panose="020B0604030504040204" pitchFamily="34" charset="-120"/>
                <a:ea typeface="微軟正黑體" panose="020B0604030504040204" pitchFamily="34" charset="-120"/>
                <a:cs typeface="Arial Unicode MS" panose="020B0604020202020204" pitchFamily="34" charset="-120"/>
              </a:rPr>
              <a:t>指令敘述  </a:t>
            </a:r>
            <a:r>
              <a:rPr lang="en-US" altLang="zh-TW" sz="1600" dirty="0" smtClean="0">
                <a:latin typeface="微軟正黑體" panose="020B0604030504040204" pitchFamily="34" charset="-120"/>
                <a:ea typeface="微軟正黑體" panose="020B0604030504040204" pitchFamily="34" charset="-120"/>
                <a:cs typeface="Arial Unicode MS" panose="020B0604020202020204" pitchFamily="34" charset="-120"/>
              </a:rPr>
              <a:t>4</a:t>
            </a:r>
            <a:r>
              <a:rPr lang="en-US" altLang="zh-TW" sz="1600" dirty="0">
                <a:latin typeface="微軟正黑體" panose="020B0604030504040204" pitchFamily="34" charset="-120"/>
                <a:ea typeface="微軟正黑體" panose="020B0604030504040204" pitchFamily="34" charset="-120"/>
                <a:cs typeface="Arial Unicode MS" panose="020B0604020202020204" pitchFamily="34" charset="-120"/>
              </a:rPr>
              <a:t>;;</a:t>
            </a:r>
          </a:p>
          <a:p>
            <a:r>
              <a:rPr lang="en-US" altLang="zh-TW" sz="1600" dirty="0" err="1">
                <a:latin typeface="微軟正黑體" panose="020B0604030504040204" pitchFamily="34" charset="-120"/>
                <a:ea typeface="微軟正黑體" panose="020B0604030504040204" pitchFamily="34" charset="-120"/>
                <a:cs typeface="Arial Unicode MS" panose="020B0604020202020204" pitchFamily="34" charset="-120"/>
              </a:rPr>
              <a:t>esac</a:t>
            </a:r>
            <a:endPar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endParaRPr>
          </a:p>
        </p:txBody>
      </p:sp>
      <p:sp>
        <p:nvSpPr>
          <p:cNvPr id="5" name="摺角紙張 4"/>
          <p:cNvSpPr/>
          <p:nvPr/>
        </p:nvSpPr>
        <p:spPr>
          <a:xfrm>
            <a:off x="1691680" y="3003222"/>
            <a:ext cx="5112568" cy="3718888"/>
          </a:xfrm>
          <a:prstGeom prst="foldedCorner">
            <a:avLst/>
          </a:prstGeom>
        </p:spPr>
        <p:style>
          <a:lnRef idx="2">
            <a:schemeClr val="accent1"/>
          </a:lnRef>
          <a:fillRef idx="1">
            <a:schemeClr val="lt1"/>
          </a:fillRef>
          <a:effectRef idx="0">
            <a:schemeClr val="accent1"/>
          </a:effectRef>
          <a:fontRef idx="minor">
            <a:schemeClr val="dk1"/>
          </a:fontRef>
        </p:style>
        <p:txBody>
          <a:bodyPr rtlCol="0" anchor="t"/>
          <a:lstStyle/>
          <a:p>
            <a:r>
              <a:rPr lang="en-US" altLang="zh-TW" dirty="0">
                <a:solidFill>
                  <a:srgbClr val="0070C0"/>
                </a:solidFill>
                <a:ea typeface="微軟正黑體" panose="020B0604030504040204" pitchFamily="34" charset="-120"/>
                <a:cs typeface="Arial Unicode MS" panose="020B0604020202020204" pitchFamily="34" charset="-120"/>
              </a:rPr>
              <a:t>#!/bin/bash</a:t>
            </a:r>
            <a:r>
              <a:rPr lang="en-US" altLang="zh-TW" dirty="0">
                <a:ea typeface="微軟正黑體" panose="020B0604030504040204" pitchFamily="34" charset="-120"/>
                <a:cs typeface="Arial Unicode MS" panose="020B0604020202020204" pitchFamily="34" charset="-120"/>
              </a:rPr>
              <a:t/>
            </a:r>
            <a:br>
              <a:rPr lang="en-US" altLang="zh-TW" dirty="0">
                <a:ea typeface="微軟正黑體" panose="020B0604030504040204" pitchFamily="34" charset="-120"/>
                <a:cs typeface="Arial Unicode MS" panose="020B0604020202020204" pitchFamily="34" charset="-120"/>
              </a:rPr>
            </a:br>
            <a:r>
              <a:rPr lang="en-US" altLang="zh-TW" dirty="0">
                <a:cs typeface="Arial Unicode MS" panose="020B0604020202020204" pitchFamily="34" charset="-120"/>
              </a:rPr>
              <a:t>echo “Please  input  yes  or  no</a:t>
            </a:r>
            <a:r>
              <a:rPr lang="en-US" altLang="zh-TW" dirty="0" smtClean="0">
                <a:cs typeface="Arial Unicode MS" panose="020B0604020202020204" pitchFamily="34" charset="-120"/>
              </a:rPr>
              <a:t>: ”</a:t>
            </a:r>
            <a:endParaRPr lang="en-US" altLang="zh-TW" dirty="0" smtClean="0">
              <a:ea typeface="微軟正黑體" panose="020B0604030504040204" pitchFamily="34" charset="-120"/>
              <a:cs typeface="Arial Unicode MS" panose="020B0604020202020204" pitchFamily="34" charset="-120"/>
            </a:endParaRPr>
          </a:p>
          <a:p>
            <a:r>
              <a:rPr lang="en-US" altLang="zh-TW" dirty="0" smtClean="0">
                <a:ea typeface="微軟正黑體" panose="020B0604030504040204" pitchFamily="34" charset="-120"/>
                <a:cs typeface="Arial Unicode MS" panose="020B0604020202020204" pitchFamily="34" charset="-120"/>
              </a:rPr>
              <a:t>read  ANS</a:t>
            </a:r>
            <a:r>
              <a:rPr lang="en-US" altLang="zh-TW" dirty="0">
                <a:ea typeface="微軟正黑體" panose="020B0604030504040204" pitchFamily="34" charset="-120"/>
                <a:cs typeface="Arial Unicode MS" panose="020B0604020202020204" pitchFamily="34" charset="-120"/>
              </a:rPr>
              <a:t/>
            </a:r>
            <a:br>
              <a:rPr lang="en-US" altLang="zh-TW" dirty="0">
                <a:ea typeface="微軟正黑體" panose="020B0604030504040204" pitchFamily="34" charset="-120"/>
                <a:cs typeface="Arial Unicode MS" panose="020B0604020202020204" pitchFamily="34" charset="-120"/>
              </a:rPr>
            </a:br>
            <a:r>
              <a:rPr lang="en-US" altLang="zh-TW" dirty="0" smtClean="0">
                <a:ea typeface="微軟正黑體" panose="020B0604030504040204" pitchFamily="34" charset="-120"/>
                <a:cs typeface="Arial Unicode MS" panose="020B0604020202020204" pitchFamily="34" charset="-120"/>
              </a:rPr>
              <a:t>case  “$ANS”  </a:t>
            </a:r>
            <a:r>
              <a:rPr lang="en-US" altLang="zh-TW" dirty="0">
                <a:ea typeface="微軟正黑體" panose="020B0604030504040204" pitchFamily="34" charset="-120"/>
                <a:cs typeface="Arial Unicode MS" panose="020B0604020202020204" pitchFamily="34" charset="-120"/>
              </a:rPr>
              <a:t>in</a:t>
            </a:r>
            <a:br>
              <a:rPr lang="en-US" altLang="zh-TW" dirty="0">
                <a:ea typeface="微軟正黑體" panose="020B0604030504040204" pitchFamily="34" charset="-120"/>
                <a:cs typeface="Arial Unicode MS" panose="020B0604020202020204" pitchFamily="34" charset="-120"/>
              </a:rPr>
            </a:br>
            <a:r>
              <a:rPr lang="zh-TW" altLang="en-US" dirty="0">
                <a:ea typeface="微軟正黑體" panose="020B0604030504040204" pitchFamily="34" charset="-120"/>
                <a:cs typeface="Arial Unicode MS" panose="020B0604020202020204" pitchFamily="34" charset="-120"/>
              </a:rPr>
              <a:t>　　</a:t>
            </a:r>
            <a:r>
              <a:rPr lang="en-US" altLang="zh-TW" dirty="0">
                <a:ea typeface="微軟正黑體" panose="020B0604030504040204" pitchFamily="34" charset="-120"/>
                <a:cs typeface="Arial Unicode MS" panose="020B0604020202020204" pitchFamily="34" charset="-120"/>
              </a:rPr>
              <a:t>[</a:t>
            </a:r>
            <a:r>
              <a:rPr lang="en-US" altLang="zh-TW" dirty="0" err="1">
                <a:ea typeface="微軟正黑體" panose="020B0604030504040204" pitchFamily="34" charset="-120"/>
                <a:cs typeface="Arial Unicode MS" panose="020B0604020202020204" pitchFamily="34" charset="-120"/>
              </a:rPr>
              <a:t>Yy</a:t>
            </a:r>
            <a:r>
              <a:rPr lang="en-US" altLang="zh-TW" dirty="0">
                <a:ea typeface="微軟正黑體" panose="020B0604030504040204" pitchFamily="34" charset="-120"/>
                <a:cs typeface="Arial Unicode MS" panose="020B0604020202020204" pitchFamily="34" charset="-120"/>
              </a:rPr>
              <a:t>]  |  yes  |  YES  )</a:t>
            </a:r>
            <a:br>
              <a:rPr lang="en-US" altLang="zh-TW" dirty="0">
                <a:ea typeface="微軟正黑體" panose="020B0604030504040204" pitchFamily="34" charset="-120"/>
                <a:cs typeface="Arial Unicode MS" panose="020B0604020202020204" pitchFamily="34" charset="-120"/>
              </a:rPr>
            </a:br>
            <a:r>
              <a:rPr lang="zh-TW" altLang="en-US" dirty="0">
                <a:ea typeface="微軟正黑體" panose="020B0604030504040204" pitchFamily="34" charset="-120"/>
                <a:cs typeface="Arial Unicode MS" panose="020B0604020202020204" pitchFamily="34" charset="-120"/>
              </a:rPr>
              <a:t>　　</a:t>
            </a:r>
            <a:r>
              <a:rPr lang="en-US" altLang="zh-TW" dirty="0">
                <a:ea typeface="微軟正黑體" panose="020B0604030504040204" pitchFamily="34" charset="-120"/>
                <a:cs typeface="Arial Unicode MS" panose="020B0604020202020204" pitchFamily="34" charset="-120"/>
              </a:rPr>
              <a:t>echo  “You  mean  YES</a:t>
            </a:r>
            <a:r>
              <a:rPr lang="en-US" altLang="zh-TW" dirty="0" smtClean="0">
                <a:ea typeface="微軟正黑體" panose="020B0604030504040204" pitchFamily="34" charset="-120"/>
                <a:cs typeface="Arial Unicode MS" panose="020B0604020202020204" pitchFamily="34" charset="-120"/>
              </a:rPr>
              <a:t>!!”;;</a:t>
            </a:r>
          </a:p>
          <a:p>
            <a:r>
              <a:rPr lang="en-US" altLang="zh-TW" dirty="0">
                <a:ea typeface="微軟正黑體" panose="020B0604030504040204" pitchFamily="34" charset="-120"/>
                <a:cs typeface="Arial Unicode MS" panose="020B0604020202020204" pitchFamily="34" charset="-120"/>
              </a:rPr>
              <a:t/>
            </a:r>
            <a:br>
              <a:rPr lang="en-US" altLang="zh-TW" dirty="0">
                <a:ea typeface="微軟正黑體" panose="020B0604030504040204" pitchFamily="34" charset="-120"/>
                <a:cs typeface="Arial Unicode MS" panose="020B0604020202020204" pitchFamily="34" charset="-120"/>
              </a:rPr>
            </a:br>
            <a:r>
              <a:rPr lang="zh-TW" altLang="en-US" dirty="0">
                <a:ea typeface="微軟正黑體" panose="020B0604030504040204" pitchFamily="34" charset="-120"/>
                <a:cs typeface="Arial Unicode MS" panose="020B0604020202020204" pitchFamily="34" charset="-120"/>
              </a:rPr>
              <a:t>　　</a:t>
            </a:r>
            <a:r>
              <a:rPr lang="en-US" altLang="zh-TW" dirty="0">
                <a:ea typeface="微軟正黑體" panose="020B0604030504040204" pitchFamily="34" charset="-120"/>
                <a:cs typeface="Arial Unicode MS" panose="020B0604020202020204" pitchFamily="34" charset="-120"/>
              </a:rPr>
              <a:t>[</a:t>
            </a:r>
            <a:r>
              <a:rPr lang="en-US" altLang="zh-TW" dirty="0" err="1">
                <a:ea typeface="微軟正黑體" panose="020B0604030504040204" pitchFamily="34" charset="-120"/>
                <a:cs typeface="Arial Unicode MS" panose="020B0604020202020204" pitchFamily="34" charset="-120"/>
              </a:rPr>
              <a:t>Nn</a:t>
            </a:r>
            <a:r>
              <a:rPr lang="en-US" altLang="zh-TW" dirty="0">
                <a:ea typeface="微軟正黑體" panose="020B0604030504040204" pitchFamily="34" charset="-120"/>
                <a:cs typeface="Arial Unicode MS" panose="020B0604020202020204" pitchFamily="34" charset="-120"/>
              </a:rPr>
              <a:t>]  |  no  |  NO  )</a:t>
            </a:r>
            <a:br>
              <a:rPr lang="en-US" altLang="zh-TW" dirty="0">
                <a:ea typeface="微軟正黑體" panose="020B0604030504040204" pitchFamily="34" charset="-120"/>
                <a:cs typeface="Arial Unicode MS" panose="020B0604020202020204" pitchFamily="34" charset="-120"/>
              </a:rPr>
            </a:br>
            <a:r>
              <a:rPr lang="zh-TW" altLang="en-US" dirty="0">
                <a:ea typeface="微軟正黑體" panose="020B0604030504040204" pitchFamily="34" charset="-120"/>
                <a:cs typeface="Arial Unicode MS" panose="020B0604020202020204" pitchFamily="34" charset="-120"/>
              </a:rPr>
              <a:t>　　</a:t>
            </a:r>
            <a:r>
              <a:rPr lang="en-US" altLang="zh-TW" dirty="0">
                <a:ea typeface="微軟正黑體" panose="020B0604030504040204" pitchFamily="34" charset="-120"/>
                <a:cs typeface="Arial Unicode MS" panose="020B0604020202020204" pitchFamily="34" charset="-120"/>
              </a:rPr>
              <a:t>echo  “You  mean  NO!!”;;</a:t>
            </a:r>
            <a:br>
              <a:rPr lang="en-US" altLang="zh-TW" dirty="0">
                <a:ea typeface="微軟正黑體" panose="020B0604030504040204" pitchFamily="34" charset="-120"/>
                <a:cs typeface="Arial Unicode MS" panose="020B0604020202020204" pitchFamily="34" charset="-120"/>
              </a:rPr>
            </a:br>
            <a:endParaRPr lang="en-US" altLang="zh-TW" dirty="0" smtClean="0">
              <a:ea typeface="微軟正黑體" panose="020B0604030504040204" pitchFamily="34" charset="-120"/>
              <a:cs typeface="Arial Unicode MS" panose="020B0604020202020204" pitchFamily="34" charset="-120"/>
            </a:endParaRPr>
          </a:p>
          <a:p>
            <a:r>
              <a:rPr lang="zh-TW" altLang="en-US" dirty="0">
                <a:ea typeface="微軟正黑體" panose="020B0604030504040204" pitchFamily="34" charset="-120"/>
                <a:cs typeface="Arial Unicode MS" panose="020B0604020202020204" pitchFamily="34" charset="-120"/>
              </a:rPr>
              <a:t>　　*  </a:t>
            </a:r>
            <a:r>
              <a:rPr lang="en-US" altLang="zh-TW" dirty="0">
                <a:ea typeface="微軟正黑體" panose="020B0604030504040204" pitchFamily="34" charset="-120"/>
                <a:cs typeface="Arial Unicode MS" panose="020B0604020202020204" pitchFamily="34" charset="-120"/>
              </a:rPr>
              <a:t>)</a:t>
            </a:r>
            <a:br>
              <a:rPr lang="en-US" altLang="zh-TW" dirty="0">
                <a:ea typeface="微軟正黑體" panose="020B0604030504040204" pitchFamily="34" charset="-120"/>
                <a:cs typeface="Arial Unicode MS" panose="020B0604020202020204" pitchFamily="34" charset="-120"/>
              </a:rPr>
            </a:br>
            <a:r>
              <a:rPr lang="zh-TW" altLang="en-US" dirty="0">
                <a:ea typeface="微軟正黑體" panose="020B0604030504040204" pitchFamily="34" charset="-120"/>
                <a:cs typeface="Arial Unicode MS" panose="020B0604020202020204" pitchFamily="34" charset="-120"/>
              </a:rPr>
              <a:t>　　</a:t>
            </a:r>
            <a:r>
              <a:rPr lang="en-US" altLang="zh-TW" dirty="0">
                <a:ea typeface="微軟正黑體" panose="020B0604030504040204" pitchFamily="34" charset="-120"/>
                <a:cs typeface="Arial Unicode MS" panose="020B0604020202020204" pitchFamily="34" charset="-120"/>
              </a:rPr>
              <a:t>echo  “</a:t>
            </a:r>
            <a:r>
              <a:rPr lang="en-US" altLang="zh-TW" dirty="0" err="1">
                <a:ea typeface="微軟正黑體" panose="020B0604030504040204" pitchFamily="34" charset="-120"/>
                <a:cs typeface="Arial Unicode MS" panose="020B0604020202020204" pitchFamily="34" charset="-120"/>
              </a:rPr>
              <a:t>byebye</a:t>
            </a:r>
            <a:r>
              <a:rPr lang="en-US" altLang="zh-TW" dirty="0">
                <a:ea typeface="微軟正黑體" panose="020B0604030504040204" pitchFamily="34" charset="-120"/>
                <a:cs typeface="Arial Unicode MS" panose="020B0604020202020204" pitchFamily="34" charset="-120"/>
              </a:rPr>
              <a:t>”;;</a:t>
            </a:r>
            <a:br>
              <a:rPr lang="en-US" altLang="zh-TW" dirty="0">
                <a:ea typeface="微軟正黑體" panose="020B0604030504040204" pitchFamily="34" charset="-120"/>
                <a:cs typeface="Arial Unicode MS" panose="020B0604020202020204" pitchFamily="34" charset="-120"/>
              </a:rPr>
            </a:br>
            <a:r>
              <a:rPr lang="en-US" altLang="zh-TW" dirty="0" err="1">
                <a:ea typeface="微軟正黑體" panose="020B0604030504040204" pitchFamily="34" charset="-120"/>
                <a:cs typeface="Arial Unicode MS" panose="020B0604020202020204" pitchFamily="34" charset="-120"/>
              </a:rPr>
              <a:t>esac</a:t>
            </a:r>
            <a:r>
              <a:rPr lang="en-US" altLang="zh-TW" dirty="0">
                <a:ea typeface="微軟正黑體" panose="020B0604030504040204" pitchFamily="34" charset="-120"/>
                <a:cs typeface="Arial Unicode MS" panose="020B0604020202020204" pitchFamily="34" charset="-120"/>
              </a:rPr>
              <a:t>  </a:t>
            </a:r>
            <a:endParaRPr lang="zh-TW" altLang="en-US" dirty="0"/>
          </a:p>
        </p:txBody>
      </p:sp>
      <p:sp>
        <p:nvSpPr>
          <p:cNvPr id="8" name="矩形 7"/>
          <p:cNvSpPr/>
          <p:nvPr/>
        </p:nvSpPr>
        <p:spPr>
          <a:xfrm>
            <a:off x="4932040" y="5879013"/>
            <a:ext cx="2954655" cy="646331"/>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zh-TW" altLang="en-US" dirty="0" smtClean="0">
                <a:latin typeface="微軟正黑體" panose="020B0604030504040204" pitchFamily="34" charset="-120"/>
              </a:rPr>
              <a:t>前面兩種樣式都不符合時，</a:t>
            </a:r>
            <a:endParaRPr lang="en-US" altLang="zh-TW" dirty="0" smtClean="0">
              <a:latin typeface="微軟正黑體" panose="020B0604030504040204" pitchFamily="34" charset="-120"/>
            </a:endParaRPr>
          </a:p>
          <a:p>
            <a:r>
              <a:rPr lang="zh-TW" altLang="en-US" dirty="0" smtClean="0">
                <a:latin typeface="微軟正黑體" panose="020B0604030504040204" pitchFamily="34" charset="-120"/>
              </a:rPr>
              <a:t>才</a:t>
            </a:r>
            <a:r>
              <a:rPr lang="zh-TW" altLang="en-US" dirty="0">
                <a:latin typeface="微軟正黑體" panose="020B0604030504040204" pitchFamily="34" charset="-120"/>
              </a:rPr>
              <a:t>會</a:t>
            </a:r>
            <a:r>
              <a:rPr lang="zh-TW" altLang="en-US" dirty="0" smtClean="0">
                <a:latin typeface="微軟正黑體" panose="020B0604030504040204" pitchFamily="34" charset="-120"/>
              </a:rPr>
              <a:t>執行</a:t>
            </a:r>
            <a:r>
              <a:rPr lang="en-US" altLang="zh-TW" dirty="0" err="1" smtClean="0">
                <a:latin typeface="微軟正黑體" panose="020B0604030504040204" pitchFamily="34" charset="-120"/>
              </a:rPr>
              <a:t>byebye</a:t>
            </a:r>
            <a:endParaRPr lang="zh-TW" altLang="en-US" dirty="0">
              <a:latin typeface="微軟正黑體" panose="020B0604030504040204" pitchFamily="34" charset="-120"/>
            </a:endParaRPr>
          </a:p>
        </p:txBody>
      </p:sp>
    </p:spTree>
    <p:extLst>
      <p:ext uri="{BB962C8B-B14F-4D97-AF65-F5344CB8AC3E}">
        <p14:creationId xmlns:p14="http://schemas.microsoft.com/office/powerpoint/2010/main" val="315869112"/>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for...do...done</a:t>
            </a:r>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237</a:t>
            </a:fld>
            <a:endParaRPr lang="zh-TW" altLang="en-US"/>
          </a:p>
        </p:txBody>
      </p:sp>
      <p:sp>
        <p:nvSpPr>
          <p:cNvPr id="3" name="內容版面配置區 2"/>
          <p:cNvSpPr>
            <a:spLocks noGrp="1"/>
          </p:cNvSpPr>
          <p:nvPr>
            <p:ph sz="quarter" idx="1"/>
          </p:nvPr>
        </p:nvSpPr>
        <p:spPr/>
        <p:txBody>
          <a:bodyPr>
            <a:normAutofit/>
          </a:bodyPr>
          <a:lstStyle/>
          <a:p>
            <a:r>
              <a:rPr lang="zh-TW" altLang="en-US" dirty="0"/>
              <a:t>腳本範例</a:t>
            </a:r>
            <a:r>
              <a:rPr lang="zh-TW" altLang="en-US" dirty="0" smtClean="0"/>
              <a:t>：</a:t>
            </a:r>
            <a:endParaRPr lang="en-US" altLang="zh-TW" dirty="0" smtClean="0"/>
          </a:p>
          <a:p>
            <a:pPr lvl="1"/>
            <a:endParaRPr lang="en-US" altLang="zh-TW" dirty="0" smtClean="0"/>
          </a:p>
          <a:p>
            <a:pPr lvl="1"/>
            <a:endParaRPr lang="en-US" altLang="zh-TW" dirty="0" smtClean="0"/>
          </a:p>
          <a:p>
            <a:pPr lvl="1"/>
            <a:endParaRPr lang="en-US" altLang="zh-TW" dirty="0" smtClean="0"/>
          </a:p>
        </p:txBody>
      </p:sp>
      <p:sp>
        <p:nvSpPr>
          <p:cNvPr id="10" name="矩形 9"/>
          <p:cNvSpPr/>
          <p:nvPr/>
        </p:nvSpPr>
        <p:spPr>
          <a:xfrm>
            <a:off x="4665197" y="2442374"/>
            <a:ext cx="1289135" cy="338554"/>
          </a:xfrm>
          <a:prstGeom prst="rect">
            <a:avLst/>
          </a:prstGeom>
        </p:spPr>
        <p:txBody>
          <a:bodyPr wrap="none">
            <a:spAutoFit/>
          </a:bodyPr>
          <a:lstStyle/>
          <a:p>
            <a:r>
              <a:rPr lang="zh-TW" altLang="en-US" sz="1600" dirty="0"/>
              <a:t>印出  </a:t>
            </a:r>
            <a:r>
              <a:rPr lang="en-US" altLang="zh-TW" sz="1600" dirty="0"/>
              <a:t>0  ~  9</a:t>
            </a:r>
          </a:p>
        </p:txBody>
      </p:sp>
      <p:sp>
        <p:nvSpPr>
          <p:cNvPr id="11" name="矩形 10"/>
          <p:cNvSpPr/>
          <p:nvPr/>
        </p:nvSpPr>
        <p:spPr>
          <a:xfrm>
            <a:off x="4644008" y="3930882"/>
            <a:ext cx="2704266" cy="338554"/>
          </a:xfrm>
          <a:prstGeom prst="rect">
            <a:avLst/>
          </a:prstGeom>
        </p:spPr>
        <p:txBody>
          <a:bodyPr wrap="none">
            <a:spAutoFit/>
          </a:bodyPr>
          <a:lstStyle/>
          <a:p>
            <a:r>
              <a:rPr lang="zh-TW" altLang="en-US" sz="1600" dirty="0"/>
              <a:t>依序</a:t>
            </a:r>
            <a:r>
              <a:rPr lang="zh-TW" altLang="en-US" sz="1600" dirty="0" smtClean="0"/>
              <a:t>印出</a:t>
            </a:r>
            <a:r>
              <a:rPr lang="en-US" altLang="zh-TW" sz="1600" dirty="0" smtClean="0"/>
              <a:t>Tom</a:t>
            </a:r>
            <a:r>
              <a:rPr lang="zh-TW" altLang="en-US" sz="1600" dirty="0" smtClean="0"/>
              <a:t>、</a:t>
            </a:r>
            <a:r>
              <a:rPr lang="en-US" altLang="zh-TW" sz="1600" dirty="0" smtClean="0"/>
              <a:t>Mary</a:t>
            </a:r>
            <a:r>
              <a:rPr lang="zh-TW" altLang="en-US" sz="1600" dirty="0" smtClean="0"/>
              <a:t>、</a:t>
            </a:r>
            <a:r>
              <a:rPr lang="en-US" altLang="zh-TW" sz="1600" dirty="0" smtClean="0"/>
              <a:t>John</a:t>
            </a:r>
            <a:endParaRPr lang="en-US" altLang="zh-TW" sz="1600" dirty="0"/>
          </a:p>
        </p:txBody>
      </p:sp>
      <p:sp>
        <p:nvSpPr>
          <p:cNvPr id="12" name="矩形 11"/>
          <p:cNvSpPr/>
          <p:nvPr/>
        </p:nvSpPr>
        <p:spPr>
          <a:xfrm>
            <a:off x="4644008" y="5610726"/>
            <a:ext cx="1826141" cy="338554"/>
          </a:xfrm>
          <a:prstGeom prst="rect">
            <a:avLst/>
          </a:prstGeom>
        </p:spPr>
        <p:txBody>
          <a:bodyPr wrap="none">
            <a:spAutoFit/>
          </a:bodyPr>
          <a:lstStyle/>
          <a:p>
            <a:r>
              <a:rPr lang="zh-TW" altLang="en-US" sz="1600" dirty="0"/>
              <a:t>依序</a:t>
            </a:r>
            <a:r>
              <a:rPr lang="zh-TW" altLang="en-US" sz="1600" dirty="0" smtClean="0"/>
              <a:t>印出</a:t>
            </a:r>
            <a:r>
              <a:rPr lang="zh-TW" altLang="en-US" sz="1600" dirty="0"/>
              <a:t>每個</a:t>
            </a:r>
            <a:r>
              <a:rPr lang="zh-TW" altLang="en-US" sz="1600" dirty="0" smtClean="0"/>
              <a:t>檔名</a:t>
            </a:r>
            <a:endParaRPr lang="en-US" altLang="zh-TW" sz="1600" dirty="0"/>
          </a:p>
        </p:txBody>
      </p:sp>
      <p:sp>
        <p:nvSpPr>
          <p:cNvPr id="6" name="摺角紙張 5"/>
          <p:cNvSpPr/>
          <p:nvPr/>
        </p:nvSpPr>
        <p:spPr>
          <a:xfrm>
            <a:off x="683568" y="1700808"/>
            <a:ext cx="3672408" cy="1368152"/>
          </a:xfrm>
          <a:prstGeom prst="foldedCorner">
            <a:avLst/>
          </a:prstGeom>
        </p:spPr>
        <p:style>
          <a:lnRef idx="2">
            <a:schemeClr val="accent1"/>
          </a:lnRef>
          <a:fillRef idx="1">
            <a:schemeClr val="lt1"/>
          </a:fillRef>
          <a:effectRef idx="0">
            <a:schemeClr val="accent1"/>
          </a:effectRef>
          <a:fontRef idx="minor">
            <a:schemeClr val="dk1"/>
          </a:fontRef>
        </p:style>
        <p:txBody>
          <a:bodyPr rtlCol="0" anchor="t"/>
          <a:lstStyle/>
          <a:p>
            <a:r>
              <a:rPr lang="en-US" altLang="zh-TW" sz="1600" dirty="0">
                <a:solidFill>
                  <a:srgbClr val="0070C0"/>
                </a:solidFill>
                <a:ea typeface="微軟正黑體" panose="020B0604030504040204" pitchFamily="34" charset="-120"/>
              </a:rPr>
              <a:t>#!/bin/bash</a:t>
            </a:r>
          </a:p>
          <a:p>
            <a:r>
              <a:rPr lang="en-US" altLang="zh-TW" sz="1600" dirty="0">
                <a:ea typeface="微軟正黑體" panose="020B0604030504040204" pitchFamily="34" charset="-120"/>
              </a:rPr>
              <a:t>for  ((</a:t>
            </a:r>
            <a:r>
              <a:rPr lang="en-US" altLang="zh-TW" sz="1600" dirty="0" err="1">
                <a:ea typeface="微軟正黑體" panose="020B0604030504040204" pitchFamily="34" charset="-120"/>
              </a:rPr>
              <a:t>i</a:t>
            </a:r>
            <a:r>
              <a:rPr lang="en-US" altLang="zh-TW" sz="1600" dirty="0">
                <a:ea typeface="微軟正黑體" panose="020B0604030504040204" pitchFamily="34" charset="-120"/>
              </a:rPr>
              <a:t>=0;i&lt;10;i++))</a:t>
            </a:r>
          </a:p>
          <a:p>
            <a:r>
              <a:rPr lang="en-US" altLang="zh-TW" sz="1600" dirty="0">
                <a:ea typeface="微軟正黑體" panose="020B0604030504040204" pitchFamily="34" charset="-120"/>
              </a:rPr>
              <a:t>do</a:t>
            </a:r>
          </a:p>
          <a:p>
            <a:r>
              <a:rPr lang="zh-TW" altLang="en-US" sz="1600" dirty="0">
                <a:ea typeface="微軟正黑體" panose="020B0604030504040204" pitchFamily="34" charset="-120"/>
              </a:rPr>
              <a:t>        </a:t>
            </a:r>
            <a:r>
              <a:rPr lang="en-US" altLang="zh-TW" sz="1600" dirty="0">
                <a:ea typeface="微軟正黑體" panose="020B0604030504040204" pitchFamily="34" charset="-120"/>
              </a:rPr>
              <a:t>echo  “$</a:t>
            </a:r>
            <a:r>
              <a:rPr lang="en-US" altLang="zh-TW" sz="1600" dirty="0" err="1">
                <a:ea typeface="微軟正黑體" panose="020B0604030504040204" pitchFamily="34" charset="-120"/>
              </a:rPr>
              <a:t>i</a:t>
            </a:r>
            <a:r>
              <a:rPr lang="en-US" altLang="zh-TW" sz="1600" dirty="0">
                <a:ea typeface="微軟正黑體" panose="020B0604030504040204" pitchFamily="34" charset="-120"/>
              </a:rPr>
              <a:t>”</a:t>
            </a:r>
            <a:r>
              <a:rPr lang="zh-TW" altLang="en-US" sz="1600" dirty="0">
                <a:ea typeface="微軟正黑體" panose="020B0604030504040204" pitchFamily="34" charset="-120"/>
              </a:rPr>
              <a:t>   </a:t>
            </a:r>
            <a:r>
              <a:rPr lang="en-US" altLang="zh-TW" sz="1600" dirty="0">
                <a:solidFill>
                  <a:srgbClr val="00B050"/>
                </a:solidFill>
                <a:ea typeface="微軟正黑體" panose="020B0604030504040204" pitchFamily="34" charset="-120"/>
              </a:rPr>
              <a:t>#</a:t>
            </a:r>
            <a:r>
              <a:rPr lang="zh-TW" altLang="en-US" sz="1600" dirty="0">
                <a:solidFill>
                  <a:srgbClr val="00B050"/>
                </a:solidFill>
                <a:ea typeface="微軟正黑體" panose="020B0604030504040204" pitchFamily="34" charset="-120"/>
              </a:rPr>
              <a:t>印出</a:t>
            </a:r>
            <a:r>
              <a:rPr lang="en-US" altLang="zh-TW" sz="1600" dirty="0" err="1">
                <a:solidFill>
                  <a:srgbClr val="00B050"/>
                </a:solidFill>
                <a:ea typeface="微軟正黑體" panose="020B0604030504040204" pitchFamily="34" charset="-120"/>
              </a:rPr>
              <a:t>i</a:t>
            </a:r>
            <a:r>
              <a:rPr lang="zh-TW" altLang="en-US" sz="1600" dirty="0">
                <a:solidFill>
                  <a:srgbClr val="00B050"/>
                </a:solidFill>
                <a:ea typeface="微軟正黑體" panose="020B0604030504040204" pitchFamily="34" charset="-120"/>
              </a:rPr>
              <a:t>的值</a:t>
            </a:r>
            <a:endParaRPr lang="en-US" altLang="zh-TW" sz="1600" dirty="0">
              <a:solidFill>
                <a:srgbClr val="00B050"/>
              </a:solidFill>
              <a:ea typeface="微軟正黑體" panose="020B0604030504040204" pitchFamily="34" charset="-120"/>
            </a:endParaRPr>
          </a:p>
          <a:p>
            <a:r>
              <a:rPr lang="en-US" altLang="zh-TW" sz="1600" dirty="0">
                <a:ea typeface="微軟正黑體" panose="020B0604030504040204" pitchFamily="34" charset="-120"/>
              </a:rPr>
              <a:t>done</a:t>
            </a:r>
            <a:endParaRPr lang="zh-TW" altLang="en-US" sz="1600" dirty="0">
              <a:ea typeface="微軟正黑體" panose="020B0604030504040204" pitchFamily="34" charset="-120"/>
            </a:endParaRPr>
          </a:p>
          <a:p>
            <a:endParaRPr lang="zh-TW" altLang="en-US" sz="1600" dirty="0"/>
          </a:p>
        </p:txBody>
      </p:sp>
      <p:sp>
        <p:nvSpPr>
          <p:cNvPr id="8" name="摺角紙張 7"/>
          <p:cNvSpPr/>
          <p:nvPr/>
        </p:nvSpPr>
        <p:spPr>
          <a:xfrm>
            <a:off x="683568" y="3212976"/>
            <a:ext cx="3672408" cy="1296143"/>
          </a:xfrm>
          <a:prstGeom prst="foldedCorner">
            <a:avLst/>
          </a:prstGeom>
        </p:spPr>
        <p:style>
          <a:lnRef idx="2">
            <a:schemeClr val="accent1"/>
          </a:lnRef>
          <a:fillRef idx="1">
            <a:schemeClr val="lt1"/>
          </a:fillRef>
          <a:effectRef idx="0">
            <a:schemeClr val="accent1"/>
          </a:effectRef>
          <a:fontRef idx="minor">
            <a:schemeClr val="dk1"/>
          </a:fontRef>
        </p:style>
        <p:txBody>
          <a:bodyPr rtlCol="0" anchor="t"/>
          <a:lstStyle/>
          <a:p>
            <a:r>
              <a:rPr lang="en-US" altLang="zh-TW" sz="1600" dirty="0" smtClean="0">
                <a:solidFill>
                  <a:srgbClr val="0070C0"/>
                </a:solidFill>
                <a:ea typeface="微軟正黑體" panose="020B0604030504040204" pitchFamily="34" charset="-120"/>
              </a:rPr>
              <a:t>#!/</a:t>
            </a:r>
            <a:r>
              <a:rPr lang="en-US" altLang="zh-TW" sz="1600" dirty="0">
                <a:solidFill>
                  <a:srgbClr val="0070C0"/>
                </a:solidFill>
                <a:ea typeface="微軟正黑體" panose="020B0604030504040204" pitchFamily="34" charset="-120"/>
              </a:rPr>
              <a:t>bin/bash</a:t>
            </a:r>
          </a:p>
          <a:p>
            <a:r>
              <a:rPr lang="it-IT" altLang="zh-TW" sz="1600" dirty="0">
                <a:ea typeface="微軟正黑體" panose="020B0604030504040204" pitchFamily="34" charset="-120"/>
                <a:cs typeface="Arial Unicode MS" panose="020B0604020202020204" pitchFamily="34" charset="-120"/>
              </a:rPr>
              <a:t>for  var  in  Tom  Mary  John</a:t>
            </a:r>
          </a:p>
          <a:p>
            <a:r>
              <a:rPr lang="it-IT" altLang="zh-TW" sz="1600" dirty="0">
                <a:ea typeface="微軟正黑體" panose="020B0604030504040204" pitchFamily="34" charset="-120"/>
                <a:cs typeface="Arial Unicode MS" panose="020B0604020202020204" pitchFamily="34" charset="-120"/>
              </a:rPr>
              <a:t>do</a:t>
            </a:r>
          </a:p>
          <a:p>
            <a:r>
              <a:rPr lang="zh-TW" altLang="en-US" sz="1600" dirty="0">
                <a:ea typeface="微軟正黑體" panose="020B0604030504040204" pitchFamily="34" charset="-120"/>
              </a:rPr>
              <a:t>        </a:t>
            </a:r>
            <a:r>
              <a:rPr lang="en-US" altLang="zh-TW" sz="1600" dirty="0">
                <a:ea typeface="微軟正黑體" panose="020B0604030504040204" pitchFamily="34" charset="-120"/>
              </a:rPr>
              <a:t>echo  $</a:t>
            </a:r>
            <a:r>
              <a:rPr lang="en-US" altLang="zh-TW" sz="1600" dirty="0" err="1">
                <a:ea typeface="微軟正黑體" panose="020B0604030504040204" pitchFamily="34" charset="-120"/>
              </a:rPr>
              <a:t>var</a:t>
            </a:r>
            <a:endParaRPr lang="zh-TW" altLang="en-US" sz="1600" dirty="0">
              <a:ea typeface="微軟正黑體" panose="020B0604030504040204" pitchFamily="34" charset="-120"/>
            </a:endParaRPr>
          </a:p>
          <a:p>
            <a:r>
              <a:rPr lang="it-IT" altLang="zh-TW" sz="1600" dirty="0" smtClean="0">
                <a:ea typeface="微軟正黑體" panose="020B0604030504040204" pitchFamily="34" charset="-120"/>
                <a:cs typeface="Arial Unicode MS" panose="020B0604020202020204" pitchFamily="34" charset="-120"/>
              </a:rPr>
              <a:t>done</a:t>
            </a:r>
            <a:endParaRPr lang="zh-TW" altLang="en-US" sz="1600" dirty="0">
              <a:ea typeface="微軟正黑體" panose="020B0604030504040204" pitchFamily="34" charset="-120"/>
              <a:cs typeface="Arial Unicode MS" panose="020B0604020202020204" pitchFamily="34" charset="-120"/>
            </a:endParaRPr>
          </a:p>
        </p:txBody>
      </p:sp>
      <p:sp>
        <p:nvSpPr>
          <p:cNvPr id="13" name="摺角紙張 12"/>
          <p:cNvSpPr/>
          <p:nvPr/>
        </p:nvSpPr>
        <p:spPr>
          <a:xfrm>
            <a:off x="683569" y="4653136"/>
            <a:ext cx="3672408" cy="1584176"/>
          </a:xfrm>
          <a:prstGeom prst="foldedCorner">
            <a:avLst/>
          </a:prstGeom>
        </p:spPr>
        <p:style>
          <a:lnRef idx="2">
            <a:schemeClr val="accent1"/>
          </a:lnRef>
          <a:fillRef idx="1">
            <a:schemeClr val="lt1"/>
          </a:fillRef>
          <a:effectRef idx="0">
            <a:schemeClr val="accent1"/>
          </a:effectRef>
          <a:fontRef idx="minor">
            <a:schemeClr val="dk1"/>
          </a:fontRef>
        </p:style>
        <p:txBody>
          <a:bodyPr rtlCol="0" anchor="t"/>
          <a:lstStyle/>
          <a:p>
            <a:r>
              <a:rPr lang="en-US" altLang="zh-TW" sz="1600" dirty="0" smtClean="0">
                <a:solidFill>
                  <a:srgbClr val="0070C0"/>
                </a:solidFill>
                <a:ea typeface="微軟正黑體" panose="020B0604030504040204" pitchFamily="34" charset="-120"/>
              </a:rPr>
              <a:t>#!/</a:t>
            </a:r>
            <a:r>
              <a:rPr lang="en-US" altLang="zh-TW" sz="1600" dirty="0">
                <a:solidFill>
                  <a:srgbClr val="0070C0"/>
                </a:solidFill>
                <a:ea typeface="微軟正黑體" panose="020B0604030504040204" pitchFamily="34" charset="-120"/>
              </a:rPr>
              <a:t>bin/bash</a:t>
            </a:r>
          </a:p>
          <a:p>
            <a:r>
              <a:rPr lang="en-US" altLang="zh-TW" sz="1600" dirty="0" err="1"/>
              <a:t>filelist</a:t>
            </a:r>
            <a:r>
              <a:rPr lang="en-US" altLang="zh-TW" sz="1600" dirty="0"/>
              <a:t>=$(ls /</a:t>
            </a:r>
            <a:r>
              <a:rPr lang="en-US" altLang="zh-TW" sz="1600" dirty="0" err="1"/>
              <a:t>tmp</a:t>
            </a:r>
            <a:r>
              <a:rPr lang="en-US" altLang="zh-TW" sz="1600" dirty="0"/>
              <a:t>)</a:t>
            </a:r>
            <a:endParaRPr lang="en-US" altLang="zh-TW" sz="1600" dirty="0">
              <a:ea typeface="微軟正黑體" panose="020B0604030504040204" pitchFamily="34" charset="-120"/>
              <a:cs typeface="Arial Unicode MS" panose="020B0604020202020204" pitchFamily="34" charset="-120"/>
            </a:endParaRPr>
          </a:p>
          <a:p>
            <a:r>
              <a:rPr lang="en-US" altLang="zh-TW" sz="1600" dirty="0">
                <a:ea typeface="微軟正黑體" panose="020B0604030504040204" pitchFamily="34" charset="-120"/>
                <a:cs typeface="Arial Unicode MS" panose="020B0604020202020204" pitchFamily="34" charset="-120"/>
              </a:rPr>
              <a:t>for  name  in  </a:t>
            </a:r>
            <a:r>
              <a:rPr lang="en-US" altLang="zh-TW" sz="1600" dirty="0"/>
              <a:t>$</a:t>
            </a:r>
            <a:r>
              <a:rPr lang="en-US" altLang="zh-TW" sz="1600" dirty="0" err="1"/>
              <a:t>filelist</a:t>
            </a:r>
            <a:endParaRPr lang="en-US" altLang="zh-TW" sz="1600" dirty="0">
              <a:ea typeface="微軟正黑體" panose="020B0604030504040204" pitchFamily="34" charset="-120"/>
              <a:cs typeface="Arial Unicode MS" panose="020B0604020202020204" pitchFamily="34" charset="-120"/>
            </a:endParaRPr>
          </a:p>
          <a:p>
            <a:r>
              <a:rPr lang="en-US" altLang="zh-TW" sz="1600" dirty="0">
                <a:ea typeface="微軟正黑體" panose="020B0604030504040204" pitchFamily="34" charset="-120"/>
                <a:cs typeface="Arial Unicode MS" panose="020B0604020202020204" pitchFamily="34" charset="-120"/>
              </a:rPr>
              <a:t>do</a:t>
            </a:r>
          </a:p>
          <a:p>
            <a:r>
              <a:rPr lang="zh-TW" altLang="en-US" sz="1600" dirty="0">
                <a:ea typeface="微軟正黑體" panose="020B0604030504040204" pitchFamily="34" charset="-120"/>
                <a:cs typeface="Arial Unicode MS" panose="020B0604020202020204" pitchFamily="34" charset="-120"/>
              </a:rPr>
              <a:t>      </a:t>
            </a:r>
            <a:r>
              <a:rPr lang="en-US" altLang="zh-TW" sz="1600" dirty="0">
                <a:ea typeface="微軟正黑體" panose="020B0604030504040204" pitchFamily="34" charset="-120"/>
                <a:cs typeface="Arial Unicode MS" panose="020B0604020202020204" pitchFamily="34" charset="-120"/>
              </a:rPr>
              <a:t>echo  </a:t>
            </a:r>
            <a:r>
              <a:rPr lang="en-US" altLang="zh-TW" sz="1600" dirty="0" smtClean="0">
                <a:ea typeface="微軟正黑體" panose="020B0604030504040204" pitchFamily="34" charset="-120"/>
                <a:cs typeface="Arial Unicode MS" panose="020B0604020202020204" pitchFamily="34" charset="-120"/>
              </a:rPr>
              <a:t>“File </a:t>
            </a:r>
            <a:r>
              <a:rPr lang="en-US" altLang="zh-TW" sz="1600" dirty="0">
                <a:ea typeface="微軟正黑體" panose="020B0604030504040204" pitchFamily="34" charset="-120"/>
                <a:cs typeface="Arial Unicode MS" panose="020B0604020202020204" pitchFamily="34" charset="-120"/>
              </a:rPr>
              <a:t>name is  ${name</a:t>
            </a:r>
            <a:r>
              <a:rPr lang="en-US" altLang="zh-TW" sz="1600" dirty="0" smtClean="0">
                <a:ea typeface="微軟正黑體" panose="020B0604030504040204" pitchFamily="34" charset="-120"/>
                <a:cs typeface="Arial Unicode MS" panose="020B0604020202020204" pitchFamily="34" charset="-120"/>
              </a:rPr>
              <a:t>}”</a:t>
            </a:r>
            <a:endParaRPr lang="en-US" altLang="zh-TW" sz="1600" dirty="0">
              <a:ea typeface="微軟正黑體" panose="020B0604030504040204" pitchFamily="34" charset="-120"/>
              <a:cs typeface="Arial Unicode MS" panose="020B0604020202020204" pitchFamily="34" charset="-120"/>
            </a:endParaRPr>
          </a:p>
          <a:p>
            <a:r>
              <a:rPr lang="en-US" altLang="zh-TW" sz="1600" dirty="0">
                <a:ea typeface="微軟正黑體" panose="020B0604030504040204" pitchFamily="34" charset="-120"/>
                <a:cs typeface="Arial Unicode MS" panose="020B0604020202020204" pitchFamily="34" charset="-120"/>
              </a:rPr>
              <a:t>done</a:t>
            </a:r>
            <a:endParaRPr lang="zh-TW" altLang="en-US" sz="1600" dirty="0">
              <a:ea typeface="微軟正黑體" panose="020B0604030504040204" pitchFamily="34" charset="-120"/>
              <a:cs typeface="Arial Unicode MS" panose="020B0604020202020204" pitchFamily="34" charset="-120"/>
            </a:endParaRPr>
          </a:p>
          <a:p>
            <a:endParaRPr lang="zh-TW" altLang="en-US" sz="1600" dirty="0"/>
          </a:p>
        </p:txBody>
      </p:sp>
    </p:spTree>
    <p:extLst>
      <p:ext uri="{BB962C8B-B14F-4D97-AF65-F5344CB8AC3E}">
        <p14:creationId xmlns:p14="http://schemas.microsoft.com/office/powerpoint/2010/main" val="3041417428"/>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while…do…done</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238</a:t>
            </a:fld>
            <a:endParaRPr lang="zh-TW" altLang="en-US"/>
          </a:p>
        </p:txBody>
      </p:sp>
      <p:sp>
        <p:nvSpPr>
          <p:cNvPr id="4" name="內容版面配置區 3"/>
          <p:cNvSpPr>
            <a:spLocks noGrp="1"/>
          </p:cNvSpPr>
          <p:nvPr>
            <p:ph sz="quarter" idx="1"/>
          </p:nvPr>
        </p:nvSpPr>
        <p:spPr/>
        <p:txBody>
          <a:bodyPr/>
          <a:lstStyle/>
          <a:p>
            <a:r>
              <a:rPr lang="zh-TW" altLang="en-US" dirty="0" smtClean="0"/>
              <a:t>當判斷式成立時進行迴圈，直到條件不成立才停止</a:t>
            </a:r>
            <a:endParaRPr lang="en-US" altLang="zh-TW" dirty="0" smtClean="0"/>
          </a:p>
          <a:p>
            <a:r>
              <a:rPr lang="zh-TW" altLang="en-US" dirty="0" smtClean="0"/>
              <a:t>語法</a:t>
            </a:r>
            <a:r>
              <a:rPr lang="zh-TW" altLang="en-US" dirty="0"/>
              <a:t>：</a:t>
            </a:r>
          </a:p>
          <a:p>
            <a:endParaRPr lang="en-US" altLang="zh-TW" dirty="0"/>
          </a:p>
          <a:p>
            <a:endParaRPr lang="en-US" altLang="zh-TW" dirty="0" smtClean="0"/>
          </a:p>
          <a:p>
            <a:r>
              <a:rPr lang="zh-TW" altLang="en-US" dirty="0"/>
              <a:t>腳本範例：</a:t>
            </a:r>
          </a:p>
        </p:txBody>
      </p:sp>
      <p:sp>
        <p:nvSpPr>
          <p:cNvPr id="5" name="矩形 4"/>
          <p:cNvSpPr/>
          <p:nvPr/>
        </p:nvSpPr>
        <p:spPr>
          <a:xfrm>
            <a:off x="2051100" y="1772816"/>
            <a:ext cx="2880940" cy="107721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zh-TW" sz="1600" dirty="0" smtClean="0">
                <a:latin typeface="微軟正黑體" panose="020B0604030504040204" pitchFamily="34" charset="-120"/>
                <a:ea typeface="微軟正黑體" panose="020B0604030504040204" pitchFamily="34" charset="-120"/>
                <a:cs typeface="Arial Unicode MS" panose="020B0604020202020204" pitchFamily="34" charset="-120"/>
              </a:rPr>
              <a:t>while  [</a:t>
            </a:r>
            <a:r>
              <a:rPr lang="zh-TW" altLang="en-US" sz="1600" dirty="0" smtClean="0">
                <a:latin typeface="微軟正黑體" panose="020B0604030504040204" pitchFamily="34" charset="-120"/>
                <a:ea typeface="微軟正黑體" panose="020B0604030504040204" pitchFamily="34" charset="-120"/>
                <a:cs typeface="Arial Unicode MS" panose="020B0604020202020204" pitchFamily="34" charset="-120"/>
              </a:rPr>
              <a:t>  判斷式  </a:t>
            </a:r>
            <a:r>
              <a:rPr lang="en-US" altLang="zh-TW" sz="1600" dirty="0" smtClean="0">
                <a:latin typeface="微軟正黑體" panose="020B0604030504040204" pitchFamily="34" charset="-120"/>
                <a:ea typeface="微軟正黑體" panose="020B0604030504040204" pitchFamily="34" charset="-120"/>
                <a:cs typeface="Arial Unicode MS" panose="020B0604020202020204" pitchFamily="34" charset="-120"/>
              </a:rPr>
              <a:t>]</a:t>
            </a:r>
            <a:endPar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endParaRPr>
          </a:p>
          <a:p>
            <a:r>
              <a:rPr lang="en-US" altLang="zh-TW" sz="1600" dirty="0" smtClean="0">
                <a:latin typeface="微軟正黑體" panose="020B0604030504040204" pitchFamily="34" charset="-120"/>
                <a:ea typeface="微軟正黑體" panose="020B0604030504040204" pitchFamily="34" charset="-120"/>
                <a:cs typeface="Arial Unicode MS" panose="020B0604020202020204" pitchFamily="34" charset="-120"/>
              </a:rPr>
              <a:t>do</a:t>
            </a:r>
            <a:endPar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endParaRPr>
          </a:p>
          <a:p>
            <a:r>
              <a:rPr lang="zh-TW" altLang="en-US" sz="1600" dirty="0" smtClean="0">
                <a:latin typeface="微軟正黑體" panose="020B0604030504040204" pitchFamily="34" charset="-120"/>
                <a:ea typeface="微軟正黑體" panose="020B0604030504040204" pitchFamily="34" charset="-120"/>
                <a:cs typeface="Arial Unicode MS" panose="020B0604020202020204" pitchFamily="34" charset="-120"/>
              </a:rPr>
              <a:t>      程式</a:t>
            </a:r>
            <a:r>
              <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rPr>
              <a:t>段落</a:t>
            </a:r>
          </a:p>
          <a:p>
            <a:r>
              <a:rPr lang="en-US" altLang="zh-TW" sz="1600" dirty="0" smtClean="0">
                <a:latin typeface="微軟正黑體" panose="020B0604030504040204" pitchFamily="34" charset="-120"/>
                <a:ea typeface="微軟正黑體" panose="020B0604030504040204" pitchFamily="34" charset="-120"/>
                <a:cs typeface="Arial Unicode MS" panose="020B0604020202020204" pitchFamily="34" charset="-120"/>
              </a:rPr>
              <a:t>done</a:t>
            </a:r>
            <a:endPar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endParaRPr>
          </a:p>
        </p:txBody>
      </p:sp>
      <p:sp>
        <p:nvSpPr>
          <p:cNvPr id="9" name="矩形 8"/>
          <p:cNvSpPr/>
          <p:nvPr/>
        </p:nvSpPr>
        <p:spPr>
          <a:xfrm>
            <a:off x="5076056" y="4014330"/>
            <a:ext cx="1422184" cy="369332"/>
          </a:xfrm>
          <a:prstGeom prst="rect">
            <a:avLst/>
          </a:prstGeom>
        </p:spPr>
        <p:txBody>
          <a:bodyPr wrap="none">
            <a:spAutoFit/>
          </a:bodyPr>
          <a:lstStyle/>
          <a:p>
            <a:r>
              <a:rPr lang="zh-TW" altLang="en-US" dirty="0"/>
              <a:t>印出  </a:t>
            </a:r>
            <a:r>
              <a:rPr lang="en-US" altLang="zh-TW" dirty="0"/>
              <a:t>0</a:t>
            </a:r>
            <a:r>
              <a:rPr lang="zh-TW" altLang="en-US" dirty="0"/>
              <a:t>  </a:t>
            </a:r>
            <a:r>
              <a:rPr lang="en-US" altLang="zh-TW" dirty="0"/>
              <a:t>~</a:t>
            </a:r>
            <a:r>
              <a:rPr lang="zh-TW" altLang="en-US" dirty="0"/>
              <a:t>  </a:t>
            </a:r>
            <a:r>
              <a:rPr lang="en-US" altLang="zh-TW" dirty="0"/>
              <a:t>9</a:t>
            </a:r>
            <a:endParaRPr lang="zh-TW" altLang="en-US" dirty="0"/>
          </a:p>
        </p:txBody>
      </p:sp>
      <p:sp>
        <p:nvSpPr>
          <p:cNvPr id="8" name="矩形 7"/>
          <p:cNvSpPr/>
          <p:nvPr/>
        </p:nvSpPr>
        <p:spPr>
          <a:xfrm>
            <a:off x="4709904" y="4648338"/>
            <a:ext cx="3185487" cy="646331"/>
          </a:xfrm>
          <a:prstGeom prst="rect">
            <a:avLst/>
          </a:prstGeom>
        </p:spPr>
        <p:txBody>
          <a:bodyPr wrap="none">
            <a:spAutoFit/>
          </a:bodyPr>
          <a:lstStyle/>
          <a:p>
            <a:r>
              <a:rPr lang="zh-TW" altLang="en-US" dirty="0" smtClean="0">
                <a:latin typeface="微軟正黑體" panose="020B0604030504040204" pitchFamily="34" charset="-120"/>
                <a:ea typeface="微軟正黑體" panose="020B0604030504040204" pitchFamily="34" charset="-120"/>
              </a:rPr>
              <a:t>用  </a:t>
            </a:r>
            <a:r>
              <a:rPr lang="en-US" altLang="zh-TW" dirty="0" smtClean="0">
                <a:solidFill>
                  <a:srgbClr val="FF0000"/>
                </a:solidFill>
                <a:latin typeface="微軟正黑體" panose="020B0604030504040204" pitchFamily="34" charset="-120"/>
                <a:ea typeface="微軟正黑體" panose="020B0604030504040204" pitchFamily="34" charset="-120"/>
              </a:rPr>
              <a:t>$((</a:t>
            </a:r>
            <a:r>
              <a:rPr lang="zh-TW" altLang="en-US" dirty="0">
                <a:solidFill>
                  <a:srgbClr val="FF0000"/>
                </a:solidFill>
                <a:latin typeface="微軟正黑體" panose="020B0604030504040204" pitchFamily="34" charset="-120"/>
                <a:ea typeface="微軟正黑體" panose="020B0604030504040204" pitchFamily="34" charset="-120"/>
              </a:rPr>
              <a:t>計算式</a:t>
            </a:r>
            <a:r>
              <a:rPr lang="en-US" altLang="zh-TW" dirty="0" smtClean="0">
                <a:solidFill>
                  <a:srgbClr val="FF0000"/>
                </a:solidFill>
                <a:latin typeface="微軟正黑體" panose="020B0604030504040204" pitchFamily="34" charset="-120"/>
                <a:ea typeface="微軟正黑體" panose="020B0604030504040204" pitchFamily="34" charset="-120"/>
              </a:rPr>
              <a:t>))</a:t>
            </a:r>
            <a:r>
              <a:rPr lang="en-US" altLang="zh-TW" dirty="0" smtClean="0">
                <a:latin typeface="微軟正黑體" panose="020B0604030504040204" pitchFamily="34" charset="-120"/>
                <a:ea typeface="微軟正黑體" panose="020B0604030504040204" pitchFamily="34" charset="-120"/>
              </a:rPr>
              <a:t>  </a:t>
            </a:r>
            <a:r>
              <a:rPr lang="zh-TW" altLang="en-US" dirty="0" smtClean="0">
                <a:latin typeface="微軟正黑體" panose="020B0604030504040204" pitchFamily="34" charset="-120"/>
                <a:ea typeface="微軟正黑體" panose="020B0604030504040204" pitchFamily="34" charset="-120"/>
              </a:rPr>
              <a:t>進行</a:t>
            </a:r>
            <a:r>
              <a:rPr lang="zh-TW" altLang="en-US" dirty="0">
                <a:latin typeface="微軟正黑體" panose="020B0604030504040204" pitchFamily="34" charset="-120"/>
                <a:ea typeface="微軟正黑體" panose="020B0604030504040204" pitchFamily="34" charset="-120"/>
              </a:rPr>
              <a:t>數值</a:t>
            </a:r>
            <a:r>
              <a:rPr lang="zh-TW" altLang="en-US" dirty="0" smtClean="0">
                <a:latin typeface="微軟正黑體" panose="020B0604030504040204" pitchFamily="34" charset="-120"/>
                <a:ea typeface="微軟正黑體" panose="020B0604030504040204" pitchFamily="34" charset="-120"/>
              </a:rPr>
              <a:t>運算</a:t>
            </a:r>
            <a:endParaRPr lang="en-US" altLang="zh-TW" dirty="0" smtClean="0">
              <a:latin typeface="微軟正黑體" panose="020B0604030504040204" pitchFamily="34" charset="-120"/>
              <a:ea typeface="微軟正黑體" panose="020B0604030504040204" pitchFamily="34" charset="-120"/>
            </a:endParaRPr>
          </a:p>
          <a:p>
            <a:r>
              <a:rPr lang="zh-TW" altLang="en-US" dirty="0" smtClean="0">
                <a:latin typeface="微軟正黑體" panose="020B0604030504040204" pitchFamily="34" charset="-120"/>
                <a:ea typeface="微軟正黑體" panose="020B0604030504040204" pitchFamily="34" charset="-120"/>
              </a:rPr>
              <a:t>支援</a:t>
            </a:r>
            <a:r>
              <a:rPr lang="en-US" altLang="zh-TW" dirty="0" smtClean="0">
                <a:latin typeface="微軟正黑體" panose="020B0604030504040204" pitchFamily="34" charset="-120"/>
                <a:ea typeface="微軟正黑體" panose="020B0604030504040204" pitchFamily="34" charset="-120"/>
              </a:rPr>
              <a:t>+,  -,  *,  /,  %</a:t>
            </a:r>
            <a:r>
              <a:rPr lang="zh-TW" altLang="en-US" dirty="0" smtClean="0">
                <a:latin typeface="微軟正黑體" panose="020B0604030504040204" pitchFamily="34" charset="-120"/>
                <a:ea typeface="微軟正黑體" panose="020B0604030504040204" pitchFamily="34" charset="-120"/>
              </a:rPr>
              <a:t> 的整數運算</a:t>
            </a:r>
            <a:endParaRPr lang="zh-TW" altLang="en-US" dirty="0">
              <a:latin typeface="微軟正黑體" panose="020B0604030504040204" pitchFamily="34" charset="-120"/>
            </a:endParaRPr>
          </a:p>
        </p:txBody>
      </p:sp>
      <p:sp>
        <p:nvSpPr>
          <p:cNvPr id="7" name="摺角紙張 6"/>
          <p:cNvSpPr/>
          <p:nvPr/>
        </p:nvSpPr>
        <p:spPr>
          <a:xfrm>
            <a:off x="828204" y="3717032"/>
            <a:ext cx="3671788" cy="2315257"/>
          </a:xfrm>
          <a:prstGeom prst="foldedCorner">
            <a:avLst/>
          </a:prstGeom>
        </p:spPr>
        <p:style>
          <a:lnRef idx="2">
            <a:schemeClr val="accent1"/>
          </a:lnRef>
          <a:fillRef idx="1">
            <a:schemeClr val="lt1"/>
          </a:fillRef>
          <a:effectRef idx="0">
            <a:schemeClr val="accent1"/>
          </a:effectRef>
          <a:fontRef idx="minor">
            <a:schemeClr val="dk1"/>
          </a:fontRef>
        </p:style>
        <p:txBody>
          <a:bodyPr rtlCol="0" anchor="t"/>
          <a:lstStyle/>
          <a:p>
            <a:r>
              <a:rPr lang="en-US" altLang="zh-TW" dirty="0" smtClean="0">
                <a:solidFill>
                  <a:srgbClr val="0070C0"/>
                </a:solidFill>
                <a:ea typeface="微軟正黑體" panose="020B0604030504040204" pitchFamily="34" charset="-120"/>
              </a:rPr>
              <a:t>#!/</a:t>
            </a:r>
            <a:r>
              <a:rPr lang="en-US" altLang="zh-TW" dirty="0">
                <a:solidFill>
                  <a:srgbClr val="0070C0"/>
                </a:solidFill>
                <a:ea typeface="微軟正黑體" panose="020B0604030504040204" pitchFamily="34" charset="-120"/>
              </a:rPr>
              <a:t>bin/bash</a:t>
            </a:r>
            <a:endParaRPr lang="en-US" altLang="zh-TW" dirty="0">
              <a:ea typeface="微軟正黑體" panose="020B0604030504040204" pitchFamily="34" charset="-120"/>
            </a:endParaRPr>
          </a:p>
          <a:p>
            <a:r>
              <a:rPr lang="en-US" altLang="zh-TW" dirty="0" err="1">
                <a:ea typeface="微軟正黑體" panose="020B0604030504040204" pitchFamily="34" charset="-120"/>
              </a:rPr>
              <a:t>i</a:t>
            </a:r>
            <a:r>
              <a:rPr lang="en-US" altLang="zh-TW" dirty="0">
                <a:ea typeface="微軟正黑體" panose="020B0604030504040204" pitchFamily="34" charset="-120"/>
              </a:rPr>
              <a:t>=0  </a:t>
            </a:r>
          </a:p>
          <a:p>
            <a:r>
              <a:rPr lang="en-US" altLang="zh-TW" dirty="0">
                <a:ea typeface="微軟正黑體" panose="020B0604030504040204" pitchFamily="34" charset="-120"/>
              </a:rPr>
              <a:t>while  [“$</a:t>
            </a:r>
            <a:r>
              <a:rPr lang="en-US" altLang="zh-TW" dirty="0" err="1">
                <a:ea typeface="微軟正黑體" panose="020B0604030504040204" pitchFamily="34" charset="-120"/>
              </a:rPr>
              <a:t>i</a:t>
            </a:r>
            <a:r>
              <a:rPr lang="en-US" altLang="zh-TW" dirty="0">
                <a:ea typeface="微軟正黑體" panose="020B0604030504040204" pitchFamily="34" charset="-120"/>
              </a:rPr>
              <a:t>”  !=  10</a:t>
            </a:r>
            <a:r>
              <a:rPr lang="zh-TW" altLang="en-US" dirty="0">
                <a:ea typeface="微軟正黑體" panose="020B0604030504040204" pitchFamily="34" charset="-120"/>
              </a:rPr>
              <a:t>  </a:t>
            </a:r>
            <a:r>
              <a:rPr lang="en-US" altLang="zh-TW" dirty="0">
                <a:ea typeface="微軟正黑體" panose="020B0604030504040204" pitchFamily="34" charset="-120"/>
              </a:rPr>
              <a:t>]</a:t>
            </a:r>
          </a:p>
          <a:p>
            <a:r>
              <a:rPr lang="en-US" altLang="zh-TW" dirty="0">
                <a:ea typeface="微軟正黑體" panose="020B0604030504040204" pitchFamily="34" charset="-120"/>
              </a:rPr>
              <a:t>do</a:t>
            </a:r>
          </a:p>
          <a:p>
            <a:r>
              <a:rPr lang="en-US" altLang="zh-TW" dirty="0">
                <a:ea typeface="微軟正黑體" panose="020B0604030504040204" pitchFamily="34" charset="-120"/>
              </a:rPr>
              <a:t>      echo  “$</a:t>
            </a:r>
            <a:r>
              <a:rPr lang="en-US" altLang="zh-TW" dirty="0" err="1">
                <a:ea typeface="微軟正黑體" panose="020B0604030504040204" pitchFamily="34" charset="-120"/>
              </a:rPr>
              <a:t>i</a:t>
            </a:r>
            <a:r>
              <a:rPr lang="en-US" altLang="zh-TW" dirty="0" smtClean="0">
                <a:ea typeface="微軟正黑體" panose="020B0604030504040204" pitchFamily="34" charset="-120"/>
              </a:rPr>
              <a:t>”	</a:t>
            </a:r>
            <a:r>
              <a:rPr lang="en-US" altLang="zh-TW" dirty="0" smtClean="0">
                <a:solidFill>
                  <a:srgbClr val="00B050"/>
                </a:solidFill>
                <a:ea typeface="微軟正黑體" panose="020B0604030504040204" pitchFamily="34" charset="-120"/>
              </a:rPr>
              <a:t>#</a:t>
            </a:r>
            <a:r>
              <a:rPr lang="zh-TW" altLang="en-US" dirty="0">
                <a:solidFill>
                  <a:srgbClr val="00B050"/>
                </a:solidFill>
                <a:ea typeface="微軟正黑體" panose="020B0604030504040204" pitchFamily="34" charset="-120"/>
              </a:rPr>
              <a:t>印出</a:t>
            </a:r>
            <a:r>
              <a:rPr lang="en-US" altLang="zh-TW" dirty="0" err="1">
                <a:solidFill>
                  <a:srgbClr val="00B050"/>
                </a:solidFill>
                <a:ea typeface="微軟正黑體" panose="020B0604030504040204" pitchFamily="34" charset="-120"/>
              </a:rPr>
              <a:t>i</a:t>
            </a:r>
            <a:r>
              <a:rPr lang="zh-TW" altLang="en-US" dirty="0">
                <a:solidFill>
                  <a:srgbClr val="00B050"/>
                </a:solidFill>
                <a:ea typeface="微軟正黑體" panose="020B0604030504040204" pitchFamily="34" charset="-120"/>
              </a:rPr>
              <a:t>的值</a:t>
            </a:r>
            <a:endParaRPr lang="en-US" altLang="zh-TW" dirty="0">
              <a:ea typeface="微軟正黑體" panose="020B0604030504040204" pitchFamily="34" charset="-120"/>
            </a:endParaRPr>
          </a:p>
          <a:p>
            <a:r>
              <a:rPr lang="en-US" altLang="zh-TW" dirty="0">
                <a:ea typeface="微軟正黑體" panose="020B0604030504040204" pitchFamily="34" charset="-120"/>
              </a:rPr>
              <a:t>      </a:t>
            </a:r>
            <a:r>
              <a:rPr lang="en-US" altLang="zh-TW" dirty="0" err="1">
                <a:ea typeface="微軟正黑體" panose="020B0604030504040204" pitchFamily="34" charset="-120"/>
              </a:rPr>
              <a:t>i</a:t>
            </a:r>
            <a:r>
              <a:rPr lang="en-US" altLang="zh-TW" dirty="0">
                <a:ea typeface="微軟正黑體" panose="020B0604030504040204" pitchFamily="34" charset="-120"/>
              </a:rPr>
              <a:t>=$(($i+1))</a:t>
            </a:r>
            <a:r>
              <a:rPr lang="zh-TW" altLang="en-US" dirty="0">
                <a:ea typeface="微軟正黑體" panose="020B0604030504040204" pitchFamily="34" charset="-120"/>
              </a:rPr>
              <a:t>  </a:t>
            </a:r>
            <a:r>
              <a:rPr lang="en-US" altLang="zh-TW" dirty="0" smtClean="0">
                <a:ea typeface="微軟正黑體" panose="020B0604030504040204" pitchFamily="34" charset="-120"/>
              </a:rPr>
              <a:t>	</a:t>
            </a:r>
            <a:r>
              <a:rPr lang="en-US" altLang="zh-TW" dirty="0" smtClean="0">
                <a:solidFill>
                  <a:srgbClr val="00B050"/>
                </a:solidFill>
                <a:ea typeface="微軟正黑體" panose="020B0604030504040204" pitchFamily="34" charset="-120"/>
              </a:rPr>
              <a:t>#</a:t>
            </a:r>
            <a:r>
              <a:rPr lang="zh-TW" altLang="en-US" dirty="0" smtClean="0">
                <a:solidFill>
                  <a:srgbClr val="00B050"/>
                </a:solidFill>
                <a:ea typeface="微軟正黑體" panose="020B0604030504040204" pitchFamily="34" charset="-120"/>
              </a:rPr>
              <a:t> </a:t>
            </a:r>
            <a:r>
              <a:rPr lang="en-US" altLang="zh-TW" dirty="0" err="1">
                <a:solidFill>
                  <a:srgbClr val="00B050"/>
                </a:solidFill>
                <a:ea typeface="微軟正黑體" panose="020B0604030504040204" pitchFamily="34" charset="-120"/>
              </a:rPr>
              <a:t>i</a:t>
            </a:r>
            <a:r>
              <a:rPr lang="en-US" altLang="zh-TW" dirty="0">
                <a:solidFill>
                  <a:srgbClr val="00B050"/>
                </a:solidFill>
                <a:ea typeface="微軟正黑體" panose="020B0604030504040204" pitchFamily="34" charset="-120"/>
              </a:rPr>
              <a:t>=i+1</a:t>
            </a:r>
          </a:p>
          <a:p>
            <a:r>
              <a:rPr lang="en-US" altLang="zh-TW" dirty="0">
                <a:ea typeface="微軟正黑體" panose="020B0604030504040204" pitchFamily="34" charset="-120"/>
              </a:rPr>
              <a:t>done</a:t>
            </a:r>
            <a:endParaRPr lang="zh-TW" altLang="en-US" dirty="0">
              <a:ea typeface="微軟正黑體" panose="020B0604030504040204" pitchFamily="34" charset="-120"/>
            </a:endParaRPr>
          </a:p>
          <a:p>
            <a:endParaRPr lang="zh-TW" altLang="en-US" dirty="0"/>
          </a:p>
        </p:txBody>
      </p:sp>
    </p:spTree>
    <p:extLst>
      <p:ext uri="{BB962C8B-B14F-4D97-AF65-F5344CB8AC3E}">
        <p14:creationId xmlns:p14="http://schemas.microsoft.com/office/powerpoint/2010/main" val="3831330717"/>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r>
              <a:rPr lang="en-US" altLang="zh-TW" smtClean="0"/>
              <a:t>until…do…done</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239</a:t>
            </a:fld>
            <a:endParaRPr lang="zh-TW" altLang="en-US"/>
          </a:p>
        </p:txBody>
      </p:sp>
      <p:sp>
        <p:nvSpPr>
          <p:cNvPr id="4" name="內容版面配置區 3"/>
          <p:cNvSpPr>
            <a:spLocks noGrp="1"/>
          </p:cNvSpPr>
          <p:nvPr>
            <p:ph sz="quarter" idx="1"/>
          </p:nvPr>
        </p:nvSpPr>
        <p:spPr/>
        <p:txBody>
          <a:bodyPr/>
          <a:lstStyle/>
          <a:p>
            <a:r>
              <a:rPr lang="zh-TW" altLang="en-US" dirty="0" smtClean="0"/>
              <a:t>判斷式條件成立時就終止迴圈，  否則持續進行迴圈</a:t>
            </a:r>
          </a:p>
          <a:p>
            <a:r>
              <a:rPr lang="zh-TW" altLang="en-US" dirty="0" smtClean="0"/>
              <a:t>語法</a:t>
            </a:r>
            <a:r>
              <a:rPr lang="zh-TW" altLang="en-US" dirty="0"/>
              <a:t>：</a:t>
            </a:r>
          </a:p>
          <a:p>
            <a:endParaRPr lang="en-US" altLang="zh-TW" dirty="0" smtClean="0"/>
          </a:p>
          <a:p>
            <a:endParaRPr lang="zh-TW" altLang="en-US" dirty="0" smtClean="0"/>
          </a:p>
          <a:p>
            <a:r>
              <a:rPr lang="zh-TW" altLang="en-US" dirty="0" smtClean="0"/>
              <a:t>腳本</a:t>
            </a:r>
            <a:r>
              <a:rPr lang="zh-TW" altLang="en-US" dirty="0"/>
              <a:t>範例：</a:t>
            </a:r>
          </a:p>
        </p:txBody>
      </p:sp>
      <p:sp>
        <p:nvSpPr>
          <p:cNvPr id="9" name="矩形 8"/>
          <p:cNvSpPr/>
          <p:nvPr/>
        </p:nvSpPr>
        <p:spPr>
          <a:xfrm>
            <a:off x="2051720" y="1772816"/>
            <a:ext cx="2880940" cy="107721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zh-TW" sz="1600" dirty="0" smtClean="0">
                <a:latin typeface="微軟正黑體" panose="020B0604030504040204" pitchFamily="34" charset="-120"/>
                <a:ea typeface="微軟正黑體" panose="020B0604030504040204" pitchFamily="34" charset="-120"/>
                <a:cs typeface="Arial Unicode MS" panose="020B0604020202020204" pitchFamily="34" charset="-120"/>
              </a:rPr>
              <a:t>until  [  </a:t>
            </a:r>
            <a:r>
              <a:rPr lang="zh-TW" altLang="en-US" sz="1600" dirty="0" smtClean="0">
                <a:latin typeface="微軟正黑體" panose="020B0604030504040204" pitchFamily="34" charset="-120"/>
                <a:ea typeface="微軟正黑體" panose="020B0604030504040204" pitchFamily="34" charset="-120"/>
                <a:cs typeface="Arial Unicode MS" panose="020B0604020202020204" pitchFamily="34" charset="-120"/>
              </a:rPr>
              <a:t>判斷式</a:t>
            </a:r>
            <a:r>
              <a:rPr lang="en-US" altLang="zh-TW" sz="1600" dirty="0" smtClean="0">
                <a:latin typeface="微軟正黑體" panose="020B0604030504040204" pitchFamily="34" charset="-120"/>
                <a:ea typeface="微軟正黑體" panose="020B0604030504040204" pitchFamily="34" charset="-120"/>
                <a:cs typeface="Arial Unicode MS" panose="020B0604020202020204" pitchFamily="34" charset="-120"/>
              </a:rPr>
              <a:t>  ]</a:t>
            </a:r>
            <a:endParaRPr lang="en-US" altLang="zh-TW" sz="1600" dirty="0">
              <a:latin typeface="微軟正黑體" panose="020B0604030504040204" pitchFamily="34" charset="-120"/>
              <a:ea typeface="微軟正黑體" panose="020B0604030504040204" pitchFamily="34" charset="-120"/>
              <a:cs typeface="Arial Unicode MS" panose="020B0604020202020204" pitchFamily="34" charset="-120"/>
            </a:endParaRPr>
          </a:p>
          <a:p>
            <a:r>
              <a:rPr lang="en-US" altLang="zh-TW" sz="1600" dirty="0">
                <a:latin typeface="微軟正黑體" panose="020B0604030504040204" pitchFamily="34" charset="-120"/>
                <a:ea typeface="微軟正黑體" panose="020B0604030504040204" pitchFamily="34" charset="-120"/>
                <a:cs typeface="Arial Unicode MS" panose="020B0604020202020204" pitchFamily="34" charset="-120"/>
              </a:rPr>
              <a:t>do</a:t>
            </a:r>
          </a:p>
          <a:p>
            <a:r>
              <a:rPr lang="zh-TW" altLang="en-US" sz="1600" dirty="0" smtClean="0">
                <a:latin typeface="微軟正黑體" panose="020B0604030504040204" pitchFamily="34" charset="-120"/>
                <a:ea typeface="微軟正黑體" panose="020B0604030504040204" pitchFamily="34" charset="-120"/>
                <a:cs typeface="Arial Unicode MS" panose="020B0604020202020204" pitchFamily="34" charset="-120"/>
              </a:rPr>
              <a:t>      程式</a:t>
            </a:r>
            <a:r>
              <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rPr>
              <a:t>段落</a:t>
            </a:r>
          </a:p>
          <a:p>
            <a:r>
              <a:rPr lang="en-US" altLang="zh-TW" sz="1600" dirty="0">
                <a:latin typeface="微軟正黑體" panose="020B0604030504040204" pitchFamily="34" charset="-120"/>
                <a:ea typeface="微軟正黑體" panose="020B0604030504040204" pitchFamily="34" charset="-120"/>
                <a:cs typeface="Arial Unicode MS" panose="020B0604020202020204" pitchFamily="34" charset="-120"/>
              </a:rPr>
              <a:t>done</a:t>
            </a:r>
            <a:endParaRPr lang="zh-TW" altLang="en-US" sz="1600" dirty="0">
              <a:latin typeface="微軟正黑體" panose="020B0604030504040204" pitchFamily="34" charset="-120"/>
              <a:ea typeface="微軟正黑體" panose="020B0604030504040204" pitchFamily="34" charset="-120"/>
              <a:cs typeface="Arial Unicode MS" panose="020B0604020202020204" pitchFamily="34" charset="-120"/>
            </a:endParaRPr>
          </a:p>
        </p:txBody>
      </p:sp>
      <p:sp>
        <p:nvSpPr>
          <p:cNvPr id="16" name="矩形 15"/>
          <p:cNvSpPr/>
          <p:nvPr/>
        </p:nvSpPr>
        <p:spPr>
          <a:xfrm>
            <a:off x="4716016" y="4427820"/>
            <a:ext cx="1422184" cy="369332"/>
          </a:xfrm>
          <a:prstGeom prst="rect">
            <a:avLst/>
          </a:prstGeom>
        </p:spPr>
        <p:txBody>
          <a:bodyPr wrap="none">
            <a:spAutoFit/>
          </a:bodyPr>
          <a:lstStyle/>
          <a:p>
            <a:r>
              <a:rPr lang="zh-TW" altLang="en-US" dirty="0"/>
              <a:t>印出  </a:t>
            </a:r>
            <a:r>
              <a:rPr lang="en-US" altLang="zh-TW" dirty="0"/>
              <a:t>0  ~  9</a:t>
            </a:r>
          </a:p>
        </p:txBody>
      </p:sp>
      <p:sp>
        <p:nvSpPr>
          <p:cNvPr id="2" name="摺角紙張 1"/>
          <p:cNvSpPr/>
          <p:nvPr/>
        </p:nvSpPr>
        <p:spPr>
          <a:xfrm>
            <a:off x="899592" y="3717032"/>
            <a:ext cx="3299908" cy="2032360"/>
          </a:xfrm>
          <a:prstGeom prst="foldedCorner">
            <a:avLst/>
          </a:prstGeom>
        </p:spPr>
        <p:style>
          <a:lnRef idx="2">
            <a:schemeClr val="accent1"/>
          </a:lnRef>
          <a:fillRef idx="1">
            <a:schemeClr val="lt1"/>
          </a:fillRef>
          <a:effectRef idx="0">
            <a:schemeClr val="accent1"/>
          </a:effectRef>
          <a:fontRef idx="minor">
            <a:schemeClr val="dk1"/>
          </a:fontRef>
        </p:style>
        <p:txBody>
          <a:bodyPr rtlCol="0" anchor="t"/>
          <a:lstStyle/>
          <a:p>
            <a:r>
              <a:rPr lang="en-US" altLang="zh-TW" dirty="0">
                <a:solidFill>
                  <a:srgbClr val="0070C0"/>
                </a:solidFill>
                <a:ea typeface="微軟正黑體" panose="020B0604030504040204" pitchFamily="34" charset="-120"/>
              </a:rPr>
              <a:t>#!/bin/bash</a:t>
            </a:r>
          </a:p>
          <a:p>
            <a:r>
              <a:rPr lang="en-US" altLang="zh-TW" dirty="0" err="1">
                <a:ea typeface="微軟正黑體" panose="020B0604030504040204" pitchFamily="34" charset="-120"/>
              </a:rPr>
              <a:t>i</a:t>
            </a:r>
            <a:r>
              <a:rPr lang="en-US" altLang="zh-TW" dirty="0">
                <a:ea typeface="微軟正黑體" panose="020B0604030504040204" pitchFamily="34" charset="-120"/>
              </a:rPr>
              <a:t>=0</a:t>
            </a:r>
          </a:p>
          <a:p>
            <a:r>
              <a:rPr lang="en-US" altLang="zh-TW" dirty="0">
                <a:ea typeface="微軟正黑體" panose="020B0604030504040204" pitchFamily="34" charset="-120"/>
              </a:rPr>
              <a:t>until  [  $</a:t>
            </a:r>
            <a:r>
              <a:rPr lang="en-US" altLang="zh-TW" dirty="0" err="1">
                <a:ea typeface="微軟正黑體" panose="020B0604030504040204" pitchFamily="34" charset="-120"/>
              </a:rPr>
              <a:t>i</a:t>
            </a:r>
            <a:r>
              <a:rPr lang="en-US" altLang="zh-TW" dirty="0">
                <a:ea typeface="微軟正黑體" panose="020B0604030504040204" pitchFamily="34" charset="-120"/>
              </a:rPr>
              <a:t>  -</a:t>
            </a:r>
            <a:r>
              <a:rPr lang="en-US" altLang="zh-TW" dirty="0" err="1">
                <a:ea typeface="微軟正黑體" panose="020B0604030504040204" pitchFamily="34" charset="-120"/>
              </a:rPr>
              <a:t>ge</a:t>
            </a:r>
            <a:r>
              <a:rPr lang="en-US" altLang="zh-TW" dirty="0">
                <a:ea typeface="微軟正黑體" panose="020B0604030504040204" pitchFamily="34" charset="-120"/>
              </a:rPr>
              <a:t>  10</a:t>
            </a:r>
            <a:r>
              <a:rPr lang="zh-TW" altLang="en-US" dirty="0">
                <a:ea typeface="微軟正黑體" panose="020B0604030504040204" pitchFamily="34" charset="-120"/>
              </a:rPr>
              <a:t>  </a:t>
            </a:r>
            <a:r>
              <a:rPr lang="en-US" altLang="zh-TW" dirty="0">
                <a:ea typeface="微軟正黑體" panose="020B0604030504040204" pitchFamily="34" charset="-120"/>
              </a:rPr>
              <a:t>]</a:t>
            </a:r>
          </a:p>
          <a:p>
            <a:r>
              <a:rPr lang="en-US" altLang="zh-TW" dirty="0">
                <a:ea typeface="微軟正黑體" panose="020B0604030504040204" pitchFamily="34" charset="-120"/>
              </a:rPr>
              <a:t>do</a:t>
            </a:r>
          </a:p>
          <a:p>
            <a:r>
              <a:rPr lang="en-US" altLang="zh-TW" dirty="0">
                <a:ea typeface="微軟正黑體" panose="020B0604030504040204" pitchFamily="34" charset="-120"/>
              </a:rPr>
              <a:t>      echo  </a:t>
            </a:r>
            <a:r>
              <a:rPr lang="en-US" altLang="zh-TW" dirty="0" smtClean="0">
                <a:ea typeface="微軟正黑體" panose="020B0604030504040204" pitchFamily="34" charset="-120"/>
              </a:rPr>
              <a:t>“$</a:t>
            </a:r>
            <a:r>
              <a:rPr lang="en-US" altLang="zh-TW" dirty="0" err="1" smtClean="0">
                <a:ea typeface="微軟正黑體" panose="020B0604030504040204" pitchFamily="34" charset="-120"/>
              </a:rPr>
              <a:t>i</a:t>
            </a:r>
            <a:r>
              <a:rPr lang="en-US" altLang="zh-TW" dirty="0" smtClean="0">
                <a:ea typeface="微軟正黑體" panose="020B0604030504040204" pitchFamily="34" charset="-120"/>
              </a:rPr>
              <a:t>”   	</a:t>
            </a:r>
            <a:r>
              <a:rPr lang="en-US" altLang="zh-TW" dirty="0" smtClean="0">
                <a:solidFill>
                  <a:srgbClr val="00B050"/>
                </a:solidFill>
                <a:ea typeface="微軟正黑體" panose="020B0604030504040204" pitchFamily="34" charset="-120"/>
              </a:rPr>
              <a:t>#</a:t>
            </a:r>
            <a:r>
              <a:rPr lang="zh-TW" altLang="en-US" dirty="0">
                <a:solidFill>
                  <a:srgbClr val="00B050"/>
                </a:solidFill>
                <a:ea typeface="微軟正黑體" panose="020B0604030504040204" pitchFamily="34" charset="-120"/>
              </a:rPr>
              <a:t>印出</a:t>
            </a:r>
            <a:r>
              <a:rPr lang="en-US" altLang="zh-TW" dirty="0" err="1">
                <a:solidFill>
                  <a:srgbClr val="00B050"/>
                </a:solidFill>
                <a:ea typeface="微軟正黑體" panose="020B0604030504040204" pitchFamily="34" charset="-120"/>
              </a:rPr>
              <a:t>i</a:t>
            </a:r>
            <a:r>
              <a:rPr lang="zh-TW" altLang="en-US" dirty="0">
                <a:solidFill>
                  <a:srgbClr val="00B050"/>
                </a:solidFill>
                <a:ea typeface="微軟正黑體" panose="020B0604030504040204" pitchFamily="34" charset="-120"/>
              </a:rPr>
              <a:t>的值</a:t>
            </a:r>
            <a:endParaRPr lang="en-US" altLang="zh-TW" dirty="0">
              <a:ea typeface="微軟正黑體" panose="020B0604030504040204" pitchFamily="34" charset="-120"/>
            </a:endParaRPr>
          </a:p>
          <a:p>
            <a:r>
              <a:rPr lang="en-US" altLang="zh-TW" dirty="0">
                <a:ea typeface="微軟正黑體" panose="020B0604030504040204" pitchFamily="34" charset="-120"/>
              </a:rPr>
              <a:t>      </a:t>
            </a:r>
            <a:r>
              <a:rPr lang="en-US" altLang="zh-TW" dirty="0" err="1">
                <a:ea typeface="微軟正黑體" panose="020B0604030504040204" pitchFamily="34" charset="-120"/>
              </a:rPr>
              <a:t>i</a:t>
            </a:r>
            <a:r>
              <a:rPr lang="en-US" altLang="zh-TW" dirty="0">
                <a:ea typeface="微軟正黑體" panose="020B0604030504040204" pitchFamily="34" charset="-120"/>
              </a:rPr>
              <a:t>=$(($i+1))   </a:t>
            </a:r>
            <a:r>
              <a:rPr lang="en-US" altLang="zh-TW" dirty="0" smtClean="0">
                <a:ea typeface="微軟正黑體" panose="020B0604030504040204" pitchFamily="34" charset="-120"/>
              </a:rPr>
              <a:t>	</a:t>
            </a:r>
            <a:r>
              <a:rPr lang="en-US" altLang="zh-TW" dirty="0" smtClean="0">
                <a:solidFill>
                  <a:srgbClr val="00B050"/>
                </a:solidFill>
                <a:ea typeface="微軟正黑體" panose="020B0604030504040204" pitchFamily="34" charset="-120"/>
              </a:rPr>
              <a:t># </a:t>
            </a:r>
            <a:r>
              <a:rPr lang="en-US" altLang="zh-TW" dirty="0" err="1">
                <a:solidFill>
                  <a:srgbClr val="00B050"/>
                </a:solidFill>
                <a:ea typeface="微軟正黑體" panose="020B0604030504040204" pitchFamily="34" charset="-120"/>
              </a:rPr>
              <a:t>i</a:t>
            </a:r>
            <a:r>
              <a:rPr lang="en-US" altLang="zh-TW" dirty="0">
                <a:solidFill>
                  <a:srgbClr val="00B050"/>
                </a:solidFill>
                <a:ea typeface="微軟正黑體" panose="020B0604030504040204" pitchFamily="34" charset="-120"/>
              </a:rPr>
              <a:t>=i+1 </a:t>
            </a:r>
            <a:r>
              <a:rPr lang="en-US" altLang="zh-TW" dirty="0">
                <a:ea typeface="微軟正黑體" panose="020B0604030504040204" pitchFamily="34" charset="-120"/>
              </a:rPr>
              <a:t>	</a:t>
            </a:r>
          </a:p>
          <a:p>
            <a:r>
              <a:rPr lang="en-US" altLang="zh-TW" dirty="0" smtClean="0">
                <a:ea typeface="微軟正黑體" panose="020B0604030504040204" pitchFamily="34" charset="-120"/>
              </a:rPr>
              <a:t>done</a:t>
            </a:r>
            <a:endParaRPr lang="zh-TW" altLang="en-US" dirty="0">
              <a:ea typeface="微軟正黑體" panose="020B0604030504040204" pitchFamily="34" charset="-120"/>
            </a:endParaRPr>
          </a:p>
        </p:txBody>
      </p:sp>
    </p:spTree>
    <p:extLst>
      <p:ext uri="{BB962C8B-B14F-4D97-AF65-F5344CB8AC3E}">
        <p14:creationId xmlns:p14="http://schemas.microsoft.com/office/powerpoint/2010/main" val="25047787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核心組成</a:t>
            </a:r>
            <a:r>
              <a:rPr lang="zh-TW" altLang="en-US" dirty="0" smtClean="0"/>
              <a:t>範例</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24</a:t>
            </a:fld>
            <a:endParaRPr lang="zh-TW" altLang="en-US"/>
          </a:p>
        </p:txBody>
      </p:sp>
      <p:sp>
        <p:nvSpPr>
          <p:cNvPr id="29" name="矩形 28"/>
          <p:cNvSpPr/>
          <p:nvPr/>
        </p:nvSpPr>
        <p:spPr>
          <a:xfrm>
            <a:off x="1187623" y="6381328"/>
            <a:ext cx="6604695" cy="276999"/>
          </a:xfrm>
          <a:prstGeom prst="rect">
            <a:avLst/>
          </a:prstGeom>
        </p:spPr>
        <p:txBody>
          <a:bodyPr wrap="square">
            <a:spAutoFit/>
          </a:bodyPr>
          <a:lstStyle/>
          <a:p>
            <a:r>
              <a:rPr lang="zh-TW" altLang="en-US" sz="1200" dirty="0" smtClean="0"/>
              <a:t>參考來源：</a:t>
            </a:r>
            <a:r>
              <a:rPr lang="en-US" altLang="zh-TW" sz="1200" dirty="0" smtClean="0"/>
              <a:t>The </a:t>
            </a:r>
            <a:r>
              <a:rPr lang="en-US" altLang="zh-TW" sz="1200" dirty="0"/>
              <a:t>Linux Kernel: Introduction. CS591 (Spring 2001)</a:t>
            </a:r>
            <a:endParaRPr lang="zh-TW" altLang="en-US" sz="1200" dirty="0"/>
          </a:p>
        </p:txBody>
      </p:sp>
      <p:sp>
        <p:nvSpPr>
          <p:cNvPr id="5" name="Rectangle 3"/>
          <p:cNvSpPr>
            <a:spLocks noChangeArrowheads="1"/>
          </p:cNvSpPr>
          <p:nvPr/>
        </p:nvSpPr>
        <p:spPr bwMode="auto">
          <a:xfrm>
            <a:off x="2452093" y="2507010"/>
            <a:ext cx="5957887" cy="3298254"/>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zh-TW" altLang="en-US" sz="1600" b="1">
              <a:solidFill>
                <a:srgbClr val="002060"/>
              </a:solidFill>
            </a:endParaRPr>
          </a:p>
        </p:txBody>
      </p:sp>
      <p:sp>
        <p:nvSpPr>
          <p:cNvPr id="6" name="Rectangle 4"/>
          <p:cNvSpPr>
            <a:spLocks noChangeArrowheads="1"/>
          </p:cNvSpPr>
          <p:nvPr/>
        </p:nvSpPr>
        <p:spPr bwMode="auto">
          <a:xfrm>
            <a:off x="3134718" y="1268760"/>
            <a:ext cx="4591050" cy="342900"/>
          </a:xfrm>
          <a:prstGeom prst="rect">
            <a:avLst/>
          </a:prstGeom>
          <a:ln>
            <a:headEnd/>
            <a:tailEnd/>
          </a:ln>
          <a:extLst/>
        </p:spPr>
        <p:style>
          <a:lnRef idx="2">
            <a:schemeClr val="accent6"/>
          </a:lnRef>
          <a:fillRef idx="1">
            <a:schemeClr val="lt1"/>
          </a:fillRef>
          <a:effectRef idx="0">
            <a:schemeClr val="accent6"/>
          </a:effectRef>
          <a:fontRef idx="minor">
            <a:schemeClr val="dk1"/>
          </a:fontRef>
        </p:style>
        <p:txBody>
          <a:bodyPr wrap="none" anchor="ctr"/>
          <a:lstStyle/>
          <a:p>
            <a:pPr algn="ctr">
              <a:spcBef>
                <a:spcPct val="0"/>
              </a:spcBef>
              <a:buFontTx/>
              <a:buNone/>
            </a:pPr>
            <a:r>
              <a:rPr lang="zh-TW" altLang="en-US" sz="1600" b="1" dirty="0" smtClean="0">
                <a:solidFill>
                  <a:srgbClr val="002060"/>
                </a:solidFill>
                <a:latin typeface="+mn-ea"/>
              </a:rPr>
              <a:t>應用程式</a:t>
            </a:r>
            <a:endParaRPr lang="en-US" altLang="zh-TW" sz="1600" b="1" dirty="0">
              <a:solidFill>
                <a:srgbClr val="002060"/>
              </a:solidFill>
              <a:latin typeface="+mn-ea"/>
            </a:endParaRPr>
          </a:p>
        </p:txBody>
      </p:sp>
      <p:sp>
        <p:nvSpPr>
          <p:cNvPr id="7" name="Rectangle 5"/>
          <p:cNvSpPr>
            <a:spLocks noChangeArrowheads="1"/>
          </p:cNvSpPr>
          <p:nvPr/>
        </p:nvSpPr>
        <p:spPr bwMode="auto">
          <a:xfrm>
            <a:off x="3156943" y="1951385"/>
            <a:ext cx="3092450" cy="344487"/>
          </a:xfrm>
          <a:prstGeom prst="rect">
            <a:avLst/>
          </a:prstGeom>
          <a:ln>
            <a:headEnd/>
            <a:tailEnd/>
          </a:ln>
          <a:extLst/>
        </p:spPr>
        <p:style>
          <a:lnRef idx="2">
            <a:schemeClr val="accent6"/>
          </a:lnRef>
          <a:fillRef idx="1">
            <a:schemeClr val="lt1"/>
          </a:fillRef>
          <a:effectRef idx="0">
            <a:schemeClr val="accent6"/>
          </a:effectRef>
          <a:fontRef idx="minor">
            <a:schemeClr val="dk1"/>
          </a:fontRef>
        </p:style>
        <p:txBody>
          <a:bodyPr wrap="none" anchor="ctr"/>
          <a:lstStyle/>
          <a:p>
            <a:pPr algn="ctr">
              <a:spcBef>
                <a:spcPct val="0"/>
              </a:spcBef>
              <a:buFontTx/>
              <a:buNone/>
            </a:pPr>
            <a:r>
              <a:rPr lang="zh-TW" altLang="en-US" sz="1600" b="1" dirty="0" smtClean="0">
                <a:solidFill>
                  <a:srgbClr val="002060"/>
                </a:solidFill>
                <a:latin typeface="+mn-ea"/>
              </a:rPr>
              <a:t>系統函式庫</a:t>
            </a:r>
            <a:endParaRPr lang="en-US" altLang="zh-TW" sz="1600" b="1" dirty="0">
              <a:solidFill>
                <a:srgbClr val="002060"/>
              </a:solidFill>
              <a:latin typeface="+mn-ea"/>
            </a:endParaRPr>
          </a:p>
        </p:txBody>
      </p:sp>
      <p:sp>
        <p:nvSpPr>
          <p:cNvPr id="8" name="Rectangle 6"/>
          <p:cNvSpPr>
            <a:spLocks noChangeArrowheads="1"/>
          </p:cNvSpPr>
          <p:nvPr/>
        </p:nvSpPr>
        <p:spPr bwMode="auto">
          <a:xfrm>
            <a:off x="3134718" y="2618135"/>
            <a:ext cx="4591050" cy="34290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FontTx/>
              <a:buNone/>
            </a:pPr>
            <a:r>
              <a:rPr lang="zh-TW" altLang="en-US" sz="1600" b="1" dirty="0" smtClean="0">
                <a:solidFill>
                  <a:srgbClr val="002060"/>
                </a:solidFill>
                <a:latin typeface="+mn-ea"/>
              </a:rPr>
              <a:t>系統呼叫</a:t>
            </a:r>
            <a:endParaRPr lang="en-US" altLang="zh-TW" sz="1600" b="1" dirty="0">
              <a:solidFill>
                <a:srgbClr val="002060"/>
              </a:solidFill>
              <a:latin typeface="+mn-ea"/>
            </a:endParaRPr>
          </a:p>
        </p:txBody>
      </p:sp>
      <p:sp>
        <p:nvSpPr>
          <p:cNvPr id="9" name="Rectangle 7"/>
          <p:cNvSpPr>
            <a:spLocks noChangeArrowheads="1"/>
          </p:cNvSpPr>
          <p:nvPr/>
        </p:nvSpPr>
        <p:spPr bwMode="auto">
          <a:xfrm>
            <a:off x="3134718" y="5894412"/>
            <a:ext cx="4591050" cy="342900"/>
          </a:xfrm>
          <a:prstGeom prst="rect">
            <a:avLst/>
          </a:prstGeom>
          <a:ln>
            <a:headEnd/>
            <a:tailEnd/>
          </a:ln>
          <a:extLst/>
        </p:spPr>
        <p:style>
          <a:lnRef idx="2">
            <a:schemeClr val="dk1"/>
          </a:lnRef>
          <a:fillRef idx="1">
            <a:schemeClr val="lt1"/>
          </a:fillRef>
          <a:effectRef idx="0">
            <a:schemeClr val="dk1"/>
          </a:effectRef>
          <a:fontRef idx="minor">
            <a:schemeClr val="dk1"/>
          </a:fontRef>
        </p:style>
        <p:txBody>
          <a:bodyPr wrap="none" anchor="ctr"/>
          <a:lstStyle/>
          <a:p>
            <a:pPr algn="ctr">
              <a:spcBef>
                <a:spcPct val="0"/>
              </a:spcBef>
              <a:buFontTx/>
              <a:buNone/>
            </a:pPr>
            <a:r>
              <a:rPr lang="zh-TW" altLang="en-US" sz="1600" b="1" dirty="0" smtClean="0">
                <a:solidFill>
                  <a:srgbClr val="002060"/>
                </a:solidFill>
                <a:latin typeface="+mn-ea"/>
              </a:rPr>
              <a:t>硬體</a:t>
            </a:r>
            <a:endParaRPr lang="en-US" altLang="zh-TW" sz="1600" b="1" dirty="0">
              <a:solidFill>
                <a:srgbClr val="002060"/>
              </a:solidFill>
              <a:latin typeface="+mn-ea"/>
            </a:endParaRPr>
          </a:p>
        </p:txBody>
      </p:sp>
      <p:sp>
        <p:nvSpPr>
          <p:cNvPr id="10" name="Rectangle 8"/>
          <p:cNvSpPr>
            <a:spLocks noChangeArrowheads="1"/>
          </p:cNvSpPr>
          <p:nvPr/>
        </p:nvSpPr>
        <p:spPr bwMode="auto">
          <a:xfrm>
            <a:off x="2667993" y="5301208"/>
            <a:ext cx="5524500" cy="41275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FontTx/>
              <a:buNone/>
            </a:pPr>
            <a:r>
              <a:rPr lang="zh-TW" altLang="en-US" sz="1600" b="1" dirty="0" smtClean="0">
                <a:solidFill>
                  <a:srgbClr val="002060"/>
                </a:solidFill>
                <a:latin typeface="微軟正黑體" panose="020B0604030504040204" pitchFamily="34" charset="-120"/>
                <a:ea typeface="微軟正黑體" panose="020B0604030504040204" pitchFamily="34" charset="-120"/>
              </a:rPr>
              <a:t>相依於硬體</a:t>
            </a:r>
            <a:r>
              <a:rPr lang="zh-TW" altLang="en-US" sz="1600" b="1" dirty="0">
                <a:solidFill>
                  <a:srgbClr val="002060"/>
                </a:solidFill>
                <a:latin typeface="微軟正黑體" panose="020B0604030504040204" pitchFamily="34" charset="-120"/>
                <a:ea typeface="微軟正黑體" panose="020B0604030504040204" pitchFamily="34" charset="-120"/>
              </a:rPr>
              <a:t>架構的</a:t>
            </a:r>
            <a:r>
              <a:rPr lang="zh-TW" altLang="en-US" sz="1600" b="1" dirty="0" smtClean="0">
                <a:solidFill>
                  <a:srgbClr val="002060"/>
                </a:solidFill>
                <a:latin typeface="微軟正黑體" panose="020B0604030504040204" pitchFamily="34" charset="-120"/>
                <a:ea typeface="微軟正黑體" panose="020B0604030504040204" pitchFamily="34" charset="-120"/>
              </a:rPr>
              <a:t>程式碼</a:t>
            </a:r>
            <a:endParaRPr lang="en-US" altLang="zh-TW" sz="1600" b="1" dirty="0">
              <a:solidFill>
                <a:srgbClr val="002060"/>
              </a:solidFill>
              <a:latin typeface="微軟正黑體" panose="020B0604030504040204" pitchFamily="34" charset="-120"/>
              <a:ea typeface="微軟正黑體" panose="020B0604030504040204" pitchFamily="34" charset="-120"/>
            </a:endParaRPr>
          </a:p>
        </p:txBody>
      </p:sp>
      <p:sp>
        <p:nvSpPr>
          <p:cNvPr id="11" name="Rectangle 9"/>
          <p:cNvSpPr>
            <a:spLocks noChangeArrowheads="1"/>
          </p:cNvSpPr>
          <p:nvPr/>
        </p:nvSpPr>
        <p:spPr bwMode="auto">
          <a:xfrm>
            <a:off x="2721968" y="3173760"/>
            <a:ext cx="2562225" cy="1695399"/>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lstStyle/>
          <a:p>
            <a:pPr algn="ctr">
              <a:spcBef>
                <a:spcPct val="0"/>
              </a:spcBef>
              <a:buFontTx/>
              <a:buNone/>
            </a:pPr>
            <a:r>
              <a:rPr lang="en-US" altLang="zh-TW" sz="1600" b="1" dirty="0">
                <a:solidFill>
                  <a:srgbClr val="002060"/>
                </a:solidFill>
                <a:latin typeface="+mn-ea"/>
              </a:rPr>
              <a:t>I/O </a:t>
            </a:r>
            <a:r>
              <a:rPr lang="zh-TW" altLang="en-US" sz="1600" b="1" dirty="0" smtClean="0">
                <a:solidFill>
                  <a:srgbClr val="002060"/>
                </a:solidFill>
                <a:latin typeface="+mn-ea"/>
              </a:rPr>
              <a:t>相關</a:t>
            </a:r>
            <a:endParaRPr lang="en-US" altLang="zh-TW" sz="1600" b="1" dirty="0">
              <a:solidFill>
                <a:srgbClr val="002060"/>
              </a:solidFill>
              <a:latin typeface="+mn-ea"/>
            </a:endParaRPr>
          </a:p>
        </p:txBody>
      </p:sp>
      <p:sp>
        <p:nvSpPr>
          <p:cNvPr id="12" name="Rectangle 10"/>
          <p:cNvSpPr>
            <a:spLocks noChangeArrowheads="1"/>
          </p:cNvSpPr>
          <p:nvPr/>
        </p:nvSpPr>
        <p:spPr bwMode="auto">
          <a:xfrm>
            <a:off x="5587405" y="3192810"/>
            <a:ext cx="2562225" cy="1676349"/>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lstStyle/>
          <a:p>
            <a:pPr algn="ctr">
              <a:spcBef>
                <a:spcPct val="0"/>
              </a:spcBef>
              <a:buFontTx/>
              <a:buNone/>
            </a:pPr>
            <a:r>
              <a:rPr lang="en-US" altLang="zh-TW" sz="1600" b="1" dirty="0">
                <a:solidFill>
                  <a:srgbClr val="002060"/>
                </a:solidFill>
                <a:latin typeface="+mn-ea"/>
              </a:rPr>
              <a:t>Process </a:t>
            </a:r>
            <a:r>
              <a:rPr lang="zh-TW" altLang="en-US" sz="1600" b="1" dirty="0" smtClean="0">
                <a:solidFill>
                  <a:srgbClr val="002060"/>
                </a:solidFill>
                <a:latin typeface="+mn-ea"/>
              </a:rPr>
              <a:t>相關</a:t>
            </a:r>
            <a:endParaRPr lang="en-US" altLang="zh-TW" sz="1600" b="1" dirty="0">
              <a:solidFill>
                <a:srgbClr val="002060"/>
              </a:solidFill>
              <a:latin typeface="+mn-ea"/>
            </a:endParaRPr>
          </a:p>
        </p:txBody>
      </p:sp>
      <p:sp>
        <p:nvSpPr>
          <p:cNvPr id="13" name="Rectangle 11"/>
          <p:cNvSpPr>
            <a:spLocks noChangeArrowheads="1"/>
          </p:cNvSpPr>
          <p:nvPr/>
        </p:nvSpPr>
        <p:spPr bwMode="auto">
          <a:xfrm>
            <a:off x="5696943" y="3565872"/>
            <a:ext cx="2311400" cy="273050"/>
          </a:xfrm>
          <a:prstGeom prst="rect">
            <a:avLst/>
          </a:prstGeom>
          <a:ln>
            <a:headEnd/>
            <a:tailEnd/>
          </a:ln>
          <a:extLst/>
        </p:spPr>
        <p:style>
          <a:lnRef idx="2">
            <a:schemeClr val="accent2"/>
          </a:lnRef>
          <a:fillRef idx="1">
            <a:schemeClr val="lt1"/>
          </a:fillRef>
          <a:effectRef idx="0">
            <a:schemeClr val="accent2"/>
          </a:effectRef>
          <a:fontRef idx="minor">
            <a:schemeClr val="dk1"/>
          </a:fontRef>
        </p:style>
        <p:txBody>
          <a:bodyPr wrap="none" anchor="ctr"/>
          <a:lstStyle/>
          <a:p>
            <a:pPr algn="ctr">
              <a:spcBef>
                <a:spcPct val="0"/>
              </a:spcBef>
              <a:buFontTx/>
              <a:buNone/>
            </a:pPr>
            <a:r>
              <a:rPr lang="en-US" altLang="zh-TW" sz="1600" b="1" dirty="0">
                <a:solidFill>
                  <a:srgbClr val="002060"/>
                </a:solidFill>
                <a:latin typeface="+mn-ea"/>
              </a:rPr>
              <a:t>Scheduler</a:t>
            </a:r>
          </a:p>
        </p:txBody>
      </p:sp>
      <p:sp>
        <p:nvSpPr>
          <p:cNvPr id="14" name="Rectangle 12"/>
          <p:cNvSpPr>
            <a:spLocks noChangeArrowheads="1"/>
          </p:cNvSpPr>
          <p:nvPr/>
        </p:nvSpPr>
        <p:spPr bwMode="auto">
          <a:xfrm>
            <a:off x="5696943" y="3929410"/>
            <a:ext cx="2311400" cy="273050"/>
          </a:xfrm>
          <a:prstGeom prst="rect">
            <a:avLst/>
          </a:prstGeom>
          <a:ln>
            <a:headEnd/>
            <a:tailEnd/>
          </a:ln>
          <a:extLst/>
        </p:spPr>
        <p:style>
          <a:lnRef idx="2">
            <a:schemeClr val="accent2"/>
          </a:lnRef>
          <a:fillRef idx="1">
            <a:schemeClr val="lt1"/>
          </a:fillRef>
          <a:effectRef idx="0">
            <a:schemeClr val="accent2"/>
          </a:effectRef>
          <a:fontRef idx="minor">
            <a:schemeClr val="dk1"/>
          </a:fontRef>
        </p:style>
        <p:txBody>
          <a:bodyPr wrap="none" anchor="ctr"/>
          <a:lstStyle/>
          <a:p>
            <a:pPr algn="ctr">
              <a:spcBef>
                <a:spcPct val="0"/>
              </a:spcBef>
              <a:buFontTx/>
              <a:buNone/>
            </a:pPr>
            <a:r>
              <a:rPr lang="zh-TW" altLang="en-US" sz="1600" b="1" dirty="0" smtClean="0">
                <a:solidFill>
                  <a:srgbClr val="002060"/>
                </a:solidFill>
                <a:latin typeface="+mn-ea"/>
              </a:rPr>
              <a:t>記憶體管理</a:t>
            </a:r>
            <a:endParaRPr lang="en-US" altLang="zh-TW" sz="1600" b="1" dirty="0">
              <a:solidFill>
                <a:srgbClr val="002060"/>
              </a:solidFill>
              <a:latin typeface="+mn-ea"/>
            </a:endParaRPr>
          </a:p>
        </p:txBody>
      </p:sp>
      <p:sp>
        <p:nvSpPr>
          <p:cNvPr id="15" name="Rectangle 13"/>
          <p:cNvSpPr>
            <a:spLocks noChangeArrowheads="1"/>
          </p:cNvSpPr>
          <p:nvPr/>
        </p:nvSpPr>
        <p:spPr bwMode="auto">
          <a:xfrm>
            <a:off x="5696943" y="4292946"/>
            <a:ext cx="2311400" cy="504353"/>
          </a:xfrm>
          <a:prstGeom prst="rect">
            <a:avLst/>
          </a:prstGeom>
          <a:ln>
            <a:headEnd/>
            <a:tailEnd/>
          </a:ln>
          <a:extLst/>
        </p:spPr>
        <p:style>
          <a:lnRef idx="2">
            <a:schemeClr val="accent2"/>
          </a:lnRef>
          <a:fillRef idx="1">
            <a:schemeClr val="lt1"/>
          </a:fillRef>
          <a:effectRef idx="0">
            <a:schemeClr val="accent2"/>
          </a:effectRef>
          <a:fontRef idx="minor">
            <a:schemeClr val="dk1"/>
          </a:fontRef>
        </p:style>
        <p:txBody>
          <a:bodyPr wrap="none" anchor="ctr"/>
          <a:lstStyle/>
          <a:p>
            <a:pPr algn="ctr">
              <a:spcBef>
                <a:spcPct val="0"/>
              </a:spcBef>
              <a:buFontTx/>
              <a:buNone/>
            </a:pPr>
            <a:r>
              <a:rPr lang="en-US" altLang="zh-TW" sz="1600" b="1" dirty="0" smtClean="0">
                <a:latin typeface="+mn-ea"/>
              </a:rPr>
              <a:t>Inter-Process</a:t>
            </a:r>
          </a:p>
          <a:p>
            <a:pPr algn="ctr">
              <a:spcBef>
                <a:spcPct val="0"/>
              </a:spcBef>
              <a:buFontTx/>
              <a:buNone/>
            </a:pPr>
            <a:r>
              <a:rPr lang="en-US" altLang="zh-TW" sz="1600" b="1" dirty="0" smtClean="0">
                <a:latin typeface="+mn-ea"/>
              </a:rPr>
              <a:t>Communication</a:t>
            </a:r>
            <a:endParaRPr lang="en-US" altLang="zh-TW" sz="1600" b="1" dirty="0">
              <a:solidFill>
                <a:srgbClr val="002060"/>
              </a:solidFill>
              <a:latin typeface="+mn-ea"/>
            </a:endParaRPr>
          </a:p>
        </p:txBody>
      </p:sp>
      <p:sp>
        <p:nvSpPr>
          <p:cNvPr id="16" name="Rectangle 14"/>
          <p:cNvSpPr>
            <a:spLocks noChangeArrowheads="1"/>
          </p:cNvSpPr>
          <p:nvPr/>
        </p:nvSpPr>
        <p:spPr bwMode="auto">
          <a:xfrm>
            <a:off x="2896593" y="3565872"/>
            <a:ext cx="2311400" cy="273050"/>
          </a:xfrm>
          <a:prstGeom prst="rect">
            <a:avLst/>
          </a:prstGeom>
          <a:ln>
            <a:headEnd/>
            <a:tailEnd/>
          </a:ln>
          <a:extLst/>
        </p:spPr>
        <p:style>
          <a:lnRef idx="2">
            <a:schemeClr val="accent2"/>
          </a:lnRef>
          <a:fillRef idx="1">
            <a:schemeClr val="lt1"/>
          </a:fillRef>
          <a:effectRef idx="0">
            <a:schemeClr val="accent2"/>
          </a:effectRef>
          <a:fontRef idx="minor">
            <a:schemeClr val="dk1"/>
          </a:fontRef>
        </p:style>
        <p:txBody>
          <a:bodyPr wrap="none" anchor="ctr"/>
          <a:lstStyle/>
          <a:p>
            <a:pPr algn="ctr">
              <a:spcBef>
                <a:spcPct val="0"/>
              </a:spcBef>
              <a:buFontTx/>
              <a:buNone/>
            </a:pPr>
            <a:r>
              <a:rPr lang="zh-TW" altLang="en-US" sz="1600" b="1" dirty="0" smtClean="0">
                <a:solidFill>
                  <a:srgbClr val="002060"/>
                </a:solidFill>
                <a:latin typeface="+mn-ea"/>
              </a:rPr>
              <a:t>檔案系統</a:t>
            </a:r>
            <a:endParaRPr lang="en-US" altLang="zh-TW" sz="1600" b="1" dirty="0">
              <a:solidFill>
                <a:srgbClr val="002060"/>
              </a:solidFill>
              <a:latin typeface="+mn-ea"/>
            </a:endParaRPr>
          </a:p>
        </p:txBody>
      </p:sp>
      <p:sp>
        <p:nvSpPr>
          <p:cNvPr id="17" name="Rectangle 15"/>
          <p:cNvSpPr>
            <a:spLocks noChangeArrowheads="1"/>
          </p:cNvSpPr>
          <p:nvPr/>
        </p:nvSpPr>
        <p:spPr bwMode="auto">
          <a:xfrm>
            <a:off x="2896593" y="3929410"/>
            <a:ext cx="2311400" cy="273050"/>
          </a:xfrm>
          <a:prstGeom prst="rect">
            <a:avLst/>
          </a:prstGeom>
          <a:ln>
            <a:headEnd/>
            <a:tailEnd/>
          </a:ln>
          <a:extLst/>
        </p:spPr>
        <p:style>
          <a:lnRef idx="2">
            <a:schemeClr val="accent2"/>
          </a:lnRef>
          <a:fillRef idx="1">
            <a:schemeClr val="lt1"/>
          </a:fillRef>
          <a:effectRef idx="0">
            <a:schemeClr val="accent2"/>
          </a:effectRef>
          <a:fontRef idx="minor">
            <a:schemeClr val="dk1"/>
          </a:fontRef>
        </p:style>
        <p:txBody>
          <a:bodyPr wrap="none" anchor="ctr"/>
          <a:lstStyle/>
          <a:p>
            <a:pPr algn="ctr">
              <a:spcBef>
                <a:spcPct val="0"/>
              </a:spcBef>
              <a:buFontTx/>
              <a:buNone/>
            </a:pPr>
            <a:r>
              <a:rPr lang="zh-TW" altLang="en-US" sz="1600" b="1" dirty="0" smtClean="0">
                <a:solidFill>
                  <a:srgbClr val="002060"/>
                </a:solidFill>
                <a:latin typeface="+mn-ea"/>
              </a:rPr>
              <a:t>網路</a:t>
            </a:r>
            <a:endParaRPr lang="en-US" altLang="zh-TW" sz="1600" b="1" dirty="0">
              <a:solidFill>
                <a:srgbClr val="002060"/>
              </a:solidFill>
              <a:latin typeface="+mn-ea"/>
            </a:endParaRPr>
          </a:p>
        </p:txBody>
      </p:sp>
      <p:sp>
        <p:nvSpPr>
          <p:cNvPr id="18" name="Rectangle 16"/>
          <p:cNvSpPr>
            <a:spLocks noChangeArrowheads="1"/>
          </p:cNvSpPr>
          <p:nvPr/>
        </p:nvSpPr>
        <p:spPr bwMode="auto">
          <a:xfrm>
            <a:off x="2896593" y="4292947"/>
            <a:ext cx="2311400" cy="273050"/>
          </a:xfrm>
          <a:prstGeom prst="rect">
            <a:avLst/>
          </a:prstGeom>
          <a:ln>
            <a:headEnd/>
            <a:tailEnd/>
          </a:ln>
          <a:extLst/>
        </p:spPr>
        <p:style>
          <a:lnRef idx="2">
            <a:schemeClr val="accent2"/>
          </a:lnRef>
          <a:fillRef idx="1">
            <a:schemeClr val="lt1"/>
          </a:fillRef>
          <a:effectRef idx="0">
            <a:schemeClr val="accent2"/>
          </a:effectRef>
          <a:fontRef idx="minor">
            <a:schemeClr val="dk1"/>
          </a:fontRef>
        </p:style>
        <p:txBody>
          <a:bodyPr wrap="none" anchor="ctr"/>
          <a:lstStyle/>
          <a:p>
            <a:pPr algn="ctr">
              <a:spcBef>
                <a:spcPct val="0"/>
              </a:spcBef>
              <a:buFontTx/>
              <a:buNone/>
            </a:pPr>
            <a:r>
              <a:rPr lang="zh-TW" altLang="en-US" sz="1600" b="1" dirty="0" smtClean="0">
                <a:solidFill>
                  <a:srgbClr val="002060"/>
                </a:solidFill>
                <a:latin typeface="+mn-ea"/>
              </a:rPr>
              <a:t>驅動程式</a:t>
            </a:r>
            <a:endParaRPr lang="en-US" altLang="zh-TW" sz="1600" b="1" dirty="0">
              <a:solidFill>
                <a:srgbClr val="002060"/>
              </a:solidFill>
              <a:latin typeface="+mn-ea"/>
            </a:endParaRPr>
          </a:p>
        </p:txBody>
      </p:sp>
      <p:sp>
        <p:nvSpPr>
          <p:cNvPr id="19" name="Line 17"/>
          <p:cNvSpPr>
            <a:spLocks noChangeShapeType="1"/>
          </p:cNvSpPr>
          <p:nvPr/>
        </p:nvSpPr>
        <p:spPr bwMode="auto">
          <a:xfrm>
            <a:off x="4572000" y="1611661"/>
            <a:ext cx="0" cy="360362"/>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sz="1600" b="1">
              <a:solidFill>
                <a:srgbClr val="002060"/>
              </a:solidFill>
              <a:latin typeface="+mn-ea"/>
            </a:endParaRPr>
          </a:p>
        </p:txBody>
      </p:sp>
      <p:sp>
        <p:nvSpPr>
          <p:cNvPr id="20" name="Line 18"/>
          <p:cNvSpPr>
            <a:spLocks noChangeShapeType="1"/>
          </p:cNvSpPr>
          <p:nvPr/>
        </p:nvSpPr>
        <p:spPr bwMode="auto">
          <a:xfrm>
            <a:off x="4588868" y="2295872"/>
            <a:ext cx="0" cy="312738"/>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sz="1600" b="1">
              <a:solidFill>
                <a:srgbClr val="002060"/>
              </a:solidFill>
              <a:latin typeface="+mn-ea"/>
            </a:endParaRPr>
          </a:p>
        </p:txBody>
      </p:sp>
      <p:sp>
        <p:nvSpPr>
          <p:cNvPr id="21" name="Line 19"/>
          <p:cNvSpPr>
            <a:spLocks noChangeShapeType="1"/>
          </p:cNvSpPr>
          <p:nvPr/>
        </p:nvSpPr>
        <p:spPr bwMode="auto">
          <a:xfrm>
            <a:off x="6933605" y="1611661"/>
            <a:ext cx="0" cy="101600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sz="1600" b="1">
              <a:ln w="28575">
                <a:solidFill>
                  <a:schemeClr val="tx1"/>
                </a:solidFill>
              </a:ln>
              <a:solidFill>
                <a:srgbClr val="002060"/>
              </a:solidFill>
              <a:latin typeface="+mn-ea"/>
            </a:endParaRPr>
          </a:p>
        </p:txBody>
      </p:sp>
      <p:sp>
        <p:nvSpPr>
          <p:cNvPr id="22" name="Line 20"/>
          <p:cNvSpPr>
            <a:spLocks noChangeShapeType="1"/>
          </p:cNvSpPr>
          <p:nvPr/>
        </p:nvSpPr>
        <p:spPr bwMode="auto">
          <a:xfrm>
            <a:off x="3960218" y="2951510"/>
            <a:ext cx="0" cy="2317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sz="1600" b="1">
              <a:solidFill>
                <a:srgbClr val="002060"/>
              </a:solidFill>
              <a:latin typeface="+mn-ea"/>
            </a:endParaRPr>
          </a:p>
        </p:txBody>
      </p:sp>
      <p:sp>
        <p:nvSpPr>
          <p:cNvPr id="23" name="Line 21"/>
          <p:cNvSpPr>
            <a:spLocks noChangeShapeType="1"/>
          </p:cNvSpPr>
          <p:nvPr/>
        </p:nvSpPr>
        <p:spPr bwMode="auto">
          <a:xfrm>
            <a:off x="6814543" y="2961035"/>
            <a:ext cx="0" cy="2317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sz="1600" b="1">
              <a:solidFill>
                <a:srgbClr val="002060"/>
              </a:solidFill>
              <a:latin typeface="+mn-ea"/>
            </a:endParaRPr>
          </a:p>
        </p:txBody>
      </p:sp>
      <p:sp>
        <p:nvSpPr>
          <p:cNvPr id="27" name="Line 25"/>
          <p:cNvSpPr>
            <a:spLocks noChangeShapeType="1"/>
          </p:cNvSpPr>
          <p:nvPr/>
        </p:nvSpPr>
        <p:spPr bwMode="auto">
          <a:xfrm flipH="1">
            <a:off x="6876256" y="4869159"/>
            <a:ext cx="0" cy="4223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sz="1600" b="1">
              <a:solidFill>
                <a:srgbClr val="002060"/>
              </a:solidFill>
              <a:latin typeface="+mn-ea"/>
            </a:endParaRPr>
          </a:p>
        </p:txBody>
      </p:sp>
      <p:sp>
        <p:nvSpPr>
          <p:cNvPr id="30" name="左大括弧 29"/>
          <p:cNvSpPr/>
          <p:nvPr/>
        </p:nvSpPr>
        <p:spPr>
          <a:xfrm>
            <a:off x="1691679" y="2507010"/>
            <a:ext cx="576065" cy="329825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1600" b="1">
              <a:solidFill>
                <a:srgbClr val="002060"/>
              </a:solidFill>
            </a:endParaRPr>
          </a:p>
        </p:txBody>
      </p:sp>
      <p:sp>
        <p:nvSpPr>
          <p:cNvPr id="32" name="矩形 31"/>
          <p:cNvSpPr/>
          <p:nvPr/>
        </p:nvSpPr>
        <p:spPr>
          <a:xfrm>
            <a:off x="912173" y="3574757"/>
            <a:ext cx="851515" cy="646331"/>
          </a:xfrm>
          <a:prstGeom prst="rect">
            <a:avLst/>
          </a:prstGeom>
        </p:spPr>
        <p:txBody>
          <a:bodyPr wrap="none">
            <a:spAutoFit/>
          </a:bodyPr>
          <a:lstStyle/>
          <a:p>
            <a:r>
              <a:rPr lang="en-US" altLang="zh-TW" dirty="0" smtClean="0">
                <a:solidFill>
                  <a:srgbClr val="FF0000"/>
                </a:solidFill>
              </a:rPr>
              <a:t>Linux</a:t>
            </a:r>
          </a:p>
          <a:p>
            <a:r>
              <a:rPr lang="en-US" altLang="zh-TW" dirty="0" smtClean="0">
                <a:solidFill>
                  <a:srgbClr val="FF0000"/>
                </a:solidFill>
              </a:rPr>
              <a:t>Kernel</a:t>
            </a:r>
            <a:endParaRPr lang="zh-TW" altLang="en-US" dirty="0">
              <a:solidFill>
                <a:srgbClr val="FF0000"/>
              </a:solidFill>
            </a:endParaRPr>
          </a:p>
        </p:txBody>
      </p:sp>
      <p:pic>
        <p:nvPicPr>
          <p:cNvPr id="37" name="圖片 3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3014" y="3479014"/>
            <a:ext cx="808586" cy="958098"/>
          </a:xfrm>
          <a:prstGeom prst="rect">
            <a:avLst/>
          </a:prstGeom>
        </p:spPr>
      </p:pic>
      <p:sp>
        <p:nvSpPr>
          <p:cNvPr id="31" name="Line 25"/>
          <p:cNvSpPr>
            <a:spLocks noChangeShapeType="1"/>
          </p:cNvSpPr>
          <p:nvPr/>
        </p:nvSpPr>
        <p:spPr bwMode="auto">
          <a:xfrm flipH="1">
            <a:off x="3995936" y="4878883"/>
            <a:ext cx="0" cy="4223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sz="1600" b="1">
              <a:solidFill>
                <a:srgbClr val="002060"/>
              </a:solidFill>
              <a:latin typeface="+mn-ea"/>
            </a:endParaRPr>
          </a:p>
        </p:txBody>
      </p:sp>
    </p:spTree>
    <p:extLst>
      <p:ext uri="{BB962C8B-B14F-4D97-AF65-F5344CB8AC3E}">
        <p14:creationId xmlns:p14="http://schemas.microsoft.com/office/powerpoint/2010/main" val="4133427450"/>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a:t>迴圈</a:t>
            </a:r>
            <a:r>
              <a:rPr lang="zh-TW" altLang="en-US" dirty="0" smtClean="0"/>
              <a:t>範例：建立</a:t>
            </a:r>
            <a:r>
              <a:rPr lang="zh-TW" altLang="en-US" dirty="0"/>
              <a:t>多筆帳號</a:t>
            </a:r>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240</a:t>
            </a:fld>
            <a:endParaRPr lang="zh-TW" altLang="en-US"/>
          </a:p>
        </p:txBody>
      </p:sp>
      <p:sp>
        <p:nvSpPr>
          <p:cNvPr id="4" name="內容版面配置區 3"/>
          <p:cNvSpPr>
            <a:spLocks noGrp="1"/>
          </p:cNvSpPr>
          <p:nvPr>
            <p:ph sz="quarter" idx="1"/>
          </p:nvPr>
        </p:nvSpPr>
        <p:spPr/>
        <p:txBody>
          <a:bodyPr/>
          <a:lstStyle/>
          <a:p>
            <a:r>
              <a:rPr lang="zh-TW" altLang="en-US" dirty="0"/>
              <a:t>以連續數字建立多個帳號範例</a:t>
            </a:r>
            <a:endParaRPr lang="en-US" altLang="zh-TW" dirty="0"/>
          </a:p>
          <a:p>
            <a:pPr lvl="1"/>
            <a:r>
              <a:rPr lang="zh-TW" altLang="en-US" dirty="0"/>
              <a:t>以下依序建立</a:t>
            </a:r>
            <a:r>
              <a:rPr lang="en-US" altLang="zh-TW" dirty="0"/>
              <a:t>student1~student9</a:t>
            </a:r>
            <a:r>
              <a:rPr lang="zh-TW" altLang="en-US" dirty="0"/>
              <a:t>，密碼皆為</a:t>
            </a:r>
            <a:r>
              <a:rPr lang="en-US" altLang="zh-TW" dirty="0"/>
              <a:t>12345</a:t>
            </a:r>
          </a:p>
          <a:p>
            <a:endParaRPr lang="zh-TW" altLang="en-US" dirty="0"/>
          </a:p>
        </p:txBody>
      </p:sp>
      <p:sp>
        <p:nvSpPr>
          <p:cNvPr id="5" name="摺角紙張 4"/>
          <p:cNvSpPr/>
          <p:nvPr/>
        </p:nvSpPr>
        <p:spPr>
          <a:xfrm>
            <a:off x="1128036" y="2276872"/>
            <a:ext cx="5172156" cy="3060340"/>
          </a:xfrm>
          <a:prstGeom prst="foldedCorner">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150000"/>
              </a:lnSpc>
            </a:pPr>
            <a:r>
              <a:rPr lang="en-US" altLang="zh-TW" dirty="0">
                <a:solidFill>
                  <a:srgbClr val="0070C0"/>
                </a:solidFill>
              </a:rPr>
              <a:t>#!/bin/bash</a:t>
            </a:r>
          </a:p>
          <a:p>
            <a:pPr>
              <a:lnSpc>
                <a:spcPct val="150000"/>
              </a:lnSpc>
            </a:pPr>
            <a:r>
              <a:rPr lang="en-US" altLang="zh-TW" dirty="0"/>
              <a:t>for((</a:t>
            </a:r>
            <a:r>
              <a:rPr lang="en-US" altLang="zh-TW" dirty="0" err="1"/>
              <a:t>i</a:t>
            </a:r>
            <a:r>
              <a:rPr lang="en-US" altLang="zh-TW" dirty="0"/>
              <a:t>=1;i&lt;10;i++))</a:t>
            </a:r>
          </a:p>
          <a:p>
            <a:pPr>
              <a:lnSpc>
                <a:spcPct val="150000"/>
              </a:lnSpc>
            </a:pPr>
            <a:r>
              <a:rPr lang="en-US" altLang="zh-TW" dirty="0"/>
              <a:t>do</a:t>
            </a:r>
          </a:p>
          <a:p>
            <a:pPr>
              <a:lnSpc>
                <a:spcPct val="150000"/>
              </a:lnSpc>
            </a:pPr>
            <a:r>
              <a:rPr lang="en-US" altLang="zh-TW" dirty="0"/>
              <a:t>    echo “Adding </a:t>
            </a:r>
            <a:r>
              <a:rPr lang="en-US" altLang="zh-TW" dirty="0" smtClean="0"/>
              <a:t>student</a:t>
            </a:r>
            <a:r>
              <a:rPr lang="en-US" altLang="zh-TW" dirty="0"/>
              <a:t>””$</a:t>
            </a:r>
            <a:r>
              <a:rPr lang="en-US" altLang="zh-TW" dirty="0" err="1"/>
              <a:t>i</a:t>
            </a:r>
            <a:r>
              <a:rPr lang="en-US" altLang="zh-TW" dirty="0"/>
              <a:t>”</a:t>
            </a:r>
          </a:p>
          <a:p>
            <a:pPr>
              <a:lnSpc>
                <a:spcPct val="150000"/>
              </a:lnSpc>
            </a:pPr>
            <a:r>
              <a:rPr lang="en-US" altLang="zh-TW" dirty="0"/>
              <a:t>    </a:t>
            </a:r>
            <a:r>
              <a:rPr lang="en-US" altLang="zh-TW" dirty="0" err="1" smtClean="0"/>
              <a:t>useradd</a:t>
            </a:r>
            <a:r>
              <a:rPr lang="en-US" altLang="zh-TW" dirty="0" smtClean="0"/>
              <a:t>  </a:t>
            </a:r>
            <a:r>
              <a:rPr lang="en-US" altLang="zh-TW" dirty="0"/>
              <a:t>student”$</a:t>
            </a:r>
            <a:r>
              <a:rPr lang="en-US" altLang="zh-TW" dirty="0" err="1"/>
              <a:t>i</a:t>
            </a:r>
            <a:r>
              <a:rPr lang="en-US" altLang="zh-TW" dirty="0"/>
              <a:t>”	</a:t>
            </a:r>
          </a:p>
          <a:p>
            <a:pPr>
              <a:lnSpc>
                <a:spcPct val="150000"/>
              </a:lnSpc>
            </a:pPr>
            <a:r>
              <a:rPr lang="en-US" altLang="zh-TW" dirty="0"/>
              <a:t>    echo student“$i”:12345 | </a:t>
            </a:r>
            <a:r>
              <a:rPr lang="en-US" altLang="zh-TW" dirty="0" err="1"/>
              <a:t>chpasswd</a:t>
            </a:r>
            <a:endParaRPr lang="en-US" altLang="zh-TW" dirty="0"/>
          </a:p>
          <a:p>
            <a:pPr>
              <a:lnSpc>
                <a:spcPct val="150000"/>
              </a:lnSpc>
            </a:pPr>
            <a:r>
              <a:rPr lang="en-US" altLang="zh-TW" dirty="0"/>
              <a:t>done</a:t>
            </a:r>
          </a:p>
          <a:p>
            <a:pPr>
              <a:lnSpc>
                <a:spcPct val="150000"/>
              </a:lnSpc>
            </a:pPr>
            <a:endParaRPr lang="zh-TW" altLang="en-US" dirty="0"/>
          </a:p>
        </p:txBody>
      </p:sp>
      <p:pic>
        <p:nvPicPr>
          <p:cNvPr id="6" name="圖片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240520" y="4797152"/>
            <a:ext cx="1080120" cy="1080120"/>
          </a:xfrm>
          <a:prstGeom prst="rect">
            <a:avLst/>
          </a:prstGeom>
        </p:spPr>
      </p:pic>
    </p:spTree>
    <p:extLst>
      <p:ext uri="{BB962C8B-B14F-4D97-AF65-F5344CB8AC3E}">
        <p14:creationId xmlns:p14="http://schemas.microsoft.com/office/powerpoint/2010/main" val="3286668721"/>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smtClean="0"/>
              <a:t>例行性工作排程</a:t>
            </a:r>
            <a:endParaRPr lang="zh-TW" altLang="en-US" dirty="0"/>
          </a:p>
        </p:txBody>
      </p:sp>
      <p:sp>
        <p:nvSpPr>
          <p:cNvPr id="6" name="副標題 5"/>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241</a:t>
            </a:fld>
            <a:endParaRPr lang="zh-TW" altLang="en-US"/>
          </a:p>
        </p:txBody>
      </p:sp>
      <p:pic>
        <p:nvPicPr>
          <p:cNvPr id="2" name="圖片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20272" y="4221088"/>
            <a:ext cx="1152128" cy="1152128"/>
          </a:xfrm>
          <a:prstGeom prst="rect">
            <a:avLst/>
          </a:prstGeom>
        </p:spPr>
      </p:pic>
    </p:spTree>
    <p:extLst>
      <p:ext uri="{BB962C8B-B14F-4D97-AF65-F5344CB8AC3E}">
        <p14:creationId xmlns:p14="http://schemas.microsoft.com/office/powerpoint/2010/main" val="1819160926"/>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smtClean="0"/>
              <a:t>一次性的工作排程</a:t>
            </a:r>
            <a:r>
              <a:rPr lang="en-US" altLang="zh-TW" smtClean="0"/>
              <a:t>(at)</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242</a:t>
            </a:fld>
            <a:endParaRPr lang="zh-TW" altLang="en-US"/>
          </a:p>
        </p:txBody>
      </p:sp>
      <p:sp>
        <p:nvSpPr>
          <p:cNvPr id="6" name="內容版面配置區 5"/>
          <p:cNvSpPr>
            <a:spLocks noGrp="1"/>
          </p:cNvSpPr>
          <p:nvPr>
            <p:ph sz="quarter" idx="1"/>
          </p:nvPr>
        </p:nvSpPr>
        <p:spPr/>
        <p:txBody>
          <a:bodyPr>
            <a:normAutofit/>
          </a:bodyPr>
          <a:lstStyle/>
          <a:p>
            <a:r>
              <a:rPr lang="en-US" altLang="zh-TW" dirty="0" smtClean="0"/>
              <a:t>at [-m] TIME</a:t>
            </a:r>
            <a:r>
              <a:rPr lang="zh-TW" altLang="en-US" dirty="0" smtClean="0"/>
              <a:t>　　</a:t>
            </a:r>
            <a:r>
              <a:rPr lang="en-US" altLang="zh-TW" dirty="0" smtClean="0">
                <a:solidFill>
                  <a:srgbClr val="00B050"/>
                </a:solidFill>
              </a:rPr>
              <a:t>#</a:t>
            </a:r>
            <a:r>
              <a:rPr lang="zh-TW" altLang="en-US" dirty="0" smtClean="0">
                <a:solidFill>
                  <a:srgbClr val="00B050"/>
                </a:solidFill>
              </a:rPr>
              <a:t>下達工作指令</a:t>
            </a:r>
            <a:endParaRPr lang="en-US" altLang="zh-TW" dirty="0" smtClean="0">
              <a:solidFill>
                <a:srgbClr val="00B050"/>
              </a:solidFill>
            </a:endParaRPr>
          </a:p>
          <a:p>
            <a:pPr lvl="1"/>
            <a:r>
              <a:rPr lang="en-US" altLang="zh-TW" dirty="0" smtClean="0"/>
              <a:t>-m</a:t>
            </a:r>
            <a:r>
              <a:rPr lang="zh-TW" altLang="en-US" dirty="0" smtClean="0"/>
              <a:t>：將工作的輸出結果</a:t>
            </a:r>
            <a:r>
              <a:rPr lang="en-US" altLang="zh-TW" dirty="0" smtClean="0"/>
              <a:t>mail </a:t>
            </a:r>
            <a:r>
              <a:rPr lang="zh-TW" altLang="en-US" dirty="0" smtClean="0"/>
              <a:t>給下達指令的帳號</a:t>
            </a:r>
            <a:endParaRPr lang="en-US" altLang="zh-TW" dirty="0" smtClean="0"/>
          </a:p>
          <a:p>
            <a:pPr lvl="1"/>
            <a:r>
              <a:rPr lang="en-US" altLang="zh-TW" dirty="0" smtClean="0"/>
              <a:t>TIME</a:t>
            </a:r>
            <a:r>
              <a:rPr lang="zh-TW" altLang="en-US" dirty="0" smtClean="0"/>
              <a:t>指定執行時間</a:t>
            </a:r>
            <a:endParaRPr lang="en-US" altLang="zh-TW" dirty="0" smtClean="0"/>
          </a:p>
          <a:p>
            <a:pPr lvl="2"/>
            <a:r>
              <a:rPr lang="zh-TW" altLang="en-US" dirty="0" smtClean="0"/>
              <a:t>定義可檢視</a:t>
            </a:r>
            <a:r>
              <a:rPr lang="en-US" altLang="zh-TW" dirty="0" smtClean="0"/>
              <a:t>/</a:t>
            </a:r>
            <a:r>
              <a:rPr lang="en-US" altLang="zh-TW" dirty="0" err="1" smtClean="0"/>
              <a:t>usr</a:t>
            </a:r>
            <a:r>
              <a:rPr lang="en-US" altLang="zh-TW" dirty="0" smtClean="0"/>
              <a:t>/share/doc/at-3.1.13/</a:t>
            </a:r>
            <a:r>
              <a:rPr lang="en-US" altLang="zh-TW" dirty="0" err="1" smtClean="0"/>
              <a:t>timespec</a:t>
            </a:r>
            <a:r>
              <a:rPr lang="zh-TW" altLang="en-US" dirty="0" smtClean="0"/>
              <a:t>，或是</a:t>
            </a:r>
            <a:r>
              <a:rPr lang="en-US" altLang="zh-TW" dirty="0" smtClean="0"/>
              <a:t>man “at”</a:t>
            </a:r>
          </a:p>
          <a:p>
            <a:pPr lvl="1"/>
            <a:endParaRPr lang="en-US" altLang="zh-TW" dirty="0" smtClean="0"/>
          </a:p>
          <a:p>
            <a:pPr lvl="1"/>
            <a:endParaRPr lang="en-US" altLang="zh-TW" dirty="0" smtClean="0"/>
          </a:p>
          <a:p>
            <a:pPr lvl="1"/>
            <a:endParaRPr lang="en-US" altLang="zh-TW" dirty="0" smtClean="0"/>
          </a:p>
          <a:p>
            <a:endParaRPr lang="en-US" altLang="zh-TW" dirty="0" smtClean="0"/>
          </a:p>
          <a:p>
            <a:r>
              <a:rPr lang="en-US" altLang="zh-TW" dirty="0" err="1" smtClean="0"/>
              <a:t>atq</a:t>
            </a:r>
            <a:r>
              <a:rPr lang="zh-TW" altLang="en-US" dirty="0" smtClean="0"/>
              <a:t>　</a:t>
            </a:r>
            <a:r>
              <a:rPr lang="en-US" altLang="zh-TW" dirty="0" smtClean="0"/>
              <a:t>		</a:t>
            </a:r>
            <a:r>
              <a:rPr lang="en-US" altLang="zh-TW" dirty="0" smtClean="0">
                <a:solidFill>
                  <a:srgbClr val="00B050"/>
                </a:solidFill>
              </a:rPr>
              <a:t>#</a:t>
            </a:r>
            <a:r>
              <a:rPr lang="zh-TW" altLang="en-US" dirty="0" smtClean="0">
                <a:solidFill>
                  <a:srgbClr val="00B050"/>
                </a:solidFill>
              </a:rPr>
              <a:t>查看目前的工作排程</a:t>
            </a:r>
            <a:r>
              <a:rPr lang="zh-TW" altLang="en-US" dirty="0" smtClean="0"/>
              <a:t> </a:t>
            </a:r>
            <a:endParaRPr lang="en-US" altLang="zh-TW" dirty="0" smtClean="0"/>
          </a:p>
          <a:p>
            <a:r>
              <a:rPr lang="en-US" altLang="zh-TW" dirty="0" err="1" smtClean="0"/>
              <a:t>atrm</a:t>
            </a:r>
            <a:r>
              <a:rPr lang="en-US" altLang="zh-TW" dirty="0" smtClean="0"/>
              <a:t> [</a:t>
            </a:r>
            <a:r>
              <a:rPr lang="zh-TW" altLang="en-US" dirty="0" smtClean="0"/>
              <a:t>工作編號</a:t>
            </a:r>
            <a:r>
              <a:rPr lang="en-US" altLang="zh-TW" dirty="0" smtClean="0"/>
              <a:t>]	</a:t>
            </a:r>
            <a:r>
              <a:rPr lang="en-US" altLang="zh-TW" dirty="0" smtClean="0">
                <a:solidFill>
                  <a:srgbClr val="00B050"/>
                </a:solidFill>
              </a:rPr>
              <a:t>#</a:t>
            </a:r>
            <a:r>
              <a:rPr lang="zh-TW" altLang="en-US" dirty="0" smtClean="0">
                <a:solidFill>
                  <a:srgbClr val="00B050"/>
                </a:solidFill>
              </a:rPr>
              <a:t>刪除排程</a:t>
            </a:r>
            <a:endParaRPr lang="zh-TW" altLang="en-US" dirty="0">
              <a:solidFill>
                <a:srgbClr val="00B050"/>
              </a:solidFill>
            </a:endParaRPr>
          </a:p>
        </p:txBody>
      </p:sp>
      <p:graphicFrame>
        <p:nvGraphicFramePr>
          <p:cNvPr id="7" name="表格 6"/>
          <p:cNvGraphicFramePr>
            <a:graphicFrameLocks noGrp="1"/>
          </p:cNvGraphicFramePr>
          <p:nvPr>
            <p:extLst>
              <p:ext uri="{D42A27DB-BD31-4B8C-83A1-F6EECF244321}">
                <p14:modId xmlns:p14="http://schemas.microsoft.com/office/powerpoint/2010/main" val="1650854159"/>
              </p:ext>
            </p:extLst>
          </p:nvPr>
        </p:nvGraphicFramePr>
        <p:xfrm>
          <a:off x="1113943" y="3025760"/>
          <a:ext cx="6122353" cy="1483360"/>
        </p:xfrm>
        <a:graphic>
          <a:graphicData uri="http://schemas.openxmlformats.org/drawingml/2006/table">
            <a:tbl>
              <a:tblPr firstRow="1" bandRow="1">
                <a:tableStyleId>{69012ECD-51FC-41F1-AA8D-1B2483CD663E}</a:tableStyleId>
              </a:tblPr>
              <a:tblGrid>
                <a:gridCol w="2537143">
                  <a:extLst>
                    <a:ext uri="{9D8B030D-6E8A-4147-A177-3AD203B41FA5}">
                      <a16:colId xmlns="" xmlns:a16="http://schemas.microsoft.com/office/drawing/2014/main" val="20000"/>
                    </a:ext>
                  </a:extLst>
                </a:gridCol>
                <a:gridCol w="1900555">
                  <a:extLst>
                    <a:ext uri="{9D8B030D-6E8A-4147-A177-3AD203B41FA5}">
                      <a16:colId xmlns="" xmlns:a16="http://schemas.microsoft.com/office/drawing/2014/main" val="20001"/>
                    </a:ext>
                  </a:extLst>
                </a:gridCol>
                <a:gridCol w="1684655">
                  <a:extLst>
                    <a:ext uri="{9D8B030D-6E8A-4147-A177-3AD203B41FA5}">
                      <a16:colId xmlns="" xmlns:a16="http://schemas.microsoft.com/office/drawing/2014/main" val="20002"/>
                    </a:ext>
                  </a:extLst>
                </a:gridCol>
              </a:tblGrid>
              <a:tr h="370840">
                <a:tc>
                  <a:txBody>
                    <a:bodyPr/>
                    <a:lstStyle/>
                    <a:p>
                      <a:r>
                        <a:rPr lang="en-US" altLang="zh-TW" sz="1600" dirty="0" smtClean="0"/>
                        <a:t>TIME</a:t>
                      </a:r>
                      <a:r>
                        <a:rPr lang="zh-TW" altLang="en-US" sz="1600" dirty="0" smtClean="0"/>
                        <a:t>格式</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範例</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說明</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sz="1600" dirty="0" smtClean="0"/>
                        <a:t>HH:MM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smtClean="0"/>
                        <a:t>11:00</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今天</a:t>
                      </a:r>
                      <a:r>
                        <a:rPr lang="en-US" altLang="zh-TW" sz="1600" dirty="0" smtClean="0"/>
                        <a:t>11</a:t>
                      </a:r>
                      <a:r>
                        <a:rPr lang="zh-TW" altLang="en-US" sz="1600" dirty="0" smtClean="0"/>
                        <a:t>點</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sz="1600" dirty="0" smtClean="0"/>
                        <a:t>HH:MM YYYY-MM-DD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smtClean="0"/>
                        <a:t>04:00 2002-05-30 </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smtClean="0"/>
                        <a:t>2002/5/30</a:t>
                      </a:r>
                      <a:r>
                        <a:rPr lang="zh-TW" altLang="en-US" sz="1600" dirty="0" smtClean="0"/>
                        <a:t> </a:t>
                      </a:r>
                      <a:r>
                        <a:rPr lang="en-US" altLang="zh-TW" sz="1600" dirty="0" smtClean="0"/>
                        <a:t>4:00</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370840">
                <a:tc>
                  <a:txBody>
                    <a:bodyPr/>
                    <a:lstStyle/>
                    <a:p>
                      <a:r>
                        <a:rPr lang="en-US" altLang="zh-TW" sz="1600" dirty="0" smtClean="0"/>
                        <a:t>HH[</a:t>
                      </a:r>
                      <a:r>
                        <a:rPr lang="en-US" altLang="zh-TW" sz="1600" dirty="0" err="1" smtClean="0"/>
                        <a:t>pm;am</a:t>
                      </a:r>
                      <a:r>
                        <a:rPr lang="en-US" altLang="zh-TW" sz="1600" dirty="0" smtClean="0"/>
                        <a:t>] [Month] [Day]</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smtClean="0"/>
                        <a:t>1pm May 30</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smtClean="0"/>
                        <a:t>5/30</a:t>
                      </a:r>
                      <a:r>
                        <a:rPr lang="zh-TW" altLang="en-US" sz="1600" baseline="0" dirty="0" smtClean="0"/>
                        <a:t> 下午</a:t>
                      </a:r>
                      <a:r>
                        <a:rPr lang="en-US" altLang="zh-TW" sz="1600" baseline="0" dirty="0" smtClean="0"/>
                        <a:t>1</a:t>
                      </a:r>
                      <a:r>
                        <a:rPr lang="zh-TW" altLang="en-US" sz="1600" baseline="0" dirty="0" smtClean="0"/>
                        <a:t>點</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3828586809"/>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at </a:t>
            </a:r>
            <a:r>
              <a:rPr lang="zh-TW" altLang="en-US" smtClean="0"/>
              <a:t>範例</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243</a:t>
            </a:fld>
            <a:endParaRPr lang="zh-TW" altLang="en-US"/>
          </a:p>
        </p:txBody>
      </p:sp>
      <p:sp>
        <p:nvSpPr>
          <p:cNvPr id="4" name="內容版面配置區 3"/>
          <p:cNvSpPr>
            <a:spLocks noGrp="1"/>
          </p:cNvSpPr>
          <p:nvPr>
            <p:ph sz="quarter" idx="1"/>
          </p:nvPr>
        </p:nvSpPr>
        <p:spPr/>
        <p:txBody>
          <a:bodyPr>
            <a:normAutofit/>
          </a:bodyPr>
          <a:lstStyle/>
          <a:p>
            <a:r>
              <a:rPr lang="zh-TW" altLang="en-US" dirty="0" smtClean="0"/>
              <a:t>設定下午</a:t>
            </a:r>
            <a:r>
              <a:rPr lang="en-US" altLang="zh-TW" dirty="0" smtClean="0"/>
              <a:t>3</a:t>
            </a:r>
            <a:r>
              <a:rPr lang="zh-TW" altLang="en-US" dirty="0" smtClean="0"/>
              <a:t>點執行，印出兩個字串</a:t>
            </a:r>
            <a:endParaRPr lang="en-US" altLang="zh-TW" dirty="0" smtClean="0"/>
          </a:p>
          <a:p>
            <a:pPr lvl="1"/>
            <a:r>
              <a:rPr lang="zh-TW" altLang="en-US" dirty="0" smtClean="0"/>
              <a:t>用</a:t>
            </a:r>
            <a:r>
              <a:rPr lang="en-US" altLang="zh-TW" dirty="0" smtClean="0"/>
              <a:t>-m</a:t>
            </a:r>
            <a:r>
              <a:rPr lang="zh-TW" altLang="en-US" dirty="0" smtClean="0"/>
              <a:t>所以執行結果會</a:t>
            </a:r>
            <a:r>
              <a:rPr lang="en-US" altLang="zh-TW" dirty="0" smtClean="0"/>
              <a:t>mail</a:t>
            </a:r>
            <a:r>
              <a:rPr lang="zh-TW" altLang="en-US" dirty="0" smtClean="0"/>
              <a:t>給</a:t>
            </a:r>
            <a:r>
              <a:rPr lang="en-US" altLang="zh-TW" dirty="0" err="1" smtClean="0"/>
              <a:t>iiiedu</a:t>
            </a:r>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r>
              <a:rPr lang="en-US" altLang="zh-TW" dirty="0" err="1" smtClean="0"/>
              <a:t>atrm</a:t>
            </a:r>
            <a:r>
              <a:rPr lang="en-US" altLang="zh-TW" dirty="0" smtClean="0"/>
              <a:t> 1  	</a:t>
            </a:r>
            <a:r>
              <a:rPr lang="en-US" altLang="zh-TW" dirty="0" smtClean="0">
                <a:solidFill>
                  <a:srgbClr val="00B050"/>
                </a:solidFill>
              </a:rPr>
              <a:t>#</a:t>
            </a:r>
            <a:r>
              <a:rPr lang="zh-TW" altLang="en-US" dirty="0" smtClean="0">
                <a:solidFill>
                  <a:srgbClr val="00B050"/>
                </a:solidFill>
              </a:rPr>
              <a:t>將</a:t>
            </a:r>
            <a:r>
              <a:rPr lang="en-US" altLang="zh-TW" dirty="0" smtClean="0">
                <a:solidFill>
                  <a:srgbClr val="00B050"/>
                </a:solidFill>
              </a:rPr>
              <a:t>job 1</a:t>
            </a:r>
            <a:r>
              <a:rPr lang="zh-TW" altLang="en-US" dirty="0" smtClean="0">
                <a:solidFill>
                  <a:srgbClr val="00B050"/>
                </a:solidFill>
              </a:rPr>
              <a:t>刪掉</a:t>
            </a:r>
            <a:endParaRPr lang="en-US" altLang="zh-TW" dirty="0" smtClean="0">
              <a:solidFill>
                <a:srgbClr val="00B050"/>
              </a:solidFill>
            </a:endParaRPr>
          </a:p>
          <a:p>
            <a:r>
              <a:rPr lang="en-US" altLang="zh-TW" dirty="0" err="1" smtClean="0"/>
              <a:t>atq</a:t>
            </a:r>
            <a:r>
              <a:rPr lang="en-US" altLang="zh-TW" dirty="0" smtClean="0"/>
              <a:t>		</a:t>
            </a:r>
            <a:r>
              <a:rPr lang="en-US" altLang="zh-TW" dirty="0" smtClean="0">
                <a:solidFill>
                  <a:srgbClr val="00B050"/>
                </a:solidFill>
              </a:rPr>
              <a:t>#</a:t>
            </a:r>
            <a:r>
              <a:rPr lang="zh-TW" altLang="en-US" dirty="0" smtClean="0">
                <a:solidFill>
                  <a:srgbClr val="00B050"/>
                </a:solidFill>
              </a:rPr>
              <a:t>檢視還剩下哪幾個工作</a:t>
            </a:r>
            <a:endParaRPr lang="zh-TW" altLang="en-US" dirty="0">
              <a:solidFill>
                <a:srgbClr val="00B050"/>
              </a:solidFill>
            </a:endParaRPr>
          </a:p>
        </p:txBody>
      </p:sp>
      <p:pic>
        <p:nvPicPr>
          <p:cNvPr id="10" name="圖片 9"/>
          <p:cNvPicPr>
            <a:picLocks noChangeAspect="1"/>
          </p:cNvPicPr>
          <p:nvPr/>
        </p:nvPicPr>
        <p:blipFill>
          <a:blip r:embed="rId2"/>
          <a:stretch>
            <a:fillRect/>
          </a:stretch>
        </p:blipFill>
        <p:spPr>
          <a:xfrm>
            <a:off x="899592" y="2276872"/>
            <a:ext cx="5765141" cy="129614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991405615"/>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循環性的工作排程</a:t>
            </a:r>
            <a:r>
              <a:rPr lang="en-US" altLang="zh-TW" dirty="0"/>
              <a:t>(</a:t>
            </a:r>
            <a:r>
              <a:rPr lang="en-US" altLang="zh-TW" dirty="0" err="1"/>
              <a:t>crontab</a:t>
            </a:r>
            <a:r>
              <a:rPr lang="en-US" altLang="zh-TW" dirty="0"/>
              <a:t>)</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244</a:t>
            </a:fld>
            <a:endParaRPr lang="zh-TW" altLang="en-US"/>
          </a:p>
        </p:txBody>
      </p:sp>
      <p:sp>
        <p:nvSpPr>
          <p:cNvPr id="3" name="內容版面配置區 2"/>
          <p:cNvSpPr>
            <a:spLocks noGrp="1"/>
          </p:cNvSpPr>
          <p:nvPr>
            <p:ph sz="quarter" idx="1"/>
          </p:nvPr>
        </p:nvSpPr>
        <p:spPr/>
        <p:txBody>
          <a:bodyPr/>
          <a:lstStyle/>
          <a:p>
            <a:r>
              <a:rPr lang="en-US" altLang="zh-TW" dirty="0" err="1" smtClean="0"/>
              <a:t>crontab</a:t>
            </a:r>
            <a:r>
              <a:rPr lang="zh-TW" altLang="en-US" dirty="0" smtClean="0"/>
              <a:t>可讓系統於指定時間</a:t>
            </a:r>
            <a:r>
              <a:rPr lang="en-US" altLang="zh-TW" dirty="0" smtClean="0"/>
              <a:t>(</a:t>
            </a:r>
            <a:r>
              <a:rPr lang="zh-TW" altLang="en-US" dirty="0" smtClean="0"/>
              <a:t>或週期</a:t>
            </a:r>
            <a:r>
              <a:rPr lang="en-US" altLang="zh-TW" dirty="0" smtClean="0"/>
              <a:t>)</a:t>
            </a:r>
            <a:r>
              <a:rPr lang="zh-TW" altLang="en-US" dirty="0" smtClean="0"/>
              <a:t>自動執行某些任務，例如：</a:t>
            </a:r>
            <a:endParaRPr lang="en-US" altLang="zh-TW" dirty="0" smtClean="0"/>
          </a:p>
          <a:p>
            <a:pPr lvl="1"/>
            <a:r>
              <a:rPr lang="zh-TW" altLang="en-US" dirty="0" smtClean="0"/>
              <a:t>定期更新系統套件 </a:t>
            </a:r>
            <a:endParaRPr lang="en-US" altLang="zh-TW" dirty="0" smtClean="0"/>
          </a:p>
          <a:p>
            <a:pPr lvl="1"/>
            <a:r>
              <a:rPr lang="zh-TW" altLang="en-US" dirty="0" smtClean="0"/>
              <a:t>更新</a:t>
            </a:r>
            <a:r>
              <a:rPr lang="en-US" altLang="zh-TW" dirty="0" smtClean="0"/>
              <a:t>locate</a:t>
            </a:r>
            <a:r>
              <a:rPr lang="zh-TW" altLang="en-US" dirty="0" smtClean="0"/>
              <a:t>的索引資料庫 </a:t>
            </a:r>
            <a:r>
              <a:rPr lang="en-US" altLang="zh-TW" dirty="0" smtClean="0"/>
              <a:t>(</a:t>
            </a:r>
            <a:r>
              <a:rPr lang="en-US" altLang="zh-TW" dirty="0" err="1" smtClean="0"/>
              <a:t>updatedb</a:t>
            </a:r>
            <a:r>
              <a:rPr lang="en-US" altLang="zh-TW" dirty="0" smtClean="0"/>
              <a:t>)</a:t>
            </a:r>
          </a:p>
          <a:p>
            <a:pPr lvl="1"/>
            <a:r>
              <a:rPr lang="zh-TW" altLang="en-US" dirty="0" smtClean="0"/>
              <a:t>備份或清理檔案 </a:t>
            </a:r>
            <a:r>
              <a:rPr lang="en-US" altLang="zh-TW" dirty="0" smtClean="0"/>
              <a:t>(tar + </a:t>
            </a:r>
            <a:r>
              <a:rPr lang="en-US" altLang="zh-TW" dirty="0" err="1" smtClean="0"/>
              <a:t>gzip</a:t>
            </a:r>
            <a:r>
              <a:rPr lang="en-US" altLang="zh-TW" dirty="0" smtClean="0"/>
              <a:t> </a:t>
            </a:r>
            <a:r>
              <a:rPr lang="zh-TW" altLang="en-US" dirty="0" smtClean="0"/>
              <a:t> </a:t>
            </a:r>
            <a:r>
              <a:rPr lang="en-US" altLang="zh-TW" dirty="0" smtClean="0"/>
              <a:t>….)</a:t>
            </a:r>
            <a:endParaRPr lang="zh-TW" altLang="en-US" dirty="0" smtClean="0"/>
          </a:p>
          <a:p>
            <a:r>
              <a:rPr lang="zh-TW" altLang="en-US" dirty="0" smtClean="0"/>
              <a:t>若工作任務較複雜，建議將多個指令寫成</a:t>
            </a:r>
            <a:r>
              <a:rPr lang="en-US" altLang="zh-TW" dirty="0" smtClean="0"/>
              <a:t>Script</a:t>
            </a:r>
            <a:r>
              <a:rPr lang="zh-TW" altLang="en-US" dirty="0" smtClean="0"/>
              <a:t>，設定時會較簡潔</a:t>
            </a:r>
            <a:endParaRPr lang="en-US" altLang="zh-TW" dirty="0" smtClean="0"/>
          </a:p>
          <a:p>
            <a:endParaRPr lang="en-US" altLang="zh-TW" dirty="0" smtClean="0"/>
          </a:p>
          <a:p>
            <a:pPr lvl="1"/>
            <a:endParaRPr lang="en-US" altLang="zh-TW" dirty="0" smtClean="0"/>
          </a:p>
          <a:p>
            <a:pPr lvl="1"/>
            <a:endParaRPr lang="en-US" altLang="zh-TW" dirty="0" smtClean="0"/>
          </a:p>
          <a:p>
            <a:pPr lvl="1"/>
            <a:endParaRPr lang="en-US" altLang="zh-TW" dirty="0" smtClean="0"/>
          </a:p>
          <a:p>
            <a:endParaRPr lang="zh-TW" altLang="en-US" dirty="0"/>
          </a:p>
        </p:txBody>
      </p:sp>
      <p:pic>
        <p:nvPicPr>
          <p:cNvPr id="8194"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80555" y="4293096"/>
            <a:ext cx="6346825" cy="2005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5401318"/>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crontab</a:t>
            </a:r>
            <a:r>
              <a:rPr lang="zh-TW" altLang="en-US" dirty="0" smtClean="0"/>
              <a:t>語法格式</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245</a:t>
            </a:fld>
            <a:endParaRPr lang="zh-TW" altLang="en-US"/>
          </a:p>
        </p:txBody>
      </p:sp>
      <p:sp>
        <p:nvSpPr>
          <p:cNvPr id="6" name="矩形 5"/>
          <p:cNvSpPr/>
          <p:nvPr/>
        </p:nvSpPr>
        <p:spPr>
          <a:xfrm>
            <a:off x="899592" y="1331476"/>
            <a:ext cx="4824536"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zh-TW" altLang="en-US" dirty="0" smtClean="0">
                <a:solidFill>
                  <a:prstClr val="black"/>
                </a:solidFill>
                <a:latin typeface="微軟正黑體" panose="020B0604030504040204" pitchFamily="34" charset="-120"/>
                <a:ea typeface="微軟正黑體" panose="020B0604030504040204" pitchFamily="34" charset="-120"/>
              </a:rPr>
              <a:t>    分    時    日    月    星期    指令</a:t>
            </a:r>
            <a:r>
              <a:rPr lang="en-US" altLang="zh-TW" dirty="0" smtClean="0">
                <a:solidFill>
                  <a:prstClr val="black"/>
                </a:solidFill>
                <a:latin typeface="微軟正黑體" panose="020B0604030504040204" pitchFamily="34" charset="-120"/>
                <a:ea typeface="微軟正黑體" panose="020B0604030504040204" pitchFamily="34" charset="-120"/>
              </a:rPr>
              <a:t>(</a:t>
            </a:r>
            <a:r>
              <a:rPr lang="zh-TW" altLang="en-US" dirty="0" smtClean="0">
                <a:solidFill>
                  <a:prstClr val="black"/>
                </a:solidFill>
                <a:latin typeface="微軟正黑體" panose="020B0604030504040204" pitchFamily="34" charset="-120"/>
                <a:ea typeface="微軟正黑體" panose="020B0604030504040204" pitchFamily="34" charset="-120"/>
              </a:rPr>
              <a:t>或</a:t>
            </a:r>
            <a:r>
              <a:rPr lang="en-US" altLang="zh-TW" dirty="0" smtClean="0">
                <a:solidFill>
                  <a:prstClr val="black"/>
                </a:solidFill>
                <a:latin typeface="微軟正黑體" panose="020B0604030504040204" pitchFamily="34" charset="-120"/>
                <a:ea typeface="微軟正黑體" panose="020B0604030504040204" pitchFamily="34" charset="-120"/>
              </a:rPr>
              <a:t>Script)</a:t>
            </a:r>
            <a:endParaRPr lang="zh-TW" altLang="en-US" dirty="0">
              <a:solidFill>
                <a:prstClr val="black"/>
              </a:solidFill>
              <a:latin typeface="微軟正黑體" panose="020B0604030504040204" pitchFamily="34" charset="-120"/>
              <a:ea typeface="微軟正黑體" panose="020B0604030504040204" pitchFamily="34" charset="-120"/>
            </a:endParaRPr>
          </a:p>
        </p:txBody>
      </p:sp>
      <p:graphicFrame>
        <p:nvGraphicFramePr>
          <p:cNvPr id="7" name="表格 6"/>
          <p:cNvGraphicFramePr>
            <a:graphicFrameLocks noGrp="1"/>
          </p:cNvGraphicFramePr>
          <p:nvPr>
            <p:extLst>
              <p:ext uri="{D42A27DB-BD31-4B8C-83A1-F6EECF244321}">
                <p14:modId xmlns:p14="http://schemas.microsoft.com/office/powerpoint/2010/main" val="2636235360"/>
              </p:ext>
            </p:extLst>
          </p:nvPr>
        </p:nvGraphicFramePr>
        <p:xfrm>
          <a:off x="899592" y="1844824"/>
          <a:ext cx="4092451" cy="706120"/>
        </p:xfrm>
        <a:graphic>
          <a:graphicData uri="http://schemas.openxmlformats.org/drawingml/2006/table">
            <a:tbl>
              <a:tblPr firstRow="1" bandRow="1">
                <a:tableStyleId>{72833802-FEF1-4C79-8D5D-14CF1EAF98D9}</a:tableStyleId>
              </a:tblPr>
              <a:tblGrid>
                <a:gridCol w="708284">
                  <a:extLst>
                    <a:ext uri="{9D8B030D-6E8A-4147-A177-3AD203B41FA5}">
                      <a16:colId xmlns="" xmlns:a16="http://schemas.microsoft.com/office/drawing/2014/main" val="20000"/>
                    </a:ext>
                  </a:extLst>
                </a:gridCol>
                <a:gridCol w="673418">
                  <a:extLst>
                    <a:ext uri="{9D8B030D-6E8A-4147-A177-3AD203B41FA5}">
                      <a16:colId xmlns="" xmlns:a16="http://schemas.microsoft.com/office/drawing/2014/main" val="20001"/>
                    </a:ext>
                  </a:extLst>
                </a:gridCol>
                <a:gridCol w="706370">
                  <a:extLst>
                    <a:ext uri="{9D8B030D-6E8A-4147-A177-3AD203B41FA5}">
                      <a16:colId xmlns="" xmlns:a16="http://schemas.microsoft.com/office/drawing/2014/main" val="20002"/>
                    </a:ext>
                  </a:extLst>
                </a:gridCol>
                <a:gridCol w="673418">
                  <a:extLst>
                    <a:ext uri="{9D8B030D-6E8A-4147-A177-3AD203B41FA5}">
                      <a16:colId xmlns="" xmlns:a16="http://schemas.microsoft.com/office/drawing/2014/main" val="20003"/>
                    </a:ext>
                  </a:extLst>
                </a:gridCol>
                <a:gridCol w="673418">
                  <a:extLst>
                    <a:ext uri="{9D8B030D-6E8A-4147-A177-3AD203B41FA5}">
                      <a16:colId xmlns="" xmlns:a16="http://schemas.microsoft.com/office/drawing/2014/main" val="20004"/>
                    </a:ext>
                  </a:extLst>
                </a:gridCol>
                <a:gridCol w="657543">
                  <a:extLst>
                    <a:ext uri="{9D8B030D-6E8A-4147-A177-3AD203B41FA5}">
                      <a16:colId xmlns="" xmlns:a16="http://schemas.microsoft.com/office/drawing/2014/main" val="20005"/>
                    </a:ext>
                  </a:extLst>
                </a:gridCol>
              </a:tblGrid>
              <a:tr h="144016">
                <a:tc>
                  <a:txBody>
                    <a:bodyPr/>
                    <a:lstStyle/>
                    <a:p>
                      <a:pPr algn="ctr"/>
                      <a:r>
                        <a:rPr lang="zh-TW" altLang="en-US" sz="1600" dirty="0" smtClean="0"/>
                        <a:t>欄位</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smtClean="0"/>
                        <a:t>分</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smtClean="0"/>
                        <a:t>時</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smtClean="0"/>
                        <a:t>日</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smtClean="0"/>
                        <a:t>月</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smtClean="0"/>
                        <a:t>星期</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370840">
                <a:tc>
                  <a:txBody>
                    <a:bodyPr/>
                    <a:lstStyle/>
                    <a:p>
                      <a:pPr algn="ctr"/>
                      <a:r>
                        <a:rPr lang="zh-TW" altLang="en-US" sz="1600" dirty="0" smtClean="0"/>
                        <a:t>範圍</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smtClean="0"/>
                        <a:t>0-59</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smtClean="0"/>
                        <a:t>0-23</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smtClean="0"/>
                        <a:t>1-31</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smtClean="0"/>
                        <a:t>1-12</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smtClean="0"/>
                        <a:t>0-7</a:t>
                      </a:r>
                      <a:r>
                        <a:rPr lang="zh-TW" altLang="en-US" sz="1600" dirty="0" smtClean="0"/>
                        <a:t>  </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3883140093"/>
              </p:ext>
            </p:extLst>
          </p:nvPr>
        </p:nvGraphicFramePr>
        <p:xfrm>
          <a:off x="899592" y="2780926"/>
          <a:ext cx="5642555" cy="3096350"/>
        </p:xfrm>
        <a:graphic>
          <a:graphicData uri="http://schemas.openxmlformats.org/drawingml/2006/table">
            <a:tbl>
              <a:tblPr firstRow="1" bandRow="1">
                <a:tableStyleId>{69012ECD-51FC-41F1-AA8D-1B2483CD663E}</a:tableStyleId>
              </a:tblPr>
              <a:tblGrid>
                <a:gridCol w="1190883">
                  <a:extLst>
                    <a:ext uri="{9D8B030D-6E8A-4147-A177-3AD203B41FA5}">
                      <a16:colId xmlns="" xmlns:a16="http://schemas.microsoft.com/office/drawing/2014/main" val="20000"/>
                    </a:ext>
                  </a:extLst>
                </a:gridCol>
                <a:gridCol w="4451672">
                  <a:extLst>
                    <a:ext uri="{9D8B030D-6E8A-4147-A177-3AD203B41FA5}">
                      <a16:colId xmlns="" xmlns:a16="http://schemas.microsoft.com/office/drawing/2014/main" val="20001"/>
                    </a:ext>
                  </a:extLst>
                </a:gridCol>
              </a:tblGrid>
              <a:tr h="332892">
                <a:tc>
                  <a:txBody>
                    <a:bodyPr/>
                    <a:lstStyle/>
                    <a:p>
                      <a:pPr>
                        <a:spcAft>
                          <a:spcPts val="0"/>
                        </a:spcAft>
                        <a:tabLst>
                          <a:tab pos="2028825" algn="l"/>
                        </a:tabLst>
                      </a:pPr>
                      <a:r>
                        <a:rPr lang="zh-TW" sz="1600" kern="1200" dirty="0"/>
                        <a:t>特殊字符</a:t>
                      </a:r>
                      <a:endParaRPr lang="zh-TW" sz="1600" kern="1200" dirty="0">
                        <a:solidFill>
                          <a:schemeClr val="tx1"/>
                        </a:solidFill>
                        <a:latin typeface="微軟正黑體" panose="020B0604030504040204" pitchFamily="34" charset="-120"/>
                        <a:ea typeface="微軟正黑體" panose="020B0604030504040204" pitchFamily="34" charset="-120"/>
                        <a:cs typeface="+mn-cs"/>
                      </a:endParaRPr>
                    </a:p>
                  </a:txBody>
                  <a:tcPr marL="75567" marR="755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tabLst>
                          <a:tab pos="2028825" algn="l"/>
                        </a:tabLst>
                      </a:pPr>
                      <a:r>
                        <a:rPr lang="zh-TW" altLang="en-US" sz="1600" kern="1200" dirty="0" smtClean="0"/>
                        <a:t>說明</a:t>
                      </a:r>
                      <a:endParaRPr lang="zh-TW" sz="1600" kern="1200" dirty="0">
                        <a:solidFill>
                          <a:schemeClr val="tx1"/>
                        </a:solidFill>
                        <a:latin typeface="微軟正黑體" panose="020B0604030504040204" pitchFamily="34" charset="-120"/>
                        <a:ea typeface="微軟正黑體" panose="020B0604030504040204" pitchFamily="34" charset="-120"/>
                        <a:cs typeface="+mn-cs"/>
                      </a:endParaRPr>
                    </a:p>
                  </a:txBody>
                  <a:tcPr marL="75567" marR="755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332892">
                <a:tc>
                  <a:txBody>
                    <a:bodyPr/>
                    <a:lstStyle/>
                    <a:p>
                      <a:pPr algn="ctr">
                        <a:spcAft>
                          <a:spcPts val="0"/>
                        </a:spcAft>
                        <a:tabLst>
                          <a:tab pos="2028825" algn="l"/>
                        </a:tabLst>
                      </a:pPr>
                      <a:r>
                        <a:rPr lang="en-US" sz="1600" kern="1200" dirty="0"/>
                        <a:t>*</a:t>
                      </a:r>
                      <a:endParaRPr lang="zh-TW" sz="1600" b="1" kern="1200" dirty="0">
                        <a:solidFill>
                          <a:schemeClr val="tx1"/>
                        </a:solidFill>
                        <a:latin typeface="微軟正黑體" panose="020B0604030504040204" pitchFamily="34" charset="-120"/>
                        <a:ea typeface="微軟正黑體" panose="020B0604030504040204" pitchFamily="34" charset="-120"/>
                        <a:cs typeface="+mn-cs"/>
                      </a:endParaRPr>
                    </a:p>
                  </a:txBody>
                  <a:tcPr marL="75567" marR="755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tabLst>
                          <a:tab pos="2028825" algn="l"/>
                        </a:tabLst>
                      </a:pPr>
                      <a:r>
                        <a:rPr lang="zh-TW" sz="1600" kern="1200" dirty="0"/>
                        <a:t>代表任何時刻</a:t>
                      </a:r>
                      <a:endParaRPr lang="zh-TW" sz="1600" kern="1200" dirty="0">
                        <a:solidFill>
                          <a:schemeClr val="tx1"/>
                        </a:solidFill>
                        <a:latin typeface="微軟正黑體" panose="020B0604030504040204" pitchFamily="34" charset="-120"/>
                        <a:ea typeface="微軟正黑體" panose="020B0604030504040204" pitchFamily="34" charset="-120"/>
                        <a:cs typeface="+mn-cs"/>
                      </a:endParaRPr>
                    </a:p>
                  </a:txBody>
                  <a:tcPr marL="75567" marR="755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332892">
                <a:tc>
                  <a:txBody>
                    <a:bodyPr/>
                    <a:lstStyle/>
                    <a:p>
                      <a:pPr algn="ctr">
                        <a:spcAft>
                          <a:spcPts val="0"/>
                        </a:spcAft>
                        <a:tabLst>
                          <a:tab pos="2028825" algn="l"/>
                        </a:tabLst>
                      </a:pPr>
                      <a:r>
                        <a:rPr lang="en-US" sz="1600" kern="1200" dirty="0"/>
                        <a:t>,</a:t>
                      </a:r>
                      <a:endParaRPr lang="zh-TW" sz="1600" b="1" kern="1200" dirty="0">
                        <a:solidFill>
                          <a:schemeClr val="tx1"/>
                        </a:solidFill>
                        <a:latin typeface="微軟正黑體" panose="020B0604030504040204" pitchFamily="34" charset="-120"/>
                        <a:ea typeface="微軟正黑體" panose="020B0604030504040204" pitchFamily="34" charset="-120"/>
                        <a:cs typeface="+mn-cs"/>
                      </a:endParaRPr>
                    </a:p>
                  </a:txBody>
                  <a:tcPr marL="75567" marR="755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tabLst>
                          <a:tab pos="2028825" algn="l"/>
                        </a:tabLst>
                      </a:pPr>
                      <a:r>
                        <a:rPr lang="zh-TW" sz="1600" kern="1200" dirty="0"/>
                        <a:t>列舉時段，以逗號做</a:t>
                      </a:r>
                      <a:r>
                        <a:rPr lang="zh-TW" sz="1600" kern="1200" dirty="0" smtClean="0"/>
                        <a:t>分隔</a:t>
                      </a:r>
                      <a:r>
                        <a:rPr lang="zh-TW" altLang="en-US" sz="1600" kern="1200" dirty="0" smtClean="0"/>
                        <a:t>。</a:t>
                      </a:r>
                      <a:r>
                        <a:rPr lang="zh-TW" sz="1600" kern="1200" dirty="0" smtClean="0"/>
                        <a:t>例如</a:t>
                      </a:r>
                      <a:r>
                        <a:rPr lang="en-US" sz="1600" kern="1200" dirty="0" smtClean="0"/>
                        <a:t>1,3,5</a:t>
                      </a:r>
                      <a:endParaRPr lang="zh-TW" sz="1600" kern="1200" dirty="0">
                        <a:solidFill>
                          <a:schemeClr val="tx1"/>
                        </a:solidFill>
                        <a:latin typeface="微軟正黑體" panose="020B0604030504040204" pitchFamily="34" charset="-120"/>
                        <a:ea typeface="微軟正黑體" panose="020B0604030504040204" pitchFamily="34" charset="-120"/>
                        <a:cs typeface="+mn-cs"/>
                      </a:endParaRPr>
                    </a:p>
                  </a:txBody>
                  <a:tcPr marL="75567" marR="755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383053">
                <a:tc>
                  <a:txBody>
                    <a:bodyPr/>
                    <a:lstStyle/>
                    <a:p>
                      <a:pPr algn="ctr">
                        <a:spcAft>
                          <a:spcPts val="0"/>
                        </a:spcAft>
                        <a:tabLst>
                          <a:tab pos="2028825" algn="l"/>
                        </a:tabLst>
                      </a:pPr>
                      <a:r>
                        <a:rPr lang="en-US" sz="1600" kern="1200" dirty="0"/>
                        <a:t>-</a:t>
                      </a:r>
                      <a:endParaRPr lang="zh-TW" sz="1600" b="1" kern="1200" dirty="0">
                        <a:solidFill>
                          <a:schemeClr val="tx1"/>
                        </a:solidFill>
                        <a:latin typeface="微軟正黑體" panose="020B0604030504040204" pitchFamily="34" charset="-120"/>
                        <a:ea typeface="微軟正黑體" panose="020B0604030504040204" pitchFamily="34" charset="-120"/>
                        <a:cs typeface="+mn-cs"/>
                      </a:endParaRPr>
                    </a:p>
                  </a:txBody>
                  <a:tcPr marL="75567" marR="755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tabLst>
                          <a:tab pos="2028825" algn="l"/>
                        </a:tabLst>
                      </a:pPr>
                      <a:r>
                        <a:rPr lang="zh-TW" sz="1600" kern="1200" dirty="0"/>
                        <a:t>代表一段時間範圍</a:t>
                      </a:r>
                      <a:r>
                        <a:rPr lang="zh-TW" sz="1600" kern="1200" dirty="0" smtClean="0"/>
                        <a:t>內</a:t>
                      </a:r>
                      <a:r>
                        <a:rPr lang="zh-TW" altLang="en-US" sz="1600" kern="1200" dirty="0" smtClean="0"/>
                        <a:t>。</a:t>
                      </a:r>
                      <a:r>
                        <a:rPr lang="zh-TW" sz="1600" kern="1200" dirty="0" smtClean="0"/>
                        <a:t>例如</a:t>
                      </a:r>
                      <a:r>
                        <a:rPr lang="en-US" sz="1600" kern="1200" dirty="0" smtClean="0"/>
                        <a:t>[</a:t>
                      </a:r>
                      <a:r>
                        <a:rPr lang="en-US" altLang="zh-TW" sz="1600" kern="1200" dirty="0" smtClean="0"/>
                        <a:t>9</a:t>
                      </a:r>
                      <a:r>
                        <a:rPr lang="en-US" sz="1600" kern="1200" dirty="0" smtClean="0"/>
                        <a:t>-11]  </a:t>
                      </a:r>
                      <a:r>
                        <a:rPr lang="zh-TW" sz="1600" kern="1200" dirty="0" smtClean="0"/>
                        <a:t>代表</a:t>
                      </a:r>
                      <a:r>
                        <a:rPr lang="zh-TW" altLang="en-US" sz="1600" kern="1200" dirty="0" smtClean="0"/>
                        <a:t> </a:t>
                      </a:r>
                      <a:r>
                        <a:rPr lang="en-US" sz="1600" kern="1200" dirty="0" smtClean="0"/>
                        <a:t>9,10,11</a:t>
                      </a:r>
                      <a:endParaRPr lang="zh-TW" sz="1600" kern="1200" dirty="0">
                        <a:solidFill>
                          <a:schemeClr val="tx1"/>
                        </a:solidFill>
                        <a:latin typeface="微軟正黑體" panose="020B0604030504040204" pitchFamily="34" charset="-120"/>
                        <a:ea typeface="微軟正黑體" panose="020B0604030504040204" pitchFamily="34" charset="-120"/>
                        <a:cs typeface="+mn-cs"/>
                      </a:endParaRPr>
                    </a:p>
                  </a:txBody>
                  <a:tcPr marL="75567" marR="755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383053">
                <a:tc>
                  <a:txBody>
                    <a:bodyPr/>
                    <a:lstStyle/>
                    <a:p>
                      <a:pPr algn="ctr">
                        <a:spcAft>
                          <a:spcPts val="0"/>
                        </a:spcAft>
                        <a:tabLst>
                          <a:tab pos="2028825" algn="l"/>
                        </a:tabLst>
                      </a:pPr>
                      <a:r>
                        <a:rPr lang="en-US" sz="1600" kern="1200" dirty="0"/>
                        <a:t>/</a:t>
                      </a:r>
                      <a:r>
                        <a:rPr lang="zh-TW" sz="1600" kern="1200" dirty="0"/>
                        <a:t>數字</a:t>
                      </a:r>
                      <a:endParaRPr lang="zh-TW" sz="1600" b="1" kern="1200" dirty="0">
                        <a:solidFill>
                          <a:schemeClr val="tx1"/>
                        </a:solidFill>
                        <a:latin typeface="微軟正黑體" panose="020B0604030504040204" pitchFamily="34" charset="-120"/>
                        <a:ea typeface="微軟正黑體" panose="020B0604030504040204" pitchFamily="34" charset="-120"/>
                        <a:cs typeface="+mn-cs"/>
                      </a:endParaRPr>
                    </a:p>
                  </a:txBody>
                  <a:tcPr marL="75567" marR="755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tabLst>
                          <a:tab pos="2028825" algn="l"/>
                        </a:tabLst>
                      </a:pPr>
                      <a:r>
                        <a:rPr lang="zh-TW" sz="1600" kern="1200" dirty="0"/>
                        <a:t>亦即是『每隔單位間隔』的</a:t>
                      </a:r>
                      <a:r>
                        <a:rPr lang="zh-TW" sz="1600" kern="1200" dirty="0" smtClean="0"/>
                        <a:t>意思</a:t>
                      </a:r>
                      <a:r>
                        <a:rPr lang="zh-TW" altLang="en-US" sz="1600" kern="1200" dirty="0" smtClean="0"/>
                        <a:t>。</a:t>
                      </a:r>
                      <a:r>
                        <a:rPr lang="zh-TW" sz="1600" kern="1200" dirty="0" smtClean="0"/>
                        <a:t>例如</a:t>
                      </a:r>
                      <a:r>
                        <a:rPr lang="en-US" sz="1600" kern="1200" dirty="0"/>
                        <a:t>*/3</a:t>
                      </a:r>
                      <a:endParaRPr lang="zh-TW" sz="1600" kern="1200" dirty="0">
                        <a:solidFill>
                          <a:schemeClr val="tx1"/>
                        </a:solidFill>
                        <a:latin typeface="微軟正黑體" panose="020B0604030504040204" pitchFamily="34" charset="-120"/>
                        <a:ea typeface="微軟正黑體" panose="020B0604030504040204" pitchFamily="34" charset="-120"/>
                        <a:cs typeface="+mn-cs"/>
                      </a:endParaRPr>
                    </a:p>
                  </a:txBody>
                  <a:tcPr marL="75567" marR="755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r h="332892">
                <a:tc>
                  <a:txBody>
                    <a:bodyPr/>
                    <a:lstStyle/>
                    <a:p>
                      <a:pPr algn="ctr">
                        <a:spcAft>
                          <a:spcPts val="0"/>
                        </a:spcAft>
                        <a:tabLst>
                          <a:tab pos="2028825" algn="l"/>
                        </a:tabLst>
                      </a:pPr>
                      <a:r>
                        <a:rPr lang="en-US" sz="1600" kern="1200" dirty="0"/>
                        <a:t>@yearly</a:t>
                      </a:r>
                      <a:endParaRPr lang="zh-TW" sz="1600" b="1" kern="1200" dirty="0">
                        <a:solidFill>
                          <a:schemeClr val="tx1"/>
                        </a:solidFill>
                        <a:latin typeface="微軟正黑體" panose="020B0604030504040204" pitchFamily="34" charset="-120"/>
                        <a:ea typeface="微軟正黑體" panose="020B0604030504040204" pitchFamily="34" charset="-120"/>
                        <a:cs typeface="+mn-cs"/>
                      </a:endParaRPr>
                    </a:p>
                  </a:txBody>
                  <a:tcPr marL="75567" marR="755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tabLst>
                          <a:tab pos="2028825" algn="l"/>
                        </a:tabLst>
                      </a:pPr>
                      <a:r>
                        <a:rPr lang="zh-TW" sz="1600" kern="1200" dirty="0" smtClean="0"/>
                        <a:t>等同</a:t>
                      </a:r>
                      <a:r>
                        <a:rPr lang="zh-TW" altLang="en-US" sz="1600" kern="1200" dirty="0" smtClean="0"/>
                        <a:t>  </a:t>
                      </a:r>
                      <a:r>
                        <a:rPr lang="en-US" sz="1600" kern="1200" dirty="0" smtClean="0"/>
                        <a:t>0  0  1  1  *</a:t>
                      </a:r>
                      <a:endParaRPr lang="zh-TW" sz="1600" kern="1200" dirty="0">
                        <a:solidFill>
                          <a:schemeClr val="tx1"/>
                        </a:solidFill>
                        <a:latin typeface="微軟正黑體" panose="020B0604030504040204" pitchFamily="34" charset="-120"/>
                        <a:ea typeface="微軟正黑體" panose="020B0604030504040204" pitchFamily="34" charset="-120"/>
                        <a:cs typeface="+mn-cs"/>
                      </a:endParaRPr>
                    </a:p>
                  </a:txBody>
                  <a:tcPr marL="75567" marR="755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5"/>
                  </a:ext>
                </a:extLst>
              </a:tr>
              <a:tr h="332892">
                <a:tc>
                  <a:txBody>
                    <a:bodyPr/>
                    <a:lstStyle/>
                    <a:p>
                      <a:pPr algn="ctr">
                        <a:spcAft>
                          <a:spcPts val="0"/>
                        </a:spcAft>
                        <a:tabLst>
                          <a:tab pos="2028825" algn="l"/>
                        </a:tabLst>
                      </a:pPr>
                      <a:r>
                        <a:rPr lang="en-US" sz="1600" kern="1200" dirty="0"/>
                        <a:t>@daily</a:t>
                      </a:r>
                      <a:endParaRPr lang="zh-TW" sz="1600" b="1" kern="1200" dirty="0">
                        <a:solidFill>
                          <a:schemeClr val="tx1"/>
                        </a:solidFill>
                        <a:latin typeface="微軟正黑體" panose="020B0604030504040204" pitchFamily="34" charset="-120"/>
                        <a:ea typeface="微軟正黑體" panose="020B0604030504040204" pitchFamily="34" charset="-120"/>
                        <a:cs typeface="+mn-cs"/>
                      </a:endParaRPr>
                    </a:p>
                  </a:txBody>
                  <a:tcPr marL="75567" marR="755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tabLst>
                          <a:tab pos="2028825" algn="l"/>
                        </a:tabLst>
                      </a:pPr>
                      <a:r>
                        <a:rPr lang="zh-TW" sz="1600" kern="1200" dirty="0" smtClean="0"/>
                        <a:t>等同</a:t>
                      </a:r>
                      <a:r>
                        <a:rPr lang="zh-TW" altLang="en-US" sz="1600" kern="1200" dirty="0" smtClean="0"/>
                        <a:t>  </a:t>
                      </a:r>
                      <a:r>
                        <a:rPr lang="en-US" sz="1600" kern="1200" dirty="0" smtClean="0"/>
                        <a:t>0  0  *  *  *</a:t>
                      </a:r>
                      <a:endParaRPr lang="zh-TW" sz="1600" kern="1200" dirty="0">
                        <a:solidFill>
                          <a:schemeClr val="tx1"/>
                        </a:solidFill>
                        <a:latin typeface="微軟正黑體" panose="020B0604030504040204" pitchFamily="34" charset="-120"/>
                        <a:ea typeface="微軟正黑體" panose="020B0604030504040204" pitchFamily="34" charset="-120"/>
                        <a:cs typeface="+mn-cs"/>
                      </a:endParaRPr>
                    </a:p>
                  </a:txBody>
                  <a:tcPr marL="75567" marR="755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6"/>
                  </a:ext>
                </a:extLst>
              </a:tr>
              <a:tr h="332892">
                <a:tc>
                  <a:txBody>
                    <a:bodyPr/>
                    <a:lstStyle/>
                    <a:p>
                      <a:pPr algn="ctr">
                        <a:spcAft>
                          <a:spcPts val="0"/>
                        </a:spcAft>
                        <a:tabLst>
                          <a:tab pos="2028825" algn="l"/>
                        </a:tabLst>
                      </a:pPr>
                      <a:r>
                        <a:rPr lang="en-US" sz="1600" kern="1200" dirty="0"/>
                        <a:t>@hourly</a:t>
                      </a:r>
                      <a:endParaRPr lang="zh-TW" sz="1600" b="1" kern="1200" dirty="0">
                        <a:solidFill>
                          <a:schemeClr val="tx1"/>
                        </a:solidFill>
                        <a:latin typeface="微軟正黑體" panose="020B0604030504040204" pitchFamily="34" charset="-120"/>
                        <a:ea typeface="微軟正黑體" panose="020B0604030504040204" pitchFamily="34" charset="-120"/>
                        <a:cs typeface="+mn-cs"/>
                      </a:endParaRPr>
                    </a:p>
                  </a:txBody>
                  <a:tcPr marL="75567" marR="755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tabLst>
                          <a:tab pos="2028825" algn="l"/>
                        </a:tabLst>
                      </a:pPr>
                      <a:r>
                        <a:rPr lang="zh-TW" altLang="en-US" sz="1600" kern="1200" dirty="0" smtClean="0"/>
                        <a:t>等同  </a:t>
                      </a:r>
                      <a:r>
                        <a:rPr lang="en-US" sz="1600" kern="1200" dirty="0" smtClean="0"/>
                        <a:t>0  *  *  *  *</a:t>
                      </a:r>
                      <a:endParaRPr lang="zh-TW" sz="1600" kern="1200" dirty="0">
                        <a:solidFill>
                          <a:schemeClr val="tx1"/>
                        </a:solidFill>
                        <a:latin typeface="微軟正黑體" panose="020B0604030504040204" pitchFamily="34" charset="-120"/>
                        <a:ea typeface="微軟正黑體" panose="020B0604030504040204" pitchFamily="34" charset="-120"/>
                        <a:cs typeface="+mn-cs"/>
                      </a:endParaRPr>
                    </a:p>
                  </a:txBody>
                  <a:tcPr marL="75567" marR="755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7"/>
                  </a:ext>
                </a:extLst>
              </a:tr>
              <a:tr h="332892">
                <a:tc>
                  <a:txBody>
                    <a:bodyPr/>
                    <a:lstStyle/>
                    <a:p>
                      <a:pPr algn="ctr">
                        <a:spcAft>
                          <a:spcPts val="0"/>
                        </a:spcAft>
                        <a:tabLst>
                          <a:tab pos="2028825" algn="l"/>
                        </a:tabLst>
                      </a:pPr>
                      <a:r>
                        <a:rPr lang="en-US" sz="1600" kern="1200" dirty="0"/>
                        <a:t>@reboot</a:t>
                      </a:r>
                      <a:endParaRPr lang="zh-TW" sz="1600" b="1" kern="1200" dirty="0">
                        <a:solidFill>
                          <a:schemeClr val="tx1"/>
                        </a:solidFill>
                        <a:latin typeface="微軟正黑體" panose="020B0604030504040204" pitchFamily="34" charset="-120"/>
                        <a:ea typeface="微軟正黑體" panose="020B0604030504040204" pitchFamily="34" charset="-120"/>
                        <a:cs typeface="+mn-cs"/>
                      </a:endParaRPr>
                    </a:p>
                  </a:txBody>
                  <a:tcPr marL="75567" marR="755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tabLst>
                          <a:tab pos="2028825" algn="l"/>
                        </a:tabLst>
                      </a:pPr>
                      <a:r>
                        <a:rPr lang="zh-TW" altLang="en-US" sz="1600" kern="1200" dirty="0" smtClean="0"/>
                        <a:t>系統啟動時執行</a:t>
                      </a:r>
                      <a:endParaRPr lang="zh-TW" sz="1600" kern="1200" dirty="0">
                        <a:solidFill>
                          <a:schemeClr val="tx1"/>
                        </a:solidFill>
                        <a:latin typeface="微軟正黑體" panose="020B0604030504040204" pitchFamily="34" charset="-120"/>
                        <a:ea typeface="微軟正黑體" panose="020B0604030504040204" pitchFamily="34" charset="-120"/>
                        <a:cs typeface="+mn-cs"/>
                      </a:endParaRPr>
                    </a:p>
                  </a:txBody>
                  <a:tcPr marL="75567" marR="755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1358202547"/>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crontab</a:t>
            </a:r>
            <a:r>
              <a:rPr lang="zh-TW" altLang="en-US" smtClean="0"/>
              <a:t>範例</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246</a:t>
            </a:fld>
            <a:endParaRPr lang="zh-TW" altLang="en-US"/>
          </a:p>
        </p:txBody>
      </p:sp>
      <p:sp>
        <p:nvSpPr>
          <p:cNvPr id="4" name="內容版面配置區 3"/>
          <p:cNvSpPr>
            <a:spLocks noGrp="1"/>
          </p:cNvSpPr>
          <p:nvPr>
            <p:ph sz="quarter" idx="1"/>
          </p:nvPr>
        </p:nvSpPr>
        <p:spPr/>
        <p:txBody>
          <a:bodyPr/>
          <a:lstStyle/>
          <a:p>
            <a:endParaRPr lang="zh-TW" altLang="en-US" dirty="0" smtClean="0"/>
          </a:p>
          <a:p>
            <a:endParaRPr lang="zh-TW" altLang="en-US" dirty="0"/>
          </a:p>
        </p:txBody>
      </p:sp>
      <p:graphicFrame>
        <p:nvGraphicFramePr>
          <p:cNvPr id="5" name="表格 4"/>
          <p:cNvGraphicFramePr>
            <a:graphicFrameLocks noGrp="1"/>
          </p:cNvGraphicFramePr>
          <p:nvPr>
            <p:extLst>
              <p:ext uri="{D42A27DB-BD31-4B8C-83A1-F6EECF244321}">
                <p14:modId xmlns:p14="http://schemas.microsoft.com/office/powerpoint/2010/main" val="3793526034"/>
              </p:ext>
            </p:extLst>
          </p:nvPr>
        </p:nvGraphicFramePr>
        <p:xfrm>
          <a:off x="467544" y="1340768"/>
          <a:ext cx="7909560" cy="3240360"/>
        </p:xfrm>
        <a:graphic>
          <a:graphicData uri="http://schemas.openxmlformats.org/drawingml/2006/table">
            <a:tbl>
              <a:tblPr firstRow="1" bandRow="1">
                <a:tableStyleId>{69012ECD-51FC-41F1-AA8D-1B2483CD663E}</a:tableStyleId>
              </a:tblPr>
              <a:tblGrid>
                <a:gridCol w="4005580">
                  <a:extLst>
                    <a:ext uri="{9D8B030D-6E8A-4147-A177-3AD203B41FA5}">
                      <a16:colId xmlns="" xmlns:a16="http://schemas.microsoft.com/office/drawing/2014/main" val="20000"/>
                    </a:ext>
                  </a:extLst>
                </a:gridCol>
                <a:gridCol w="3903980">
                  <a:extLst>
                    <a:ext uri="{9D8B030D-6E8A-4147-A177-3AD203B41FA5}">
                      <a16:colId xmlns="" xmlns:a16="http://schemas.microsoft.com/office/drawing/2014/main" val="20001"/>
                    </a:ext>
                  </a:extLst>
                </a:gridCol>
              </a:tblGrid>
              <a:tr h="406437">
                <a:tc>
                  <a:txBody>
                    <a:bodyPr/>
                    <a:lstStyle/>
                    <a:p>
                      <a:r>
                        <a:rPr lang="en-US" altLang="zh-TW" dirty="0" err="1" smtClean="0"/>
                        <a:t>crontrb</a:t>
                      </a:r>
                      <a:r>
                        <a:rPr lang="zh-TW" altLang="en-US" dirty="0" smtClean="0"/>
                        <a:t>範例</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dirty="0" smtClean="0"/>
                        <a:t>說明</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40643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dirty="0" smtClean="0"/>
                        <a:t>0  22  *  *  5  /home/iiiedu/job1.sh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每週五</a:t>
                      </a:r>
                      <a:r>
                        <a:rPr lang="en-US" altLang="zh-TW" dirty="0" smtClean="0"/>
                        <a:t>22</a:t>
                      </a:r>
                      <a:r>
                        <a:rPr lang="zh-TW" altLang="en-US" dirty="0" smtClean="0"/>
                        <a:t>點執行</a:t>
                      </a:r>
                      <a:r>
                        <a:rPr lang="en-US" altLang="zh-TW" dirty="0" smtClean="0"/>
                        <a:t>job1.sh</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40643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dirty="0" smtClean="0"/>
                        <a:t>0  9,11  *  *  *  /home/iiiedu/job1.sh</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dirty="0" smtClean="0"/>
                        <a:t>於每日</a:t>
                      </a:r>
                      <a:r>
                        <a:rPr lang="en-US" altLang="zh-TW" dirty="0" smtClean="0"/>
                        <a:t>09:00</a:t>
                      </a:r>
                      <a:r>
                        <a:rPr lang="zh-TW" altLang="zh-TW" dirty="0" smtClean="0"/>
                        <a:t>及</a:t>
                      </a:r>
                      <a:r>
                        <a:rPr lang="en-US" altLang="zh-TW" dirty="0" smtClean="0"/>
                        <a:t>11:00  </a:t>
                      </a:r>
                      <a:r>
                        <a:rPr lang="zh-TW" altLang="zh-TW" dirty="0" smtClean="0"/>
                        <a:t>執行</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406437">
                <a:tc>
                  <a:txBody>
                    <a:bodyPr/>
                    <a:lstStyle/>
                    <a:p>
                      <a:r>
                        <a:rPr lang="zh-TW" altLang="en-US" dirty="0" smtClean="0"/>
                        <a:t>*</a:t>
                      </a:r>
                      <a:r>
                        <a:rPr lang="en-US" altLang="zh-TW" dirty="0" smtClean="0"/>
                        <a:t>/5  *  *  *  *  /home/iiiedu/job1.sh</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每</a:t>
                      </a:r>
                      <a:r>
                        <a:rPr lang="en-US" altLang="zh-TW" dirty="0" smtClean="0"/>
                        <a:t>5</a:t>
                      </a:r>
                      <a:r>
                        <a:rPr lang="zh-TW" altLang="en-US" dirty="0" smtClean="0"/>
                        <a:t>分鐘執行</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40643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dirty="0" smtClean="0"/>
                        <a:t>*</a:t>
                      </a:r>
                      <a:r>
                        <a:rPr lang="zh-TW" altLang="en-US" dirty="0" smtClean="0"/>
                        <a:t>  </a:t>
                      </a:r>
                      <a:r>
                        <a:rPr lang="en-US" altLang="zh-TW" dirty="0" smtClean="0"/>
                        <a:t>*</a:t>
                      </a:r>
                      <a:r>
                        <a:rPr lang="zh-TW" altLang="en-US" dirty="0" smtClean="0"/>
                        <a:t>  </a:t>
                      </a:r>
                      <a:r>
                        <a:rPr lang="en-US" altLang="zh-TW" dirty="0" smtClean="0"/>
                        <a:t>*</a:t>
                      </a:r>
                      <a:r>
                        <a:rPr lang="zh-TW" altLang="en-US" dirty="0" smtClean="0"/>
                        <a:t>  </a:t>
                      </a:r>
                      <a:r>
                        <a:rPr lang="en-US" altLang="zh-TW" dirty="0" smtClean="0"/>
                        <a:t>*</a:t>
                      </a:r>
                      <a:r>
                        <a:rPr lang="zh-TW" altLang="en-US" dirty="0" smtClean="0"/>
                        <a:t>  </a:t>
                      </a:r>
                      <a:r>
                        <a:rPr lang="en-US" altLang="zh-TW" dirty="0" smtClean="0"/>
                        <a:t>*  /home/iiiedu/job1.sh</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dirty="0" smtClean="0"/>
                        <a:t>每分鐘都執行</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r h="40643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dirty="0" smtClean="0"/>
                        <a:t>0  9-18  *  *  1-5  /home/iiiedu/job1.sh</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zh-TW" dirty="0" smtClean="0"/>
                        <a:t>於</a:t>
                      </a:r>
                      <a:r>
                        <a:rPr lang="zh-TW" altLang="en-US" dirty="0" smtClean="0"/>
                        <a:t>每週一到週五的</a:t>
                      </a:r>
                      <a:r>
                        <a:rPr lang="en-US" altLang="zh-TW" dirty="0" smtClean="0"/>
                        <a:t>09:00</a:t>
                      </a:r>
                      <a:r>
                        <a:rPr lang="zh-TW" altLang="en-US" dirty="0" smtClean="0"/>
                        <a:t>至</a:t>
                      </a:r>
                      <a:r>
                        <a:rPr lang="en-US" altLang="zh-TW" dirty="0" smtClean="0"/>
                        <a:t>18:00</a:t>
                      </a:r>
                      <a:r>
                        <a:rPr lang="zh-TW" altLang="zh-TW" dirty="0" smtClean="0"/>
                        <a:t>執行</a:t>
                      </a:r>
                      <a:endParaRPr lang="en-US" altLang="zh-TW"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5"/>
                  </a:ext>
                </a:extLst>
              </a:tr>
              <a:tr h="400869">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dirty="0" smtClean="0"/>
                        <a:t>@yearly  /home/iiiedu/job1.sh</a:t>
                      </a:r>
                      <a:endParaRPr lang="zh-TW" altLang="zh-TW"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zh-TW" dirty="0" smtClean="0"/>
                        <a:t>於每年元旦執行工作</a:t>
                      </a:r>
                      <a:endParaRPr lang="en-US" altLang="zh-TW"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6"/>
                  </a:ext>
                </a:extLst>
              </a:tr>
              <a:tr h="400869">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dirty="0" smtClean="0"/>
                        <a:t>@reboot  /home/iiiedu/job1.sh</a:t>
                      </a:r>
                      <a:endParaRPr lang="zh-TW" altLang="zh-TW"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dirty="0" smtClean="0"/>
                        <a:t>開機後執行工作</a:t>
                      </a:r>
                      <a:endParaRPr lang="en-US" altLang="zh-TW"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7"/>
                  </a:ext>
                </a:extLst>
              </a:tr>
            </a:tbl>
          </a:graphicData>
        </a:graphic>
      </p:graphicFrame>
      <p:sp>
        <p:nvSpPr>
          <p:cNvPr id="6" name="矩形 5"/>
          <p:cNvSpPr/>
          <p:nvPr/>
        </p:nvSpPr>
        <p:spPr>
          <a:xfrm>
            <a:off x="395536" y="4904293"/>
            <a:ext cx="4572000" cy="923330"/>
          </a:xfrm>
          <a:prstGeom prst="rect">
            <a:avLst/>
          </a:prstGeom>
        </p:spPr>
        <p:txBody>
          <a:bodyPr>
            <a:spAutoFit/>
          </a:bodyPr>
          <a:lstStyle/>
          <a:p>
            <a:pPr marL="285750" indent="-285750">
              <a:buFont typeface="Arial" panose="020B0604020202020204" pitchFamily="34" charset="0"/>
              <a:buChar char="•"/>
            </a:pPr>
            <a:r>
              <a:rPr lang="zh-TW" altLang="en-US" dirty="0">
                <a:latin typeface="微軟正黑體" panose="020B0604030504040204" pitchFamily="34" charset="-120"/>
              </a:rPr>
              <a:t>描述腳本</a:t>
            </a:r>
            <a:r>
              <a:rPr lang="zh-TW" altLang="en-US" dirty="0" smtClean="0">
                <a:latin typeface="微軟正黑體" panose="020B0604030504040204" pitchFamily="34" charset="-120"/>
              </a:rPr>
              <a:t>位置時，建議</a:t>
            </a:r>
            <a:r>
              <a:rPr lang="zh-TW" altLang="en-US" dirty="0">
                <a:latin typeface="微軟正黑體" panose="020B0604030504040204" pitchFamily="34" charset="-120"/>
              </a:rPr>
              <a:t>使用</a:t>
            </a:r>
            <a:r>
              <a:rPr lang="zh-TW" altLang="en-US" dirty="0">
                <a:solidFill>
                  <a:srgbClr val="FF0000"/>
                </a:solidFill>
                <a:latin typeface="微軟正黑體" panose="020B0604030504040204" pitchFamily="34" charset="-120"/>
                <a:ea typeface="微軟正黑體" panose="020B0604030504040204" pitchFamily="34" charset="-120"/>
              </a:rPr>
              <a:t>絕對</a:t>
            </a:r>
            <a:r>
              <a:rPr lang="zh-TW" altLang="en-US" dirty="0" smtClean="0">
                <a:solidFill>
                  <a:srgbClr val="FF0000"/>
                </a:solidFill>
                <a:latin typeface="微軟正黑體" panose="020B0604030504040204" pitchFamily="34" charset="-120"/>
                <a:ea typeface="微軟正黑體" panose="020B0604030504040204" pitchFamily="34" charset="-120"/>
              </a:rPr>
              <a:t>路徑</a:t>
            </a:r>
            <a:endParaRPr lang="en-US" altLang="zh-TW" dirty="0" smtClean="0">
              <a:solidFill>
                <a:srgbClr val="FF0000"/>
              </a:solidFill>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endParaRPr lang="en-US" altLang="zh-TW" dirty="0">
              <a:solidFill>
                <a:srgbClr val="FF0000"/>
              </a:solidFill>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dirty="0">
                <a:latin typeface="微軟正黑體" panose="020B0604030504040204" pitchFamily="34" charset="-120"/>
              </a:rPr>
              <a:t>無法使用「幾月幾號且為星期幾</a:t>
            </a:r>
            <a:r>
              <a:rPr lang="zh-TW" altLang="en-US" dirty="0" smtClean="0">
                <a:latin typeface="微軟正黑體" panose="020B0604030504040204" pitchFamily="34" charset="-120"/>
              </a:rPr>
              <a:t>」  </a:t>
            </a:r>
            <a:endParaRPr lang="zh-TW" altLang="en-US" dirty="0">
              <a:latin typeface="微軟正黑體" panose="020B0604030504040204" pitchFamily="34" charset="-120"/>
            </a:endParaRPr>
          </a:p>
        </p:txBody>
      </p:sp>
    </p:spTree>
    <p:extLst>
      <p:ext uri="{BB962C8B-B14F-4D97-AF65-F5344CB8AC3E}">
        <p14:creationId xmlns:p14="http://schemas.microsoft.com/office/powerpoint/2010/main" val="2589274585"/>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b"/>
          <a:lstStyle/>
          <a:p>
            <a:r>
              <a:rPr lang="zh-TW" altLang="en-US" dirty="0"/>
              <a:t>編輯工作排</a:t>
            </a:r>
            <a:r>
              <a:rPr lang="zh-TW" altLang="en-US" dirty="0" smtClean="0"/>
              <a:t>程</a:t>
            </a:r>
            <a:endParaRPr lang="zh-TW" altLang="en-US" dirty="0"/>
          </a:p>
        </p:txBody>
      </p:sp>
      <p:sp>
        <p:nvSpPr>
          <p:cNvPr id="8" name="文字版面配置區 7"/>
          <p:cNvSpPr>
            <a:spLocks noGrp="1"/>
          </p:cNvSpPr>
          <p:nvPr>
            <p:ph type="body" idx="1"/>
          </p:nvPr>
        </p:nvSpPr>
        <p:spPr/>
        <p:txBody>
          <a:bodyPr/>
          <a:lstStyle/>
          <a:p>
            <a:r>
              <a:rPr lang="zh-TW" altLang="en-US" dirty="0" smtClean="0">
                <a:solidFill>
                  <a:srgbClr val="002060"/>
                </a:solidFill>
              </a:rPr>
              <a:t>方法</a:t>
            </a:r>
            <a:r>
              <a:rPr lang="en-US" altLang="zh-TW" dirty="0" smtClean="0">
                <a:solidFill>
                  <a:srgbClr val="002060"/>
                </a:solidFill>
              </a:rPr>
              <a:t>1</a:t>
            </a:r>
            <a:r>
              <a:rPr lang="zh-TW" altLang="en-US" dirty="0" smtClean="0">
                <a:solidFill>
                  <a:srgbClr val="002060"/>
                </a:solidFill>
              </a:rPr>
              <a:t>：</a:t>
            </a:r>
            <a:endParaRPr lang="zh-TW" altLang="en-US" dirty="0">
              <a:solidFill>
                <a:srgbClr val="002060"/>
              </a:solidFill>
            </a:endParaRPr>
          </a:p>
        </p:txBody>
      </p:sp>
      <p:sp>
        <p:nvSpPr>
          <p:cNvPr id="9" name="文字版面配置區 8"/>
          <p:cNvSpPr>
            <a:spLocks noGrp="1"/>
          </p:cNvSpPr>
          <p:nvPr>
            <p:ph type="body" sz="half" idx="3"/>
          </p:nvPr>
        </p:nvSpPr>
        <p:spPr/>
        <p:txBody>
          <a:bodyPr/>
          <a:lstStyle/>
          <a:p>
            <a:r>
              <a:rPr lang="zh-TW" altLang="en-US" dirty="0" smtClean="0">
                <a:solidFill>
                  <a:srgbClr val="002060"/>
                </a:solidFill>
              </a:rPr>
              <a:t>方法</a:t>
            </a:r>
            <a:r>
              <a:rPr lang="en-US" altLang="zh-TW" dirty="0" smtClean="0">
                <a:solidFill>
                  <a:srgbClr val="002060"/>
                </a:solidFill>
              </a:rPr>
              <a:t>2</a:t>
            </a:r>
            <a:r>
              <a:rPr lang="zh-TW" altLang="en-US" dirty="0" smtClean="0">
                <a:solidFill>
                  <a:srgbClr val="002060"/>
                </a:solidFill>
              </a:rPr>
              <a:t>：</a:t>
            </a:r>
            <a:endParaRPr lang="zh-TW" altLang="en-US" dirty="0">
              <a:solidFill>
                <a:srgbClr val="002060"/>
              </a:solidFill>
            </a:endParaRPr>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247</a:t>
            </a:fld>
            <a:endParaRPr lang="zh-TW" altLang="en-US"/>
          </a:p>
        </p:txBody>
      </p:sp>
      <p:sp>
        <p:nvSpPr>
          <p:cNvPr id="5" name="內容版面配置區 4"/>
          <p:cNvSpPr>
            <a:spLocks noGrp="1"/>
          </p:cNvSpPr>
          <p:nvPr>
            <p:ph sz="quarter" idx="2"/>
          </p:nvPr>
        </p:nvSpPr>
        <p:spPr>
          <a:xfrm>
            <a:off x="457200" y="2133600"/>
            <a:ext cx="4038600" cy="2951584"/>
          </a:xfrm>
        </p:spPr>
        <p:style>
          <a:lnRef idx="2">
            <a:schemeClr val="dk1"/>
          </a:lnRef>
          <a:fillRef idx="1">
            <a:schemeClr val="lt1"/>
          </a:fillRef>
          <a:effectRef idx="0">
            <a:schemeClr val="dk1"/>
          </a:effectRef>
          <a:fontRef idx="minor">
            <a:schemeClr val="dk1"/>
          </a:fontRef>
        </p:style>
        <p:txBody>
          <a:bodyPr>
            <a:normAutofit/>
          </a:bodyPr>
          <a:lstStyle/>
          <a:p>
            <a:r>
              <a:rPr lang="zh-TW" altLang="en-US" sz="2400" dirty="0" smtClean="0"/>
              <a:t>執行</a:t>
            </a:r>
            <a:r>
              <a:rPr lang="en-US" altLang="zh-TW" sz="2400" dirty="0" err="1" smtClean="0"/>
              <a:t>crontab</a:t>
            </a:r>
            <a:r>
              <a:rPr lang="en-US" altLang="zh-TW" sz="2400" dirty="0" smtClean="0"/>
              <a:t>  -e</a:t>
            </a:r>
          </a:p>
          <a:p>
            <a:r>
              <a:rPr lang="zh-TW" altLang="en-US" sz="2400" dirty="0" smtClean="0"/>
              <a:t>以</a:t>
            </a:r>
            <a:r>
              <a:rPr lang="en-US" altLang="zh-TW" sz="2400" dirty="0" err="1" smtClean="0"/>
              <a:t>crontab</a:t>
            </a:r>
            <a:r>
              <a:rPr lang="zh-TW" altLang="en-US" sz="2400" dirty="0" smtClean="0"/>
              <a:t>語法設定工作</a:t>
            </a:r>
            <a:endParaRPr lang="en-US" altLang="zh-TW" sz="2400" dirty="0" smtClean="0"/>
          </a:p>
          <a:p>
            <a:pPr lvl="1"/>
            <a:r>
              <a:rPr lang="zh-TW" altLang="zh-TW" sz="2000" dirty="0" smtClean="0"/>
              <a:t>系統會</a:t>
            </a:r>
            <a:r>
              <a:rPr lang="zh-TW" altLang="en-US" sz="2000" dirty="0" smtClean="0"/>
              <a:t>寫入</a:t>
            </a:r>
            <a:r>
              <a:rPr lang="en-US" altLang="zh-TW" sz="2000" dirty="0" smtClean="0"/>
              <a:t>/</a:t>
            </a:r>
            <a:r>
              <a:rPr lang="en-US" altLang="zh-TW" sz="2000" dirty="0" err="1" smtClean="0"/>
              <a:t>var</a:t>
            </a:r>
            <a:r>
              <a:rPr lang="en-US" altLang="zh-TW" sz="2000" dirty="0" smtClean="0"/>
              <a:t>/spool/</a:t>
            </a:r>
            <a:r>
              <a:rPr lang="en-US" altLang="zh-TW" sz="2000" dirty="0" err="1" smtClean="0"/>
              <a:t>cron</a:t>
            </a:r>
            <a:r>
              <a:rPr lang="en-US" altLang="zh-TW" sz="2000" dirty="0" smtClean="0"/>
              <a:t>/</a:t>
            </a:r>
            <a:r>
              <a:rPr lang="en-US" altLang="zh-TW" sz="2000" dirty="0" err="1" smtClean="0"/>
              <a:t>crontabs</a:t>
            </a:r>
            <a:r>
              <a:rPr lang="en-US" altLang="zh-TW" sz="2000" dirty="0" smtClean="0"/>
              <a:t>/</a:t>
            </a:r>
            <a:r>
              <a:rPr lang="zh-TW" altLang="en-US" sz="2000" dirty="0" smtClean="0"/>
              <a:t>使用者帳號</a:t>
            </a:r>
          </a:p>
          <a:p>
            <a:endParaRPr lang="en-US" altLang="zh-TW" sz="2400" dirty="0" smtClean="0"/>
          </a:p>
          <a:p>
            <a:endParaRPr lang="zh-TW" altLang="en-US" sz="2400" dirty="0"/>
          </a:p>
        </p:txBody>
      </p:sp>
      <p:sp>
        <p:nvSpPr>
          <p:cNvPr id="6" name="內容版面配置區 5"/>
          <p:cNvSpPr>
            <a:spLocks noGrp="1"/>
          </p:cNvSpPr>
          <p:nvPr>
            <p:ph sz="quarter" idx="4"/>
          </p:nvPr>
        </p:nvSpPr>
        <p:spPr>
          <a:xfrm>
            <a:off x="4648200" y="2133600"/>
            <a:ext cx="4038600" cy="2951584"/>
          </a:xfrm>
        </p:spPr>
        <p:style>
          <a:lnRef idx="2">
            <a:schemeClr val="dk1"/>
          </a:lnRef>
          <a:fillRef idx="1">
            <a:schemeClr val="lt1"/>
          </a:fillRef>
          <a:effectRef idx="0">
            <a:schemeClr val="dk1"/>
          </a:effectRef>
          <a:fontRef idx="minor">
            <a:schemeClr val="dk1"/>
          </a:fontRef>
        </p:style>
        <p:txBody>
          <a:bodyPr>
            <a:normAutofit/>
          </a:bodyPr>
          <a:lstStyle/>
          <a:p>
            <a:r>
              <a:rPr lang="zh-TW" altLang="en-US" sz="2400" dirty="0" smtClean="0"/>
              <a:t>將</a:t>
            </a:r>
            <a:r>
              <a:rPr lang="en-US" altLang="zh-TW" sz="2400" dirty="0" err="1" smtClean="0"/>
              <a:t>crontab</a:t>
            </a:r>
            <a:r>
              <a:rPr lang="zh-TW" altLang="zh-TW" sz="2400" dirty="0" smtClean="0"/>
              <a:t>語法</a:t>
            </a:r>
            <a:r>
              <a:rPr lang="zh-TW" altLang="en-US" sz="2400" dirty="0" smtClean="0"/>
              <a:t>寫於任意</a:t>
            </a:r>
            <a:r>
              <a:rPr lang="zh-TW" altLang="en-US" sz="2400" dirty="0"/>
              <a:t>文字</a:t>
            </a:r>
            <a:r>
              <a:rPr lang="zh-TW" altLang="zh-TW" sz="2400" dirty="0" smtClean="0"/>
              <a:t>檔</a:t>
            </a:r>
            <a:r>
              <a:rPr lang="zh-TW" altLang="en-US" sz="2400" dirty="0" smtClean="0"/>
              <a:t>案</a:t>
            </a:r>
            <a:endParaRPr lang="en-US" altLang="zh-TW" sz="2400" dirty="0" smtClean="0"/>
          </a:p>
          <a:p>
            <a:r>
              <a:rPr lang="zh-TW" altLang="en-US" sz="2400" dirty="0" smtClean="0"/>
              <a:t>再執行 </a:t>
            </a:r>
            <a:r>
              <a:rPr lang="en-US" altLang="zh-TW" sz="2400" dirty="0" smtClean="0"/>
              <a:t>“</a:t>
            </a:r>
            <a:r>
              <a:rPr lang="en-US" altLang="zh-TW" sz="2400" dirty="0" err="1" smtClean="0"/>
              <a:t>crontab</a:t>
            </a:r>
            <a:r>
              <a:rPr lang="en-US" altLang="zh-TW" sz="2400" dirty="0" smtClean="0"/>
              <a:t> </a:t>
            </a:r>
            <a:r>
              <a:rPr lang="zh-TW" altLang="en-US" sz="2400" dirty="0" smtClean="0"/>
              <a:t>檔案</a:t>
            </a:r>
            <a:r>
              <a:rPr lang="en-US" altLang="zh-TW" sz="2400" dirty="0" smtClean="0"/>
              <a:t>”</a:t>
            </a:r>
          </a:p>
          <a:p>
            <a:r>
              <a:rPr lang="zh-TW" altLang="en-US" sz="2400" dirty="0" smtClean="0"/>
              <a:t>範例：</a:t>
            </a:r>
            <a:endParaRPr lang="en-US" altLang="zh-TW" sz="2400" dirty="0" smtClean="0"/>
          </a:p>
          <a:p>
            <a:pPr lvl="1"/>
            <a:r>
              <a:rPr lang="zh-TW" altLang="en-US" sz="2000" dirty="0" smtClean="0"/>
              <a:t>編輯</a:t>
            </a:r>
            <a:r>
              <a:rPr lang="en-US" altLang="zh-TW" sz="2000" dirty="0" smtClean="0"/>
              <a:t>mycron.txt</a:t>
            </a:r>
          </a:p>
          <a:p>
            <a:pPr lvl="2"/>
            <a:r>
              <a:rPr lang="zh-TW" altLang="en-US" sz="1800" dirty="0" smtClean="0"/>
              <a:t>* * * * * </a:t>
            </a:r>
            <a:r>
              <a:rPr lang="en-US" altLang="zh-TW" sz="1800" dirty="0" smtClean="0"/>
              <a:t>/home/iiiedu/job1.sh</a:t>
            </a:r>
          </a:p>
          <a:p>
            <a:pPr lvl="1"/>
            <a:r>
              <a:rPr lang="zh-TW" altLang="en-US" sz="2000" dirty="0" smtClean="0"/>
              <a:t>執行</a:t>
            </a:r>
            <a:r>
              <a:rPr lang="en-US" altLang="zh-TW" sz="2000" dirty="0" err="1" smtClean="0"/>
              <a:t>crontab</a:t>
            </a:r>
            <a:r>
              <a:rPr lang="en-US" altLang="zh-TW" sz="2000" dirty="0" smtClean="0"/>
              <a:t>  mycron.txt</a:t>
            </a:r>
          </a:p>
          <a:p>
            <a:endParaRPr lang="zh-TW" altLang="en-US" sz="2400" dirty="0"/>
          </a:p>
        </p:txBody>
      </p:sp>
    </p:spTree>
    <p:extLst>
      <p:ext uri="{BB962C8B-B14F-4D97-AF65-F5344CB8AC3E}">
        <p14:creationId xmlns:p14="http://schemas.microsoft.com/office/powerpoint/2010/main" val="3425803381"/>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檢視或刪除工作排程</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248</a:t>
            </a:fld>
            <a:endParaRPr lang="zh-TW" altLang="en-US"/>
          </a:p>
        </p:txBody>
      </p:sp>
      <p:sp>
        <p:nvSpPr>
          <p:cNvPr id="4" name="內容版面配置區 3"/>
          <p:cNvSpPr>
            <a:spLocks noGrp="1"/>
          </p:cNvSpPr>
          <p:nvPr>
            <p:ph sz="quarter" idx="1"/>
          </p:nvPr>
        </p:nvSpPr>
        <p:spPr/>
        <p:txBody>
          <a:bodyPr/>
          <a:lstStyle/>
          <a:p>
            <a:r>
              <a:rPr lang="zh-TW" altLang="en-US" dirty="0" smtClean="0"/>
              <a:t>檢視工作排程清單</a:t>
            </a:r>
            <a:endParaRPr lang="en-US" altLang="zh-TW" dirty="0" smtClean="0"/>
          </a:p>
          <a:p>
            <a:pPr lvl="1"/>
            <a:r>
              <a:rPr lang="en-US" altLang="zh-TW" dirty="0" err="1" smtClean="0"/>
              <a:t>crontab</a:t>
            </a:r>
            <a:r>
              <a:rPr lang="en-US" altLang="zh-TW" dirty="0" smtClean="0"/>
              <a:t>  -l</a:t>
            </a:r>
          </a:p>
          <a:p>
            <a:pPr lvl="1"/>
            <a:endParaRPr lang="en-US" altLang="zh-TW" dirty="0" smtClean="0"/>
          </a:p>
          <a:p>
            <a:r>
              <a:rPr lang="zh-TW" altLang="en-US" dirty="0" smtClean="0"/>
              <a:t>刪除所有的工作排程</a:t>
            </a:r>
            <a:endParaRPr lang="en-US" altLang="zh-TW" dirty="0" smtClean="0"/>
          </a:p>
          <a:p>
            <a:pPr lvl="1"/>
            <a:r>
              <a:rPr lang="en-US" altLang="zh-TW" dirty="0" err="1" smtClean="0"/>
              <a:t>crontab</a:t>
            </a:r>
            <a:r>
              <a:rPr lang="en-US" altLang="zh-TW" dirty="0" smtClean="0"/>
              <a:t>  -r   </a:t>
            </a:r>
            <a:r>
              <a:rPr lang="en-US" altLang="zh-TW" dirty="0" smtClean="0">
                <a:solidFill>
                  <a:srgbClr val="00B050"/>
                </a:solidFill>
              </a:rPr>
              <a:t>#</a:t>
            </a:r>
            <a:r>
              <a:rPr lang="zh-TW" altLang="en-US" dirty="0">
                <a:solidFill>
                  <a:srgbClr val="00B050"/>
                </a:solidFill>
              </a:rPr>
              <a:t>會全部都刪除</a:t>
            </a:r>
            <a:endParaRPr lang="en-US" altLang="zh-TW" dirty="0">
              <a:solidFill>
                <a:srgbClr val="00B050"/>
              </a:solidFill>
            </a:endParaRPr>
          </a:p>
          <a:p>
            <a:pPr lvl="1"/>
            <a:endParaRPr lang="en-US" altLang="zh-TW" dirty="0" smtClean="0"/>
          </a:p>
          <a:p>
            <a:r>
              <a:rPr lang="zh-TW" altLang="en-US" dirty="0" smtClean="0"/>
              <a:t>若只要移除其中一項排程</a:t>
            </a:r>
            <a:endParaRPr lang="en-US" altLang="zh-TW" dirty="0" smtClean="0"/>
          </a:p>
          <a:p>
            <a:pPr lvl="1"/>
            <a:r>
              <a:rPr lang="zh-TW" altLang="en-US" dirty="0" smtClean="0"/>
              <a:t>請執行</a:t>
            </a:r>
            <a:r>
              <a:rPr lang="en-US" altLang="zh-TW" dirty="0" err="1" smtClean="0"/>
              <a:t>crontab</a:t>
            </a:r>
            <a:r>
              <a:rPr lang="en-US" altLang="zh-TW" dirty="0" smtClean="0"/>
              <a:t> </a:t>
            </a:r>
            <a:r>
              <a:rPr lang="zh-TW" altLang="en-US" dirty="0" smtClean="0"/>
              <a:t> </a:t>
            </a:r>
            <a:r>
              <a:rPr lang="en-US" altLang="zh-TW" dirty="0" smtClean="0"/>
              <a:t>-e</a:t>
            </a:r>
            <a:r>
              <a:rPr lang="zh-TW" altLang="en-US" dirty="0" smtClean="0"/>
              <a:t>  編輯即可</a:t>
            </a:r>
            <a:endParaRPr lang="en-US" altLang="zh-TW" dirty="0" smtClean="0"/>
          </a:p>
          <a:p>
            <a:endParaRPr lang="zh-TW" altLang="en-US" dirty="0"/>
          </a:p>
        </p:txBody>
      </p:sp>
      <p:pic>
        <p:nvPicPr>
          <p:cNvPr id="5" name="圖片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12360" y="5229200"/>
            <a:ext cx="975360" cy="975360"/>
          </a:xfrm>
          <a:prstGeom prst="rect">
            <a:avLst/>
          </a:prstGeom>
        </p:spPr>
      </p:pic>
    </p:spTree>
    <p:extLst>
      <p:ext uri="{BB962C8B-B14F-4D97-AF65-F5344CB8AC3E}">
        <p14:creationId xmlns:p14="http://schemas.microsoft.com/office/powerpoint/2010/main" val="4182281569"/>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crontab </a:t>
            </a:r>
            <a:r>
              <a:rPr lang="zh-TW" altLang="en-US" smtClean="0"/>
              <a:t>練習</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249</a:t>
            </a:fld>
            <a:endParaRPr lang="zh-TW" altLang="en-US"/>
          </a:p>
        </p:txBody>
      </p:sp>
      <p:sp>
        <p:nvSpPr>
          <p:cNvPr id="4" name="內容版面配置區 3"/>
          <p:cNvSpPr>
            <a:spLocks noGrp="1"/>
          </p:cNvSpPr>
          <p:nvPr>
            <p:ph sz="quarter" idx="1"/>
          </p:nvPr>
        </p:nvSpPr>
        <p:spPr/>
        <p:txBody>
          <a:bodyPr/>
          <a:lstStyle/>
          <a:p>
            <a:r>
              <a:rPr lang="zh-TW" altLang="en-US" dirty="0" smtClean="0"/>
              <a:t>從</a:t>
            </a:r>
            <a:r>
              <a:rPr lang="en-US" altLang="zh-TW" dirty="0" err="1" smtClean="0"/>
              <a:t>contab</a:t>
            </a:r>
            <a:r>
              <a:rPr lang="zh-TW" altLang="en-US" dirty="0" smtClean="0"/>
              <a:t>設定</a:t>
            </a:r>
            <a:r>
              <a:rPr lang="zh-TW" altLang="en-US" dirty="0" smtClean="0"/>
              <a:t>每</a:t>
            </a:r>
            <a:r>
              <a:rPr lang="en-US" altLang="zh-TW" dirty="0" smtClean="0"/>
              <a:t>3</a:t>
            </a:r>
            <a:r>
              <a:rPr lang="zh-TW" altLang="en-US" dirty="0" smtClean="0"/>
              <a:t>分鐘</a:t>
            </a:r>
            <a:r>
              <a:rPr lang="zh-TW" altLang="en-US" dirty="0" smtClean="0"/>
              <a:t>執行某個指令稿 </a:t>
            </a:r>
            <a:endParaRPr lang="en-US" altLang="zh-TW" dirty="0" smtClean="0"/>
          </a:p>
          <a:p>
            <a:pPr lvl="1"/>
            <a:r>
              <a:rPr lang="en-US" altLang="zh-TW" dirty="0" err="1" smtClean="0"/>
              <a:t>crontab</a:t>
            </a:r>
            <a:r>
              <a:rPr lang="en-US" altLang="zh-TW" dirty="0" smtClean="0"/>
              <a:t>  -e</a:t>
            </a:r>
          </a:p>
          <a:p>
            <a:pPr lvl="1"/>
            <a:endParaRPr lang="en-US" altLang="zh-TW" dirty="0" smtClean="0"/>
          </a:p>
          <a:p>
            <a:pPr lvl="1"/>
            <a:endParaRPr lang="en-US" altLang="zh-TW" dirty="0" smtClean="0"/>
          </a:p>
          <a:p>
            <a:r>
              <a:rPr lang="zh-TW" altLang="en-US" dirty="0" smtClean="0"/>
              <a:t>撰寫你想要執行的指令稿內容</a:t>
            </a:r>
            <a:endParaRPr lang="en-US" altLang="zh-TW" dirty="0" smtClean="0"/>
          </a:p>
          <a:p>
            <a:pPr lvl="1"/>
            <a:r>
              <a:rPr lang="en-US" altLang="zh-TW" dirty="0" smtClean="0"/>
              <a:t>vi /home/iiiedu/myjob.sh</a:t>
            </a:r>
          </a:p>
          <a:p>
            <a:endParaRPr lang="en-US" altLang="zh-TW" dirty="0" smtClean="0"/>
          </a:p>
          <a:p>
            <a:endParaRPr lang="en-US" altLang="zh-TW" dirty="0" smtClean="0"/>
          </a:p>
          <a:p>
            <a:r>
              <a:rPr lang="zh-TW" altLang="en-US" dirty="0" smtClean="0"/>
              <a:t>自行檢視執行結果</a:t>
            </a:r>
            <a:r>
              <a:rPr lang="en-US" altLang="zh-TW" dirty="0" smtClean="0">
                <a:sym typeface="Wingdings" pitchFamily="2" charset="2"/>
              </a:rPr>
              <a:t></a:t>
            </a:r>
            <a:r>
              <a:rPr lang="zh-TW" altLang="en-US" dirty="0" smtClean="0"/>
              <a:t>查看 </a:t>
            </a:r>
            <a:r>
              <a:rPr lang="en-US" altLang="zh-TW" dirty="0" smtClean="0"/>
              <a:t>myjob_log.txt</a:t>
            </a:r>
            <a:r>
              <a:rPr lang="zh-TW" altLang="en-US" dirty="0" smtClean="0"/>
              <a:t> </a:t>
            </a:r>
            <a:endParaRPr lang="en-US" altLang="zh-TW" dirty="0" smtClean="0"/>
          </a:p>
          <a:p>
            <a:r>
              <a:rPr lang="zh-TW" altLang="en-US" dirty="0" smtClean="0"/>
              <a:t>刪除所有</a:t>
            </a:r>
            <a:r>
              <a:rPr lang="en-US" altLang="zh-TW" dirty="0" err="1" smtClean="0"/>
              <a:t>crontab</a:t>
            </a:r>
            <a:r>
              <a:rPr lang="en-US" altLang="zh-TW" dirty="0" smtClean="0"/>
              <a:t> </a:t>
            </a:r>
          </a:p>
          <a:p>
            <a:pPr lvl="1"/>
            <a:r>
              <a:rPr lang="en-US" altLang="zh-TW" dirty="0" err="1" smtClean="0"/>
              <a:t>crontab</a:t>
            </a:r>
            <a:r>
              <a:rPr lang="en-US" altLang="zh-TW" dirty="0" smtClean="0"/>
              <a:t>  -r</a:t>
            </a:r>
            <a:r>
              <a:rPr lang="zh-TW" altLang="en-US" dirty="0" smtClean="0"/>
              <a:t>   </a:t>
            </a:r>
          </a:p>
          <a:p>
            <a:endParaRPr lang="en-US" altLang="zh-TW" dirty="0" smtClean="0"/>
          </a:p>
        </p:txBody>
      </p:sp>
      <p:sp>
        <p:nvSpPr>
          <p:cNvPr id="5" name="矩形 4"/>
          <p:cNvSpPr/>
          <p:nvPr/>
        </p:nvSpPr>
        <p:spPr>
          <a:xfrm>
            <a:off x="2915816" y="1815207"/>
            <a:ext cx="5370755" cy="92333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en-US" altLang="zh-TW" b="1" dirty="0">
                <a:solidFill>
                  <a:srgbClr val="00B050"/>
                </a:solidFill>
                <a:latin typeface="微軟正黑體" panose="020B0604030504040204" pitchFamily="34" charset="-120"/>
                <a:ea typeface="微軟正黑體" panose="020B0604030504040204" pitchFamily="34" charset="-120"/>
              </a:rPr>
              <a:t>#</a:t>
            </a:r>
            <a:r>
              <a:rPr lang="zh-TW" altLang="en-US" b="1" dirty="0">
                <a:solidFill>
                  <a:srgbClr val="00B050"/>
                </a:solidFill>
                <a:latin typeface="微軟正黑體" panose="020B0604030504040204" pitchFamily="34" charset="-120"/>
                <a:ea typeface="微軟正黑體" panose="020B0604030504040204" pitchFamily="34" charset="-120"/>
              </a:rPr>
              <a:t>設定</a:t>
            </a:r>
            <a:r>
              <a:rPr lang="zh-TW" altLang="en-US" b="1" dirty="0" smtClean="0">
                <a:solidFill>
                  <a:srgbClr val="00B050"/>
                </a:solidFill>
                <a:latin typeface="微軟正黑體" panose="020B0604030504040204" pitchFamily="34" charset="-120"/>
                <a:ea typeface="微軟正黑體" panose="020B0604030504040204" pitchFamily="34" charset="-120"/>
              </a:rPr>
              <a:t>每</a:t>
            </a:r>
            <a:r>
              <a:rPr lang="en-US" altLang="zh-TW" b="1" dirty="0" smtClean="0">
                <a:solidFill>
                  <a:srgbClr val="00B050"/>
                </a:solidFill>
                <a:latin typeface="微軟正黑體" panose="020B0604030504040204" pitchFamily="34" charset="-120"/>
                <a:ea typeface="微軟正黑體" panose="020B0604030504040204" pitchFamily="34" charset="-120"/>
              </a:rPr>
              <a:t>3</a:t>
            </a:r>
            <a:r>
              <a:rPr lang="zh-TW" altLang="en-US" b="1" dirty="0" smtClean="0">
                <a:solidFill>
                  <a:srgbClr val="00B050"/>
                </a:solidFill>
                <a:latin typeface="微軟正黑體" panose="020B0604030504040204" pitchFamily="34" charset="-120"/>
                <a:ea typeface="微軟正黑體" panose="020B0604030504040204" pitchFamily="34" charset="-120"/>
              </a:rPr>
              <a:t>分鐘</a:t>
            </a:r>
            <a:r>
              <a:rPr lang="zh-TW" altLang="en-US" b="1" dirty="0">
                <a:solidFill>
                  <a:srgbClr val="00B050"/>
                </a:solidFill>
                <a:latin typeface="微軟正黑體" panose="020B0604030504040204" pitchFamily="34" charset="-120"/>
                <a:ea typeface="微軟正黑體" panose="020B0604030504040204" pitchFamily="34" charset="-120"/>
              </a:rPr>
              <a:t>執行一次</a:t>
            </a:r>
            <a:r>
              <a:rPr lang="en-US" altLang="zh-TW" b="1" dirty="0" smtClean="0">
                <a:solidFill>
                  <a:srgbClr val="00B050"/>
                </a:solidFill>
                <a:latin typeface="微軟正黑體" panose="020B0604030504040204" pitchFamily="34" charset="-120"/>
                <a:ea typeface="微軟正黑體" panose="020B0604030504040204" pitchFamily="34" charset="-120"/>
              </a:rPr>
              <a:t>myjob.sh</a:t>
            </a:r>
            <a:endParaRPr lang="en-US" altLang="zh-TW" dirty="0" smtClean="0">
              <a:solidFill>
                <a:prstClr val="black"/>
              </a:solidFill>
              <a:latin typeface="微軟正黑體" panose="020B0604030504040204" pitchFamily="34" charset="-120"/>
              <a:ea typeface="微軟正黑體" panose="020B0604030504040204" pitchFamily="34" charset="-120"/>
            </a:endParaRPr>
          </a:p>
          <a:p>
            <a:pPr>
              <a:lnSpc>
                <a:spcPct val="150000"/>
              </a:lnSpc>
            </a:pPr>
            <a:r>
              <a:rPr lang="zh-TW" altLang="en-US" dirty="0" smtClean="0">
                <a:solidFill>
                  <a:prstClr val="black"/>
                </a:solidFill>
                <a:latin typeface="微軟正黑體" panose="020B0604030504040204" pitchFamily="34" charset="-120"/>
                <a:ea typeface="微軟正黑體" panose="020B0604030504040204" pitchFamily="34" charset="-120"/>
              </a:rPr>
              <a:t>*</a:t>
            </a:r>
            <a:r>
              <a:rPr lang="en-US" altLang="zh-TW" dirty="0" smtClean="0">
                <a:solidFill>
                  <a:prstClr val="black"/>
                </a:solidFill>
                <a:latin typeface="微軟正黑體" panose="020B0604030504040204" pitchFamily="34" charset="-120"/>
                <a:ea typeface="微軟正黑體" panose="020B0604030504040204" pitchFamily="34" charset="-120"/>
              </a:rPr>
              <a:t>/3</a:t>
            </a:r>
            <a:r>
              <a:rPr lang="zh-TW" altLang="en-US" dirty="0" smtClean="0">
                <a:solidFill>
                  <a:prstClr val="black"/>
                </a:solidFill>
                <a:latin typeface="微軟正黑體" panose="020B0604030504040204" pitchFamily="34" charset="-120"/>
                <a:ea typeface="微軟正黑體" panose="020B0604030504040204" pitchFamily="34" charset="-120"/>
              </a:rPr>
              <a:t>  </a:t>
            </a:r>
            <a:r>
              <a:rPr lang="zh-TW" altLang="en-US" dirty="0" smtClean="0">
                <a:solidFill>
                  <a:prstClr val="black"/>
                </a:solidFill>
                <a:latin typeface="微軟正黑體" panose="020B0604030504040204" pitchFamily="34" charset="-120"/>
                <a:ea typeface="微軟正黑體" panose="020B0604030504040204" pitchFamily="34" charset="-120"/>
              </a:rPr>
              <a:t>*  *  *  *    </a:t>
            </a:r>
            <a:r>
              <a:rPr lang="en-US" altLang="zh-TW" dirty="0" smtClean="0">
                <a:solidFill>
                  <a:prstClr val="black"/>
                </a:solidFill>
                <a:latin typeface="微軟正黑體" panose="020B0604030504040204" pitchFamily="34" charset="-120"/>
                <a:ea typeface="微軟正黑體" panose="020B0604030504040204" pitchFamily="34" charset="-120"/>
              </a:rPr>
              <a:t>bash  /home/iiiedu/myjob.sh</a:t>
            </a:r>
            <a:r>
              <a:rPr lang="zh-TW" altLang="en-US" dirty="0" smtClean="0">
                <a:solidFill>
                  <a:prstClr val="black"/>
                </a:solidFill>
                <a:latin typeface="微軟正黑體" panose="020B0604030504040204" pitchFamily="34" charset="-120"/>
                <a:ea typeface="微軟正黑體" panose="020B0604030504040204" pitchFamily="34" charset="-120"/>
              </a:rPr>
              <a:t> </a:t>
            </a:r>
            <a:endParaRPr lang="en-US" altLang="zh-TW" dirty="0" smtClean="0">
              <a:solidFill>
                <a:prstClr val="black"/>
              </a:solidFill>
              <a:latin typeface="微軟正黑體" panose="020B0604030504040204" pitchFamily="34" charset="-120"/>
              <a:ea typeface="微軟正黑體" panose="020B0604030504040204" pitchFamily="34" charset="-120"/>
            </a:endParaRPr>
          </a:p>
        </p:txBody>
      </p:sp>
      <p:sp>
        <p:nvSpPr>
          <p:cNvPr id="6" name="摺角紙張 5"/>
          <p:cNvSpPr/>
          <p:nvPr/>
        </p:nvSpPr>
        <p:spPr>
          <a:xfrm>
            <a:off x="971600" y="3861048"/>
            <a:ext cx="7920880" cy="648072"/>
          </a:xfrm>
          <a:prstGeom prst="foldedCorner">
            <a:avLst/>
          </a:prstGeom>
          <a:solidFill>
            <a:schemeClr val="bg1">
              <a:lumMod val="85000"/>
            </a:schemeClr>
          </a:solidFill>
        </p:spPr>
        <p:style>
          <a:lnRef idx="2">
            <a:schemeClr val="accent1"/>
          </a:lnRef>
          <a:fillRef idx="1">
            <a:schemeClr val="lt1"/>
          </a:fillRef>
          <a:effectRef idx="0">
            <a:schemeClr val="accent1"/>
          </a:effectRef>
          <a:fontRef idx="minor">
            <a:schemeClr val="dk1"/>
          </a:fontRef>
        </p:style>
        <p:txBody>
          <a:bodyPr rtlCol="0" anchor="t"/>
          <a:lstStyle/>
          <a:p>
            <a:r>
              <a:rPr lang="en-US" altLang="zh-TW" dirty="0">
                <a:solidFill>
                  <a:prstClr val="black"/>
                </a:solidFill>
                <a:latin typeface="微軟正黑體" panose="020B0604030504040204" pitchFamily="34" charset="-120"/>
                <a:ea typeface="微軟正黑體" panose="020B0604030504040204" pitchFamily="34" charset="-120"/>
              </a:rPr>
              <a:t>#!/bin/bash</a:t>
            </a:r>
          </a:p>
          <a:p>
            <a:r>
              <a:rPr lang="en-US" altLang="zh-TW" dirty="0" smtClean="0">
                <a:solidFill>
                  <a:prstClr val="black"/>
                </a:solidFill>
                <a:latin typeface="微軟正黑體" panose="020B0604030504040204" pitchFamily="34" charset="-120"/>
                <a:ea typeface="微軟正黑體" panose="020B0604030504040204" pitchFamily="34" charset="-120"/>
              </a:rPr>
              <a:t>date </a:t>
            </a:r>
            <a:r>
              <a:rPr lang="en-US" altLang="zh-TW" dirty="0">
                <a:solidFill>
                  <a:prstClr val="black"/>
                </a:solidFill>
                <a:latin typeface="微軟正黑體" panose="020B0604030504040204" pitchFamily="34" charset="-120"/>
                <a:ea typeface="微軟正黑體" panose="020B0604030504040204" pitchFamily="34" charset="-120"/>
              </a:rPr>
              <a:t>&gt;&gt; /home/</a:t>
            </a:r>
            <a:r>
              <a:rPr lang="en-US" altLang="zh-TW" dirty="0" err="1">
                <a:solidFill>
                  <a:prstClr val="black"/>
                </a:solidFill>
                <a:latin typeface="微軟正黑體" panose="020B0604030504040204" pitchFamily="34" charset="-120"/>
                <a:ea typeface="微軟正黑體" panose="020B0604030504040204" pitchFamily="34" charset="-120"/>
              </a:rPr>
              <a:t>iiiedu</a:t>
            </a:r>
            <a:r>
              <a:rPr lang="en-US" altLang="zh-TW" dirty="0">
                <a:solidFill>
                  <a:prstClr val="black"/>
                </a:solidFill>
                <a:latin typeface="微軟正黑體" panose="020B0604030504040204" pitchFamily="34" charset="-120"/>
                <a:ea typeface="微軟正黑體" panose="020B0604030504040204" pitchFamily="34" charset="-120"/>
              </a:rPr>
              <a:t>/myjob_log.txt    </a:t>
            </a:r>
            <a:r>
              <a:rPr lang="en-US" altLang="zh-TW" b="1" dirty="0">
                <a:solidFill>
                  <a:srgbClr val="00B050"/>
                </a:solidFill>
                <a:latin typeface="微軟正黑體" panose="020B0604030504040204" pitchFamily="34" charset="-120"/>
                <a:ea typeface="微軟正黑體" panose="020B0604030504040204" pitchFamily="34" charset="-120"/>
              </a:rPr>
              <a:t>#</a:t>
            </a:r>
            <a:r>
              <a:rPr lang="zh-TW" altLang="en-US" b="1" dirty="0">
                <a:solidFill>
                  <a:srgbClr val="00B050"/>
                </a:solidFill>
                <a:latin typeface="微軟正黑體" panose="020B0604030504040204" pitchFamily="34" charset="-120"/>
                <a:ea typeface="微軟正黑體" panose="020B0604030504040204" pitchFamily="34" charset="-120"/>
              </a:rPr>
              <a:t>將時間日期寫到</a:t>
            </a:r>
            <a:r>
              <a:rPr lang="en-US" altLang="zh-TW" b="1" dirty="0" smtClean="0">
                <a:solidFill>
                  <a:srgbClr val="00B050"/>
                </a:solidFill>
                <a:latin typeface="微軟正黑體" panose="020B0604030504040204" pitchFamily="34" charset="-120"/>
                <a:ea typeface="微軟正黑體" panose="020B0604030504040204" pitchFamily="34" charset="-120"/>
              </a:rPr>
              <a:t>myjob_log.txt</a:t>
            </a:r>
          </a:p>
          <a:p>
            <a:endParaRPr lang="zh-TW" altLang="en-US" b="1" dirty="0"/>
          </a:p>
        </p:txBody>
      </p:sp>
    </p:spTree>
    <p:extLst>
      <p:ext uri="{BB962C8B-B14F-4D97-AF65-F5344CB8AC3E}">
        <p14:creationId xmlns:p14="http://schemas.microsoft.com/office/powerpoint/2010/main" val="34075093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Linux</a:t>
            </a:r>
            <a:r>
              <a:rPr lang="zh-TW" altLang="en-US" smtClean="0"/>
              <a:t>發行版本</a:t>
            </a:r>
            <a:r>
              <a:rPr lang="en-US" altLang="zh-TW" smtClean="0"/>
              <a:t>(Distribution)</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25</a:t>
            </a:fld>
            <a:endParaRPr lang="zh-TW" altLang="en-US"/>
          </a:p>
        </p:txBody>
      </p:sp>
      <p:sp>
        <p:nvSpPr>
          <p:cNvPr id="4" name="內容版面配置區 3"/>
          <p:cNvSpPr>
            <a:spLocks noGrp="1"/>
          </p:cNvSpPr>
          <p:nvPr>
            <p:ph sz="quarter" idx="1"/>
          </p:nvPr>
        </p:nvSpPr>
        <p:spPr/>
        <p:txBody>
          <a:bodyPr/>
          <a:lstStyle/>
          <a:p>
            <a:pPr lvl="0"/>
            <a:r>
              <a:rPr lang="zh-TW" altLang="en-US" dirty="0" smtClean="0"/>
              <a:t>各組織可從</a:t>
            </a:r>
            <a:r>
              <a:rPr lang="en-US" altLang="zh-TW" dirty="0" smtClean="0">
                <a:hlinkClick r:id="rId2"/>
              </a:rPr>
              <a:t>www.kernel.org</a:t>
            </a:r>
            <a:r>
              <a:rPr lang="zh-TW" altLang="en-US" dirty="0"/>
              <a:t>取得核心，</a:t>
            </a:r>
            <a:r>
              <a:rPr lang="zh-TW" altLang="en-US" dirty="0" smtClean="0"/>
              <a:t>再自行整合偏好的應用軟體</a:t>
            </a:r>
            <a:r>
              <a:rPr lang="zh-TW" altLang="en-US" dirty="0" smtClean="0"/>
              <a:t>及函式庫</a:t>
            </a:r>
            <a:r>
              <a:rPr lang="zh-TW" altLang="en-US" dirty="0" smtClean="0"/>
              <a:t>等，就可推出</a:t>
            </a:r>
            <a:r>
              <a:rPr lang="en-US" altLang="zh-TW" dirty="0" smtClean="0"/>
              <a:t>Linux</a:t>
            </a:r>
            <a:r>
              <a:rPr lang="zh-TW" altLang="en-US" dirty="0" smtClean="0"/>
              <a:t>發行版本</a:t>
            </a:r>
            <a:r>
              <a:rPr lang="en-US" altLang="zh-TW" dirty="0" smtClean="0"/>
              <a:t>(</a:t>
            </a:r>
            <a:r>
              <a:rPr lang="zh-TW" altLang="en-US" dirty="0" smtClean="0"/>
              <a:t>例如</a:t>
            </a:r>
            <a:r>
              <a:rPr lang="en-US" altLang="zh-TW" dirty="0" smtClean="0"/>
              <a:t>CentOS</a:t>
            </a:r>
            <a:r>
              <a:rPr lang="zh-TW" altLang="en-US" dirty="0" smtClean="0"/>
              <a:t>、</a:t>
            </a:r>
            <a:r>
              <a:rPr lang="en-US" altLang="zh-TW" dirty="0" err="1" smtClean="0"/>
              <a:t>RedHat</a:t>
            </a:r>
            <a:r>
              <a:rPr lang="zh-TW" altLang="en-US" dirty="0" smtClean="0"/>
              <a:t>、</a:t>
            </a:r>
            <a:r>
              <a:rPr lang="en-US" altLang="zh-TW" dirty="0" smtClean="0"/>
              <a:t>Ubuntu</a:t>
            </a:r>
            <a:r>
              <a:rPr lang="zh-TW" altLang="en-US" dirty="0" smtClean="0"/>
              <a:t>等</a:t>
            </a:r>
            <a:r>
              <a:rPr lang="en-US" altLang="zh-TW" dirty="0" smtClean="0"/>
              <a:t>)</a:t>
            </a:r>
          </a:p>
          <a:p>
            <a:pPr lvl="0"/>
            <a:endParaRPr lang="zh-TW" altLang="en-US" dirty="0" smtClean="0"/>
          </a:p>
          <a:p>
            <a:endParaRPr lang="en-US" altLang="zh-TW" dirty="0" smtClean="0"/>
          </a:p>
          <a:p>
            <a:endParaRPr lang="zh-TW" altLang="en-US" dirty="0"/>
          </a:p>
        </p:txBody>
      </p:sp>
      <p:pic>
        <p:nvPicPr>
          <p:cNvPr id="5" name="Picture 2" descr="「linux distribution」的圖片搜尋結果"/>
          <p:cNvPicPr>
            <a:picLocks noChangeAspect="1" noChangeArrowheads="1"/>
          </p:cNvPicPr>
          <p:nvPr/>
        </p:nvPicPr>
        <p:blipFill>
          <a:blip r:embed="rId3" cstate="email">
            <a:extLst>
              <a:ext uri="{BEBA8EAE-BF5A-486C-A8C5-ECC9F3942E4B}">
                <a14:imgProps xmlns:a14="http://schemas.microsoft.com/office/drawing/2010/main">
                  <a14:imgLayer r:embed="rId4">
                    <a14:imgEffect>
                      <a14:backgroundRemoval t="889" b="100000" l="0" r="100000"/>
                    </a14:imgEffect>
                    <a14:imgEffect>
                      <a14:sharpenSoften amount="30000"/>
                    </a14:imgEffect>
                  </a14:imgLayer>
                </a14:imgProps>
              </a:ext>
              <a:ext uri="{28A0092B-C50C-407E-A947-70E740481C1C}">
                <a14:useLocalDpi xmlns:a14="http://schemas.microsoft.com/office/drawing/2010/main"/>
              </a:ext>
            </a:extLst>
          </a:blip>
          <a:srcRect/>
          <a:stretch>
            <a:fillRect/>
          </a:stretch>
        </p:blipFill>
        <p:spPr bwMode="auto">
          <a:xfrm>
            <a:off x="7271792" y="3858920"/>
            <a:ext cx="1872208" cy="1872208"/>
          </a:xfrm>
          <a:prstGeom prst="rect">
            <a:avLst/>
          </a:prstGeom>
          <a:noFill/>
          <a:extLst>
            <a:ext uri="{909E8E84-426E-40DD-AFC4-6F175D3DCCD1}">
              <a14:hiddenFill xmlns:a14="http://schemas.microsoft.com/office/drawing/2010/main">
                <a:solidFill>
                  <a:srgbClr val="FFFFFF"/>
                </a:solidFill>
              </a14:hiddenFill>
            </a:ext>
          </a:extLst>
        </p:spPr>
      </p:pic>
      <p:pic>
        <p:nvPicPr>
          <p:cNvPr id="6" name="內容版面配置區 4" descr="畫面剪輯"/>
          <p:cNvPicPr>
            <a:picLocks noChangeAspect="1"/>
          </p:cNvPicPr>
          <p:nvPr/>
        </p:nvPicPr>
        <p:blipFill>
          <a:blip r:embed="rId5" cstate="email">
            <a:extLst>
              <a:ext uri="{BEBA8EAE-BF5A-486C-A8C5-ECC9F3942E4B}">
                <a14:imgProps xmlns:a14="http://schemas.microsoft.com/office/drawing/2010/main">
                  <a14:imgLayer r:embed="rId6">
                    <a14:imgEffect>
                      <a14:sharpenSoften amount="100000"/>
                    </a14:imgEffect>
                  </a14:imgLayer>
                </a14:imgProps>
              </a:ext>
              <a:ext uri="{28A0092B-C50C-407E-A947-70E740481C1C}">
                <a14:useLocalDpi xmlns:a14="http://schemas.microsoft.com/office/drawing/2010/main"/>
              </a:ext>
            </a:extLst>
          </a:blip>
          <a:stretch>
            <a:fillRect/>
          </a:stretch>
        </p:blipFill>
        <p:spPr>
          <a:xfrm>
            <a:off x="179512" y="2593015"/>
            <a:ext cx="2794262" cy="3579935"/>
          </a:xfrm>
          <a:prstGeom prst="rect">
            <a:avLst/>
          </a:prstGeom>
        </p:spPr>
      </p:pic>
      <p:sp>
        <p:nvSpPr>
          <p:cNvPr id="7" name="向右箭號 6"/>
          <p:cNvSpPr/>
          <p:nvPr/>
        </p:nvSpPr>
        <p:spPr>
          <a:xfrm>
            <a:off x="6660232" y="4509120"/>
            <a:ext cx="504056" cy="3595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加號 7"/>
          <p:cNvSpPr/>
          <p:nvPr/>
        </p:nvSpPr>
        <p:spPr>
          <a:xfrm>
            <a:off x="2915816" y="4365104"/>
            <a:ext cx="576064" cy="5750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27" name="Picture 3"/>
          <p:cNvPicPr>
            <a:picLocks noChangeAspect="1" noChangeArrowheads="1"/>
          </p:cNvPicPr>
          <p:nvPr/>
        </p:nvPicPr>
        <p:blipFill>
          <a:blip r:embed="rId7" cstate="email">
            <a:extLst>
              <a:ext uri="{BEBA8EAE-BF5A-486C-A8C5-ECC9F3942E4B}">
                <a14:imgProps xmlns:a14="http://schemas.microsoft.com/office/drawing/2010/main">
                  <a14:imgLayer r:embed="rId8">
                    <a14:imgEffect>
                      <a14:sharpenSoften amount="100000"/>
                    </a14:imgEffect>
                  </a14:imgLayer>
                </a14:imgProps>
              </a:ext>
              <a:ext uri="{28A0092B-C50C-407E-A947-70E740481C1C}">
                <a14:useLocalDpi xmlns:a14="http://schemas.microsoft.com/office/drawing/2010/main"/>
              </a:ext>
            </a:extLst>
          </a:blip>
          <a:srcRect/>
          <a:stretch>
            <a:fillRect/>
          </a:stretch>
        </p:blipFill>
        <p:spPr bwMode="auto">
          <a:xfrm>
            <a:off x="3491880" y="2492896"/>
            <a:ext cx="3096344" cy="376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9780680"/>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限定能使用</a:t>
            </a:r>
            <a:r>
              <a:rPr lang="en-US" altLang="zh-TW" dirty="0" err="1" smtClean="0"/>
              <a:t>crontab</a:t>
            </a:r>
            <a:r>
              <a:rPr lang="zh-TW" altLang="en-US" dirty="0" smtClean="0"/>
              <a:t>的帳號</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250</a:t>
            </a:fld>
            <a:endParaRPr lang="zh-TW" altLang="en-US"/>
          </a:p>
        </p:txBody>
      </p:sp>
      <p:sp>
        <p:nvSpPr>
          <p:cNvPr id="4" name="內容版面配置區 3"/>
          <p:cNvSpPr>
            <a:spLocks noGrp="1"/>
          </p:cNvSpPr>
          <p:nvPr>
            <p:ph sz="quarter" idx="1"/>
          </p:nvPr>
        </p:nvSpPr>
        <p:spPr/>
        <p:txBody>
          <a:bodyPr/>
          <a:lstStyle/>
          <a:p>
            <a:r>
              <a:rPr lang="zh-TW" altLang="en-US" dirty="0" smtClean="0"/>
              <a:t>預設系統上任何帳號皆可以使用</a:t>
            </a:r>
            <a:r>
              <a:rPr lang="en-US" altLang="zh-TW" dirty="0" err="1" smtClean="0"/>
              <a:t>crontab</a:t>
            </a:r>
            <a:r>
              <a:rPr lang="zh-TW" altLang="en-US" dirty="0" smtClean="0"/>
              <a:t>，若要</a:t>
            </a:r>
            <a:r>
              <a:rPr lang="zh-TW" altLang="en-US" dirty="0"/>
              <a:t>進一步</a:t>
            </a:r>
            <a:r>
              <a:rPr lang="zh-TW" altLang="en-US" dirty="0" smtClean="0"/>
              <a:t>限定帳號，可編輯系統設定檔，有以下兩種：</a:t>
            </a:r>
            <a:endParaRPr lang="en-US" altLang="zh-TW" dirty="0" smtClean="0"/>
          </a:p>
          <a:p>
            <a:pPr lvl="1"/>
            <a:endParaRPr lang="en-US" altLang="zh-TW" dirty="0" smtClean="0"/>
          </a:p>
        </p:txBody>
      </p:sp>
      <p:graphicFrame>
        <p:nvGraphicFramePr>
          <p:cNvPr id="5" name="資料庫圖表 4"/>
          <p:cNvGraphicFramePr/>
          <p:nvPr>
            <p:extLst>
              <p:ext uri="{D42A27DB-BD31-4B8C-83A1-F6EECF244321}">
                <p14:modId xmlns:p14="http://schemas.microsoft.com/office/powerpoint/2010/main" val="4105744085"/>
              </p:ext>
            </p:extLst>
          </p:nvPr>
        </p:nvGraphicFramePr>
        <p:xfrm>
          <a:off x="1043608" y="2169160"/>
          <a:ext cx="7488832"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7872151"/>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系統層級的工作排程</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251</a:t>
            </a:fld>
            <a:endParaRPr lang="zh-TW" altLang="en-US"/>
          </a:p>
        </p:txBody>
      </p:sp>
      <p:sp>
        <p:nvSpPr>
          <p:cNvPr id="3" name="內容版面配置區 2"/>
          <p:cNvSpPr>
            <a:spLocks noGrp="1"/>
          </p:cNvSpPr>
          <p:nvPr>
            <p:ph sz="quarter" idx="1"/>
          </p:nvPr>
        </p:nvSpPr>
        <p:spPr/>
        <p:txBody>
          <a:bodyPr/>
          <a:lstStyle/>
          <a:p>
            <a:r>
              <a:rPr lang="zh-TW" altLang="zh-TW" dirty="0" smtClean="0"/>
              <a:t>編輯</a:t>
            </a:r>
            <a:r>
              <a:rPr lang="en-US" altLang="zh-TW" dirty="0" smtClean="0"/>
              <a:t> /</a:t>
            </a:r>
            <a:r>
              <a:rPr lang="en-US" altLang="zh-TW" dirty="0" err="1" smtClean="0"/>
              <a:t>etc</a:t>
            </a:r>
            <a:r>
              <a:rPr lang="en-US" altLang="zh-TW" dirty="0" smtClean="0"/>
              <a:t>/</a:t>
            </a:r>
            <a:r>
              <a:rPr lang="en-US" altLang="zh-TW" dirty="0" err="1" smtClean="0"/>
              <a:t>crontab</a:t>
            </a:r>
            <a:r>
              <a:rPr lang="zh-TW" altLang="zh-TW" dirty="0" smtClean="0"/>
              <a:t>檔案</a:t>
            </a:r>
            <a:r>
              <a:rPr lang="zh-TW" altLang="en-US" dirty="0" smtClean="0"/>
              <a:t> </a:t>
            </a:r>
            <a:r>
              <a:rPr lang="en-US" altLang="zh-TW" dirty="0" smtClean="0"/>
              <a:t>(</a:t>
            </a:r>
            <a:r>
              <a:rPr lang="zh-TW" altLang="en-US" dirty="0" smtClean="0"/>
              <a:t>須</a:t>
            </a:r>
            <a:r>
              <a:rPr lang="en-US" altLang="zh-TW" dirty="0" smtClean="0"/>
              <a:t>root)</a:t>
            </a:r>
          </a:p>
          <a:p>
            <a:pPr lvl="1"/>
            <a:endParaRPr lang="en-US" altLang="zh-TW" dirty="0" smtClean="0"/>
          </a:p>
          <a:p>
            <a:pPr lvl="1"/>
            <a:r>
              <a:rPr lang="en-US" altLang="zh-TW" dirty="0" smtClean="0"/>
              <a:t>0</a:t>
            </a:r>
            <a:r>
              <a:rPr lang="zh-TW" altLang="en-US" dirty="0" smtClean="0"/>
              <a:t>  </a:t>
            </a:r>
            <a:r>
              <a:rPr lang="en-US" altLang="zh-TW" dirty="0" smtClean="0"/>
              <a:t>9</a:t>
            </a:r>
            <a:r>
              <a:rPr lang="zh-TW" altLang="en-US" dirty="0" smtClean="0"/>
              <a:t>  </a:t>
            </a:r>
            <a:r>
              <a:rPr lang="en-US" altLang="zh-TW" dirty="0" smtClean="0"/>
              <a:t>*</a:t>
            </a:r>
            <a:r>
              <a:rPr lang="zh-TW" altLang="en-US" dirty="0" smtClean="0"/>
              <a:t>   </a:t>
            </a:r>
            <a:r>
              <a:rPr lang="en-US" altLang="zh-TW" dirty="0" smtClean="0"/>
              <a:t>*</a:t>
            </a:r>
            <a:r>
              <a:rPr lang="zh-TW" altLang="en-US" dirty="0" smtClean="0"/>
              <a:t>  *  </a:t>
            </a:r>
            <a:r>
              <a:rPr lang="en-US" altLang="zh-TW" dirty="0" smtClean="0"/>
              <a:t>root   </a:t>
            </a:r>
            <a:r>
              <a:rPr lang="en-US" altLang="zh-TW" dirty="0" err="1" smtClean="0"/>
              <a:t>updatedb</a:t>
            </a:r>
            <a:r>
              <a:rPr lang="en-US" altLang="zh-TW" dirty="0" smtClean="0"/>
              <a:t>   </a:t>
            </a:r>
            <a:r>
              <a:rPr lang="en-US" altLang="zh-TW" dirty="0" smtClean="0">
                <a:solidFill>
                  <a:srgbClr val="00B050"/>
                </a:solidFill>
              </a:rPr>
              <a:t>#</a:t>
            </a:r>
            <a:r>
              <a:rPr lang="zh-TW" altLang="en-US" dirty="0" smtClean="0">
                <a:solidFill>
                  <a:srgbClr val="00B050"/>
                </a:solidFill>
              </a:rPr>
              <a:t>以</a:t>
            </a:r>
            <a:r>
              <a:rPr lang="en-US" altLang="zh-TW" dirty="0" smtClean="0">
                <a:solidFill>
                  <a:srgbClr val="00B050"/>
                </a:solidFill>
              </a:rPr>
              <a:t>root</a:t>
            </a:r>
            <a:r>
              <a:rPr lang="zh-TW" altLang="en-US" dirty="0" smtClean="0">
                <a:solidFill>
                  <a:srgbClr val="00B050"/>
                </a:solidFill>
              </a:rPr>
              <a:t>身分執行更新索引</a:t>
            </a:r>
            <a:endParaRPr lang="en-US" altLang="zh-TW" dirty="0" smtClean="0">
              <a:solidFill>
                <a:srgbClr val="00B050"/>
              </a:solidFill>
            </a:endParaRPr>
          </a:p>
          <a:p>
            <a:r>
              <a:rPr lang="en-US" altLang="zh-TW" dirty="0"/>
              <a:t>/</a:t>
            </a:r>
            <a:r>
              <a:rPr lang="en-US" altLang="zh-TW" dirty="0" err="1"/>
              <a:t>etc</a:t>
            </a:r>
            <a:r>
              <a:rPr lang="en-US" altLang="zh-TW" dirty="0"/>
              <a:t>/</a:t>
            </a:r>
            <a:r>
              <a:rPr lang="en-US" altLang="zh-TW" dirty="0" err="1"/>
              <a:t>crontab</a:t>
            </a:r>
            <a:r>
              <a:rPr lang="zh-TW" altLang="en-US" dirty="0"/>
              <a:t> 範例：</a:t>
            </a:r>
          </a:p>
          <a:p>
            <a:endParaRPr lang="en-US" altLang="zh-TW" dirty="0" smtClean="0"/>
          </a:p>
          <a:p>
            <a:endParaRPr lang="zh-TW" altLang="en-US" dirty="0"/>
          </a:p>
        </p:txBody>
      </p:sp>
      <p:sp>
        <p:nvSpPr>
          <p:cNvPr id="5" name="矩形 4"/>
          <p:cNvSpPr/>
          <p:nvPr/>
        </p:nvSpPr>
        <p:spPr>
          <a:xfrm>
            <a:off x="827584" y="1700808"/>
            <a:ext cx="5119816"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zh-TW" altLang="en-US" b="1" dirty="0" smtClean="0">
                <a:solidFill>
                  <a:prstClr val="black"/>
                </a:solidFill>
                <a:latin typeface="微軟正黑體" panose="020B0604030504040204" pitchFamily="34" charset="-120"/>
                <a:ea typeface="微軟正黑體" panose="020B0604030504040204" pitchFamily="34" charset="-120"/>
              </a:rPr>
              <a:t>    分    時    日    月    星期    </a:t>
            </a:r>
            <a:r>
              <a:rPr lang="zh-TW" altLang="en-US" b="1" dirty="0" smtClean="0">
                <a:solidFill>
                  <a:srgbClr val="FF0000"/>
                </a:solidFill>
                <a:latin typeface="微軟正黑體" panose="020B0604030504040204" pitchFamily="34" charset="-120"/>
                <a:ea typeface="微軟正黑體" panose="020B0604030504040204" pitchFamily="34" charset="-120"/>
              </a:rPr>
              <a:t>執行者身分      </a:t>
            </a:r>
            <a:r>
              <a:rPr lang="zh-TW" altLang="en-US" b="1" dirty="0" smtClean="0">
                <a:solidFill>
                  <a:prstClr val="black"/>
                </a:solidFill>
                <a:latin typeface="微軟正黑體" panose="020B0604030504040204" pitchFamily="34" charset="-120"/>
                <a:ea typeface="微軟正黑體" panose="020B0604030504040204" pitchFamily="34" charset="-120"/>
              </a:rPr>
              <a:t>指令</a:t>
            </a:r>
            <a:endParaRPr lang="zh-TW" altLang="en-US" b="1" dirty="0">
              <a:solidFill>
                <a:prstClr val="black"/>
              </a:solidFill>
              <a:latin typeface="微軟正黑體" panose="020B0604030504040204" pitchFamily="34" charset="-120"/>
              <a:ea typeface="微軟正黑體" panose="020B0604030504040204" pitchFamily="34" charset="-120"/>
            </a:endParaRPr>
          </a:p>
        </p:txBody>
      </p:sp>
      <p:sp>
        <p:nvSpPr>
          <p:cNvPr id="7" name="摺角紙張 6"/>
          <p:cNvSpPr/>
          <p:nvPr/>
        </p:nvSpPr>
        <p:spPr>
          <a:xfrm>
            <a:off x="899592" y="3140968"/>
            <a:ext cx="7704856" cy="3096344"/>
          </a:xfrm>
          <a:prstGeom prst="foldedCorner">
            <a:avLst/>
          </a:prstGeom>
        </p:spPr>
        <p:style>
          <a:lnRef idx="2">
            <a:schemeClr val="accent1"/>
          </a:lnRef>
          <a:fillRef idx="1">
            <a:schemeClr val="lt1"/>
          </a:fillRef>
          <a:effectRef idx="0">
            <a:schemeClr val="accent1"/>
          </a:effectRef>
          <a:fontRef idx="minor">
            <a:schemeClr val="dk1"/>
          </a:fontRef>
        </p:style>
        <p:txBody>
          <a:bodyPr rtlCol="0" anchor="t"/>
          <a:lstStyle/>
          <a:p>
            <a:r>
              <a:rPr lang="en-US" altLang="zh-TW" sz="1600" dirty="0"/>
              <a:t>SHELL=/bin/bash         </a:t>
            </a:r>
            <a:r>
              <a:rPr lang="en-US" altLang="zh-TW" sz="1600" dirty="0" smtClean="0">
                <a:sym typeface="Wingdings" panose="05000000000000000000" pitchFamily="2" charset="2"/>
              </a:rPr>
              <a:t></a:t>
            </a:r>
            <a:r>
              <a:rPr lang="zh-TW" altLang="en-US" sz="1600" dirty="0" smtClean="0"/>
              <a:t>使用</a:t>
            </a:r>
            <a:r>
              <a:rPr lang="zh-TW" altLang="en-US" sz="1600" dirty="0"/>
              <a:t>哪種 </a:t>
            </a:r>
            <a:r>
              <a:rPr lang="en-US" altLang="zh-TW" sz="1600" dirty="0"/>
              <a:t>shell </a:t>
            </a:r>
            <a:r>
              <a:rPr lang="zh-TW" altLang="en-US" sz="1600" dirty="0"/>
              <a:t>介面</a:t>
            </a:r>
          </a:p>
          <a:p>
            <a:r>
              <a:rPr lang="en-US" altLang="zh-TW" sz="1600" dirty="0"/>
              <a:t>PATH=/</a:t>
            </a:r>
            <a:r>
              <a:rPr lang="en-US" altLang="zh-TW" sz="1600" dirty="0" err="1"/>
              <a:t>sbin</a:t>
            </a:r>
            <a:r>
              <a:rPr lang="en-US" altLang="zh-TW" sz="1600" dirty="0"/>
              <a:t>:/bin:/</a:t>
            </a:r>
            <a:r>
              <a:rPr lang="en-US" altLang="zh-TW" sz="1600" dirty="0" err="1"/>
              <a:t>usr</a:t>
            </a:r>
            <a:r>
              <a:rPr lang="en-US" altLang="zh-TW" sz="1600" dirty="0"/>
              <a:t>/</a:t>
            </a:r>
            <a:r>
              <a:rPr lang="en-US" altLang="zh-TW" sz="1600" dirty="0" err="1"/>
              <a:t>sbin</a:t>
            </a:r>
            <a:r>
              <a:rPr lang="en-US" altLang="zh-TW" sz="1600" dirty="0"/>
              <a:t>:/</a:t>
            </a:r>
            <a:r>
              <a:rPr lang="en-US" altLang="zh-TW" sz="1600" dirty="0" err="1"/>
              <a:t>usr</a:t>
            </a:r>
            <a:r>
              <a:rPr lang="en-US" altLang="zh-TW" sz="1600" dirty="0"/>
              <a:t>/bin  </a:t>
            </a:r>
            <a:r>
              <a:rPr lang="en-US" altLang="zh-TW" sz="1600" dirty="0" smtClean="0">
                <a:sym typeface="Wingdings" panose="05000000000000000000" pitchFamily="2" charset="2"/>
              </a:rPr>
              <a:t></a:t>
            </a:r>
            <a:r>
              <a:rPr lang="zh-TW" altLang="en-US" sz="1600" dirty="0" smtClean="0">
                <a:sym typeface="Wingdings" panose="05000000000000000000" pitchFamily="2" charset="2"/>
              </a:rPr>
              <a:t>設定</a:t>
            </a:r>
            <a:r>
              <a:rPr lang="zh-TW" altLang="en-US" sz="1600" dirty="0" smtClean="0"/>
              <a:t>執行</a:t>
            </a:r>
            <a:r>
              <a:rPr lang="zh-TW" altLang="en-US" sz="1600" dirty="0"/>
              <a:t>檔搜尋路徑</a:t>
            </a:r>
          </a:p>
          <a:p>
            <a:r>
              <a:rPr lang="en-US" altLang="zh-TW" sz="1600" dirty="0"/>
              <a:t>MAILTO=root           </a:t>
            </a:r>
            <a:r>
              <a:rPr lang="en-US" altLang="zh-TW" sz="1600" dirty="0" smtClean="0">
                <a:sym typeface="Wingdings" panose="05000000000000000000" pitchFamily="2" charset="2"/>
              </a:rPr>
              <a:t></a:t>
            </a:r>
            <a:r>
              <a:rPr lang="zh-TW" altLang="en-US" sz="1600" dirty="0" smtClean="0"/>
              <a:t>若</a:t>
            </a:r>
            <a:r>
              <a:rPr lang="zh-TW" altLang="en-US" sz="1600" dirty="0"/>
              <a:t>有額外</a:t>
            </a:r>
            <a:r>
              <a:rPr lang="en-US" altLang="zh-TW" sz="1600" dirty="0"/>
              <a:t>STDOUT</a:t>
            </a:r>
            <a:r>
              <a:rPr lang="zh-TW" altLang="en-US" sz="1600" dirty="0"/>
              <a:t>，以 </a:t>
            </a:r>
            <a:r>
              <a:rPr lang="en-US" altLang="zh-TW" sz="1600" dirty="0"/>
              <a:t>email</a:t>
            </a:r>
            <a:r>
              <a:rPr lang="zh-TW" altLang="en-US" sz="1600" dirty="0"/>
              <a:t>將</a:t>
            </a:r>
            <a:r>
              <a:rPr lang="zh-TW" altLang="en-US" sz="1600" dirty="0" smtClean="0"/>
              <a:t>資料寄給</a:t>
            </a:r>
            <a:r>
              <a:rPr lang="zh-TW" altLang="en-US" sz="1600" dirty="0"/>
              <a:t>誰</a:t>
            </a:r>
          </a:p>
          <a:p>
            <a:endParaRPr lang="zh-TW" altLang="en-US" sz="1600" dirty="0"/>
          </a:p>
          <a:p>
            <a:r>
              <a:rPr lang="en-US" altLang="zh-TW" sz="1600" dirty="0"/>
              <a:t># Example of job definition:</a:t>
            </a:r>
          </a:p>
          <a:p>
            <a:r>
              <a:rPr lang="en-US" altLang="zh-TW" sz="1600" dirty="0"/>
              <a:t># .---------------- minute (0 - 59)</a:t>
            </a:r>
          </a:p>
          <a:p>
            <a:r>
              <a:rPr lang="en-US" altLang="zh-TW" sz="1600" dirty="0"/>
              <a:t># |  .------------- hour (0 - 23)</a:t>
            </a:r>
          </a:p>
          <a:p>
            <a:r>
              <a:rPr lang="en-US" altLang="zh-TW" sz="1600" dirty="0"/>
              <a:t># |  |  .---------- day of month (1 - 31)</a:t>
            </a:r>
          </a:p>
          <a:p>
            <a:r>
              <a:rPr lang="en-US" altLang="zh-TW" sz="1600" dirty="0"/>
              <a:t># |  |  |  .------- month (1 - 12) OR </a:t>
            </a:r>
            <a:r>
              <a:rPr lang="en-US" altLang="zh-TW" sz="1600" dirty="0" err="1"/>
              <a:t>jan,feb,mar,apr</a:t>
            </a:r>
            <a:r>
              <a:rPr lang="en-US" altLang="zh-TW" sz="1600" dirty="0"/>
              <a:t> ...</a:t>
            </a:r>
          </a:p>
          <a:p>
            <a:r>
              <a:rPr lang="en-US" altLang="zh-TW" sz="1600" dirty="0"/>
              <a:t># |  |  |  |  .---- day of week (0 - 6) (Sunday=0 or 7) OR </a:t>
            </a:r>
            <a:r>
              <a:rPr lang="en-US" altLang="zh-TW" sz="1600" dirty="0" err="1"/>
              <a:t>sun,mon,tue,wed,thu,fri,sat</a:t>
            </a:r>
            <a:endParaRPr lang="en-US" altLang="zh-TW" sz="1600" dirty="0"/>
          </a:p>
          <a:p>
            <a:r>
              <a:rPr lang="en-US" altLang="zh-TW" sz="1600" dirty="0"/>
              <a:t># |  |  |  |  |</a:t>
            </a:r>
          </a:p>
          <a:p>
            <a:r>
              <a:rPr lang="en-US" altLang="zh-TW" sz="1600" dirty="0"/>
              <a:t># *  *  *  *  * user-name  command to be executed</a:t>
            </a:r>
            <a:endParaRPr lang="zh-TW" altLang="en-US" sz="1600" dirty="0"/>
          </a:p>
          <a:p>
            <a:endParaRPr lang="zh-TW" altLang="en-US" sz="1600" dirty="0"/>
          </a:p>
        </p:txBody>
      </p:sp>
    </p:spTree>
    <p:extLst>
      <p:ext uri="{BB962C8B-B14F-4D97-AF65-F5344CB8AC3E}">
        <p14:creationId xmlns:p14="http://schemas.microsoft.com/office/powerpoint/2010/main" val="354314882"/>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系統層級的工作排程</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252</a:t>
            </a:fld>
            <a:endParaRPr lang="zh-TW" altLang="en-US"/>
          </a:p>
        </p:txBody>
      </p:sp>
      <p:sp>
        <p:nvSpPr>
          <p:cNvPr id="4" name="內容版面配置區 3"/>
          <p:cNvSpPr>
            <a:spLocks noGrp="1"/>
          </p:cNvSpPr>
          <p:nvPr>
            <p:ph sz="quarter" idx="1"/>
          </p:nvPr>
        </p:nvSpPr>
        <p:spPr/>
        <p:txBody>
          <a:bodyPr/>
          <a:lstStyle/>
          <a:p>
            <a:r>
              <a:rPr lang="zh-TW" altLang="en-US" dirty="0" smtClean="0"/>
              <a:t>也可將腳本置於下列目錄內，讓其自動執行</a:t>
            </a:r>
            <a:endParaRPr lang="en-US" altLang="zh-TW" dirty="0" smtClean="0"/>
          </a:p>
          <a:p>
            <a:pPr lvl="1"/>
            <a:r>
              <a:rPr lang="zh-TW" altLang="en-US" dirty="0"/>
              <a:t>可減少因系統關機而過期，導致工作沒有執行的</a:t>
            </a:r>
            <a:r>
              <a:rPr lang="zh-TW" altLang="en-US" dirty="0" smtClean="0"/>
              <a:t>狀況。</a:t>
            </a:r>
            <a:endParaRPr lang="en-US" altLang="zh-TW" dirty="0" smtClean="0"/>
          </a:p>
          <a:p>
            <a:pPr lvl="1"/>
            <a:r>
              <a:rPr lang="zh-TW" altLang="en-US" dirty="0" smtClean="0"/>
              <a:t>適合</a:t>
            </a:r>
            <a:r>
              <a:rPr lang="zh-TW" altLang="en-US" dirty="0"/>
              <a:t>不要求精準的</a:t>
            </a:r>
            <a:r>
              <a:rPr lang="en-US" altLang="zh-TW" dirty="0"/>
              <a:t>”</a:t>
            </a:r>
            <a:r>
              <a:rPr lang="zh-TW" altLang="en-US" dirty="0"/>
              <a:t>執行時刻</a:t>
            </a:r>
            <a:r>
              <a:rPr lang="en-US" altLang="zh-TW" dirty="0"/>
              <a:t>”</a:t>
            </a:r>
            <a:r>
              <a:rPr lang="zh-TW" altLang="en-US" dirty="0"/>
              <a:t>，但</a:t>
            </a:r>
            <a:r>
              <a:rPr lang="en-US" altLang="zh-TW" dirty="0"/>
              <a:t>”</a:t>
            </a:r>
            <a:r>
              <a:rPr lang="zh-TW" altLang="en-US" dirty="0" smtClean="0"/>
              <a:t>一定要執行</a:t>
            </a:r>
            <a:r>
              <a:rPr lang="en-US" altLang="zh-TW" dirty="0"/>
              <a:t>”</a:t>
            </a:r>
            <a:r>
              <a:rPr lang="zh-TW" altLang="en-US" dirty="0"/>
              <a:t>的</a:t>
            </a:r>
            <a:r>
              <a:rPr lang="zh-TW" altLang="en-US" dirty="0" smtClean="0"/>
              <a:t>任務。</a:t>
            </a:r>
            <a:endParaRPr lang="en-US" altLang="zh-TW" dirty="0" smtClean="0"/>
          </a:p>
          <a:p>
            <a:pPr lvl="1"/>
            <a:r>
              <a:rPr lang="zh-TW" altLang="en-US" dirty="0" smtClean="0"/>
              <a:t>需</a:t>
            </a:r>
            <a:r>
              <a:rPr lang="en-US" altLang="zh-TW" dirty="0" smtClean="0"/>
              <a:t>root</a:t>
            </a:r>
            <a:r>
              <a:rPr lang="zh-TW" altLang="en-US" dirty="0" smtClean="0"/>
              <a:t>權限</a:t>
            </a:r>
            <a:endParaRPr lang="en-US" altLang="zh-TW" dirty="0" smtClean="0"/>
          </a:p>
          <a:p>
            <a:pPr lvl="2"/>
            <a:r>
              <a:rPr lang="en-US" altLang="zh-TW" dirty="0" err="1" smtClean="0"/>
              <a:t>sudo</a:t>
            </a:r>
            <a:r>
              <a:rPr lang="en-US" altLang="zh-TW" dirty="0" smtClean="0"/>
              <a:t> </a:t>
            </a:r>
            <a:r>
              <a:rPr lang="zh-TW" altLang="en-US" dirty="0" smtClean="0"/>
              <a:t> </a:t>
            </a:r>
            <a:r>
              <a:rPr lang="en-US" altLang="zh-TW" dirty="0" smtClean="0"/>
              <a:t>cat </a:t>
            </a:r>
            <a:r>
              <a:rPr lang="zh-TW" altLang="en-US" dirty="0" smtClean="0"/>
              <a:t> </a:t>
            </a:r>
            <a:r>
              <a:rPr lang="en-US" altLang="zh-TW" dirty="0" smtClean="0"/>
              <a:t>/</a:t>
            </a:r>
            <a:r>
              <a:rPr lang="en-US" altLang="zh-TW" dirty="0" err="1" smtClean="0"/>
              <a:t>etc</a:t>
            </a:r>
            <a:r>
              <a:rPr lang="en-US" altLang="zh-TW" dirty="0" smtClean="0"/>
              <a:t>/</a:t>
            </a:r>
            <a:r>
              <a:rPr lang="en-US" altLang="zh-TW" dirty="0" err="1" smtClean="0"/>
              <a:t>anacrontab</a:t>
            </a:r>
            <a:r>
              <a:rPr lang="en-US" altLang="zh-TW" dirty="0" smtClean="0"/>
              <a:t>    </a:t>
            </a:r>
            <a:r>
              <a:rPr lang="en-US" altLang="zh-TW" dirty="0" smtClean="0">
                <a:solidFill>
                  <a:srgbClr val="00B050"/>
                </a:solidFill>
              </a:rPr>
              <a:t>#</a:t>
            </a:r>
            <a:r>
              <a:rPr lang="zh-TW" altLang="en-US" dirty="0" smtClean="0">
                <a:solidFill>
                  <a:srgbClr val="00B050"/>
                </a:solidFill>
              </a:rPr>
              <a:t>檢視系統的週期設定</a:t>
            </a:r>
            <a:endParaRPr lang="en-US" altLang="zh-TW" dirty="0" smtClean="0"/>
          </a:p>
        </p:txBody>
      </p:sp>
      <p:graphicFrame>
        <p:nvGraphicFramePr>
          <p:cNvPr id="5" name="表格 4"/>
          <p:cNvGraphicFramePr>
            <a:graphicFrameLocks noGrp="1"/>
          </p:cNvGraphicFramePr>
          <p:nvPr>
            <p:extLst>
              <p:ext uri="{D42A27DB-BD31-4B8C-83A1-F6EECF244321}">
                <p14:modId xmlns:p14="http://schemas.microsoft.com/office/powerpoint/2010/main" val="3763726129"/>
              </p:ext>
            </p:extLst>
          </p:nvPr>
        </p:nvGraphicFramePr>
        <p:xfrm>
          <a:off x="1259632" y="3717032"/>
          <a:ext cx="5877560" cy="2108200"/>
        </p:xfrm>
        <a:graphic>
          <a:graphicData uri="http://schemas.openxmlformats.org/drawingml/2006/table">
            <a:tbl>
              <a:tblPr firstRow="1" bandRow="1">
                <a:tableStyleId>{69012ECD-51FC-41F1-AA8D-1B2483CD663E}</a:tableStyleId>
              </a:tblPr>
              <a:tblGrid>
                <a:gridCol w="2049780">
                  <a:extLst>
                    <a:ext uri="{9D8B030D-6E8A-4147-A177-3AD203B41FA5}">
                      <a16:colId xmlns="" xmlns:a16="http://schemas.microsoft.com/office/drawing/2014/main" val="20000"/>
                    </a:ext>
                  </a:extLst>
                </a:gridCol>
                <a:gridCol w="3827780">
                  <a:extLst>
                    <a:ext uri="{9D8B030D-6E8A-4147-A177-3AD203B41FA5}">
                      <a16:colId xmlns="" xmlns:a16="http://schemas.microsoft.com/office/drawing/2014/main" val="20001"/>
                    </a:ext>
                  </a:extLst>
                </a:gridCol>
              </a:tblGrid>
              <a:tr h="370840">
                <a:tc>
                  <a:txBody>
                    <a:bodyPr/>
                    <a:lstStyle/>
                    <a:p>
                      <a:r>
                        <a:rPr lang="zh-TW" altLang="en-US" sz="1600" dirty="0" smtClean="0"/>
                        <a:t>目錄</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說明</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370840">
                <a:tc>
                  <a:txBody>
                    <a:bodyPr/>
                    <a:lstStyle/>
                    <a:p>
                      <a:r>
                        <a:rPr lang="en-US" altLang="zh-TW" sz="1600" dirty="0" smtClean="0"/>
                        <a:t>/</a:t>
                      </a:r>
                      <a:r>
                        <a:rPr lang="en-US" altLang="zh-TW" sz="1600" dirty="0" err="1" smtClean="0"/>
                        <a:t>etc</a:t>
                      </a:r>
                      <a:r>
                        <a:rPr lang="en-US" altLang="zh-TW" sz="1600" dirty="0" smtClean="0"/>
                        <a:t>/</a:t>
                      </a:r>
                      <a:r>
                        <a:rPr lang="en-US" altLang="zh-TW" sz="1600" dirty="0" err="1" smtClean="0"/>
                        <a:t>cron.daily</a:t>
                      </a:r>
                      <a:r>
                        <a:rPr lang="en-US" altLang="zh-TW" sz="1600" dirty="0" smtClean="0"/>
                        <a:t>/</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每天執行一次</a:t>
                      </a:r>
                      <a:endParaRPr lang="en-US" altLang="zh-TW" sz="1600" dirty="0" smtClean="0"/>
                    </a:p>
                    <a:p>
                      <a:r>
                        <a:rPr lang="zh-TW" altLang="en-US" sz="1600" dirty="0" smtClean="0"/>
                        <a:t>未執行過排程則開機 </a:t>
                      </a:r>
                      <a:r>
                        <a:rPr lang="en-US" altLang="zh-TW" sz="1600" dirty="0" smtClean="0"/>
                        <a:t>5</a:t>
                      </a:r>
                      <a:r>
                        <a:rPr lang="zh-TW" altLang="en-US" sz="1600" dirty="0" smtClean="0"/>
                        <a:t> 分鐘後執行</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370840">
                <a:tc>
                  <a:txBody>
                    <a:bodyPr/>
                    <a:lstStyle/>
                    <a:p>
                      <a:r>
                        <a:rPr lang="en-US" altLang="zh-TW" sz="1600" dirty="0" smtClean="0"/>
                        <a:t>/</a:t>
                      </a:r>
                      <a:r>
                        <a:rPr lang="en-US" altLang="zh-TW" sz="1600" dirty="0" err="1" smtClean="0"/>
                        <a:t>etc</a:t>
                      </a:r>
                      <a:r>
                        <a:rPr lang="en-US" altLang="zh-TW" sz="1600" dirty="0" smtClean="0"/>
                        <a:t>/</a:t>
                      </a:r>
                      <a:r>
                        <a:rPr lang="en-US" altLang="zh-TW" sz="1600" dirty="0" err="1" smtClean="0"/>
                        <a:t>cron.weekly</a:t>
                      </a:r>
                      <a:r>
                        <a:rPr lang="en-US" altLang="zh-TW" sz="1600" dirty="0" smtClean="0"/>
                        <a:t>/</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每</a:t>
                      </a:r>
                      <a:r>
                        <a:rPr lang="en-US" altLang="zh-TW" sz="1600" dirty="0" smtClean="0"/>
                        <a:t>7</a:t>
                      </a:r>
                      <a:r>
                        <a:rPr lang="zh-TW" altLang="en-US" sz="1600" dirty="0" smtClean="0"/>
                        <a:t>天執行一次</a:t>
                      </a:r>
                      <a:endParaRPr lang="en-US" altLang="zh-TW" sz="1600"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未執行過排程則開機 </a:t>
                      </a:r>
                      <a:r>
                        <a:rPr lang="en-US" altLang="zh-TW" sz="1600" dirty="0" smtClean="0"/>
                        <a:t>25</a:t>
                      </a:r>
                      <a:r>
                        <a:rPr lang="zh-TW" altLang="en-US" sz="1600" dirty="0" smtClean="0"/>
                        <a:t> 分鐘後執行</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sz="1600" dirty="0" smtClean="0"/>
                        <a:t>/</a:t>
                      </a:r>
                      <a:r>
                        <a:rPr lang="en-US" altLang="zh-TW" sz="1600" dirty="0" err="1" smtClean="0"/>
                        <a:t>etc</a:t>
                      </a:r>
                      <a:r>
                        <a:rPr lang="en-US" altLang="zh-TW" sz="1600" dirty="0" smtClean="0"/>
                        <a:t>/</a:t>
                      </a:r>
                      <a:r>
                        <a:rPr lang="en-US" altLang="zh-TW" sz="1600" dirty="0" err="1" smtClean="0"/>
                        <a:t>cron.monthly</a:t>
                      </a:r>
                      <a:r>
                        <a:rPr lang="en-US" altLang="zh-TW" sz="1600" dirty="0" smtClean="0"/>
                        <a:t>/</a:t>
                      </a:r>
                      <a:endParaRPr lang="zh-TW" altLang="en-US" sz="16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每月執行一次</a:t>
                      </a:r>
                      <a:endParaRPr lang="en-US" altLang="zh-TW" sz="1600" dirty="0" smtClean="0"/>
                    </a:p>
                    <a:p>
                      <a:r>
                        <a:rPr lang="zh-TW" altLang="en-US" sz="1600" dirty="0" smtClean="0"/>
                        <a:t>未執行過排程則開機 </a:t>
                      </a:r>
                      <a:r>
                        <a:rPr lang="en-US" altLang="zh-TW" sz="1600" dirty="0" smtClean="0"/>
                        <a:t>45</a:t>
                      </a:r>
                      <a:r>
                        <a:rPr lang="zh-TW" altLang="en-US" sz="1600" dirty="0" smtClean="0"/>
                        <a:t> 分鐘後執行</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2133568283"/>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透過 </a:t>
            </a:r>
            <a:r>
              <a:rPr lang="en-US" altLang="zh-TW" dirty="0" err="1" smtClean="0"/>
              <a:t>systemctl</a:t>
            </a:r>
            <a:r>
              <a:rPr lang="en-US" altLang="zh-TW" dirty="0" smtClean="0"/>
              <a:t> </a:t>
            </a:r>
            <a:r>
              <a:rPr lang="zh-TW" altLang="en-US" dirty="0" smtClean="0"/>
              <a:t>管理</a:t>
            </a:r>
            <a:r>
              <a:rPr lang="zh-TW" altLang="en-US" dirty="0"/>
              <a:t>系統</a:t>
            </a:r>
            <a:r>
              <a:rPr lang="zh-TW" altLang="en-US" dirty="0" smtClean="0"/>
              <a:t>服務</a:t>
            </a:r>
            <a:r>
              <a:rPr lang="zh-TW" altLang="en-US" dirty="0"/>
              <a:t>運行</a:t>
            </a:r>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253</a:t>
            </a:fld>
            <a:endParaRPr lang="zh-TW" altLang="en-US"/>
          </a:p>
        </p:txBody>
      </p:sp>
      <p:sp>
        <p:nvSpPr>
          <p:cNvPr id="4" name="內容版面配置區 3"/>
          <p:cNvSpPr>
            <a:spLocks noGrp="1"/>
          </p:cNvSpPr>
          <p:nvPr>
            <p:ph sz="quarter" idx="1"/>
          </p:nvPr>
        </p:nvSpPr>
        <p:spPr/>
        <p:txBody>
          <a:bodyPr/>
          <a:lstStyle/>
          <a:p>
            <a:r>
              <a:rPr lang="zh-TW" altLang="en-US" dirty="0" smtClean="0"/>
              <a:t>語法：</a:t>
            </a:r>
            <a:r>
              <a:rPr lang="en-US" altLang="zh-TW" dirty="0" err="1" smtClean="0"/>
              <a:t>systemctl</a:t>
            </a:r>
            <a:r>
              <a:rPr lang="en-US" altLang="zh-TW" dirty="0" smtClean="0"/>
              <a:t> [</a:t>
            </a:r>
            <a:r>
              <a:rPr lang="zh-TW" altLang="en-US" dirty="0" smtClean="0"/>
              <a:t>動作</a:t>
            </a:r>
            <a:r>
              <a:rPr lang="en-US" altLang="zh-TW" dirty="0" smtClean="0"/>
              <a:t>] [</a:t>
            </a:r>
            <a:r>
              <a:rPr lang="zh-TW" altLang="en-US" dirty="0" smtClean="0"/>
              <a:t>服務名稱</a:t>
            </a:r>
            <a:r>
              <a:rPr lang="en-US" altLang="zh-TW" dirty="0" smtClean="0"/>
              <a:t>]</a:t>
            </a:r>
          </a:p>
          <a:p>
            <a:pPr lvl="1"/>
            <a:r>
              <a:rPr lang="zh-TW" altLang="en-US" dirty="0" smtClean="0"/>
              <a:t>以</a:t>
            </a:r>
            <a:r>
              <a:rPr lang="en-US" altLang="zh-TW" dirty="0" err="1" smtClean="0"/>
              <a:t>crond.service</a:t>
            </a:r>
            <a:r>
              <a:rPr lang="zh-TW" altLang="en-US" dirty="0" smtClean="0"/>
              <a:t>服務為例：</a:t>
            </a:r>
            <a:endParaRPr lang="en-US" altLang="zh-TW" dirty="0" smtClean="0"/>
          </a:p>
          <a:p>
            <a:pPr lvl="1"/>
            <a:endParaRPr lang="en-US" altLang="zh-TW" dirty="0" smtClean="0"/>
          </a:p>
          <a:p>
            <a:pPr lvl="1"/>
            <a:endParaRPr lang="en-US" altLang="zh-TW" dirty="0" smtClean="0"/>
          </a:p>
          <a:p>
            <a:endParaRPr lang="zh-TW" altLang="en-US" dirty="0"/>
          </a:p>
        </p:txBody>
      </p:sp>
      <p:pic>
        <p:nvPicPr>
          <p:cNvPr id="1026"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a:ext>
            </a:extLst>
          </a:blip>
          <a:srcRect/>
          <a:stretch>
            <a:fillRect/>
          </a:stretch>
        </p:blipFill>
        <p:spPr bwMode="auto">
          <a:xfrm>
            <a:off x="1093812" y="5268044"/>
            <a:ext cx="6286500" cy="1257300"/>
          </a:xfrm>
          <a:prstGeom prst="rect">
            <a:avLst/>
          </a:prstGeom>
          <a:ln/>
        </p:spPr>
        <p:style>
          <a:lnRef idx="2">
            <a:schemeClr val="dk1"/>
          </a:lnRef>
          <a:fillRef idx="1">
            <a:schemeClr val="lt1"/>
          </a:fillRef>
          <a:effectRef idx="0">
            <a:schemeClr val="dk1"/>
          </a:effectRef>
          <a:fontRef idx="minor">
            <a:schemeClr val="dk1"/>
          </a:fontRef>
        </p:style>
      </p:pic>
      <p:graphicFrame>
        <p:nvGraphicFramePr>
          <p:cNvPr id="6" name="內容版面配置區 4"/>
          <p:cNvGraphicFramePr>
            <a:graphicFrameLocks/>
          </p:cNvGraphicFramePr>
          <p:nvPr>
            <p:extLst>
              <p:ext uri="{D42A27DB-BD31-4B8C-83A1-F6EECF244321}">
                <p14:modId xmlns:p14="http://schemas.microsoft.com/office/powerpoint/2010/main" val="1062677880"/>
              </p:ext>
            </p:extLst>
          </p:nvPr>
        </p:nvGraphicFramePr>
        <p:xfrm>
          <a:off x="755576" y="2204864"/>
          <a:ext cx="6963410" cy="2966720"/>
        </p:xfrm>
        <a:graphic>
          <a:graphicData uri="http://schemas.openxmlformats.org/drawingml/2006/table">
            <a:tbl>
              <a:tblPr firstRow="1" bandRow="1">
                <a:tableStyleId>{69012ECD-51FC-41F1-AA8D-1B2483CD663E}</a:tableStyleId>
              </a:tblPr>
              <a:tblGrid>
                <a:gridCol w="3675380">
                  <a:extLst>
                    <a:ext uri="{9D8B030D-6E8A-4147-A177-3AD203B41FA5}">
                      <a16:colId xmlns="" xmlns:a16="http://schemas.microsoft.com/office/drawing/2014/main" val="20000"/>
                    </a:ext>
                  </a:extLst>
                </a:gridCol>
                <a:gridCol w="3288030">
                  <a:extLst>
                    <a:ext uri="{9D8B030D-6E8A-4147-A177-3AD203B41FA5}">
                      <a16:colId xmlns="" xmlns:a16="http://schemas.microsoft.com/office/drawing/2014/main" val="20001"/>
                    </a:ext>
                  </a:extLst>
                </a:gridCol>
              </a:tblGrid>
              <a:tr h="370840">
                <a:tc>
                  <a:txBody>
                    <a:bodyPr/>
                    <a:lstStyle/>
                    <a:p>
                      <a:r>
                        <a:rPr lang="zh-TW" altLang="en-US" sz="1600" dirty="0" smtClean="0"/>
                        <a:t>範例</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說明</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370840">
                <a:tc>
                  <a:txBody>
                    <a:bodyPr/>
                    <a:lstStyle/>
                    <a:p>
                      <a:r>
                        <a:rPr lang="en-US" altLang="zh-TW" sz="1600" dirty="0" err="1" smtClean="0"/>
                        <a:t>sudo</a:t>
                      </a:r>
                      <a:r>
                        <a:rPr lang="en-US" altLang="zh-TW" sz="1600" dirty="0" smtClean="0"/>
                        <a:t> </a:t>
                      </a:r>
                      <a:r>
                        <a:rPr lang="en-US" altLang="zh-TW" sz="1600" dirty="0" err="1" smtClean="0"/>
                        <a:t>systemctl</a:t>
                      </a:r>
                      <a:r>
                        <a:rPr lang="zh-TW" altLang="en-US" sz="1600" dirty="0" smtClean="0"/>
                        <a:t> </a:t>
                      </a:r>
                      <a:r>
                        <a:rPr lang="en-US" altLang="zh-TW" sz="1600" b="1" dirty="0" smtClean="0"/>
                        <a:t>stop</a:t>
                      </a:r>
                      <a:r>
                        <a:rPr lang="en-US" altLang="zh-TW" sz="1600" dirty="0" smtClean="0"/>
                        <a:t> </a:t>
                      </a:r>
                      <a:r>
                        <a:rPr lang="en-US" altLang="zh-TW" sz="1600" dirty="0" err="1" smtClean="0"/>
                        <a:t>crond.service</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停止該系統服務</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370840">
                <a:tc>
                  <a:txBody>
                    <a:bodyPr/>
                    <a:lstStyle/>
                    <a:p>
                      <a:r>
                        <a:rPr lang="en-US" altLang="zh-TW" sz="1600" dirty="0" err="1" smtClean="0"/>
                        <a:t>sudo</a:t>
                      </a:r>
                      <a:r>
                        <a:rPr lang="en-US" altLang="zh-TW" sz="1600" dirty="0" smtClean="0"/>
                        <a:t> </a:t>
                      </a:r>
                      <a:r>
                        <a:rPr lang="en-US" altLang="zh-TW" sz="1600" dirty="0" err="1" smtClean="0"/>
                        <a:t>syetemctl</a:t>
                      </a:r>
                      <a:r>
                        <a:rPr lang="en-US" altLang="zh-TW" sz="1600" dirty="0" smtClean="0"/>
                        <a:t> </a:t>
                      </a:r>
                      <a:r>
                        <a:rPr lang="en-US" altLang="zh-TW" sz="1600" b="1" dirty="0" smtClean="0"/>
                        <a:t>start</a:t>
                      </a:r>
                      <a:r>
                        <a:rPr lang="en-US" altLang="zh-TW" sz="1600" dirty="0" smtClean="0"/>
                        <a:t> </a:t>
                      </a:r>
                      <a:r>
                        <a:rPr lang="en-US" altLang="zh-TW" sz="1600" dirty="0" err="1" smtClean="0"/>
                        <a:t>crond.service</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啟動該系統服務</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370840">
                <a:tc>
                  <a:txBody>
                    <a:bodyPr/>
                    <a:lstStyle/>
                    <a:p>
                      <a:r>
                        <a:rPr lang="en-US" altLang="zh-TW" sz="1600" dirty="0" err="1" smtClean="0"/>
                        <a:t>sudo</a:t>
                      </a:r>
                      <a:r>
                        <a:rPr lang="en-US" altLang="zh-TW" sz="1600" dirty="0" smtClean="0"/>
                        <a:t> </a:t>
                      </a:r>
                      <a:r>
                        <a:rPr lang="en-US" altLang="zh-TW" sz="1600" dirty="0" err="1" smtClean="0"/>
                        <a:t>syetemctl</a:t>
                      </a:r>
                      <a:r>
                        <a:rPr lang="en-US" altLang="zh-TW" sz="1600" dirty="0" smtClean="0"/>
                        <a:t> </a:t>
                      </a:r>
                      <a:r>
                        <a:rPr lang="en-US" altLang="zh-TW" sz="1600" b="1" dirty="0" smtClean="0"/>
                        <a:t>restart</a:t>
                      </a:r>
                      <a:r>
                        <a:rPr lang="en-US" altLang="zh-TW" sz="1600" dirty="0" smtClean="0"/>
                        <a:t> </a:t>
                      </a:r>
                      <a:r>
                        <a:rPr lang="en-US" altLang="zh-TW" sz="1600" dirty="0" err="1" smtClean="0"/>
                        <a:t>crond.service</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重啟該系統服務</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370840">
                <a:tc>
                  <a:txBody>
                    <a:bodyPr/>
                    <a:lstStyle/>
                    <a:p>
                      <a:r>
                        <a:rPr lang="en-US" altLang="zh-TW" sz="1600" dirty="0" err="1" smtClean="0"/>
                        <a:t>sudo</a:t>
                      </a:r>
                      <a:r>
                        <a:rPr lang="en-US" altLang="zh-TW" sz="1600" dirty="0" smtClean="0"/>
                        <a:t> </a:t>
                      </a:r>
                      <a:r>
                        <a:rPr lang="en-US" altLang="zh-TW" sz="1600" dirty="0" err="1" smtClean="0"/>
                        <a:t>syetemctl</a:t>
                      </a:r>
                      <a:r>
                        <a:rPr lang="en-US" altLang="zh-TW" sz="1600" dirty="0" smtClean="0"/>
                        <a:t> </a:t>
                      </a:r>
                      <a:r>
                        <a:rPr lang="en-US" altLang="zh-TW" sz="1600" b="1" dirty="0" smtClean="0"/>
                        <a:t>reload</a:t>
                      </a:r>
                      <a:r>
                        <a:rPr lang="en-US" altLang="zh-TW" sz="1600" dirty="0" smtClean="0"/>
                        <a:t> </a:t>
                      </a:r>
                      <a:r>
                        <a:rPr lang="en-US" altLang="zh-TW" sz="1600" dirty="0" err="1" smtClean="0"/>
                        <a:t>crond.service</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重新載入設定檔案，不需停止服務</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r h="370840">
                <a:tc>
                  <a:txBody>
                    <a:bodyPr/>
                    <a:lstStyle/>
                    <a:p>
                      <a:r>
                        <a:rPr lang="en-US" altLang="zh-TW" sz="1600" dirty="0" err="1" smtClean="0"/>
                        <a:t>sudo</a:t>
                      </a:r>
                      <a:r>
                        <a:rPr lang="en-US" altLang="zh-TW" sz="1600" dirty="0" smtClean="0"/>
                        <a:t> </a:t>
                      </a:r>
                      <a:r>
                        <a:rPr lang="en-US" altLang="zh-TW" sz="1600" dirty="0" err="1" smtClean="0"/>
                        <a:t>syetemctl</a:t>
                      </a:r>
                      <a:r>
                        <a:rPr lang="en-US" altLang="zh-TW" sz="1600" dirty="0" smtClean="0"/>
                        <a:t> </a:t>
                      </a:r>
                      <a:r>
                        <a:rPr lang="en-US" altLang="zh-TW" sz="1600" b="1" dirty="0" smtClean="0"/>
                        <a:t>enable</a:t>
                      </a:r>
                      <a:r>
                        <a:rPr lang="en-US" altLang="zh-TW" sz="1600" dirty="0" smtClean="0"/>
                        <a:t> </a:t>
                      </a:r>
                      <a:r>
                        <a:rPr lang="en-US" altLang="zh-TW" sz="1600" dirty="0" err="1" smtClean="0"/>
                        <a:t>crond.service</a:t>
                      </a:r>
                      <a:r>
                        <a:rPr lang="zh-TW" altLang="en-US" sz="1600" dirty="0" smtClean="0"/>
                        <a:t> </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於下次開機時啟動服務</a:t>
                      </a:r>
                      <a:endParaRPr lang="en-US" altLang="zh-TW" sz="1600" dirty="0" smtClean="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5"/>
                  </a:ext>
                </a:extLst>
              </a:tr>
              <a:tr h="370840">
                <a:tc>
                  <a:txBody>
                    <a:bodyPr/>
                    <a:lstStyle/>
                    <a:p>
                      <a:r>
                        <a:rPr lang="en-US" altLang="zh-TW" sz="1600" dirty="0" err="1" smtClean="0"/>
                        <a:t>sudo</a:t>
                      </a:r>
                      <a:r>
                        <a:rPr lang="en-US" altLang="zh-TW" sz="1600" dirty="0" smtClean="0"/>
                        <a:t> </a:t>
                      </a:r>
                      <a:r>
                        <a:rPr lang="en-US" altLang="zh-TW" sz="1600" dirty="0" err="1" smtClean="0"/>
                        <a:t>syetemctl</a:t>
                      </a:r>
                      <a:r>
                        <a:rPr lang="en-US" altLang="zh-TW" sz="1600" dirty="0" smtClean="0"/>
                        <a:t> </a:t>
                      </a:r>
                      <a:r>
                        <a:rPr lang="en-US" altLang="zh-TW" sz="1600" b="1" dirty="0" smtClean="0"/>
                        <a:t>disable</a:t>
                      </a:r>
                      <a:r>
                        <a:rPr lang="en-US" altLang="zh-TW" sz="1600" dirty="0" smtClean="0"/>
                        <a:t> </a:t>
                      </a:r>
                      <a:r>
                        <a:rPr lang="en-US" altLang="zh-TW" sz="1600" dirty="0" err="1" smtClean="0"/>
                        <a:t>crond.service</a:t>
                      </a:r>
                      <a:r>
                        <a:rPr lang="zh-TW" altLang="en-US" sz="1600" dirty="0" smtClean="0"/>
                        <a:t> </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於下次開機時停止服務</a:t>
                      </a:r>
                      <a:endParaRPr lang="en-US" altLang="zh-TW" sz="1600" dirty="0" smtClean="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6"/>
                  </a:ext>
                </a:extLst>
              </a:tr>
              <a:tr h="370840">
                <a:tc>
                  <a:txBody>
                    <a:bodyPr/>
                    <a:lstStyle/>
                    <a:p>
                      <a:r>
                        <a:rPr lang="en-US" altLang="zh-TW" sz="1600" dirty="0" err="1" smtClean="0"/>
                        <a:t>systemctl</a:t>
                      </a:r>
                      <a:r>
                        <a:rPr lang="zh-TW" altLang="en-US" sz="1600" dirty="0" smtClean="0"/>
                        <a:t> </a:t>
                      </a:r>
                      <a:r>
                        <a:rPr lang="en-US" altLang="zh-TW" sz="1600" b="1" dirty="0" smtClean="0"/>
                        <a:t>status</a:t>
                      </a:r>
                      <a:r>
                        <a:rPr lang="en-US" altLang="zh-TW" sz="1600" dirty="0" smtClean="0"/>
                        <a:t> </a:t>
                      </a:r>
                      <a:r>
                        <a:rPr lang="en-US" altLang="zh-TW" sz="1600" dirty="0" err="1" smtClean="0"/>
                        <a:t>crond.service</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檢視服務運行狀態</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7"/>
                  </a:ext>
                </a:extLst>
              </a:tr>
            </a:tbl>
          </a:graphicData>
        </a:graphic>
      </p:graphicFrame>
    </p:spTree>
    <p:extLst>
      <p:ext uri="{BB962C8B-B14F-4D97-AF65-F5344CB8AC3E}">
        <p14:creationId xmlns:p14="http://schemas.microsoft.com/office/powerpoint/2010/main" val="3128519435"/>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END</a:t>
            </a:r>
            <a:endParaRPr lang="zh-TW" altLang="en-US" dirty="0"/>
          </a:p>
        </p:txBody>
      </p:sp>
      <p:sp>
        <p:nvSpPr>
          <p:cNvPr id="4" name="文字版面配置區 3"/>
          <p:cNvSpPr>
            <a:spLocks noGrp="1"/>
          </p:cNvSpPr>
          <p:nvPr>
            <p:ph type="body" idx="1"/>
          </p:nvPr>
        </p:nvSpPr>
        <p:spPr/>
        <p:txBody>
          <a:bodyPr/>
          <a:lstStyle/>
          <a:p>
            <a:endParaRPr lang="zh-TW" altLang="en-US"/>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254</a:t>
            </a:fld>
            <a:endParaRPr lang="zh-TW" altLang="en-US"/>
          </a:p>
        </p:txBody>
      </p:sp>
    </p:spTree>
    <p:extLst>
      <p:ext uri="{BB962C8B-B14F-4D97-AF65-F5344CB8AC3E}">
        <p14:creationId xmlns:p14="http://schemas.microsoft.com/office/powerpoint/2010/main" val="27603098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Linux Shell</a:t>
            </a:r>
            <a:r>
              <a:rPr lang="zh-TW" altLang="en-US" dirty="0" smtClean="0"/>
              <a:t>簡介</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26</a:t>
            </a:fld>
            <a:endParaRPr lang="zh-TW" altLang="en-US"/>
          </a:p>
        </p:txBody>
      </p:sp>
      <p:sp>
        <p:nvSpPr>
          <p:cNvPr id="5" name="內容版面配置區 4"/>
          <p:cNvSpPr>
            <a:spLocks noGrp="1"/>
          </p:cNvSpPr>
          <p:nvPr>
            <p:ph sz="quarter" idx="1"/>
          </p:nvPr>
        </p:nvSpPr>
        <p:spPr/>
        <p:txBody>
          <a:bodyPr/>
          <a:lstStyle/>
          <a:p>
            <a:r>
              <a:rPr lang="en-US" altLang="zh-TW" dirty="0" smtClean="0">
                <a:solidFill>
                  <a:srgbClr val="FF0000"/>
                </a:solidFill>
              </a:rPr>
              <a:t>Shell</a:t>
            </a:r>
            <a:r>
              <a:rPr lang="zh-TW" altLang="en-US" dirty="0" smtClean="0"/>
              <a:t>是系統所提供的使用者</a:t>
            </a:r>
            <a:r>
              <a:rPr lang="zh-TW" altLang="en-US" dirty="0" smtClean="0"/>
              <a:t>介面</a:t>
            </a:r>
            <a:endParaRPr lang="en-US" altLang="zh-TW" dirty="0" smtClean="0"/>
          </a:p>
          <a:p>
            <a:pPr lvl="1"/>
            <a:r>
              <a:rPr lang="zh-TW" altLang="en-US" dirty="0" smtClean="0"/>
              <a:t>讓</a:t>
            </a:r>
            <a:r>
              <a:rPr lang="zh-TW" altLang="en-US" dirty="0" smtClean="0"/>
              <a:t>提供</a:t>
            </a:r>
            <a:r>
              <a:rPr lang="zh-TW" altLang="en-US" u="sng" dirty="0" smtClean="0"/>
              <a:t>使用者</a:t>
            </a:r>
            <a:r>
              <a:rPr lang="zh-TW" altLang="en-US" dirty="0" smtClean="0"/>
              <a:t>和</a:t>
            </a:r>
            <a:r>
              <a:rPr lang="zh-TW" altLang="en-US" u="sng" dirty="0"/>
              <a:t>核心</a:t>
            </a:r>
            <a:r>
              <a:rPr lang="zh-TW" altLang="en-US" dirty="0" smtClean="0"/>
              <a:t>之間</a:t>
            </a:r>
            <a:r>
              <a:rPr lang="zh-TW" altLang="en-US" dirty="0" smtClean="0"/>
              <a:t>進行溝通</a:t>
            </a:r>
            <a:endParaRPr lang="en-US" altLang="zh-TW" dirty="0" smtClean="0"/>
          </a:p>
          <a:p>
            <a:pPr lvl="1"/>
            <a:r>
              <a:rPr lang="zh-TW" altLang="en-US" dirty="0" smtClean="0"/>
              <a:t>如此可避免</a:t>
            </a:r>
            <a:r>
              <a:rPr lang="zh-TW" altLang="en-US" dirty="0"/>
              <a:t>使用者直接</a:t>
            </a:r>
            <a:r>
              <a:rPr lang="zh-TW" altLang="en-US" dirty="0"/>
              <a:t>存取核心而</a:t>
            </a:r>
            <a:r>
              <a:rPr lang="zh-TW" altLang="en-US" dirty="0"/>
              <a:t>造成</a:t>
            </a:r>
            <a:r>
              <a:rPr lang="zh-TW" altLang="en-US" dirty="0" smtClean="0"/>
              <a:t>破壞</a:t>
            </a:r>
            <a:endParaRPr lang="en-US" altLang="zh-TW" dirty="0" smtClean="0"/>
          </a:p>
          <a:p>
            <a:endParaRPr lang="en-US" altLang="zh-TW" dirty="0" smtClean="0"/>
          </a:p>
          <a:p>
            <a:r>
              <a:rPr lang="zh-TW" altLang="en-US" dirty="0" smtClean="0"/>
              <a:t>操作流程例如：</a:t>
            </a:r>
            <a:endParaRPr lang="en-US" altLang="zh-TW" dirty="0" smtClean="0"/>
          </a:p>
          <a:p>
            <a:pPr lvl="1"/>
            <a:r>
              <a:rPr lang="zh-TW" altLang="en-US" dirty="0" smtClean="0"/>
              <a:t>使用者輸入的指令</a:t>
            </a:r>
            <a:r>
              <a:rPr lang="en-US" altLang="zh-TW" dirty="0" smtClean="0"/>
              <a:t>(</a:t>
            </a:r>
            <a:r>
              <a:rPr lang="zh-TW" altLang="en-US" dirty="0" smtClean="0"/>
              <a:t>例如文件列印</a:t>
            </a:r>
            <a:r>
              <a:rPr lang="en-US" altLang="zh-TW" dirty="0" smtClean="0"/>
              <a:t>)</a:t>
            </a:r>
          </a:p>
          <a:p>
            <a:pPr lvl="1"/>
            <a:r>
              <a:rPr lang="zh-TW" altLang="en-US" dirty="0" smtClean="0"/>
              <a:t>交由</a:t>
            </a:r>
            <a:r>
              <a:rPr lang="en-US" altLang="zh-TW" dirty="0" smtClean="0"/>
              <a:t>Shell</a:t>
            </a:r>
            <a:r>
              <a:rPr lang="zh-TW" altLang="en-US" dirty="0" smtClean="0"/>
              <a:t>進行解釋後傳遞</a:t>
            </a:r>
            <a:r>
              <a:rPr lang="zh-TW" altLang="en-US" dirty="0"/>
              <a:t>給核心去</a:t>
            </a:r>
            <a:r>
              <a:rPr lang="zh-TW" altLang="en-US" dirty="0" smtClean="0"/>
              <a:t>執行</a:t>
            </a:r>
            <a:endParaRPr lang="en-US" altLang="zh-TW" dirty="0" smtClean="0"/>
          </a:p>
          <a:p>
            <a:pPr lvl="1"/>
            <a:r>
              <a:rPr lang="zh-TW" altLang="en-US" dirty="0"/>
              <a:t>由核心控制</a:t>
            </a:r>
            <a:r>
              <a:rPr lang="zh-TW" altLang="en-US" dirty="0" smtClean="0"/>
              <a:t>相關軟硬體</a:t>
            </a:r>
            <a:r>
              <a:rPr lang="en-US" altLang="zh-TW" dirty="0" smtClean="0"/>
              <a:t>(</a:t>
            </a:r>
            <a:r>
              <a:rPr lang="zh-TW" altLang="en-US" dirty="0" smtClean="0"/>
              <a:t>例如印表機</a:t>
            </a:r>
            <a:r>
              <a:rPr lang="en-US" altLang="zh-TW" dirty="0" smtClean="0"/>
              <a:t>)</a:t>
            </a:r>
          </a:p>
          <a:p>
            <a:pPr lvl="1"/>
            <a:r>
              <a:rPr lang="zh-TW" altLang="en-US" dirty="0" smtClean="0"/>
              <a:t>最後呈現輸出結果</a:t>
            </a:r>
            <a:endParaRPr lang="en-US" altLang="zh-TW" dirty="0" smtClean="0"/>
          </a:p>
          <a:p>
            <a:endParaRPr lang="en-US" altLang="zh-TW" dirty="0" smtClean="0"/>
          </a:p>
          <a:p>
            <a:endParaRPr lang="zh-TW" altLang="en-US" dirty="0"/>
          </a:p>
        </p:txBody>
      </p:sp>
      <p:grpSp>
        <p:nvGrpSpPr>
          <p:cNvPr id="6" name="Group 5"/>
          <p:cNvGrpSpPr>
            <a:grpSpLocks/>
          </p:cNvGrpSpPr>
          <p:nvPr/>
        </p:nvGrpSpPr>
        <p:grpSpPr bwMode="auto">
          <a:xfrm>
            <a:off x="6444208" y="5007618"/>
            <a:ext cx="2394785" cy="1377704"/>
            <a:chOff x="2562" y="3203"/>
            <a:chExt cx="861" cy="681"/>
          </a:xfrm>
        </p:grpSpPr>
        <p:sp>
          <p:nvSpPr>
            <p:cNvPr id="7" name="Oval 6"/>
            <p:cNvSpPr>
              <a:spLocks noChangeArrowheads="1"/>
            </p:cNvSpPr>
            <p:nvPr/>
          </p:nvSpPr>
          <p:spPr bwMode="auto">
            <a:xfrm>
              <a:off x="2562" y="3203"/>
              <a:ext cx="861" cy="681"/>
            </a:xfrm>
            <a:prstGeom prst="ellipse">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endParaRPr lang="zh-TW" altLang="en-US" sz="1400" dirty="0">
                <a:solidFill>
                  <a:srgbClr val="002060"/>
                </a:solidFill>
                <a:latin typeface="Arial Unicode MS" panose="020B0604020202020204" pitchFamily="34" charset="-120"/>
                <a:ea typeface="Arial Unicode MS" panose="020B0604020202020204" pitchFamily="34" charset="-120"/>
              </a:endParaRPr>
            </a:p>
          </p:txBody>
        </p:sp>
        <p:sp>
          <p:nvSpPr>
            <p:cNvPr id="8" name="Oval 7"/>
            <p:cNvSpPr>
              <a:spLocks noChangeArrowheads="1"/>
            </p:cNvSpPr>
            <p:nvPr/>
          </p:nvSpPr>
          <p:spPr bwMode="auto">
            <a:xfrm>
              <a:off x="2653" y="3385"/>
              <a:ext cx="681" cy="453"/>
            </a:xfrm>
            <a:prstGeom prst="ellipse">
              <a:avLst/>
            </a:prstGeom>
            <a:ln>
              <a:headEnd/>
              <a:tailEnd/>
            </a:ln>
            <a:extLst/>
          </p:spPr>
          <p:style>
            <a:lnRef idx="1">
              <a:schemeClr val="accent6"/>
            </a:lnRef>
            <a:fillRef idx="2">
              <a:schemeClr val="accent6"/>
            </a:fillRef>
            <a:effectRef idx="1">
              <a:schemeClr val="accent6"/>
            </a:effectRef>
            <a:fontRef idx="minor">
              <a:schemeClr val="dk1"/>
            </a:fontRef>
          </p:style>
          <p:txBody>
            <a:bodyPr wrap="none" anchor="ctr"/>
            <a:lstStyle/>
            <a:p>
              <a:endParaRPr lang="zh-TW" altLang="en-US" sz="1400" dirty="0">
                <a:solidFill>
                  <a:srgbClr val="002060"/>
                </a:solidFill>
                <a:latin typeface="Arial Unicode MS" panose="020B0604020202020204" pitchFamily="34" charset="-120"/>
                <a:ea typeface="Arial Unicode MS" panose="020B0604020202020204" pitchFamily="34" charset="-120"/>
              </a:endParaRPr>
            </a:p>
          </p:txBody>
        </p:sp>
        <p:sp>
          <p:nvSpPr>
            <p:cNvPr id="9" name="Oval 8"/>
            <p:cNvSpPr>
              <a:spLocks noChangeArrowheads="1"/>
            </p:cNvSpPr>
            <p:nvPr/>
          </p:nvSpPr>
          <p:spPr bwMode="auto">
            <a:xfrm>
              <a:off x="2789" y="3566"/>
              <a:ext cx="408" cy="226"/>
            </a:xfrm>
            <a:prstGeom prst="ellipse">
              <a:avLst/>
            </a:prstGeom>
            <a:ln>
              <a:solidFill>
                <a:srgbClr val="002060"/>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endParaRPr lang="zh-TW" altLang="en-US" sz="1400" dirty="0">
                <a:solidFill>
                  <a:srgbClr val="002060"/>
                </a:solidFill>
                <a:latin typeface="Arial Unicode MS" panose="020B0604020202020204" pitchFamily="34" charset="-120"/>
                <a:ea typeface="Arial Unicode MS" panose="020B0604020202020204" pitchFamily="34" charset="-120"/>
              </a:endParaRPr>
            </a:p>
          </p:txBody>
        </p:sp>
        <p:sp>
          <p:nvSpPr>
            <p:cNvPr id="10" name="Text Box 9"/>
            <p:cNvSpPr txBox="1">
              <a:spLocks noChangeArrowheads="1"/>
            </p:cNvSpPr>
            <p:nvPr/>
          </p:nvSpPr>
          <p:spPr bwMode="auto">
            <a:xfrm>
              <a:off x="2871" y="3617"/>
              <a:ext cx="246" cy="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en-US" altLang="zh-TW" sz="1400" dirty="0" smtClean="0">
                  <a:solidFill>
                    <a:srgbClr val="002060"/>
                  </a:solidFill>
                  <a:latin typeface="Arial Unicode MS" panose="020B0604020202020204" pitchFamily="34" charset="-120"/>
                  <a:ea typeface="Arial Unicode MS" panose="020B0604020202020204" pitchFamily="34" charset="-120"/>
                </a:rPr>
                <a:t>driver</a:t>
              </a:r>
            </a:p>
          </p:txBody>
        </p:sp>
        <p:sp>
          <p:nvSpPr>
            <p:cNvPr id="11" name="Text Box 10"/>
            <p:cNvSpPr txBox="1">
              <a:spLocks noChangeArrowheads="1"/>
            </p:cNvSpPr>
            <p:nvPr/>
          </p:nvSpPr>
          <p:spPr bwMode="auto">
            <a:xfrm>
              <a:off x="2870" y="3417"/>
              <a:ext cx="315" cy="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en-US" altLang="zh-TW" sz="1400" dirty="0" smtClean="0">
                  <a:solidFill>
                    <a:srgbClr val="002060"/>
                  </a:solidFill>
                  <a:latin typeface="Arial Unicode MS" panose="020B0604020202020204" pitchFamily="34" charset="-120"/>
                  <a:ea typeface="Arial Unicode MS" panose="020B0604020202020204" pitchFamily="34" charset="-120"/>
                </a:rPr>
                <a:t>kernel</a:t>
              </a:r>
              <a:endParaRPr lang="en-US" altLang="zh-TW" sz="1400" dirty="0">
                <a:solidFill>
                  <a:srgbClr val="002060"/>
                </a:solidFill>
                <a:latin typeface="Arial Unicode MS" panose="020B0604020202020204" pitchFamily="34" charset="-120"/>
                <a:ea typeface="Arial Unicode MS" panose="020B0604020202020204" pitchFamily="34" charset="-120"/>
              </a:endParaRPr>
            </a:p>
          </p:txBody>
        </p:sp>
        <p:sp>
          <p:nvSpPr>
            <p:cNvPr id="12" name="Text Box 11"/>
            <p:cNvSpPr txBox="1">
              <a:spLocks noChangeArrowheads="1"/>
            </p:cNvSpPr>
            <p:nvPr/>
          </p:nvSpPr>
          <p:spPr bwMode="auto">
            <a:xfrm>
              <a:off x="2900" y="3244"/>
              <a:ext cx="304" cy="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en-US" altLang="zh-TW" sz="1400" dirty="0" smtClean="0">
                  <a:solidFill>
                    <a:srgbClr val="FF0000"/>
                  </a:solidFill>
                  <a:latin typeface="Arial Unicode MS" panose="020B0604020202020204" pitchFamily="34" charset="-120"/>
                  <a:ea typeface="Arial Unicode MS" panose="020B0604020202020204" pitchFamily="34" charset="-120"/>
                </a:rPr>
                <a:t>Shell</a:t>
              </a:r>
              <a:endParaRPr lang="en-US" altLang="zh-TW" sz="1400" dirty="0">
                <a:solidFill>
                  <a:srgbClr val="FF0000"/>
                </a:solidFill>
                <a:latin typeface="Arial Unicode MS" panose="020B0604020202020204" pitchFamily="34" charset="-120"/>
                <a:ea typeface="Arial Unicode MS" panose="020B0604020202020204" pitchFamily="34" charset="-120"/>
              </a:endParaRPr>
            </a:p>
          </p:txBody>
        </p:sp>
      </p:grpSp>
      <p:pic>
        <p:nvPicPr>
          <p:cNvPr id="1026" name="Picture 2" descr="C:\Program Files (x86)\Microsoft Office\MEDIA\CAGCAT10\j0292020.wmf"/>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19826" y="2852936"/>
            <a:ext cx="1238347" cy="1175339"/>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直線單箭頭接點 12"/>
          <p:cNvCxnSpPr/>
          <p:nvPr/>
        </p:nvCxnSpPr>
        <p:spPr>
          <a:xfrm>
            <a:off x="7538999" y="4028275"/>
            <a:ext cx="0" cy="8408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flipV="1">
            <a:off x="7807093" y="4028275"/>
            <a:ext cx="0" cy="8408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78326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Shell</a:t>
            </a:r>
            <a:r>
              <a:rPr lang="zh-TW" altLang="en-US" smtClean="0"/>
              <a:t>的類型</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27</a:t>
            </a:fld>
            <a:endParaRPr lang="zh-TW" altLang="en-US"/>
          </a:p>
        </p:txBody>
      </p:sp>
      <p:sp>
        <p:nvSpPr>
          <p:cNvPr id="7" name="內容版面配置區 6"/>
          <p:cNvSpPr>
            <a:spLocks noGrp="1"/>
          </p:cNvSpPr>
          <p:nvPr>
            <p:ph sz="quarter" idx="1"/>
          </p:nvPr>
        </p:nvSpPr>
        <p:spPr/>
        <p:txBody>
          <a:bodyPr/>
          <a:lstStyle/>
          <a:p>
            <a:r>
              <a:rPr lang="zh-TW" altLang="en-US" dirty="0" smtClean="0"/>
              <a:t>不同的</a:t>
            </a:r>
            <a:r>
              <a:rPr lang="en-US" altLang="zh-TW" dirty="0" smtClean="0"/>
              <a:t>Shell</a:t>
            </a:r>
            <a:r>
              <a:rPr lang="zh-TW" altLang="en-US" dirty="0"/>
              <a:t>類型造成</a:t>
            </a:r>
            <a:r>
              <a:rPr lang="zh-TW" altLang="en-US" dirty="0" smtClean="0"/>
              <a:t>不同的操作方式</a:t>
            </a:r>
            <a:endParaRPr lang="en-US" altLang="zh-TW" dirty="0" smtClean="0"/>
          </a:p>
          <a:p>
            <a:endParaRPr lang="zh-TW" altLang="en-US" dirty="0"/>
          </a:p>
        </p:txBody>
      </p:sp>
      <p:graphicFrame>
        <p:nvGraphicFramePr>
          <p:cNvPr id="8" name="資料庫圖表 7"/>
          <p:cNvGraphicFramePr/>
          <p:nvPr>
            <p:extLst>
              <p:ext uri="{D42A27DB-BD31-4B8C-83A1-F6EECF244321}">
                <p14:modId xmlns:p14="http://schemas.microsoft.com/office/powerpoint/2010/main" val="2759287020"/>
              </p:ext>
            </p:extLst>
          </p:nvPr>
        </p:nvGraphicFramePr>
        <p:xfrm>
          <a:off x="827584" y="1628800"/>
          <a:ext cx="7560840" cy="4680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484090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Linux</a:t>
            </a:r>
            <a:r>
              <a:rPr lang="zh-TW" altLang="en-US" smtClean="0"/>
              <a:t> 圖形介面</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28</a:t>
            </a:fld>
            <a:endParaRPr lang="zh-TW" altLang="en-US"/>
          </a:p>
        </p:txBody>
      </p:sp>
      <p:sp>
        <p:nvSpPr>
          <p:cNvPr id="4" name="內容版面配置區 3"/>
          <p:cNvSpPr>
            <a:spLocks noGrp="1"/>
          </p:cNvSpPr>
          <p:nvPr>
            <p:ph sz="quarter" idx="1"/>
          </p:nvPr>
        </p:nvSpPr>
        <p:spPr/>
        <p:txBody>
          <a:bodyPr/>
          <a:lstStyle/>
          <a:p>
            <a:r>
              <a:rPr lang="zh-TW" altLang="en-US" dirty="0" smtClean="0"/>
              <a:t>以</a:t>
            </a:r>
            <a:r>
              <a:rPr lang="en-US" altLang="zh-TW" dirty="0" smtClean="0"/>
              <a:t>X-Window(</a:t>
            </a:r>
            <a:r>
              <a:rPr lang="zh-TW" altLang="en-US" dirty="0" smtClean="0"/>
              <a:t>也稱為</a:t>
            </a:r>
            <a:r>
              <a:rPr lang="en-US" altLang="zh-TW" dirty="0" smtClean="0"/>
              <a:t>X11)</a:t>
            </a:r>
            <a:r>
              <a:rPr lang="zh-TW" altLang="en-US" dirty="0" smtClean="0"/>
              <a:t>函式庫為開發基礎的圖形操作介面。</a:t>
            </a:r>
            <a:endParaRPr lang="zh-TW" altLang="en-US" dirty="0"/>
          </a:p>
        </p:txBody>
      </p:sp>
      <p:pic>
        <p:nvPicPr>
          <p:cNvPr id="6146" name="Picture 2"/>
          <p:cNvPicPr>
            <a:picLocks noChangeArrowheads="1"/>
          </p:cNvPicPr>
          <p:nvPr/>
        </p:nvPicPr>
        <p:blipFill>
          <a:blip r:embed="rId2" cstate="email">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a:fillRect/>
          </a:stretch>
        </p:blipFill>
        <p:spPr bwMode="auto">
          <a:xfrm>
            <a:off x="808818" y="2547075"/>
            <a:ext cx="2160000" cy="1584000"/>
          </a:xfrm>
          <a:prstGeom prst="rect">
            <a:avLst/>
          </a:prstGeom>
          <a:ln/>
        </p:spPr>
        <p:style>
          <a:lnRef idx="2">
            <a:schemeClr val="dk1"/>
          </a:lnRef>
          <a:fillRef idx="1">
            <a:schemeClr val="lt1"/>
          </a:fillRef>
          <a:effectRef idx="0">
            <a:schemeClr val="dk1"/>
          </a:effectRef>
          <a:fontRef idx="minor">
            <a:schemeClr val="dk1"/>
          </a:fontRef>
        </p:style>
      </p:pic>
      <p:pic>
        <p:nvPicPr>
          <p:cNvPr id="11266" name="Picture 2" descr="ubuntu-14.04-unity-desktop"/>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663574" y="2547075"/>
            <a:ext cx="2160000" cy="15840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259632" y="2132856"/>
            <a:ext cx="1005403" cy="369332"/>
          </a:xfrm>
          <a:prstGeom prst="rect">
            <a:avLst/>
          </a:prstGeom>
        </p:spPr>
        <p:txBody>
          <a:bodyPr wrap="none">
            <a:spAutoFit/>
          </a:bodyPr>
          <a:lstStyle/>
          <a:p>
            <a:r>
              <a:rPr lang="en-US" altLang="zh-TW" dirty="0"/>
              <a:t>CentOS</a:t>
            </a:r>
            <a:endParaRPr lang="zh-TW" altLang="en-US" dirty="0"/>
          </a:p>
        </p:txBody>
      </p:sp>
      <p:sp>
        <p:nvSpPr>
          <p:cNvPr id="8" name="矩形 7"/>
          <p:cNvSpPr/>
          <p:nvPr/>
        </p:nvSpPr>
        <p:spPr>
          <a:xfrm>
            <a:off x="4283968" y="2132856"/>
            <a:ext cx="928459" cy="369332"/>
          </a:xfrm>
          <a:prstGeom prst="rect">
            <a:avLst/>
          </a:prstGeom>
        </p:spPr>
        <p:txBody>
          <a:bodyPr wrap="none">
            <a:spAutoFit/>
          </a:bodyPr>
          <a:lstStyle/>
          <a:p>
            <a:r>
              <a:rPr lang="en-US" altLang="zh-TW" dirty="0" smtClean="0"/>
              <a:t>Ubuntu</a:t>
            </a:r>
            <a:endParaRPr lang="zh-TW" altLang="en-US" dirty="0"/>
          </a:p>
        </p:txBody>
      </p:sp>
      <p:pic>
        <p:nvPicPr>
          <p:cNvPr id="11268" name="Picture 4" descr="debian-gnome-desktop"/>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08818" y="4778898"/>
            <a:ext cx="2160000" cy="158400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1447177" y="4346850"/>
            <a:ext cx="915635" cy="369332"/>
          </a:xfrm>
          <a:prstGeom prst="rect">
            <a:avLst/>
          </a:prstGeom>
        </p:spPr>
        <p:txBody>
          <a:bodyPr wrap="none">
            <a:spAutoFit/>
          </a:bodyPr>
          <a:lstStyle/>
          <a:p>
            <a:r>
              <a:rPr lang="en-US" altLang="zh-TW" dirty="0" err="1"/>
              <a:t>Debian</a:t>
            </a:r>
            <a:endParaRPr lang="zh-TW" altLang="en-US" dirty="0"/>
          </a:p>
        </p:txBody>
      </p:sp>
      <p:pic>
        <p:nvPicPr>
          <p:cNvPr id="11270" name="Picture 6" descr="fedora-gnome-3-desktop"/>
          <p:cNvPicPr>
            <a:picLocks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663593" y="4725144"/>
            <a:ext cx="2160000" cy="158400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4283968" y="4293096"/>
            <a:ext cx="915635" cy="369332"/>
          </a:xfrm>
          <a:prstGeom prst="rect">
            <a:avLst/>
          </a:prstGeom>
        </p:spPr>
        <p:txBody>
          <a:bodyPr wrap="none">
            <a:spAutoFit/>
          </a:bodyPr>
          <a:lstStyle/>
          <a:p>
            <a:r>
              <a:rPr lang="en-US" altLang="zh-TW" dirty="0"/>
              <a:t>Fedora</a:t>
            </a:r>
            <a:endParaRPr lang="zh-TW" altLang="en-US" dirty="0"/>
          </a:p>
        </p:txBody>
      </p:sp>
      <p:pic>
        <p:nvPicPr>
          <p:cNvPr id="11272" name="Picture 8" descr="opensuse"/>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516216" y="2511272"/>
            <a:ext cx="2160000" cy="158400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6804248" y="2141940"/>
            <a:ext cx="1377300" cy="369332"/>
          </a:xfrm>
          <a:prstGeom prst="rect">
            <a:avLst/>
          </a:prstGeom>
        </p:spPr>
        <p:txBody>
          <a:bodyPr wrap="none">
            <a:spAutoFit/>
          </a:bodyPr>
          <a:lstStyle/>
          <a:p>
            <a:r>
              <a:rPr lang="en-US" altLang="zh-TW" dirty="0" err="1" smtClean="0"/>
              <a:t>OpenSUSE</a:t>
            </a:r>
            <a:endParaRPr lang="zh-TW" altLang="en-US" dirty="0"/>
          </a:p>
        </p:txBody>
      </p:sp>
      <p:pic>
        <p:nvPicPr>
          <p:cNvPr id="11275" name="Picture 11"/>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516196" y="4779063"/>
            <a:ext cx="2160000" cy="158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矩形 17"/>
          <p:cNvSpPr/>
          <p:nvPr/>
        </p:nvSpPr>
        <p:spPr>
          <a:xfrm>
            <a:off x="7071396" y="4356142"/>
            <a:ext cx="941283" cy="369332"/>
          </a:xfrm>
          <a:prstGeom prst="rect">
            <a:avLst/>
          </a:prstGeom>
        </p:spPr>
        <p:txBody>
          <a:bodyPr wrap="none">
            <a:spAutoFit/>
          </a:bodyPr>
          <a:lstStyle/>
          <a:p>
            <a:r>
              <a:rPr lang="en-US" altLang="zh-TW" dirty="0" smtClean="0"/>
              <a:t>Gentoo</a:t>
            </a:r>
            <a:endParaRPr lang="zh-TW" altLang="en-US" dirty="0"/>
          </a:p>
        </p:txBody>
      </p:sp>
    </p:spTree>
    <p:extLst>
      <p:ext uri="{BB962C8B-B14F-4D97-AF65-F5344CB8AC3E}">
        <p14:creationId xmlns:p14="http://schemas.microsoft.com/office/powerpoint/2010/main" val="1670138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Linux</a:t>
            </a:r>
            <a:r>
              <a:rPr lang="zh-TW" altLang="en-US" smtClean="0"/>
              <a:t>文字</a:t>
            </a:r>
            <a:r>
              <a:rPr lang="en-US" altLang="zh-TW" smtClean="0"/>
              <a:t>Shell</a:t>
            </a:r>
            <a:r>
              <a:rPr lang="zh-TW" altLang="en-US" smtClean="0"/>
              <a:t>介面</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29</a:t>
            </a:fld>
            <a:endParaRPr lang="zh-TW" altLang="en-US"/>
          </a:p>
        </p:txBody>
      </p:sp>
      <p:sp>
        <p:nvSpPr>
          <p:cNvPr id="4" name="內容版面配置區 3"/>
          <p:cNvSpPr>
            <a:spLocks noGrp="1"/>
          </p:cNvSpPr>
          <p:nvPr>
            <p:ph sz="quarter" idx="1"/>
          </p:nvPr>
        </p:nvSpPr>
        <p:spPr/>
        <p:txBody>
          <a:bodyPr>
            <a:normAutofit/>
          </a:bodyPr>
          <a:lstStyle/>
          <a:p>
            <a:r>
              <a:rPr lang="en-US" altLang="zh-TW" dirty="0" smtClean="0">
                <a:solidFill>
                  <a:srgbClr val="FF0000"/>
                </a:solidFill>
              </a:rPr>
              <a:t>bash (Bourne-Again shell)</a:t>
            </a:r>
          </a:p>
          <a:p>
            <a:pPr lvl="1"/>
            <a:r>
              <a:rPr lang="zh-TW" altLang="en-US" dirty="0" smtClean="0"/>
              <a:t>是</a:t>
            </a:r>
            <a:r>
              <a:rPr lang="en-US" altLang="zh-TW" dirty="0" smtClean="0"/>
              <a:t>Linux</a:t>
            </a:r>
            <a:r>
              <a:rPr lang="zh-TW" altLang="en-US" dirty="0" smtClean="0"/>
              <a:t>普遍內建的文字</a:t>
            </a:r>
            <a:r>
              <a:rPr lang="en-US" altLang="zh-TW" dirty="0" smtClean="0"/>
              <a:t>shell</a:t>
            </a:r>
            <a:r>
              <a:rPr lang="zh-TW" altLang="en-US" dirty="0" smtClean="0"/>
              <a:t>，支援以下進階功能：</a:t>
            </a:r>
            <a:endParaRPr lang="en-US" altLang="zh-TW" dirty="0" smtClean="0"/>
          </a:p>
          <a:p>
            <a:pPr lvl="2"/>
            <a:r>
              <a:rPr lang="zh-TW" altLang="en-US" dirty="0" smtClean="0"/>
              <a:t>自動完成</a:t>
            </a:r>
            <a:endParaRPr lang="en-US" altLang="zh-TW" dirty="0" smtClean="0"/>
          </a:p>
          <a:p>
            <a:pPr lvl="2"/>
            <a:r>
              <a:rPr lang="zh-TW" altLang="en-US" dirty="0" smtClean="0"/>
              <a:t>萬用字元</a:t>
            </a:r>
            <a:endParaRPr lang="en-US" altLang="zh-TW" dirty="0" smtClean="0"/>
          </a:p>
          <a:p>
            <a:pPr lvl="2"/>
            <a:r>
              <a:rPr lang="zh-TW" altLang="en-US" dirty="0" smtClean="0"/>
              <a:t>指令</a:t>
            </a:r>
            <a:r>
              <a:rPr lang="zh-TW" altLang="en-US" dirty="0" smtClean="0"/>
              <a:t>執行</a:t>
            </a:r>
            <a:r>
              <a:rPr lang="zh-TW" altLang="en-US" dirty="0" smtClean="0"/>
              <a:t>紀錄</a:t>
            </a:r>
            <a:endParaRPr lang="en-US" altLang="zh-TW" dirty="0" smtClean="0"/>
          </a:p>
          <a:p>
            <a:pPr lvl="2"/>
            <a:r>
              <a:rPr lang="zh-TW" altLang="en-US" dirty="0" smtClean="0"/>
              <a:t>別名</a:t>
            </a:r>
            <a:endParaRPr lang="en-US" altLang="zh-TW" dirty="0" smtClean="0"/>
          </a:p>
          <a:p>
            <a:r>
              <a:rPr lang="zh-TW" altLang="en-US" dirty="0" smtClean="0"/>
              <a:t>其他種類的文字</a:t>
            </a:r>
            <a:r>
              <a:rPr lang="en-US" altLang="zh-TW" dirty="0" smtClean="0"/>
              <a:t>shell</a:t>
            </a:r>
          </a:p>
          <a:p>
            <a:pPr lvl="1"/>
            <a:r>
              <a:rPr lang="en-US" altLang="zh-TW" dirty="0" err="1" smtClean="0"/>
              <a:t>sh</a:t>
            </a:r>
            <a:r>
              <a:rPr lang="en-US" altLang="zh-TW" dirty="0" smtClean="0"/>
              <a:t> (Bourne shell)</a:t>
            </a:r>
            <a:r>
              <a:rPr lang="zh-TW" altLang="en-US" dirty="0" smtClean="0"/>
              <a:t>：</a:t>
            </a:r>
            <a:r>
              <a:rPr lang="en-US" altLang="zh-TW" dirty="0" smtClean="0"/>
              <a:t>Unix</a:t>
            </a:r>
            <a:r>
              <a:rPr lang="zh-TW" altLang="en-US" dirty="0" smtClean="0"/>
              <a:t>最初使用的</a:t>
            </a:r>
            <a:r>
              <a:rPr lang="en-US" altLang="zh-TW" dirty="0" smtClean="0"/>
              <a:t>shell</a:t>
            </a:r>
          </a:p>
          <a:p>
            <a:pPr lvl="1"/>
            <a:r>
              <a:rPr lang="en-US" altLang="zh-TW" dirty="0" smtClean="0"/>
              <a:t>dash (</a:t>
            </a:r>
            <a:r>
              <a:rPr lang="en-US" altLang="zh-TW" dirty="0" err="1" smtClean="0"/>
              <a:t>Debian</a:t>
            </a:r>
            <a:r>
              <a:rPr lang="en-US" altLang="zh-TW" dirty="0" smtClean="0"/>
              <a:t> </a:t>
            </a:r>
            <a:r>
              <a:rPr lang="en-US" altLang="zh-TW" dirty="0" err="1" smtClean="0"/>
              <a:t>Almquist</a:t>
            </a:r>
            <a:r>
              <a:rPr lang="en-US" altLang="zh-TW" dirty="0" smtClean="0"/>
              <a:t> shell)</a:t>
            </a:r>
          </a:p>
          <a:p>
            <a:pPr lvl="1"/>
            <a:r>
              <a:rPr lang="en-US" altLang="zh-TW" dirty="0" err="1" smtClean="0"/>
              <a:t>ksh</a:t>
            </a:r>
            <a:r>
              <a:rPr lang="en-US" altLang="zh-TW" dirty="0" smtClean="0"/>
              <a:t> (</a:t>
            </a:r>
            <a:r>
              <a:rPr lang="en-US" altLang="zh-TW" dirty="0" err="1" smtClean="0"/>
              <a:t>Korn</a:t>
            </a:r>
            <a:r>
              <a:rPr lang="en-US" altLang="zh-TW" dirty="0" smtClean="0"/>
              <a:t> shell)</a:t>
            </a:r>
          </a:p>
          <a:p>
            <a:pPr lvl="1"/>
            <a:r>
              <a:rPr lang="en-US" altLang="zh-TW" dirty="0" err="1" smtClean="0"/>
              <a:t>zsh</a:t>
            </a:r>
            <a:r>
              <a:rPr lang="en-US" altLang="zh-TW" dirty="0" smtClean="0"/>
              <a:t> (Z shell)</a:t>
            </a:r>
          </a:p>
          <a:p>
            <a:pPr lvl="1"/>
            <a:r>
              <a:rPr lang="en-US" altLang="zh-TW" dirty="0" err="1" smtClean="0"/>
              <a:t>csh</a:t>
            </a:r>
            <a:r>
              <a:rPr lang="en-US" altLang="zh-TW" dirty="0" smtClean="0"/>
              <a:t> (C shell)</a:t>
            </a:r>
          </a:p>
          <a:p>
            <a:endParaRPr lang="zh-TW" altLang="en-US" dirty="0"/>
          </a:p>
        </p:txBody>
      </p:sp>
      <p:pic>
        <p:nvPicPr>
          <p:cNvPr id="6" name="Picture 4" descr="「bash」的圖片搜尋結果"/>
          <p:cNvPicPr>
            <a:picLocks noChangeAspect="1" noChangeArrowheads="1"/>
          </p:cNvPicPr>
          <p:nvPr/>
        </p:nvPicPr>
        <p:blipFill rotWithShape="1">
          <a:blip r:embed="rId3" cstate="email">
            <a:extLst>
              <a:ext uri="{BEBA8EAE-BF5A-486C-A8C5-ECC9F3942E4B}">
                <a14:imgProps xmlns:a14="http://schemas.microsoft.com/office/drawing/2010/main">
                  <a14:imgLayer r:embed="rId4">
                    <a14:imgEffect>
                      <a14:sharpenSoften amount="30000"/>
                    </a14:imgEffect>
                  </a14:imgLayer>
                </a14:imgProps>
              </a:ext>
              <a:ext uri="{28A0092B-C50C-407E-A947-70E740481C1C}">
                <a14:useLocalDpi xmlns:a14="http://schemas.microsoft.com/office/drawing/2010/main"/>
              </a:ext>
            </a:extLst>
          </a:blip>
          <a:srcRect/>
          <a:stretch/>
        </p:blipFill>
        <p:spPr bwMode="auto">
          <a:xfrm>
            <a:off x="6876256" y="4293096"/>
            <a:ext cx="1516024" cy="1152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88023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課程</a:t>
            </a:r>
            <a:r>
              <a:rPr lang="zh-TW" altLang="en-US" dirty="0" smtClean="0"/>
              <a:t>目標</a:t>
            </a:r>
            <a:r>
              <a:rPr lang="zh-TW" altLang="en-US" dirty="0"/>
              <a:t>與大綱</a:t>
            </a:r>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3</a:t>
            </a:fld>
            <a:endParaRPr lang="zh-TW" altLang="en-US"/>
          </a:p>
        </p:txBody>
      </p:sp>
      <p:graphicFrame>
        <p:nvGraphicFramePr>
          <p:cNvPr id="5" name="內容版面配置區 4"/>
          <p:cNvGraphicFramePr>
            <a:graphicFrameLocks noGrp="1"/>
          </p:cNvGraphicFramePr>
          <p:nvPr>
            <p:ph sz="quarter" idx="1"/>
            <p:extLst>
              <p:ext uri="{D42A27DB-BD31-4B8C-83A1-F6EECF244321}">
                <p14:modId xmlns:p14="http://schemas.microsoft.com/office/powerpoint/2010/main" val="789922476"/>
              </p:ext>
            </p:extLst>
          </p:nvPr>
        </p:nvGraphicFramePr>
        <p:xfrm>
          <a:off x="457200" y="332656"/>
          <a:ext cx="8229600" cy="6408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029180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使用</a:t>
            </a:r>
            <a:r>
              <a:rPr lang="zh-TW" altLang="en-US" dirty="0" smtClean="0"/>
              <a:t>終端機軟體</a:t>
            </a:r>
            <a:endParaRPr lang="en-US" altLang="zh-TW"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30</a:t>
            </a:fld>
            <a:endParaRPr lang="zh-TW" altLang="en-US"/>
          </a:p>
        </p:txBody>
      </p:sp>
      <p:sp>
        <p:nvSpPr>
          <p:cNvPr id="4" name="內容版面配置區 3"/>
          <p:cNvSpPr>
            <a:spLocks noGrp="1"/>
          </p:cNvSpPr>
          <p:nvPr>
            <p:ph sz="quarter" idx="1"/>
          </p:nvPr>
        </p:nvSpPr>
        <p:spPr/>
        <p:txBody>
          <a:bodyPr/>
          <a:lstStyle/>
          <a:p>
            <a:r>
              <a:rPr lang="en-US" altLang="zh-TW" dirty="0"/>
              <a:t>CentOS</a:t>
            </a:r>
            <a:r>
              <a:rPr lang="zh-TW" altLang="en-US" dirty="0"/>
              <a:t>選單列</a:t>
            </a:r>
            <a:r>
              <a:rPr lang="en-US" altLang="zh-TW" dirty="0">
                <a:sym typeface="Wingdings" panose="05000000000000000000" pitchFamily="2" charset="2"/>
              </a:rPr>
              <a:t></a:t>
            </a:r>
            <a:r>
              <a:rPr lang="zh-TW" altLang="en-US" dirty="0"/>
              <a:t>應用程式</a:t>
            </a:r>
            <a:r>
              <a:rPr lang="en-US" altLang="zh-TW" dirty="0">
                <a:sym typeface="Wingdings" panose="05000000000000000000" pitchFamily="2" charset="2"/>
              </a:rPr>
              <a:t></a:t>
            </a:r>
            <a:r>
              <a:rPr lang="zh-TW" altLang="en-US" dirty="0"/>
              <a:t>公用程式</a:t>
            </a:r>
            <a:r>
              <a:rPr lang="en-US" altLang="zh-TW" dirty="0">
                <a:sym typeface="Wingdings" panose="05000000000000000000" pitchFamily="2" charset="2"/>
              </a:rPr>
              <a:t></a:t>
            </a:r>
            <a:r>
              <a:rPr lang="zh-TW" altLang="en-US" dirty="0"/>
              <a:t>終端機</a:t>
            </a:r>
            <a:endParaRPr lang="en-US" altLang="zh-TW" dirty="0" smtClean="0"/>
          </a:p>
          <a:p>
            <a:pPr lvl="1"/>
            <a:r>
              <a:rPr lang="zh-TW" altLang="en-US" dirty="0" smtClean="0"/>
              <a:t>會於圖形介面內開啟終端機軟體，內部會啟動一個</a:t>
            </a:r>
            <a:r>
              <a:rPr lang="en-US" altLang="zh-TW" dirty="0" smtClean="0"/>
              <a:t>bash</a:t>
            </a:r>
          </a:p>
          <a:p>
            <a:endParaRPr lang="zh-TW" altLang="en-US" dirty="0"/>
          </a:p>
        </p:txBody>
      </p:sp>
      <p:pic>
        <p:nvPicPr>
          <p:cNvPr id="8194"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a:ext>
            </a:extLst>
          </a:blip>
          <a:srcRect/>
          <a:stretch>
            <a:fillRect/>
          </a:stretch>
        </p:blipFill>
        <p:spPr bwMode="auto">
          <a:xfrm>
            <a:off x="926268" y="2780928"/>
            <a:ext cx="7058025" cy="2143125"/>
          </a:xfrm>
          <a:prstGeom prst="rect">
            <a:avLst/>
          </a:prstGeom>
          <a:ln/>
        </p:spPr>
        <p:style>
          <a:lnRef idx="2">
            <a:schemeClr val="dk1"/>
          </a:lnRef>
          <a:fillRef idx="1">
            <a:schemeClr val="lt1"/>
          </a:fillRef>
          <a:effectRef idx="0">
            <a:schemeClr val="dk1"/>
          </a:effectRef>
          <a:fontRef idx="minor">
            <a:schemeClr val="dk1"/>
          </a:fontRef>
        </p:style>
      </p:pic>
      <p:sp>
        <p:nvSpPr>
          <p:cNvPr id="8" name="矩形 7"/>
          <p:cNvSpPr/>
          <p:nvPr/>
        </p:nvSpPr>
        <p:spPr>
          <a:xfrm>
            <a:off x="1634060" y="5900282"/>
            <a:ext cx="1210588" cy="338554"/>
          </a:xfrm>
          <a:prstGeom prst="rect">
            <a:avLst/>
          </a:prstGeom>
        </p:spPr>
        <p:txBody>
          <a:bodyPr wrap="none">
            <a:spAutoFit/>
          </a:bodyPr>
          <a:lstStyle/>
          <a:p>
            <a:r>
              <a:rPr lang="zh-TW" altLang="en-US" sz="1600" dirty="0" smtClean="0"/>
              <a:t>使用者帳號</a:t>
            </a:r>
            <a:endParaRPr lang="zh-TW" altLang="en-US" sz="1600" dirty="0"/>
          </a:p>
        </p:txBody>
      </p:sp>
      <p:sp>
        <p:nvSpPr>
          <p:cNvPr id="12" name="矩形 11"/>
          <p:cNvSpPr/>
          <p:nvPr/>
        </p:nvSpPr>
        <p:spPr>
          <a:xfrm>
            <a:off x="3053994" y="5900282"/>
            <a:ext cx="1005403" cy="338554"/>
          </a:xfrm>
          <a:prstGeom prst="rect">
            <a:avLst/>
          </a:prstGeom>
        </p:spPr>
        <p:txBody>
          <a:bodyPr wrap="none">
            <a:spAutoFit/>
          </a:bodyPr>
          <a:lstStyle/>
          <a:p>
            <a:r>
              <a:rPr lang="zh-TW" altLang="en-US" sz="1600" dirty="0" smtClean="0"/>
              <a:t>主機名稱</a:t>
            </a:r>
            <a:endParaRPr lang="zh-TW" altLang="en-US" sz="1600" dirty="0"/>
          </a:p>
        </p:txBody>
      </p:sp>
      <p:sp>
        <p:nvSpPr>
          <p:cNvPr id="14" name="矩形 13"/>
          <p:cNvSpPr/>
          <p:nvPr/>
        </p:nvSpPr>
        <p:spPr>
          <a:xfrm>
            <a:off x="4017350" y="5900282"/>
            <a:ext cx="1005403" cy="338554"/>
          </a:xfrm>
          <a:prstGeom prst="rect">
            <a:avLst/>
          </a:prstGeom>
        </p:spPr>
        <p:txBody>
          <a:bodyPr wrap="none">
            <a:spAutoFit/>
          </a:bodyPr>
          <a:lstStyle/>
          <a:p>
            <a:r>
              <a:rPr lang="zh-TW" altLang="en-US" sz="1600" dirty="0" smtClean="0"/>
              <a:t>目前目錄</a:t>
            </a:r>
            <a:endParaRPr lang="zh-TW" altLang="en-US" sz="1600" dirty="0"/>
          </a:p>
        </p:txBody>
      </p:sp>
      <p:sp>
        <p:nvSpPr>
          <p:cNvPr id="17" name="矩形 16"/>
          <p:cNvSpPr/>
          <p:nvPr/>
        </p:nvSpPr>
        <p:spPr>
          <a:xfrm>
            <a:off x="5580112" y="5252210"/>
            <a:ext cx="2670829" cy="338554"/>
          </a:xfrm>
          <a:prstGeom prst="rect">
            <a:avLst/>
          </a:prstGeom>
        </p:spPr>
        <p:txBody>
          <a:bodyPr wrap="square">
            <a:spAutoFit/>
          </a:bodyPr>
          <a:lstStyle/>
          <a:p>
            <a:r>
              <a:rPr lang="en-US" altLang="zh-TW" sz="1600" dirty="0" smtClean="0"/>
              <a:t>Shell</a:t>
            </a:r>
            <a:r>
              <a:rPr lang="zh-TW" altLang="en-US" sz="1600" dirty="0" smtClean="0"/>
              <a:t>提示符號</a:t>
            </a:r>
            <a:r>
              <a:rPr lang="en-US" altLang="zh-TW" sz="1600" dirty="0" smtClean="0"/>
              <a:t>(prompt)</a:t>
            </a:r>
            <a:endParaRPr lang="zh-TW" altLang="en-US" sz="1600" dirty="0"/>
          </a:p>
        </p:txBody>
      </p:sp>
      <p:sp>
        <p:nvSpPr>
          <p:cNvPr id="16" name="矩形圖說文字 15"/>
          <p:cNvSpPr/>
          <p:nvPr/>
        </p:nvSpPr>
        <p:spPr>
          <a:xfrm>
            <a:off x="1477561" y="3717031"/>
            <a:ext cx="3625952" cy="576065"/>
          </a:xfrm>
          <a:prstGeom prst="wedgeRectCallout">
            <a:avLst>
              <a:gd name="adj1" fmla="val -37635"/>
              <a:gd name="adj2" fmla="val -8943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tLang="zh-TW" sz="2000" dirty="0" smtClean="0"/>
          </a:p>
          <a:p>
            <a:pPr algn="ctr"/>
            <a:r>
              <a:rPr lang="en-US" altLang="zh-TW" sz="2000" dirty="0" smtClean="0"/>
              <a:t>[ </a:t>
            </a:r>
            <a:r>
              <a:rPr lang="en-US" altLang="zh-TW" sz="2000" dirty="0" err="1"/>
              <a:t>iiiedu</a:t>
            </a:r>
            <a:r>
              <a:rPr lang="en-US" altLang="zh-TW" sz="2000" dirty="0"/>
              <a:t> @  localhost  ~  ]  $</a:t>
            </a:r>
          </a:p>
          <a:p>
            <a:pPr algn="ctr"/>
            <a:endParaRPr lang="zh-TW" altLang="en-US" sz="2000" dirty="0"/>
          </a:p>
        </p:txBody>
      </p:sp>
      <p:cxnSp>
        <p:nvCxnSpPr>
          <p:cNvPr id="6" name="直線單箭頭接點 5"/>
          <p:cNvCxnSpPr/>
          <p:nvPr/>
        </p:nvCxnSpPr>
        <p:spPr>
          <a:xfrm>
            <a:off x="2272745" y="4149080"/>
            <a:ext cx="0" cy="172819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9" name="直線單箭頭接點 8"/>
          <p:cNvCxnSpPr/>
          <p:nvPr/>
        </p:nvCxnSpPr>
        <p:spPr>
          <a:xfrm>
            <a:off x="3563888" y="4170566"/>
            <a:ext cx="0" cy="170670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0" name="直線單箭頭接點 9"/>
          <p:cNvCxnSpPr/>
          <p:nvPr/>
        </p:nvCxnSpPr>
        <p:spPr>
          <a:xfrm>
            <a:off x="4211960" y="4137754"/>
            <a:ext cx="243320" cy="166751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5" name="直線單箭頭接點 14"/>
          <p:cNvCxnSpPr>
            <a:endCxn id="17" idx="1"/>
          </p:cNvCxnSpPr>
          <p:nvPr/>
        </p:nvCxnSpPr>
        <p:spPr>
          <a:xfrm>
            <a:off x="4716016" y="4172090"/>
            <a:ext cx="864096" cy="1249397"/>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5" name="矩形 4"/>
          <p:cNvSpPr/>
          <p:nvPr/>
        </p:nvSpPr>
        <p:spPr>
          <a:xfrm>
            <a:off x="5658653" y="5729063"/>
            <a:ext cx="2592288" cy="584775"/>
          </a:xfrm>
          <a:prstGeom prst="rect">
            <a:avLst/>
          </a:prstGeom>
          <a:ln>
            <a:solidFill>
              <a:srgbClr val="FF0000"/>
            </a:solidFill>
          </a:ln>
        </p:spPr>
        <p:txBody>
          <a:bodyPr wrap="square">
            <a:spAutoFit/>
          </a:bodyPr>
          <a:lstStyle/>
          <a:p>
            <a:r>
              <a:rPr lang="zh-TW" altLang="en-US" sz="1600" dirty="0"/>
              <a:t>一般帳號的提示符號為 </a:t>
            </a:r>
            <a:r>
              <a:rPr lang="en-US" altLang="zh-TW" sz="1600" dirty="0"/>
              <a:t>$</a:t>
            </a:r>
          </a:p>
          <a:p>
            <a:r>
              <a:rPr lang="en-US" altLang="zh-TW" sz="1600" dirty="0"/>
              <a:t>root</a:t>
            </a:r>
            <a:r>
              <a:rPr lang="zh-TW" altLang="en-US" sz="1600" dirty="0"/>
              <a:t>帳號的提示符號則為 </a:t>
            </a:r>
            <a:r>
              <a:rPr lang="en-US" altLang="zh-TW" sz="1600" dirty="0"/>
              <a:t>#</a:t>
            </a:r>
            <a:endParaRPr lang="zh-TW" altLang="en-US" sz="1600" dirty="0"/>
          </a:p>
        </p:txBody>
      </p:sp>
    </p:spTree>
    <p:extLst>
      <p:ext uri="{BB962C8B-B14F-4D97-AF65-F5344CB8AC3E}">
        <p14:creationId xmlns:p14="http://schemas.microsoft.com/office/powerpoint/2010/main" val="3202719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切換至文字介面</a:t>
            </a:r>
            <a:r>
              <a:rPr lang="en-US" altLang="zh-TW" dirty="0" smtClean="0"/>
              <a:t>Shell</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31</a:t>
            </a:fld>
            <a:endParaRPr lang="zh-TW" altLang="en-US"/>
          </a:p>
        </p:txBody>
      </p:sp>
      <p:sp>
        <p:nvSpPr>
          <p:cNvPr id="4" name="內容版面配置區 3"/>
          <p:cNvSpPr>
            <a:spLocks noGrp="1"/>
          </p:cNvSpPr>
          <p:nvPr>
            <p:ph sz="quarter" idx="1"/>
          </p:nvPr>
        </p:nvSpPr>
        <p:spPr/>
        <p:txBody>
          <a:bodyPr/>
          <a:lstStyle/>
          <a:p>
            <a:r>
              <a:rPr lang="en-US" altLang="zh-TW" dirty="0" smtClean="0"/>
              <a:t>CentOS</a:t>
            </a:r>
            <a:r>
              <a:rPr lang="zh-TW" altLang="en-US" dirty="0" smtClean="0"/>
              <a:t>圖形介面下可切換至文字</a:t>
            </a:r>
            <a:r>
              <a:rPr lang="zh-TW" altLang="en-US" dirty="0"/>
              <a:t>介面</a:t>
            </a:r>
            <a:r>
              <a:rPr lang="en-US" altLang="zh-TW" dirty="0" smtClean="0"/>
              <a:t>Shell</a:t>
            </a:r>
          </a:p>
          <a:p>
            <a:pPr lvl="1"/>
            <a:r>
              <a:rPr lang="en-US" altLang="zh-TW" dirty="0" smtClean="0"/>
              <a:t>Ctrl-Alt-F2 ~</a:t>
            </a:r>
            <a:r>
              <a:rPr lang="zh-TW" altLang="en-US" dirty="0" smtClean="0"/>
              <a:t> </a:t>
            </a:r>
            <a:r>
              <a:rPr lang="en-US" altLang="zh-TW" dirty="0" smtClean="0"/>
              <a:t>Ctrl-Alt-F6</a:t>
            </a:r>
            <a:endParaRPr lang="zh-TW" altLang="en-US" dirty="0" smtClean="0"/>
          </a:p>
          <a:p>
            <a:pPr lvl="1"/>
            <a:r>
              <a:rPr lang="zh-TW" altLang="en-US" dirty="0"/>
              <a:t>輸入帳號密碼後開始</a:t>
            </a:r>
            <a:r>
              <a:rPr lang="zh-TW" altLang="en-US" dirty="0" smtClean="0"/>
              <a:t>操作</a:t>
            </a:r>
            <a:endParaRPr lang="en-US" altLang="zh-TW" dirty="0" smtClean="0"/>
          </a:p>
          <a:p>
            <a:pPr lvl="1"/>
            <a:endParaRPr lang="en-US" altLang="zh-TW" dirty="0"/>
          </a:p>
          <a:p>
            <a:pPr lvl="1"/>
            <a:endParaRPr lang="en-US" altLang="zh-TW" dirty="0" smtClean="0"/>
          </a:p>
          <a:p>
            <a:pPr lvl="1"/>
            <a:endParaRPr lang="en-US" altLang="zh-TW" dirty="0"/>
          </a:p>
          <a:p>
            <a:pPr lvl="1"/>
            <a:endParaRPr lang="en-US" altLang="zh-TW" dirty="0" smtClean="0"/>
          </a:p>
          <a:p>
            <a:pPr lvl="1"/>
            <a:endParaRPr lang="en-US" altLang="zh-TW" dirty="0"/>
          </a:p>
          <a:p>
            <a:pPr lvl="1"/>
            <a:endParaRPr lang="en-US" altLang="zh-TW" dirty="0" smtClean="0"/>
          </a:p>
          <a:p>
            <a:r>
              <a:rPr lang="zh-TW" altLang="en-US" dirty="0" smtClean="0"/>
              <a:t>要切換回圖形介面則可用</a:t>
            </a:r>
            <a:r>
              <a:rPr lang="en-US" altLang="zh-TW" dirty="0" smtClean="0"/>
              <a:t>Ctrl-Alt-F1</a:t>
            </a:r>
          </a:p>
          <a:p>
            <a:endParaRPr lang="zh-TW" altLang="en-US" dirty="0"/>
          </a:p>
        </p:txBody>
      </p:sp>
      <p:pic>
        <p:nvPicPr>
          <p:cNvPr id="2051" name="Picture 3"/>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a:fillRect/>
          </a:stretch>
        </p:blipFill>
        <p:spPr bwMode="auto">
          <a:xfrm>
            <a:off x="840579" y="2708920"/>
            <a:ext cx="5184576" cy="1688001"/>
          </a:xfrm>
          <a:prstGeom prst="rect">
            <a:avLst/>
          </a:prstGeom>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8015503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如何</a:t>
            </a:r>
            <a:r>
              <a:rPr lang="zh-TW" altLang="en-US" dirty="0" smtClean="0"/>
              <a:t>結束當前的</a:t>
            </a:r>
            <a:r>
              <a:rPr lang="en-US" altLang="zh-TW" dirty="0" smtClean="0"/>
              <a:t>Shell </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32</a:t>
            </a:fld>
            <a:endParaRPr lang="zh-TW" altLang="en-US"/>
          </a:p>
        </p:txBody>
      </p:sp>
      <p:sp>
        <p:nvSpPr>
          <p:cNvPr id="4" name="內容版面配置區 3"/>
          <p:cNvSpPr>
            <a:spLocks noGrp="1"/>
          </p:cNvSpPr>
          <p:nvPr>
            <p:ph sz="quarter" idx="1"/>
          </p:nvPr>
        </p:nvSpPr>
        <p:spPr/>
        <p:txBody>
          <a:bodyPr/>
          <a:lstStyle/>
          <a:p>
            <a:r>
              <a:rPr lang="en-US" altLang="zh-TW" dirty="0" smtClean="0"/>
              <a:t>exit</a:t>
            </a:r>
            <a:r>
              <a:rPr lang="zh-TW" altLang="en-US" dirty="0" smtClean="0"/>
              <a:t> 指令</a:t>
            </a:r>
            <a:endParaRPr lang="en-US" altLang="zh-TW" dirty="0" smtClean="0"/>
          </a:p>
          <a:p>
            <a:pPr lvl="1"/>
            <a:r>
              <a:rPr lang="zh-TW" altLang="en-US" dirty="0" smtClean="0"/>
              <a:t>可結束任何</a:t>
            </a:r>
            <a:r>
              <a:rPr lang="en-US" altLang="zh-TW" dirty="0" smtClean="0"/>
              <a:t>shell</a:t>
            </a:r>
            <a:r>
              <a:rPr lang="zh-TW" altLang="en-US" dirty="0" smtClean="0"/>
              <a:t> </a:t>
            </a:r>
            <a:endParaRPr lang="en-US" altLang="zh-TW" dirty="0" smtClean="0"/>
          </a:p>
          <a:p>
            <a:pPr lvl="1"/>
            <a:r>
              <a:rPr lang="zh-TW" altLang="en-US" dirty="0" smtClean="0"/>
              <a:t>例如圖形介面終端機的</a:t>
            </a:r>
            <a:r>
              <a:rPr lang="en-US" altLang="zh-TW" dirty="0" smtClean="0"/>
              <a:t>shell</a:t>
            </a:r>
            <a:r>
              <a:rPr lang="zh-TW" altLang="en-US" dirty="0" smtClean="0"/>
              <a:t>、文字介面的</a:t>
            </a:r>
            <a:r>
              <a:rPr lang="en-US" altLang="zh-TW" dirty="0" smtClean="0"/>
              <a:t>shell</a:t>
            </a:r>
          </a:p>
          <a:p>
            <a:pPr lvl="1"/>
            <a:endParaRPr lang="en-US" altLang="zh-TW" dirty="0" smtClean="0"/>
          </a:p>
          <a:p>
            <a:endParaRPr lang="en-US" altLang="zh-TW" dirty="0" smtClean="0"/>
          </a:p>
          <a:p>
            <a:r>
              <a:rPr lang="en-US" altLang="zh-TW" dirty="0" smtClean="0"/>
              <a:t>logout </a:t>
            </a:r>
            <a:r>
              <a:rPr lang="zh-TW" altLang="en-US" dirty="0" smtClean="0"/>
              <a:t>指令</a:t>
            </a:r>
            <a:endParaRPr lang="en-US" altLang="zh-TW" dirty="0" smtClean="0"/>
          </a:p>
          <a:p>
            <a:pPr lvl="1"/>
            <a:r>
              <a:rPr lang="zh-TW" altLang="en-US" dirty="0" smtClean="0"/>
              <a:t>只能結束</a:t>
            </a:r>
            <a:r>
              <a:rPr lang="en-US" altLang="zh-TW" dirty="0" smtClean="0"/>
              <a:t>login</a:t>
            </a:r>
            <a:r>
              <a:rPr lang="zh-TW" altLang="en-US" dirty="0" smtClean="0"/>
              <a:t>的</a:t>
            </a:r>
            <a:r>
              <a:rPr lang="en-US" altLang="zh-TW" dirty="0" smtClean="0"/>
              <a:t>shell</a:t>
            </a:r>
            <a:r>
              <a:rPr lang="zh-TW" altLang="en-US" dirty="0" smtClean="0"/>
              <a:t>，例如</a:t>
            </a:r>
            <a:r>
              <a:rPr lang="zh-TW" altLang="en-US" dirty="0"/>
              <a:t>文字</a:t>
            </a:r>
            <a:r>
              <a:rPr lang="zh-TW" altLang="en-US" dirty="0" smtClean="0"/>
              <a:t>介面</a:t>
            </a:r>
            <a:r>
              <a:rPr lang="en-US" altLang="zh-TW" dirty="0" smtClean="0"/>
              <a:t>shell</a:t>
            </a:r>
          </a:p>
          <a:p>
            <a:pPr lvl="1"/>
            <a:r>
              <a:rPr lang="zh-TW" altLang="en-US" dirty="0" smtClean="0"/>
              <a:t>但文字介面</a:t>
            </a:r>
            <a:r>
              <a:rPr lang="en-US" altLang="zh-TW" dirty="0" smtClean="0"/>
              <a:t>shell</a:t>
            </a:r>
            <a:r>
              <a:rPr lang="zh-TW" altLang="en-US" dirty="0" smtClean="0"/>
              <a:t>如果被結束，系統仍會自動生出一個新的</a:t>
            </a:r>
            <a:r>
              <a:rPr lang="en-US" altLang="zh-TW" dirty="0" smtClean="0"/>
              <a:t>Shell</a:t>
            </a:r>
            <a:r>
              <a:rPr lang="zh-TW" altLang="en-US" dirty="0" smtClean="0"/>
              <a:t>，如此才能讓下一位使用者進行登入</a:t>
            </a:r>
            <a:endParaRPr lang="en-US" altLang="zh-TW" dirty="0" smtClean="0"/>
          </a:p>
        </p:txBody>
      </p:sp>
    </p:spTree>
    <p:extLst>
      <p:ext uri="{BB962C8B-B14F-4D97-AF65-F5344CB8AC3E}">
        <p14:creationId xmlns:p14="http://schemas.microsoft.com/office/powerpoint/2010/main" val="26165015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8"/>
          <p:cNvSpPr>
            <a:spLocks noGrp="1"/>
          </p:cNvSpPr>
          <p:nvPr>
            <p:ph type="title"/>
          </p:nvPr>
        </p:nvSpPr>
        <p:spPr/>
        <p:txBody>
          <a:bodyPr/>
          <a:lstStyle/>
          <a:p>
            <a:r>
              <a:rPr lang="en-US" altLang="zh-TW" dirty="0" smtClean="0"/>
              <a:t>Linux</a:t>
            </a:r>
            <a:r>
              <a:rPr lang="zh-TW" altLang="en-US" dirty="0" smtClean="0"/>
              <a:t>檔案系統</a:t>
            </a:r>
            <a:endParaRPr lang="zh-TW" altLang="en-US" dirty="0"/>
          </a:p>
        </p:txBody>
      </p:sp>
      <p:sp>
        <p:nvSpPr>
          <p:cNvPr id="2" name="文字版面配置區 1"/>
          <p:cNvSpPr>
            <a:spLocks noGrp="1"/>
          </p:cNvSpPr>
          <p:nvPr>
            <p:ph type="body" idx="1"/>
          </p:nvPr>
        </p:nvSpPr>
        <p:spPr/>
        <p:txBody>
          <a:bodyPr/>
          <a:lstStyle/>
          <a:p>
            <a:endParaRPr lang="zh-TW" altLang="en-US"/>
          </a:p>
        </p:txBody>
      </p:sp>
      <p:pic>
        <p:nvPicPr>
          <p:cNvPr id="4" name="圖片 3"/>
          <p:cNvPicPr>
            <a:picLocks noChangeAspect="1"/>
          </p:cNvPicPr>
          <p:nvPr/>
        </p:nvPicPr>
        <p:blipFill>
          <a:blip r:embed="rId2" cstate="email">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a:ext>
            </a:extLst>
          </a:blip>
          <a:stretch>
            <a:fillRect/>
          </a:stretch>
        </p:blipFill>
        <p:spPr>
          <a:xfrm>
            <a:off x="6948264" y="4283816"/>
            <a:ext cx="1152128" cy="1152128"/>
          </a:xfrm>
          <a:prstGeom prst="rect">
            <a:avLst/>
          </a:prstGeom>
        </p:spPr>
      </p:pic>
    </p:spTree>
    <p:extLst>
      <p:ext uri="{BB962C8B-B14F-4D97-AF65-F5344CB8AC3E}">
        <p14:creationId xmlns:p14="http://schemas.microsoft.com/office/powerpoint/2010/main" val="39148969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什麼是檔案</a:t>
            </a:r>
            <a:r>
              <a:rPr lang="zh-TW" altLang="en-US" dirty="0" smtClean="0"/>
              <a:t>系統</a:t>
            </a:r>
            <a:r>
              <a:rPr lang="en-US" altLang="zh-TW" dirty="0"/>
              <a:t>(File System)</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34</a:t>
            </a:fld>
            <a:endParaRPr lang="zh-TW" altLang="en-US"/>
          </a:p>
        </p:txBody>
      </p:sp>
      <p:sp>
        <p:nvSpPr>
          <p:cNvPr id="6" name="內容版面配置區 5"/>
          <p:cNvSpPr>
            <a:spLocks noGrp="1"/>
          </p:cNvSpPr>
          <p:nvPr>
            <p:ph sz="quarter" idx="1"/>
          </p:nvPr>
        </p:nvSpPr>
        <p:spPr/>
        <p:txBody>
          <a:bodyPr>
            <a:normAutofit lnSpcReduction="10000"/>
          </a:bodyPr>
          <a:lstStyle/>
          <a:p>
            <a:r>
              <a:rPr lang="zh-TW" altLang="en-US" dirty="0"/>
              <a:t>檔案系統</a:t>
            </a:r>
            <a:r>
              <a:rPr lang="zh-TW" altLang="en-US" dirty="0" smtClean="0"/>
              <a:t>是作業系統</a:t>
            </a:r>
            <a:r>
              <a:rPr lang="zh-TW" altLang="en-US" dirty="0"/>
              <a:t>用來存取目錄或檔案資料</a:t>
            </a:r>
            <a:r>
              <a:rPr lang="zh-TW" altLang="en-US" dirty="0" smtClean="0"/>
              <a:t>的機制</a:t>
            </a:r>
            <a:endParaRPr lang="en-US" altLang="zh-TW" dirty="0" smtClean="0"/>
          </a:p>
          <a:p>
            <a:r>
              <a:rPr lang="zh-TW" altLang="en-US" dirty="0"/>
              <a:t>常用類型：</a:t>
            </a:r>
            <a:endParaRPr lang="en-US" altLang="zh-TW" dirty="0"/>
          </a:p>
          <a:p>
            <a:pPr lvl="1"/>
            <a:r>
              <a:rPr lang="zh-TW" altLang="en-US" dirty="0"/>
              <a:t>微軟作業系統常用</a:t>
            </a:r>
            <a:r>
              <a:rPr lang="en-US" altLang="zh-TW" dirty="0"/>
              <a:t>NTFS</a:t>
            </a:r>
          </a:p>
          <a:p>
            <a:pPr lvl="1"/>
            <a:r>
              <a:rPr lang="zh-TW" altLang="en-US" dirty="0"/>
              <a:t>隨身碟常為</a:t>
            </a:r>
            <a:r>
              <a:rPr lang="en-US" altLang="zh-TW" dirty="0"/>
              <a:t>Fat32</a:t>
            </a:r>
          </a:p>
          <a:p>
            <a:pPr lvl="1"/>
            <a:r>
              <a:rPr lang="en-US" altLang="zh-TW" dirty="0"/>
              <a:t>CentOS 6</a:t>
            </a:r>
            <a:r>
              <a:rPr lang="zh-TW" altLang="en-US" dirty="0"/>
              <a:t>使用</a:t>
            </a:r>
            <a:r>
              <a:rPr lang="en-US" altLang="zh-TW" dirty="0"/>
              <a:t>EXT4</a:t>
            </a:r>
          </a:p>
          <a:p>
            <a:pPr lvl="1"/>
            <a:r>
              <a:rPr lang="en-US" altLang="zh-TW" dirty="0"/>
              <a:t>CentOS 7</a:t>
            </a:r>
            <a:r>
              <a:rPr lang="zh-TW" altLang="en-US" dirty="0"/>
              <a:t>則用</a:t>
            </a:r>
            <a:r>
              <a:rPr lang="en-US" altLang="zh-TW" dirty="0"/>
              <a:t>XFS</a:t>
            </a:r>
            <a:endParaRPr lang="zh-TW" altLang="en-US" dirty="0"/>
          </a:p>
          <a:p>
            <a:endParaRPr lang="en-US" altLang="zh-TW" dirty="0" smtClean="0"/>
          </a:p>
          <a:p>
            <a:r>
              <a:rPr lang="zh-TW" altLang="en-US" dirty="0" smtClean="0"/>
              <a:t>檔案系統類型將影響：</a:t>
            </a:r>
            <a:endParaRPr lang="en-US" altLang="zh-TW" dirty="0" smtClean="0"/>
          </a:p>
          <a:p>
            <a:pPr lvl="1"/>
            <a:r>
              <a:rPr lang="zh-TW" altLang="en-US" dirty="0">
                <a:solidFill>
                  <a:srgbClr val="FF0000"/>
                </a:solidFill>
              </a:rPr>
              <a:t>檔案路徑存取</a:t>
            </a:r>
            <a:r>
              <a:rPr lang="zh-TW" altLang="en-US" dirty="0" smtClean="0">
                <a:solidFill>
                  <a:srgbClr val="FF0000"/>
                </a:solidFill>
              </a:rPr>
              <a:t>方式</a:t>
            </a:r>
            <a:endParaRPr lang="en-US" altLang="zh-TW" dirty="0"/>
          </a:p>
          <a:p>
            <a:pPr lvl="1"/>
            <a:r>
              <a:rPr lang="zh-TW" altLang="en-US" dirty="0" smtClean="0"/>
              <a:t>效能與穩定性</a:t>
            </a:r>
            <a:endParaRPr lang="en-US" altLang="zh-TW" dirty="0"/>
          </a:p>
          <a:p>
            <a:pPr lvl="1"/>
            <a:r>
              <a:rPr lang="zh-TW" altLang="en-US" dirty="0" smtClean="0"/>
              <a:t>容量上限</a:t>
            </a:r>
            <a:endParaRPr lang="en-US" altLang="zh-TW" dirty="0" smtClean="0"/>
          </a:p>
          <a:p>
            <a:pPr lvl="1"/>
            <a:r>
              <a:rPr lang="zh-TW" altLang="en-US" dirty="0" smtClean="0"/>
              <a:t>容錯能力</a:t>
            </a:r>
            <a:endParaRPr lang="en-US" altLang="zh-TW" dirty="0" smtClean="0"/>
          </a:p>
          <a:p>
            <a:pPr lvl="1"/>
            <a:endParaRPr lang="en-US" altLang="zh-TW" dirty="0" smtClean="0"/>
          </a:p>
        </p:txBody>
      </p:sp>
      <p:pic>
        <p:nvPicPr>
          <p:cNvPr id="7"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a:ext>
            </a:extLst>
          </a:blip>
          <a:srcRect/>
          <a:stretch>
            <a:fillRect/>
          </a:stretch>
        </p:blipFill>
        <p:spPr bwMode="auto">
          <a:xfrm>
            <a:off x="4644008" y="1998989"/>
            <a:ext cx="4248865" cy="4194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58096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Linux</a:t>
            </a:r>
            <a:r>
              <a:rPr lang="zh-TW" altLang="en-US" smtClean="0"/>
              <a:t>檔案系統</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35</a:t>
            </a:fld>
            <a:endParaRPr lang="zh-TW" altLang="en-US"/>
          </a:p>
        </p:txBody>
      </p:sp>
      <p:sp>
        <p:nvSpPr>
          <p:cNvPr id="4" name="內容版面配置區 3"/>
          <p:cNvSpPr>
            <a:spLocks noGrp="1"/>
          </p:cNvSpPr>
          <p:nvPr>
            <p:ph sz="quarter" idx="1"/>
          </p:nvPr>
        </p:nvSpPr>
        <p:spPr/>
        <p:txBody>
          <a:bodyPr/>
          <a:lstStyle/>
          <a:p>
            <a:r>
              <a:rPr lang="zh-TW" altLang="en-US" dirty="0" smtClean="0"/>
              <a:t>單一樹狀結構，最頂層為根目錄，以 </a:t>
            </a:r>
            <a:r>
              <a:rPr lang="en-US" altLang="zh-TW" dirty="0" smtClean="0"/>
              <a:t>/</a:t>
            </a:r>
            <a:r>
              <a:rPr lang="zh-TW" altLang="en-US" dirty="0" smtClean="0"/>
              <a:t> 表示</a:t>
            </a:r>
            <a:endParaRPr lang="en-US" altLang="zh-TW" dirty="0" smtClean="0"/>
          </a:p>
          <a:p>
            <a:r>
              <a:rPr lang="zh-TW" altLang="en-US" dirty="0" smtClean="0"/>
              <a:t>檔案系統階層標準</a:t>
            </a:r>
            <a:r>
              <a:rPr lang="en-US" altLang="zh-TW" dirty="0" smtClean="0"/>
              <a:t>(FHS)</a:t>
            </a:r>
          </a:p>
          <a:p>
            <a:pPr lvl="1"/>
            <a:r>
              <a:rPr lang="zh-TW" altLang="en-US" dirty="0" smtClean="0"/>
              <a:t>只定義根目錄及下一層目錄的內容</a:t>
            </a:r>
            <a:endParaRPr lang="en-US" altLang="zh-TW" dirty="0" smtClean="0"/>
          </a:p>
          <a:p>
            <a:pPr lvl="1"/>
            <a:r>
              <a:rPr lang="zh-TW" altLang="en-US" dirty="0" smtClean="0"/>
              <a:t>更下層目錄則由各</a:t>
            </a:r>
            <a:r>
              <a:rPr lang="en-US" altLang="zh-TW" dirty="0" smtClean="0"/>
              <a:t>Linux</a:t>
            </a:r>
            <a:r>
              <a:rPr lang="zh-TW" altLang="en-US" dirty="0" smtClean="0"/>
              <a:t>發行版本自行定義</a:t>
            </a:r>
            <a:endParaRPr lang="en-US" altLang="zh-TW" dirty="0" smtClean="0"/>
          </a:p>
          <a:p>
            <a:endParaRPr lang="zh-TW" altLang="en-US" dirty="0"/>
          </a:p>
        </p:txBody>
      </p:sp>
      <p:pic>
        <p:nvPicPr>
          <p:cNvPr id="5" name="Picture 2" descr="partition"/>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47664" y="3397629"/>
            <a:ext cx="5688632" cy="3023664"/>
          </a:xfrm>
          <a:prstGeom prst="rect">
            <a:avLst/>
          </a:prstGeom>
          <a:noFill/>
          <a:extLst>
            <a:ext uri="{909E8E84-426E-40DD-AFC4-6F175D3DCCD1}">
              <a14:hiddenFill xmlns:a14="http://schemas.microsoft.com/office/drawing/2010/main">
                <a:solidFill>
                  <a:srgbClr val="FFFFFF"/>
                </a:solidFill>
              </a14:hiddenFill>
            </a:ext>
          </a:extLst>
        </p:spPr>
      </p:pic>
      <p:sp>
        <p:nvSpPr>
          <p:cNvPr id="6" name="圓角矩形 5"/>
          <p:cNvSpPr/>
          <p:nvPr/>
        </p:nvSpPr>
        <p:spPr>
          <a:xfrm>
            <a:off x="1403648" y="3397629"/>
            <a:ext cx="5832648" cy="2047595"/>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7380312" y="4052094"/>
            <a:ext cx="1107996" cy="369332"/>
          </a:xfrm>
          <a:prstGeom prst="rect">
            <a:avLst/>
          </a:prstGeom>
        </p:spPr>
        <p:txBody>
          <a:bodyPr wrap="none">
            <a:spAutoFit/>
          </a:bodyPr>
          <a:lstStyle/>
          <a:p>
            <a:r>
              <a:rPr lang="en-US" altLang="zh-TW" dirty="0" smtClean="0">
                <a:solidFill>
                  <a:srgbClr val="FF0000"/>
                </a:solidFill>
              </a:rPr>
              <a:t>FHS</a:t>
            </a:r>
            <a:r>
              <a:rPr lang="zh-TW" altLang="en-US" dirty="0" smtClean="0">
                <a:solidFill>
                  <a:srgbClr val="FF0000"/>
                </a:solidFill>
              </a:rPr>
              <a:t>範圍</a:t>
            </a:r>
            <a:endParaRPr lang="zh-TW" altLang="en-US" dirty="0">
              <a:solidFill>
                <a:srgbClr val="FF0000"/>
              </a:solidFill>
            </a:endParaRPr>
          </a:p>
        </p:txBody>
      </p:sp>
    </p:spTree>
    <p:extLst>
      <p:ext uri="{BB962C8B-B14F-4D97-AF65-F5344CB8AC3E}">
        <p14:creationId xmlns:p14="http://schemas.microsoft.com/office/powerpoint/2010/main" val="84184823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家目錄</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36</a:t>
            </a:fld>
            <a:endParaRPr lang="zh-TW" altLang="en-US"/>
          </a:p>
        </p:txBody>
      </p:sp>
      <p:sp>
        <p:nvSpPr>
          <p:cNvPr id="4" name="內容版面配置區 3"/>
          <p:cNvSpPr>
            <a:spLocks noGrp="1"/>
          </p:cNvSpPr>
          <p:nvPr>
            <p:ph sz="quarter" idx="1"/>
          </p:nvPr>
        </p:nvSpPr>
        <p:spPr/>
        <p:txBody>
          <a:bodyPr/>
          <a:lstStyle/>
          <a:p>
            <a:r>
              <a:rPr lang="zh-TW" altLang="en-US" dirty="0" smtClean="0"/>
              <a:t>每個</a:t>
            </a:r>
            <a:r>
              <a:rPr lang="zh-TW" altLang="en-US" dirty="0"/>
              <a:t>使用者</a:t>
            </a:r>
            <a:r>
              <a:rPr lang="zh-TW" altLang="en-US" dirty="0" smtClean="0"/>
              <a:t>帳號會被指定</a:t>
            </a:r>
            <a:r>
              <a:rPr lang="zh-TW" altLang="en-US" dirty="0"/>
              <a:t>一個家</a:t>
            </a:r>
            <a:r>
              <a:rPr lang="zh-TW" altLang="en-US" dirty="0" smtClean="0"/>
              <a:t>目錄</a:t>
            </a:r>
            <a:endParaRPr lang="en-US" altLang="zh-TW" dirty="0" smtClean="0"/>
          </a:p>
          <a:p>
            <a:pPr lvl="1"/>
            <a:r>
              <a:rPr lang="zh-TW" altLang="en-US" dirty="0" smtClean="0"/>
              <a:t>一</a:t>
            </a:r>
            <a:r>
              <a:rPr lang="zh-TW" altLang="en-US" dirty="0"/>
              <a:t>般</a:t>
            </a:r>
            <a:r>
              <a:rPr lang="zh-TW" altLang="en-US" dirty="0" smtClean="0"/>
              <a:t>使用者帳號的家目錄為 </a:t>
            </a:r>
            <a:r>
              <a:rPr lang="en-US" altLang="zh-TW" dirty="0" smtClean="0">
                <a:solidFill>
                  <a:srgbClr val="FF0000"/>
                </a:solidFill>
              </a:rPr>
              <a:t>/home/</a:t>
            </a:r>
            <a:r>
              <a:rPr lang="zh-TW" altLang="en-US" dirty="0" smtClean="0">
                <a:solidFill>
                  <a:srgbClr val="FF0000"/>
                </a:solidFill>
              </a:rPr>
              <a:t>帳號</a:t>
            </a:r>
            <a:r>
              <a:rPr lang="en-US" altLang="zh-TW" dirty="0" smtClean="0">
                <a:solidFill>
                  <a:srgbClr val="FF0000"/>
                </a:solidFill>
              </a:rPr>
              <a:t>/</a:t>
            </a:r>
            <a:endParaRPr lang="en-US" altLang="zh-TW" dirty="0" smtClean="0"/>
          </a:p>
          <a:p>
            <a:pPr lvl="2"/>
            <a:r>
              <a:rPr lang="zh-TW" altLang="en-US" dirty="0" smtClean="0"/>
              <a:t>例如 </a:t>
            </a:r>
            <a:r>
              <a:rPr lang="en-US" altLang="zh-TW" dirty="0" smtClean="0"/>
              <a:t>jack</a:t>
            </a:r>
            <a:r>
              <a:rPr lang="zh-TW" altLang="en-US" dirty="0" smtClean="0"/>
              <a:t>帳號的家目錄為 </a:t>
            </a:r>
            <a:r>
              <a:rPr lang="en-US" altLang="zh-TW" dirty="0" smtClean="0"/>
              <a:t>/home/jack/</a:t>
            </a:r>
          </a:p>
          <a:p>
            <a:pPr lvl="1"/>
            <a:r>
              <a:rPr lang="zh-TW" altLang="en-US" dirty="0" smtClean="0"/>
              <a:t>系統</a:t>
            </a:r>
            <a:r>
              <a:rPr lang="zh-TW" altLang="en-US" dirty="0"/>
              <a:t>管理</a:t>
            </a:r>
            <a:r>
              <a:rPr lang="zh-TW" altLang="en-US" dirty="0" smtClean="0"/>
              <a:t>者帳號</a:t>
            </a:r>
            <a:r>
              <a:rPr lang="en-US" altLang="zh-TW" dirty="0" smtClean="0"/>
              <a:t>root</a:t>
            </a:r>
            <a:r>
              <a:rPr lang="zh-TW" altLang="en-US" dirty="0" smtClean="0"/>
              <a:t>的家目錄為 </a:t>
            </a:r>
            <a:r>
              <a:rPr lang="en-US" altLang="zh-TW" dirty="0" smtClean="0">
                <a:solidFill>
                  <a:srgbClr val="FF0000"/>
                </a:solidFill>
              </a:rPr>
              <a:t>/root/</a:t>
            </a:r>
            <a:endParaRPr lang="en-US" altLang="zh-TW" dirty="0" smtClean="0"/>
          </a:p>
          <a:p>
            <a:endParaRPr lang="en-US" altLang="zh-TW" dirty="0" smtClean="0"/>
          </a:p>
          <a:p>
            <a:r>
              <a:rPr lang="zh-TW" altLang="en-US" dirty="0"/>
              <a:t>帳號啟動</a:t>
            </a:r>
            <a:r>
              <a:rPr lang="en-US" altLang="zh-TW" dirty="0"/>
              <a:t>Shell</a:t>
            </a:r>
            <a:r>
              <a:rPr lang="zh-TW" altLang="en-US" dirty="0" smtClean="0"/>
              <a:t>時，預設在家目錄位置</a:t>
            </a:r>
            <a:endParaRPr lang="en-US" altLang="zh-TW" dirty="0" smtClean="0"/>
          </a:p>
          <a:p>
            <a:endParaRPr lang="en-US" altLang="zh-TW" dirty="0" smtClean="0"/>
          </a:p>
          <a:p>
            <a:r>
              <a:rPr lang="zh-TW" altLang="en-US" dirty="0" smtClean="0"/>
              <a:t>也可</a:t>
            </a:r>
            <a:r>
              <a:rPr lang="zh-TW" altLang="en-US" dirty="0"/>
              <a:t>用 </a:t>
            </a:r>
            <a:r>
              <a:rPr lang="en-US" altLang="zh-TW" dirty="0"/>
              <a:t>~</a:t>
            </a:r>
            <a:r>
              <a:rPr lang="zh-TW" altLang="en-US" dirty="0"/>
              <a:t> 代表該帳號的家</a:t>
            </a:r>
            <a:r>
              <a:rPr lang="zh-TW" altLang="en-US" dirty="0" smtClean="0"/>
              <a:t>目錄路徑</a:t>
            </a:r>
            <a:endParaRPr lang="en-US" altLang="zh-TW" dirty="0" smtClean="0"/>
          </a:p>
          <a:p>
            <a:pPr lvl="1"/>
            <a:r>
              <a:rPr lang="zh-TW" altLang="en-US" dirty="0" smtClean="0"/>
              <a:t>例如 </a:t>
            </a:r>
            <a:r>
              <a:rPr lang="en-US" altLang="zh-TW" dirty="0" smtClean="0"/>
              <a:t>~/file1.txt </a:t>
            </a:r>
            <a:r>
              <a:rPr lang="zh-TW" altLang="en-US" dirty="0" smtClean="0"/>
              <a:t>表示家目錄內的</a:t>
            </a:r>
            <a:r>
              <a:rPr lang="en-US" altLang="zh-TW" dirty="0" smtClean="0"/>
              <a:t>file1.txt</a:t>
            </a:r>
          </a:p>
          <a:p>
            <a:endParaRPr lang="en-US" altLang="zh-TW" dirty="0" smtClean="0"/>
          </a:p>
          <a:p>
            <a:endParaRPr lang="en-US" altLang="zh-TW" dirty="0"/>
          </a:p>
          <a:p>
            <a:endParaRPr lang="zh-TW"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604776" y="5013176"/>
            <a:ext cx="1224136" cy="122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7308304" y="1988840"/>
            <a:ext cx="864096" cy="4320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t>/</a:t>
            </a:r>
            <a:endParaRPr lang="zh-TW" altLang="en-US" dirty="0"/>
          </a:p>
        </p:txBody>
      </p:sp>
      <p:sp>
        <p:nvSpPr>
          <p:cNvPr id="7" name="矩形 6"/>
          <p:cNvSpPr/>
          <p:nvPr/>
        </p:nvSpPr>
        <p:spPr>
          <a:xfrm>
            <a:off x="6732240" y="2852936"/>
            <a:ext cx="864096" cy="4320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t>root</a:t>
            </a:r>
            <a:endParaRPr lang="zh-TW" altLang="en-US" dirty="0"/>
          </a:p>
        </p:txBody>
      </p:sp>
      <p:sp>
        <p:nvSpPr>
          <p:cNvPr id="8" name="矩形 7"/>
          <p:cNvSpPr/>
          <p:nvPr/>
        </p:nvSpPr>
        <p:spPr>
          <a:xfrm>
            <a:off x="7812360" y="2852936"/>
            <a:ext cx="864096" cy="4320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t>home</a:t>
            </a:r>
            <a:endParaRPr lang="zh-TW" altLang="en-US" dirty="0"/>
          </a:p>
        </p:txBody>
      </p:sp>
      <p:sp>
        <p:nvSpPr>
          <p:cNvPr id="9" name="矩形 8"/>
          <p:cNvSpPr/>
          <p:nvPr/>
        </p:nvSpPr>
        <p:spPr>
          <a:xfrm>
            <a:off x="7308304" y="3789040"/>
            <a:ext cx="864096" cy="4320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t>jack</a:t>
            </a:r>
            <a:endParaRPr lang="zh-TW" altLang="en-US" dirty="0"/>
          </a:p>
        </p:txBody>
      </p:sp>
      <p:sp>
        <p:nvSpPr>
          <p:cNvPr id="10" name="矩形 9"/>
          <p:cNvSpPr/>
          <p:nvPr/>
        </p:nvSpPr>
        <p:spPr>
          <a:xfrm>
            <a:off x="8244408" y="3789040"/>
            <a:ext cx="864096" cy="4320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err="1" smtClean="0"/>
              <a:t>mary</a:t>
            </a:r>
            <a:endParaRPr lang="zh-TW" altLang="en-US" dirty="0"/>
          </a:p>
        </p:txBody>
      </p:sp>
      <p:cxnSp>
        <p:nvCxnSpPr>
          <p:cNvPr id="11" name="直線接點 10"/>
          <p:cNvCxnSpPr>
            <a:stCxn id="5" idx="2"/>
            <a:endCxn id="7" idx="0"/>
          </p:cNvCxnSpPr>
          <p:nvPr/>
        </p:nvCxnSpPr>
        <p:spPr>
          <a:xfrm flipH="1">
            <a:off x="7164288" y="2420888"/>
            <a:ext cx="576064" cy="43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接點 12"/>
          <p:cNvCxnSpPr>
            <a:stCxn id="5" idx="2"/>
            <a:endCxn id="8" idx="0"/>
          </p:cNvCxnSpPr>
          <p:nvPr/>
        </p:nvCxnSpPr>
        <p:spPr>
          <a:xfrm>
            <a:off x="7740352" y="2420888"/>
            <a:ext cx="504056" cy="43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接點 15"/>
          <p:cNvCxnSpPr>
            <a:stCxn id="8" idx="2"/>
            <a:endCxn id="9" idx="0"/>
          </p:cNvCxnSpPr>
          <p:nvPr/>
        </p:nvCxnSpPr>
        <p:spPr>
          <a:xfrm flipH="1">
            <a:off x="7740352" y="3284984"/>
            <a:ext cx="504056" cy="5040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接點 17"/>
          <p:cNvCxnSpPr>
            <a:stCxn id="10" idx="0"/>
            <a:endCxn id="8" idx="2"/>
          </p:cNvCxnSpPr>
          <p:nvPr/>
        </p:nvCxnSpPr>
        <p:spPr>
          <a:xfrm flipH="1" flipV="1">
            <a:off x="8244408" y="3284984"/>
            <a:ext cx="432048" cy="504056"/>
          </a:xfrm>
          <a:prstGeom prst="line">
            <a:avLst/>
          </a:prstGeom>
        </p:spPr>
        <p:style>
          <a:lnRef idx="1">
            <a:schemeClr val="accent1"/>
          </a:lnRef>
          <a:fillRef idx="0">
            <a:schemeClr val="accent1"/>
          </a:fillRef>
          <a:effectRef idx="0">
            <a:schemeClr val="accent1"/>
          </a:effectRef>
          <a:fontRef idx="minor">
            <a:schemeClr val="tx1"/>
          </a:fontRef>
        </p:style>
      </p:cxnSp>
      <p:pic>
        <p:nvPicPr>
          <p:cNvPr id="2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5373215"/>
            <a:ext cx="4648200" cy="1228725"/>
          </a:xfrm>
          <a:prstGeom prst="rect">
            <a:avLst/>
          </a:prstGeom>
          <a:ln/>
        </p:spPr>
        <p:style>
          <a:lnRef idx="2">
            <a:schemeClr val="dk1"/>
          </a:lnRef>
          <a:fillRef idx="1">
            <a:schemeClr val="lt1"/>
          </a:fillRef>
          <a:effectRef idx="0">
            <a:schemeClr val="dk1"/>
          </a:effectRef>
          <a:fontRef idx="minor">
            <a:schemeClr val="dk1"/>
          </a:fontRef>
        </p:style>
      </p:pic>
      <p:pic>
        <p:nvPicPr>
          <p:cNvPr id="12" name="圖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04448" y="4174785"/>
            <a:ext cx="360070" cy="457232"/>
          </a:xfrm>
          <a:prstGeom prst="rect">
            <a:avLst/>
          </a:prstGeom>
        </p:spPr>
      </p:pic>
      <p:pic>
        <p:nvPicPr>
          <p:cNvPr id="14" name="圖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95240" y="4149079"/>
            <a:ext cx="340069" cy="482937"/>
          </a:xfrm>
          <a:prstGeom prst="rect">
            <a:avLst/>
          </a:prstGeom>
        </p:spPr>
      </p:pic>
      <p:cxnSp>
        <p:nvCxnSpPr>
          <p:cNvPr id="17" name="直線單箭頭接點 16"/>
          <p:cNvCxnSpPr/>
          <p:nvPr/>
        </p:nvCxnSpPr>
        <p:spPr>
          <a:xfrm flipH="1" flipV="1">
            <a:off x="2977902" y="6059586"/>
            <a:ext cx="369962" cy="249734"/>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1" name="矩形 20"/>
          <p:cNvSpPr/>
          <p:nvPr/>
        </p:nvSpPr>
        <p:spPr>
          <a:xfrm>
            <a:off x="3262789" y="6124654"/>
            <a:ext cx="87716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zh-TW" altLang="en-US" dirty="0"/>
              <a:t>家目錄</a:t>
            </a:r>
          </a:p>
        </p:txBody>
      </p:sp>
      <p:pic>
        <p:nvPicPr>
          <p:cNvPr id="22" name="圖片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4624" y="3174524"/>
            <a:ext cx="554219" cy="427216"/>
          </a:xfrm>
          <a:prstGeom prst="rect">
            <a:avLst/>
          </a:prstGeom>
        </p:spPr>
      </p:pic>
    </p:spTree>
    <p:extLst>
      <p:ext uri="{BB962C8B-B14F-4D97-AF65-F5344CB8AC3E}">
        <p14:creationId xmlns:p14="http://schemas.microsoft.com/office/powerpoint/2010/main" val="39594928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Linux</a:t>
            </a:r>
            <a:r>
              <a:rPr lang="zh-TW" altLang="en-US" dirty="0"/>
              <a:t>重要的系統目錄</a:t>
            </a:r>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37</a:t>
            </a:fld>
            <a:endParaRPr lang="zh-TW" altLang="en-US"/>
          </a:p>
        </p:txBody>
      </p:sp>
      <p:graphicFrame>
        <p:nvGraphicFramePr>
          <p:cNvPr id="5" name="內容版面配置區 4"/>
          <p:cNvGraphicFramePr>
            <a:graphicFrameLocks noGrp="1"/>
          </p:cNvGraphicFramePr>
          <p:nvPr>
            <p:ph sz="quarter" idx="1"/>
            <p:extLst>
              <p:ext uri="{D42A27DB-BD31-4B8C-83A1-F6EECF244321}">
                <p14:modId xmlns:p14="http://schemas.microsoft.com/office/powerpoint/2010/main" val="2039231004"/>
              </p:ext>
            </p:extLst>
          </p:nvPr>
        </p:nvGraphicFramePr>
        <p:xfrm>
          <a:off x="936282" y="1208112"/>
          <a:ext cx="6982460" cy="5029200"/>
        </p:xfrm>
        <a:graphic>
          <a:graphicData uri="http://schemas.openxmlformats.org/drawingml/2006/table">
            <a:tbl>
              <a:tblPr firstRow="1" bandRow="1">
                <a:tableStyleId>{69012ECD-51FC-41F1-AA8D-1B2483CD663E}</a:tableStyleId>
              </a:tblPr>
              <a:tblGrid>
                <a:gridCol w="1052830">
                  <a:extLst>
                    <a:ext uri="{9D8B030D-6E8A-4147-A177-3AD203B41FA5}">
                      <a16:colId xmlns="" xmlns:a16="http://schemas.microsoft.com/office/drawing/2014/main" val="20000"/>
                    </a:ext>
                  </a:extLst>
                </a:gridCol>
                <a:gridCol w="5929630">
                  <a:extLst>
                    <a:ext uri="{9D8B030D-6E8A-4147-A177-3AD203B41FA5}">
                      <a16:colId xmlns="" xmlns:a16="http://schemas.microsoft.com/office/drawing/2014/main" val="20001"/>
                    </a:ext>
                  </a:extLst>
                </a:gridCol>
              </a:tblGrid>
              <a:tr h="185843">
                <a:tc>
                  <a:txBody>
                    <a:bodyPr/>
                    <a:lstStyle/>
                    <a:p>
                      <a:r>
                        <a:rPr lang="zh-TW" altLang="en-US" sz="1600" dirty="0" smtClean="0"/>
                        <a:t>目錄名稱</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說明</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1858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smtClean="0"/>
                        <a:t>/</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600" dirty="0" smtClean="0"/>
                        <a:t>根目錄</a:t>
                      </a:r>
                      <a:endParaRPr lang="zh-TW" altLang="zh-TW" sz="1600" b="1"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1990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smtClean="0"/>
                        <a:t>/home/  </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rtl="0"/>
                      <a:r>
                        <a:rPr lang="zh-TW" altLang="en-US" sz="1600" dirty="0" smtClean="0"/>
                        <a:t>各個帳號家目錄的集中地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1858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smtClean="0"/>
                        <a:t>/root/</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smtClean="0"/>
                        <a:t>root</a:t>
                      </a:r>
                      <a:r>
                        <a:rPr lang="zh-TW" altLang="zh-TW" sz="1600" dirty="0" smtClean="0"/>
                        <a:t>帳號的家目錄</a:t>
                      </a:r>
                      <a:endParaRPr lang="zh-TW" altLang="zh-TW" sz="1600" b="1"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1858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smtClean="0"/>
                        <a:t>/bin/</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600" dirty="0" smtClean="0"/>
                        <a:t>存放系統中最常用的基本使用者指令</a:t>
                      </a:r>
                      <a:r>
                        <a:rPr lang="en-US" altLang="zh-TW" sz="1600" dirty="0" smtClean="0"/>
                        <a:t>(</a:t>
                      </a:r>
                      <a:r>
                        <a:rPr lang="zh-TW" altLang="zh-TW" sz="1600" dirty="0" smtClean="0"/>
                        <a:t>二進位</a:t>
                      </a:r>
                      <a:r>
                        <a:rPr lang="en-US" altLang="zh-TW" sz="1600" dirty="0" smtClean="0"/>
                        <a:t>)</a:t>
                      </a:r>
                      <a:endParaRPr lang="zh-TW" altLang="zh-TW" sz="1600" b="1"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r h="1858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smtClean="0"/>
                        <a:t>/</a:t>
                      </a:r>
                      <a:r>
                        <a:rPr lang="en-US" altLang="zh-TW" sz="1600" dirty="0" err="1" smtClean="0"/>
                        <a:t>sbin</a:t>
                      </a:r>
                      <a:r>
                        <a:rPr lang="en-US" altLang="zh-TW" sz="1600" dirty="0" smtClean="0"/>
                        <a:t>/</a:t>
                      </a:r>
                      <a:endParaRPr lang="zh-TW" altLang="en-US" sz="1600" b="1"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600" dirty="0" smtClean="0"/>
                        <a:t>基本的系統管理者指令，例如</a:t>
                      </a:r>
                      <a:r>
                        <a:rPr lang="en-US" altLang="zh-TW" sz="1600" dirty="0" err="1" smtClean="0"/>
                        <a:t>fdisk</a:t>
                      </a:r>
                      <a:endParaRPr lang="zh-TW" altLang="zh-TW" sz="1600" b="1"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5"/>
                  </a:ext>
                </a:extLst>
              </a:tr>
              <a:tr h="1858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smtClean="0"/>
                        <a:t>/lib/</a:t>
                      </a:r>
                      <a:endParaRPr lang="zh-TW" altLang="en-US" sz="1600" b="1"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600" dirty="0" smtClean="0"/>
                        <a:t>存放基本的函式庫及核心模組</a:t>
                      </a:r>
                      <a:r>
                        <a:rPr lang="zh-TW" altLang="en-US" sz="1600" dirty="0" smtClean="0"/>
                        <a:t>驅動</a:t>
                      </a:r>
                      <a:endParaRPr lang="zh-TW" altLang="zh-TW" sz="1600" b="1"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6"/>
                  </a:ext>
                </a:extLst>
              </a:tr>
              <a:tr h="1858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smtClean="0"/>
                        <a:t>/</a:t>
                      </a:r>
                      <a:r>
                        <a:rPr lang="en-US" altLang="zh-TW" sz="1600" dirty="0" err="1" smtClean="0"/>
                        <a:t>usr</a:t>
                      </a:r>
                      <a:r>
                        <a:rPr lang="en-US" altLang="zh-TW" sz="1600" dirty="0" smtClean="0"/>
                        <a:t>/</a:t>
                      </a:r>
                      <a:endParaRPr lang="zh-TW" altLang="en-US" sz="1600" b="1"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包含系統的主要程序、圖形介面所需的檔案、自行安裝的軟體等</a:t>
                      </a:r>
                      <a:endParaRPr lang="zh-TW" altLang="en-US" sz="1600" b="1"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7"/>
                  </a:ext>
                </a:extLst>
              </a:tr>
              <a:tr h="1858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smtClean="0"/>
                        <a:t>/</a:t>
                      </a:r>
                      <a:r>
                        <a:rPr lang="en-US" altLang="zh-TW" sz="1600" dirty="0" err="1" smtClean="0"/>
                        <a:t>tmp</a:t>
                      </a:r>
                      <a:r>
                        <a:rPr lang="en-US" altLang="zh-TW" sz="1600" dirty="0" smtClean="0"/>
                        <a:t>/</a:t>
                      </a:r>
                      <a:endParaRPr lang="zh-TW" altLang="en-US" sz="1600" b="1"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存放暫存檔案，所有使用者對該目錄都具有讀寫權限</a:t>
                      </a:r>
                      <a:endParaRPr lang="zh-TW" altLang="en-US" sz="1600" b="1"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8"/>
                  </a:ext>
                </a:extLst>
              </a:tr>
              <a:tr h="1858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smtClean="0"/>
                        <a:t>/</a:t>
                      </a:r>
                      <a:r>
                        <a:rPr lang="en-US" altLang="zh-TW" sz="1600" dirty="0" err="1" smtClean="0"/>
                        <a:t>dev</a:t>
                      </a:r>
                      <a:r>
                        <a:rPr lang="en-US" altLang="zh-TW" sz="1600" dirty="0" smtClean="0"/>
                        <a:t>/</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600" dirty="0" smtClean="0"/>
                        <a:t>存放裝置檔案</a:t>
                      </a:r>
                      <a:r>
                        <a:rPr lang="en-US" altLang="zh-TW" sz="1600" dirty="0" smtClean="0"/>
                        <a:t>(device</a:t>
                      </a:r>
                      <a:r>
                        <a:rPr lang="zh-TW" altLang="zh-TW" sz="1600" dirty="0" smtClean="0"/>
                        <a:t> </a:t>
                      </a:r>
                      <a:r>
                        <a:rPr lang="en-US" altLang="zh-TW" sz="1600" dirty="0" smtClean="0"/>
                        <a:t>file)</a:t>
                      </a:r>
                      <a:r>
                        <a:rPr lang="zh-TW" altLang="zh-TW" sz="1600" dirty="0" smtClean="0"/>
                        <a:t>，包括鍵盤滑鼠、硬碟、</a:t>
                      </a:r>
                      <a:r>
                        <a:rPr lang="en-US" altLang="zh-TW" sz="1600" dirty="0" smtClean="0"/>
                        <a:t>USB</a:t>
                      </a:r>
                      <a:r>
                        <a:rPr lang="zh-TW" altLang="zh-TW" sz="1600" dirty="0" smtClean="0"/>
                        <a:t>等</a:t>
                      </a:r>
                      <a:endParaRPr lang="zh-TW" altLang="zh-TW" sz="1600" b="1"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58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smtClean="0"/>
                        <a:t>/</a:t>
                      </a:r>
                      <a:r>
                        <a:rPr lang="en-US" altLang="zh-TW" sz="1600" dirty="0" err="1" smtClean="0"/>
                        <a:t>etc</a:t>
                      </a:r>
                      <a:r>
                        <a:rPr lang="en-US" altLang="zh-TW" sz="1600" dirty="0" smtClean="0"/>
                        <a:t>/</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存放系統的設定檔案，例如使用者帳戶資訊、主機名稱等</a:t>
                      </a:r>
                      <a:endParaRPr lang="zh-TW" altLang="en-US" sz="1600" b="1"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58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smtClean="0"/>
                        <a:t>/</a:t>
                      </a:r>
                      <a:r>
                        <a:rPr lang="en-US" altLang="zh-TW" sz="1600" dirty="0" err="1" smtClean="0"/>
                        <a:t>var</a:t>
                      </a:r>
                      <a:r>
                        <a:rPr lang="en-US" altLang="zh-TW" sz="1600" dirty="0" smtClean="0"/>
                        <a:t>/</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存放長度可變的檔案，例如伺服器的記錄檔案</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58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smtClean="0"/>
                        <a:t>/sys/</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內含檔案用來檢視及設定系統硬體資訊</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58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smtClean="0"/>
                        <a:t>/</a:t>
                      </a:r>
                      <a:r>
                        <a:rPr lang="en-US" altLang="zh-TW" sz="1600" dirty="0" err="1" smtClean="0"/>
                        <a:t>mnt</a:t>
                      </a:r>
                      <a:r>
                        <a:rPr lang="en-US" altLang="zh-TW" sz="1600" dirty="0" smtClean="0"/>
                        <a:t>/</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光碟或其他媒體預設掛載點</a:t>
                      </a:r>
                      <a:r>
                        <a:rPr lang="en-US" altLang="zh-TW" sz="1600" dirty="0" smtClean="0"/>
                        <a:t>(mount point)</a:t>
                      </a:r>
                      <a:r>
                        <a:rPr lang="zh-TW" altLang="en-US" sz="1600" dirty="0" smtClean="0"/>
                        <a:t>的地方</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58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smtClean="0"/>
                        <a:t>/opt/</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600" dirty="0" smtClean="0"/>
                        <a:t>作為</a:t>
                      </a:r>
                      <a:r>
                        <a:rPr lang="en-US" altLang="zh-TW" sz="1600" dirty="0" smtClean="0"/>
                        <a:t>optional</a:t>
                      </a:r>
                      <a:r>
                        <a:rPr lang="zh-TW" altLang="zh-TW" sz="1600" dirty="0" smtClean="0"/>
                        <a:t>檔案和程式的存放目錄</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78748777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路徑表達方法</a:t>
            </a:r>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38</a:t>
            </a:fld>
            <a:endParaRPr lang="zh-TW" altLang="en-US"/>
          </a:p>
        </p:txBody>
      </p:sp>
      <p:sp>
        <p:nvSpPr>
          <p:cNvPr id="4" name="內容版面配置區 3"/>
          <p:cNvSpPr>
            <a:spLocks noGrp="1"/>
          </p:cNvSpPr>
          <p:nvPr>
            <p:ph sz="quarter" idx="1"/>
          </p:nvPr>
        </p:nvSpPr>
        <p:spPr/>
        <p:txBody>
          <a:bodyPr>
            <a:normAutofit/>
          </a:bodyPr>
          <a:lstStyle/>
          <a:p>
            <a:r>
              <a:rPr lang="zh-TW" altLang="en-US" dirty="0"/>
              <a:t>指令、路徑、檔案及目錄名稱</a:t>
            </a:r>
            <a:r>
              <a:rPr lang="zh-TW" altLang="en-US" u="sng" dirty="0">
                <a:solidFill>
                  <a:srgbClr val="FF0000"/>
                </a:solidFill>
              </a:rPr>
              <a:t>一律區分大小寫</a:t>
            </a:r>
            <a:endParaRPr lang="en-US" altLang="zh-TW" u="sng" dirty="0">
              <a:solidFill>
                <a:srgbClr val="FF0000"/>
              </a:solidFill>
            </a:endParaRPr>
          </a:p>
          <a:p>
            <a:r>
              <a:rPr lang="zh-TW" altLang="en-US" dirty="0" smtClean="0"/>
              <a:t>以 </a:t>
            </a:r>
            <a:r>
              <a:rPr lang="en-US" altLang="zh-TW" dirty="0"/>
              <a:t>/ </a:t>
            </a:r>
            <a:r>
              <a:rPr lang="zh-TW" altLang="en-US" dirty="0"/>
              <a:t>間隔上層目錄與下層</a:t>
            </a:r>
            <a:r>
              <a:rPr lang="zh-TW" altLang="en-US" dirty="0" smtClean="0"/>
              <a:t>目錄</a:t>
            </a:r>
            <a:endParaRPr lang="en-US" altLang="zh-TW" dirty="0" smtClean="0"/>
          </a:p>
          <a:p>
            <a:r>
              <a:rPr lang="en-US" altLang="zh-TW" dirty="0" smtClean="0"/>
              <a:t>Linux</a:t>
            </a:r>
            <a:r>
              <a:rPr lang="zh-TW" altLang="en-US" dirty="0" smtClean="0"/>
              <a:t>檔案常不使用</a:t>
            </a:r>
            <a:r>
              <a:rPr lang="zh-TW" altLang="en-US" dirty="0"/>
              <a:t>附</a:t>
            </a:r>
            <a:r>
              <a:rPr lang="zh-TW" altLang="en-US" dirty="0" smtClean="0"/>
              <a:t>檔名，尤其是執行檔</a:t>
            </a:r>
            <a:endParaRPr lang="en-US" altLang="zh-TW" dirty="0" smtClean="0"/>
          </a:p>
          <a:p>
            <a:pPr lvl="1"/>
            <a:r>
              <a:rPr lang="zh-TW" altLang="en-US" dirty="0" smtClean="0"/>
              <a:t>系統會利用屬性</a:t>
            </a:r>
            <a:r>
              <a:rPr lang="en-US" altLang="zh-TW" dirty="0"/>
              <a:t>(metadata</a:t>
            </a:r>
            <a:r>
              <a:rPr lang="en-US" altLang="zh-TW" dirty="0" smtClean="0"/>
              <a:t>)</a:t>
            </a:r>
            <a:r>
              <a:rPr lang="zh-TW" altLang="en-US" dirty="0" smtClean="0"/>
              <a:t>來記錄檔案類型</a:t>
            </a:r>
            <a:r>
              <a:rPr lang="zh-TW" altLang="en-US" dirty="0"/>
              <a:t>、權限</a:t>
            </a:r>
            <a:r>
              <a:rPr lang="zh-TW" altLang="en-US" dirty="0" smtClean="0"/>
              <a:t>、修改時間，及檔案大小等</a:t>
            </a:r>
            <a:endParaRPr lang="en-US" altLang="zh-TW" dirty="0" smtClean="0"/>
          </a:p>
          <a:p>
            <a:r>
              <a:rPr lang="zh-TW" altLang="en-US" dirty="0" smtClean="0"/>
              <a:t>目錄</a:t>
            </a:r>
            <a:r>
              <a:rPr lang="zh-TW" altLang="en-US" dirty="0"/>
              <a:t>路徑的尾端可</a:t>
            </a:r>
            <a:r>
              <a:rPr lang="zh-TW" altLang="en-US" dirty="0" smtClean="0"/>
              <a:t>加上 </a:t>
            </a:r>
            <a:r>
              <a:rPr lang="en-US" altLang="zh-TW" dirty="0" smtClean="0"/>
              <a:t>/</a:t>
            </a:r>
            <a:r>
              <a:rPr lang="zh-TW" altLang="en-US" dirty="0" smtClean="0"/>
              <a:t> 以</a:t>
            </a:r>
            <a:r>
              <a:rPr lang="zh-TW" altLang="en-US" dirty="0"/>
              <a:t>輔助</a:t>
            </a:r>
            <a:r>
              <a:rPr lang="en-US" altLang="zh-TW" dirty="0"/>
              <a:t>(</a:t>
            </a:r>
            <a:r>
              <a:rPr lang="zh-TW" altLang="en-US" dirty="0"/>
              <a:t>人</a:t>
            </a:r>
            <a:r>
              <a:rPr lang="en-US" altLang="zh-TW" dirty="0" smtClean="0"/>
              <a:t>)</a:t>
            </a:r>
            <a:r>
              <a:rPr lang="zh-TW" altLang="en-US" dirty="0" smtClean="0"/>
              <a:t>辨識</a:t>
            </a:r>
            <a:endParaRPr lang="en-US" altLang="zh-TW" dirty="0" smtClean="0"/>
          </a:p>
          <a:p>
            <a:r>
              <a:rPr lang="zh-TW" altLang="en-US" dirty="0" smtClean="0"/>
              <a:t>路徑</a:t>
            </a:r>
            <a:r>
              <a:rPr lang="zh-TW" altLang="en-US" dirty="0"/>
              <a:t>範例</a:t>
            </a:r>
            <a:r>
              <a:rPr lang="en-US" altLang="zh-TW" dirty="0"/>
              <a:t>:</a:t>
            </a:r>
          </a:p>
          <a:p>
            <a:pPr lvl="1"/>
            <a:r>
              <a:rPr lang="en-US" altLang="zh-TW" dirty="0"/>
              <a:t>/</a:t>
            </a:r>
          </a:p>
          <a:p>
            <a:pPr lvl="1"/>
            <a:r>
              <a:rPr lang="en-US" altLang="zh-TW" dirty="0" smtClean="0"/>
              <a:t>/</a:t>
            </a:r>
            <a:r>
              <a:rPr lang="en-US" altLang="zh-TW" dirty="0"/>
              <a:t>home/jack/</a:t>
            </a:r>
          </a:p>
          <a:p>
            <a:pPr lvl="1"/>
            <a:r>
              <a:rPr lang="en-US" altLang="zh-TW" dirty="0"/>
              <a:t>/home/jack/1.txt</a:t>
            </a:r>
          </a:p>
          <a:p>
            <a:pPr lvl="1"/>
            <a:r>
              <a:rPr lang="en-US" altLang="zh-TW" dirty="0" smtClean="0"/>
              <a:t>/bin/</a:t>
            </a:r>
            <a:r>
              <a:rPr lang="en-US" altLang="zh-TW" dirty="0" err="1" smtClean="0"/>
              <a:t>cp</a:t>
            </a:r>
            <a:endParaRPr lang="en-US" altLang="zh-TW" dirty="0"/>
          </a:p>
          <a:p>
            <a:pPr lvl="1"/>
            <a:endParaRPr lang="en-US" altLang="zh-TW" dirty="0"/>
          </a:p>
          <a:p>
            <a:endParaRPr lang="zh-TW" altLang="en-US" dirty="0"/>
          </a:p>
        </p:txBody>
      </p:sp>
      <p:pic>
        <p:nvPicPr>
          <p:cNvPr id="5" name="Picture 2" descr="C:\Users\YanMing\AppData\Local\Microsoft\Windows\INetCache\IE\4BC39VYT\linux-file-system[1].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884368" y="5229200"/>
            <a:ext cx="1080120" cy="1080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42217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4"/>
          <p:cNvSpPr>
            <a:spLocks noGrp="1" noChangeArrowheads="1"/>
          </p:cNvSpPr>
          <p:nvPr>
            <p:ph type="title"/>
          </p:nvPr>
        </p:nvSpPr>
        <p:spPr/>
        <p:txBody>
          <a:bodyPr/>
          <a:lstStyle/>
          <a:p>
            <a:r>
              <a:rPr lang="en-US" altLang="zh-TW" dirty="0" smtClean="0"/>
              <a:t>Linux </a:t>
            </a:r>
            <a:r>
              <a:rPr lang="zh-TW" altLang="en-US" dirty="0" smtClean="0"/>
              <a:t>基本指令</a:t>
            </a:r>
            <a:endParaRPr lang="en-US" altLang="zh-TW" dirty="0" smtClean="0"/>
          </a:p>
        </p:txBody>
      </p:sp>
      <p:sp>
        <p:nvSpPr>
          <p:cNvPr id="3" name="文字版面配置區 2"/>
          <p:cNvSpPr>
            <a:spLocks noGrp="1"/>
          </p:cNvSpPr>
          <p:nvPr>
            <p:ph type="body" idx="1"/>
          </p:nvPr>
        </p:nvSpPr>
        <p:spPr/>
        <p:txBody>
          <a:bodyPr/>
          <a:lstStyle/>
          <a:p>
            <a:endParaRPr lang="zh-TW" altLang="en-US"/>
          </a:p>
        </p:txBody>
      </p:sp>
      <p:sp>
        <p:nvSpPr>
          <p:cNvPr id="2" name="投影片編號版面配置區 1"/>
          <p:cNvSpPr>
            <a:spLocks noGrp="1"/>
          </p:cNvSpPr>
          <p:nvPr>
            <p:ph type="sldNum" sz="quarter" idx="12"/>
          </p:nvPr>
        </p:nvSpPr>
        <p:spPr/>
        <p:txBody>
          <a:bodyPr/>
          <a:lstStyle/>
          <a:p>
            <a:fld id="{73DA0BB7-265A-403C-9275-D587AB510EDC}" type="slidenum">
              <a:rPr lang="zh-TW" altLang="en-US" smtClean="0"/>
              <a:pPr/>
              <a:t>39</a:t>
            </a:fld>
            <a:endParaRPr lang="zh-TW" altLang="en-US" dirty="0"/>
          </a:p>
        </p:txBody>
      </p:sp>
    </p:spTree>
    <p:extLst>
      <p:ext uri="{BB962C8B-B14F-4D97-AF65-F5344CB8AC3E}">
        <p14:creationId xmlns:p14="http://schemas.microsoft.com/office/powerpoint/2010/main" val="27179510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建置</a:t>
            </a:r>
            <a:r>
              <a:rPr lang="en-US" altLang="zh-TW" smtClean="0"/>
              <a:t>CentOS</a:t>
            </a:r>
            <a:r>
              <a:rPr lang="zh-TW" altLang="en-US" smtClean="0"/>
              <a:t>環境</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4</a:t>
            </a:fld>
            <a:endParaRPr lang="zh-TW" altLang="en-US"/>
          </a:p>
        </p:txBody>
      </p:sp>
      <p:sp>
        <p:nvSpPr>
          <p:cNvPr id="4" name="內容版面配置區 3"/>
          <p:cNvSpPr>
            <a:spLocks noGrp="1"/>
          </p:cNvSpPr>
          <p:nvPr>
            <p:ph sz="quarter" idx="1"/>
          </p:nvPr>
        </p:nvSpPr>
        <p:spPr/>
        <p:txBody>
          <a:bodyPr>
            <a:normAutofit/>
          </a:bodyPr>
          <a:lstStyle/>
          <a:p>
            <a:pPr marL="514350" lvl="0" indent="-514350">
              <a:buFont typeface="+mj-lt"/>
              <a:buAutoNum type="arabicPeriod"/>
            </a:pPr>
            <a:r>
              <a:rPr lang="zh-TW" altLang="en-US" dirty="0" smtClean="0"/>
              <a:t>下載</a:t>
            </a:r>
            <a:r>
              <a:rPr lang="en-US" altLang="zh-TW" dirty="0" smtClean="0"/>
              <a:t>CentOS</a:t>
            </a:r>
            <a:r>
              <a:rPr lang="zh-TW" altLang="en-US" dirty="0" smtClean="0"/>
              <a:t> </a:t>
            </a:r>
            <a:r>
              <a:rPr lang="en-US" altLang="zh-TW" dirty="0" smtClean="0"/>
              <a:t>ISO</a:t>
            </a:r>
            <a:endParaRPr lang="zh-TW" altLang="en-US" dirty="0" smtClean="0"/>
          </a:p>
          <a:p>
            <a:pPr lvl="1"/>
            <a:r>
              <a:rPr lang="en-US" altLang="zh-TW" dirty="0">
                <a:hlinkClick r:id="rId2"/>
              </a:rPr>
              <a:t>https://www.centos.org/download/</a:t>
            </a:r>
            <a:r>
              <a:rPr lang="zh-TW" altLang="en-US" dirty="0"/>
              <a:t> </a:t>
            </a:r>
            <a:endParaRPr lang="en-US" altLang="zh-TW" dirty="0" smtClean="0"/>
          </a:p>
          <a:p>
            <a:pPr lvl="1"/>
            <a:r>
              <a:rPr lang="zh-TW" altLang="en-US" dirty="0" smtClean="0"/>
              <a:t>選擇</a:t>
            </a:r>
            <a:r>
              <a:rPr lang="en-US" altLang="zh-TW" dirty="0" smtClean="0"/>
              <a:t>CentOS</a:t>
            </a:r>
            <a:r>
              <a:rPr lang="zh-TW" altLang="en-US" dirty="0" smtClean="0"/>
              <a:t> </a:t>
            </a:r>
            <a:r>
              <a:rPr lang="en-US" altLang="zh-TW" dirty="0" smtClean="0"/>
              <a:t>7</a:t>
            </a:r>
            <a:r>
              <a:rPr lang="zh-TW" altLang="en-US" dirty="0" smtClean="0"/>
              <a:t>的</a:t>
            </a:r>
            <a:r>
              <a:rPr lang="en-US" altLang="zh-TW" dirty="0" smtClean="0"/>
              <a:t>DVD</a:t>
            </a:r>
            <a:r>
              <a:rPr lang="zh-TW" altLang="en-US" dirty="0" smtClean="0"/>
              <a:t>  </a:t>
            </a:r>
            <a:r>
              <a:rPr lang="en-US" altLang="zh-TW" dirty="0" smtClean="0"/>
              <a:t>ISO</a:t>
            </a:r>
            <a:r>
              <a:rPr lang="zh-TW" altLang="en-US" dirty="0" smtClean="0"/>
              <a:t> </a:t>
            </a:r>
            <a:r>
              <a:rPr lang="en-US" altLang="zh-TW" dirty="0" smtClean="0"/>
              <a:t>(</a:t>
            </a:r>
            <a:r>
              <a:rPr lang="zh-TW" altLang="en-US" dirty="0" smtClean="0"/>
              <a:t>約</a:t>
            </a:r>
            <a:r>
              <a:rPr lang="en-US" altLang="zh-TW" dirty="0" smtClean="0"/>
              <a:t>4GB)</a:t>
            </a:r>
          </a:p>
          <a:p>
            <a:pPr marL="514350" lvl="0" indent="-514350">
              <a:buFont typeface="+mj-lt"/>
              <a:buAutoNum type="arabicPeriod"/>
            </a:pPr>
            <a:r>
              <a:rPr lang="zh-TW" altLang="en-US" dirty="0" smtClean="0"/>
              <a:t>安裝</a:t>
            </a:r>
            <a:r>
              <a:rPr lang="en-US" altLang="zh-TW" dirty="0" err="1" smtClean="0"/>
              <a:t>VirtualBox</a:t>
            </a:r>
            <a:endParaRPr lang="zh-TW" altLang="en-US" dirty="0" smtClean="0"/>
          </a:p>
          <a:p>
            <a:pPr lvl="1"/>
            <a:r>
              <a:rPr lang="en-US" altLang="zh-TW" dirty="0" smtClean="0">
                <a:hlinkClick r:id="rId3"/>
              </a:rPr>
              <a:t>https://www.virtualbox.org/wiki/Downloads</a:t>
            </a:r>
            <a:r>
              <a:rPr lang="zh-TW" altLang="en-US" dirty="0" smtClean="0"/>
              <a:t> </a:t>
            </a:r>
          </a:p>
          <a:p>
            <a:pPr marL="514350" lvl="0" indent="-514350">
              <a:buFont typeface="+mj-lt"/>
              <a:buAutoNum type="arabicPeriod"/>
            </a:pPr>
            <a:r>
              <a:rPr lang="zh-TW" altLang="en-US" dirty="0" smtClean="0"/>
              <a:t>建立虛擬主機</a:t>
            </a:r>
          </a:p>
          <a:p>
            <a:pPr lvl="1"/>
            <a:r>
              <a:rPr lang="zh-TW" altLang="en-US" dirty="0" smtClean="0"/>
              <a:t>以</a:t>
            </a:r>
            <a:r>
              <a:rPr lang="en-US" altLang="zh-TW" dirty="0" err="1" smtClean="0"/>
              <a:t>VirtualBox</a:t>
            </a:r>
            <a:r>
              <a:rPr lang="zh-TW" altLang="en-US" dirty="0" smtClean="0"/>
              <a:t>設定虛擬主機組態</a:t>
            </a:r>
          </a:p>
          <a:p>
            <a:pPr marL="514350" lvl="0" indent="-514350">
              <a:buFont typeface="+mj-lt"/>
              <a:buAutoNum type="arabicPeriod"/>
            </a:pPr>
            <a:r>
              <a:rPr lang="zh-TW" altLang="en-US" dirty="0" smtClean="0"/>
              <a:t>安裝</a:t>
            </a:r>
            <a:r>
              <a:rPr lang="en-US" altLang="zh-TW" dirty="0" smtClean="0"/>
              <a:t>CentOS</a:t>
            </a:r>
            <a:endParaRPr lang="zh-TW" altLang="en-US" dirty="0" smtClean="0"/>
          </a:p>
          <a:p>
            <a:pPr lvl="1"/>
            <a:r>
              <a:rPr lang="zh-TW" altLang="en-US" dirty="0" smtClean="0"/>
              <a:t>利用</a:t>
            </a:r>
            <a:r>
              <a:rPr lang="en-US" altLang="zh-TW" dirty="0" smtClean="0"/>
              <a:t>CentOS ISO</a:t>
            </a:r>
            <a:r>
              <a:rPr lang="zh-TW" altLang="en-US" dirty="0" smtClean="0"/>
              <a:t>於虛擬主機上安裝</a:t>
            </a:r>
            <a:r>
              <a:rPr lang="en-US" altLang="zh-TW" dirty="0" smtClean="0"/>
              <a:t>CentOS</a:t>
            </a:r>
            <a:endParaRPr lang="zh-TW" altLang="en-US" dirty="0" smtClean="0"/>
          </a:p>
          <a:p>
            <a:pPr marL="514350" lvl="0" indent="-514350">
              <a:buFont typeface="+mj-lt"/>
              <a:buAutoNum type="arabicPeriod"/>
            </a:pPr>
            <a:r>
              <a:rPr lang="zh-TW" altLang="en-US" dirty="0" smtClean="0"/>
              <a:t>建立快照</a:t>
            </a:r>
          </a:p>
          <a:p>
            <a:pPr lvl="1"/>
            <a:r>
              <a:rPr lang="zh-TW" altLang="en-US" dirty="0" smtClean="0"/>
              <a:t>備份系統狀態</a:t>
            </a:r>
          </a:p>
          <a:p>
            <a:endParaRPr lang="zh-TW" altLang="en-US" dirty="0"/>
          </a:p>
        </p:txBody>
      </p:sp>
    </p:spTree>
    <p:extLst>
      <p:ext uri="{BB962C8B-B14F-4D97-AF65-F5344CB8AC3E}">
        <p14:creationId xmlns:p14="http://schemas.microsoft.com/office/powerpoint/2010/main" val="1820721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r>
              <a:rPr lang="zh-TW" altLang="en-US" smtClean="0"/>
              <a:t>絕對路徑 </a:t>
            </a:r>
            <a:r>
              <a:rPr lang="en-US" altLang="zh-TW" smtClean="0"/>
              <a:t>vs. </a:t>
            </a:r>
            <a:r>
              <a:rPr lang="zh-TW" altLang="en-US" smtClean="0"/>
              <a:t>相對路徑</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40</a:t>
            </a:fld>
            <a:endParaRPr lang="zh-TW" altLang="en-US"/>
          </a:p>
        </p:txBody>
      </p:sp>
      <p:graphicFrame>
        <p:nvGraphicFramePr>
          <p:cNvPr id="9" name="內容版面配置區 8"/>
          <p:cNvGraphicFramePr>
            <a:graphicFrameLocks noGrp="1"/>
          </p:cNvGraphicFramePr>
          <p:nvPr>
            <p:ph sz="quarter" idx="1"/>
            <p:extLst>
              <p:ext uri="{D42A27DB-BD31-4B8C-83A1-F6EECF244321}">
                <p14:modId xmlns:p14="http://schemas.microsoft.com/office/powerpoint/2010/main" val="4020842646"/>
              </p:ext>
            </p:extLst>
          </p:nvPr>
        </p:nvGraphicFramePr>
        <p:xfrm>
          <a:off x="457200" y="1219200"/>
          <a:ext cx="8229600" cy="4937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8759856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Linux</a:t>
            </a:r>
            <a:r>
              <a:rPr lang="zh-TW" altLang="en-US" smtClean="0"/>
              <a:t>指令用法</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41</a:t>
            </a:fld>
            <a:endParaRPr lang="zh-TW" altLang="en-US"/>
          </a:p>
        </p:txBody>
      </p:sp>
      <p:sp>
        <p:nvSpPr>
          <p:cNvPr id="4" name="內容版面配置區 3"/>
          <p:cNvSpPr>
            <a:spLocks noGrp="1"/>
          </p:cNvSpPr>
          <p:nvPr>
            <p:ph sz="quarter" idx="1"/>
          </p:nvPr>
        </p:nvSpPr>
        <p:spPr/>
        <p:txBody>
          <a:bodyPr/>
          <a:lstStyle/>
          <a:p>
            <a:r>
              <a:rPr lang="zh-TW" altLang="en-US" dirty="0" smtClean="0"/>
              <a:t>指令 </a:t>
            </a:r>
            <a:r>
              <a:rPr lang="en-US" altLang="zh-TW" dirty="0" smtClean="0"/>
              <a:t> </a:t>
            </a:r>
            <a:r>
              <a:rPr lang="zh-TW" altLang="en-US" dirty="0" smtClean="0"/>
              <a:t> </a:t>
            </a:r>
            <a:r>
              <a:rPr lang="en-US" altLang="zh-TW" dirty="0" smtClean="0"/>
              <a:t>[</a:t>
            </a:r>
            <a:r>
              <a:rPr lang="zh-TW" altLang="en-US" dirty="0" smtClean="0"/>
              <a:t>選項</a:t>
            </a:r>
            <a:r>
              <a:rPr lang="en-US" altLang="zh-TW" dirty="0" smtClean="0"/>
              <a:t>]... </a:t>
            </a:r>
            <a:r>
              <a:rPr lang="zh-TW" altLang="en-US" dirty="0" smtClean="0"/>
              <a:t>  </a:t>
            </a:r>
            <a:r>
              <a:rPr lang="en-US" altLang="zh-TW" dirty="0" smtClean="0"/>
              <a:t>[</a:t>
            </a:r>
            <a:r>
              <a:rPr lang="zh-TW" altLang="en-US" dirty="0" smtClean="0"/>
              <a:t>參數</a:t>
            </a:r>
            <a:r>
              <a:rPr lang="en-US" altLang="zh-TW" dirty="0" smtClean="0"/>
              <a:t>]...</a:t>
            </a:r>
          </a:p>
          <a:p>
            <a:pPr lvl="1"/>
            <a:r>
              <a:rPr lang="zh-TW" altLang="en-US" dirty="0" smtClean="0"/>
              <a:t>以空格或</a:t>
            </a:r>
            <a:r>
              <a:rPr lang="en-US" altLang="zh-TW" dirty="0" smtClean="0"/>
              <a:t>tab</a:t>
            </a:r>
            <a:r>
              <a:rPr lang="zh-TW" altLang="en-US" dirty="0" smtClean="0"/>
              <a:t>作為分隔符號，分隔符號個數沒有影響</a:t>
            </a:r>
            <a:endParaRPr lang="en-US" altLang="zh-TW" dirty="0" smtClean="0"/>
          </a:p>
          <a:p>
            <a:pPr lvl="1"/>
            <a:r>
              <a:rPr lang="zh-TW" altLang="en-US" dirty="0" smtClean="0"/>
              <a:t>大多數的指令都可以使用</a:t>
            </a:r>
            <a:r>
              <a:rPr lang="en-US" altLang="zh-TW" dirty="0" smtClean="0"/>
              <a:t>0</a:t>
            </a:r>
            <a:r>
              <a:rPr lang="zh-TW" altLang="en-US" dirty="0" smtClean="0"/>
              <a:t>至多個 </a:t>
            </a:r>
            <a:r>
              <a:rPr lang="en-US" altLang="zh-TW" dirty="0" smtClean="0"/>
              <a:t>”</a:t>
            </a:r>
            <a:r>
              <a:rPr lang="zh-TW" altLang="en-US" dirty="0" smtClean="0"/>
              <a:t>選項</a:t>
            </a:r>
            <a:r>
              <a:rPr lang="en-US" altLang="zh-TW" dirty="0" smtClean="0"/>
              <a:t>”</a:t>
            </a:r>
            <a:r>
              <a:rPr lang="zh-TW" altLang="en-US" dirty="0" smtClean="0"/>
              <a:t>及</a:t>
            </a:r>
            <a:r>
              <a:rPr lang="en-US" altLang="zh-TW" dirty="0" smtClean="0"/>
              <a:t>”</a:t>
            </a:r>
            <a:r>
              <a:rPr lang="zh-TW" altLang="en-US" dirty="0" smtClean="0"/>
              <a:t>參數</a:t>
            </a:r>
            <a:r>
              <a:rPr lang="en-US" altLang="zh-TW" dirty="0" smtClean="0"/>
              <a:t>”</a:t>
            </a:r>
          </a:p>
          <a:p>
            <a:pPr lvl="2"/>
            <a:r>
              <a:rPr lang="zh-TW" altLang="en-US" dirty="0" smtClean="0"/>
              <a:t>以 </a:t>
            </a:r>
            <a:r>
              <a:rPr lang="en-US" altLang="zh-TW" dirty="0" smtClean="0"/>
              <a:t>[</a:t>
            </a:r>
            <a:r>
              <a:rPr lang="zh-TW" altLang="en-US" dirty="0" smtClean="0"/>
              <a:t>  </a:t>
            </a:r>
            <a:r>
              <a:rPr lang="en-US" altLang="zh-TW" dirty="0" smtClean="0"/>
              <a:t>]</a:t>
            </a:r>
            <a:r>
              <a:rPr lang="zh-TW" altLang="en-US" dirty="0" smtClean="0"/>
              <a:t> 表示可省略，而 </a:t>
            </a:r>
            <a:r>
              <a:rPr lang="en-US" altLang="zh-TW" dirty="0" smtClean="0"/>
              <a:t>...</a:t>
            </a:r>
            <a:r>
              <a:rPr lang="zh-TW" altLang="en-US" dirty="0" smtClean="0"/>
              <a:t> 表示可複數</a:t>
            </a:r>
            <a:endParaRPr lang="en-US" altLang="zh-TW" dirty="0" smtClean="0"/>
          </a:p>
          <a:p>
            <a:pPr lvl="1"/>
            <a:endParaRPr lang="zh-TW" altLang="en-US" dirty="0"/>
          </a:p>
        </p:txBody>
      </p:sp>
      <p:graphicFrame>
        <p:nvGraphicFramePr>
          <p:cNvPr id="12" name="資料庫圖表 11"/>
          <p:cNvGraphicFramePr/>
          <p:nvPr>
            <p:extLst>
              <p:ext uri="{D42A27DB-BD31-4B8C-83A1-F6EECF244321}">
                <p14:modId xmlns:p14="http://schemas.microsoft.com/office/powerpoint/2010/main" val="2626261657"/>
              </p:ext>
            </p:extLst>
          </p:nvPr>
        </p:nvGraphicFramePr>
        <p:xfrm>
          <a:off x="323528" y="3573016"/>
          <a:ext cx="8640960" cy="2808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25391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指令範例</a:t>
            </a:r>
            <a:r>
              <a:rPr lang="en-US" altLang="zh-TW" smtClean="0"/>
              <a:t>1</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42</a:t>
            </a:fld>
            <a:endParaRPr lang="zh-TW" altLang="en-US"/>
          </a:p>
        </p:txBody>
      </p:sp>
      <p:sp>
        <p:nvSpPr>
          <p:cNvPr id="4" name="內容版面配置區 3"/>
          <p:cNvSpPr>
            <a:spLocks noGrp="1"/>
          </p:cNvSpPr>
          <p:nvPr>
            <p:ph sz="quarter" idx="1"/>
          </p:nvPr>
        </p:nvSpPr>
        <p:spPr/>
        <p:txBody>
          <a:bodyPr/>
          <a:lstStyle/>
          <a:p>
            <a:r>
              <a:rPr lang="en-US" altLang="zh-TW" dirty="0" err="1" smtClean="0"/>
              <a:t>cal</a:t>
            </a:r>
            <a:endParaRPr lang="en-US" altLang="zh-TW" dirty="0" smtClean="0"/>
          </a:p>
          <a:p>
            <a:pPr lvl="1"/>
            <a:r>
              <a:rPr lang="zh-TW" altLang="en-US" dirty="0" smtClean="0"/>
              <a:t>顯示當月月曆</a:t>
            </a:r>
            <a:endParaRPr lang="en-US" altLang="zh-TW" dirty="0" smtClean="0"/>
          </a:p>
          <a:p>
            <a:pPr lvl="1"/>
            <a:endParaRPr lang="en-US" altLang="zh-TW" dirty="0" smtClean="0"/>
          </a:p>
          <a:p>
            <a:endParaRPr lang="en-US" altLang="zh-TW" dirty="0" smtClean="0"/>
          </a:p>
          <a:p>
            <a:r>
              <a:rPr lang="en-US" altLang="zh-TW" dirty="0" err="1" smtClean="0"/>
              <a:t>cal</a:t>
            </a:r>
            <a:r>
              <a:rPr lang="en-US" altLang="zh-TW" dirty="0" smtClean="0"/>
              <a:t> </a:t>
            </a:r>
            <a:r>
              <a:rPr lang="zh-TW" altLang="en-US" dirty="0" smtClean="0"/>
              <a:t> </a:t>
            </a:r>
            <a:r>
              <a:rPr lang="en-US" altLang="zh-TW" dirty="0" smtClean="0"/>
              <a:t>-m</a:t>
            </a:r>
          </a:p>
          <a:p>
            <a:pPr lvl="1"/>
            <a:r>
              <a:rPr lang="zh-TW" altLang="en-US" dirty="0" smtClean="0"/>
              <a:t>顯示當月月曆</a:t>
            </a:r>
            <a:endParaRPr lang="en-US" altLang="zh-TW" dirty="0" smtClean="0"/>
          </a:p>
          <a:p>
            <a:pPr lvl="1"/>
            <a:r>
              <a:rPr lang="zh-TW" altLang="en-US" dirty="0" smtClean="0"/>
              <a:t>用了</a:t>
            </a:r>
            <a:r>
              <a:rPr lang="en-US" altLang="zh-TW" dirty="0" smtClean="0"/>
              <a:t>-m</a:t>
            </a:r>
          </a:p>
          <a:p>
            <a:pPr lvl="2"/>
            <a:r>
              <a:rPr lang="zh-TW" altLang="en-US" dirty="0" smtClean="0"/>
              <a:t>每周會從星期一起始</a:t>
            </a:r>
            <a:endParaRPr lang="en-US" altLang="zh-TW" dirty="0" smtClean="0"/>
          </a:p>
          <a:p>
            <a:pPr lvl="2"/>
            <a:endParaRPr lang="en-US" altLang="zh-TW" dirty="0" smtClean="0"/>
          </a:p>
          <a:p>
            <a:r>
              <a:rPr lang="en-US" altLang="zh-TW" dirty="0" err="1" smtClean="0"/>
              <a:t>cal</a:t>
            </a:r>
            <a:r>
              <a:rPr lang="en-US" altLang="zh-TW" dirty="0" smtClean="0"/>
              <a:t>  1 2017</a:t>
            </a:r>
          </a:p>
          <a:p>
            <a:pPr lvl="1"/>
            <a:r>
              <a:rPr lang="zh-TW" altLang="en-US" dirty="0" smtClean="0"/>
              <a:t>顯示</a:t>
            </a:r>
            <a:r>
              <a:rPr lang="en-US" altLang="zh-TW" dirty="0" smtClean="0"/>
              <a:t>2017</a:t>
            </a:r>
            <a:r>
              <a:rPr lang="zh-TW" altLang="en-US" dirty="0" smtClean="0"/>
              <a:t>年</a:t>
            </a:r>
            <a:r>
              <a:rPr lang="en-US" altLang="zh-TW" dirty="0" smtClean="0"/>
              <a:t>1</a:t>
            </a:r>
            <a:r>
              <a:rPr lang="zh-TW" altLang="en-US" dirty="0" smtClean="0"/>
              <a:t>月的月曆</a:t>
            </a:r>
            <a:endParaRPr lang="en-US" altLang="zh-TW" dirty="0" smtClean="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658853" y="1196752"/>
            <a:ext cx="2930431" cy="1524000"/>
          </a:xfrm>
          <a:prstGeom prst="rect">
            <a:avLst/>
          </a:prstGeom>
          <a:ln/>
        </p:spPr>
        <p:style>
          <a:lnRef idx="2">
            <a:schemeClr val="dk1"/>
          </a:lnRef>
          <a:fillRef idx="1">
            <a:schemeClr val="lt1"/>
          </a:fillRef>
          <a:effectRef idx="0">
            <a:schemeClr val="dk1"/>
          </a:effectRef>
          <a:fontRef idx="minor">
            <a:schemeClr val="dk1"/>
          </a:fontRef>
        </p:style>
      </p:pic>
      <p:pic>
        <p:nvPicPr>
          <p:cNvPr id="3075"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690138" y="2924944"/>
            <a:ext cx="2899146" cy="1584176"/>
          </a:xfrm>
          <a:prstGeom prst="rect">
            <a:avLst/>
          </a:prstGeom>
          <a:ln/>
        </p:spPr>
        <p:style>
          <a:lnRef idx="2">
            <a:schemeClr val="dk1"/>
          </a:lnRef>
          <a:fillRef idx="1">
            <a:schemeClr val="lt1"/>
          </a:fillRef>
          <a:effectRef idx="0">
            <a:schemeClr val="dk1"/>
          </a:effectRef>
          <a:fontRef idx="minor">
            <a:schemeClr val="dk1"/>
          </a:fontRef>
        </p:style>
      </p:pic>
      <p:pic>
        <p:nvPicPr>
          <p:cNvPr id="3076" name="Picture 4"/>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706495" y="4797152"/>
            <a:ext cx="2905125" cy="1419225"/>
          </a:xfrm>
          <a:prstGeom prst="rect">
            <a:avLst/>
          </a:prstGeom>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43449265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指令範例</a:t>
            </a:r>
            <a:r>
              <a:rPr lang="en-US" altLang="zh-TW" smtClean="0"/>
              <a:t>2</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43</a:t>
            </a:fld>
            <a:endParaRPr lang="zh-TW" altLang="en-US"/>
          </a:p>
        </p:txBody>
      </p:sp>
      <p:sp>
        <p:nvSpPr>
          <p:cNvPr id="4" name="內容版面配置區 3"/>
          <p:cNvSpPr>
            <a:spLocks noGrp="1"/>
          </p:cNvSpPr>
          <p:nvPr>
            <p:ph sz="quarter" idx="1"/>
          </p:nvPr>
        </p:nvSpPr>
        <p:spPr>
          <a:xfrm>
            <a:off x="457200" y="1219200"/>
            <a:ext cx="8229600" cy="5234136"/>
          </a:xfrm>
        </p:spPr>
        <p:txBody>
          <a:bodyPr>
            <a:normAutofit/>
          </a:bodyPr>
          <a:lstStyle/>
          <a:p>
            <a:r>
              <a:rPr lang="en-US" altLang="zh-TW" dirty="0" smtClean="0"/>
              <a:t>ls	</a:t>
            </a:r>
          </a:p>
          <a:p>
            <a:pPr lvl="1"/>
            <a:r>
              <a:rPr lang="zh-TW" altLang="en-US" dirty="0" smtClean="0"/>
              <a:t>顯示當前目錄內容</a:t>
            </a:r>
            <a:endParaRPr lang="en-US" altLang="zh-TW" dirty="0" smtClean="0"/>
          </a:p>
          <a:p>
            <a:endParaRPr lang="en-US" altLang="zh-TW" dirty="0" smtClean="0"/>
          </a:p>
          <a:p>
            <a:r>
              <a:rPr lang="en-US" altLang="zh-TW" dirty="0" smtClean="0"/>
              <a:t>ls -l	</a:t>
            </a:r>
          </a:p>
          <a:p>
            <a:pPr lvl="1"/>
            <a:r>
              <a:rPr lang="zh-TW" altLang="en-US" dirty="0" smtClean="0"/>
              <a:t>顯示當前目錄內容</a:t>
            </a:r>
            <a:endParaRPr lang="en-US" altLang="zh-TW" dirty="0" smtClean="0"/>
          </a:p>
          <a:p>
            <a:pPr lvl="1"/>
            <a:r>
              <a:rPr lang="zh-TW" altLang="en-US" dirty="0" smtClean="0"/>
              <a:t>用了</a:t>
            </a:r>
            <a:r>
              <a:rPr lang="en-US" altLang="zh-TW" dirty="0" smtClean="0"/>
              <a:t>-l</a:t>
            </a:r>
            <a:r>
              <a:rPr lang="zh-TW" altLang="en-US" dirty="0" smtClean="0"/>
              <a:t>選項</a:t>
            </a:r>
            <a:endParaRPr lang="en-US" altLang="zh-TW" dirty="0" smtClean="0"/>
          </a:p>
          <a:p>
            <a:pPr lvl="2"/>
            <a:r>
              <a:rPr lang="zh-TW" altLang="en-US" dirty="0" smtClean="0"/>
              <a:t>列出詳細訊息</a:t>
            </a:r>
            <a:endParaRPr lang="en-US" altLang="zh-TW" dirty="0" smtClean="0"/>
          </a:p>
          <a:p>
            <a:pPr lvl="1"/>
            <a:endParaRPr lang="en-US" altLang="zh-TW" dirty="0" smtClean="0"/>
          </a:p>
          <a:p>
            <a:r>
              <a:rPr lang="en-US" altLang="zh-TW" dirty="0" smtClean="0"/>
              <a:t>ls -l</a:t>
            </a:r>
            <a:r>
              <a:rPr lang="zh-TW" altLang="en-US" dirty="0" smtClean="0"/>
              <a:t> </a:t>
            </a:r>
            <a:r>
              <a:rPr lang="en-US" altLang="zh-TW" dirty="0" smtClean="0"/>
              <a:t>-h  /home</a:t>
            </a:r>
            <a:r>
              <a:rPr lang="zh-TW" altLang="en-US" dirty="0" smtClean="0"/>
              <a:t>    </a:t>
            </a:r>
            <a:endParaRPr lang="en-US" altLang="zh-TW" dirty="0" smtClean="0"/>
          </a:p>
          <a:p>
            <a:pPr lvl="1"/>
            <a:r>
              <a:rPr lang="zh-TW" altLang="en-US" dirty="0" smtClean="0"/>
              <a:t>顯示</a:t>
            </a:r>
            <a:r>
              <a:rPr lang="en-US" altLang="zh-TW" dirty="0" smtClean="0"/>
              <a:t>/home</a:t>
            </a:r>
            <a:r>
              <a:rPr lang="zh-TW" altLang="en-US" dirty="0" smtClean="0"/>
              <a:t>目錄內容</a:t>
            </a:r>
            <a:endParaRPr lang="en-US" altLang="zh-TW" dirty="0" smtClean="0"/>
          </a:p>
          <a:p>
            <a:pPr lvl="1"/>
            <a:r>
              <a:rPr lang="zh-TW" altLang="en-US" dirty="0" smtClean="0"/>
              <a:t>同時使用了</a:t>
            </a:r>
            <a:r>
              <a:rPr lang="en-US" altLang="zh-TW" dirty="0" smtClean="0"/>
              <a:t>-l</a:t>
            </a:r>
            <a:r>
              <a:rPr lang="zh-TW" altLang="en-US" dirty="0" smtClean="0"/>
              <a:t>及</a:t>
            </a:r>
            <a:r>
              <a:rPr lang="en-US" altLang="zh-TW" dirty="0" smtClean="0"/>
              <a:t>-h</a:t>
            </a:r>
            <a:r>
              <a:rPr lang="zh-TW" altLang="en-US" dirty="0" smtClean="0"/>
              <a:t>選項，</a:t>
            </a:r>
            <a:endParaRPr lang="en-US" altLang="zh-TW" dirty="0" smtClean="0"/>
          </a:p>
          <a:p>
            <a:pPr lvl="2"/>
            <a:r>
              <a:rPr lang="zh-TW" altLang="en-US" dirty="0" smtClean="0"/>
              <a:t>列出詳細內容並以易懂的方式呈現檔案大小</a:t>
            </a:r>
            <a:endParaRPr lang="zh-TW" altLang="en-US" dirty="0"/>
          </a:p>
        </p:txBody>
      </p:sp>
      <p:pic>
        <p:nvPicPr>
          <p:cNvPr id="9219" name="Picture 3"/>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30000"/>
                    </a14:imgEffect>
                  </a14:imgLayer>
                </a14:imgProps>
              </a:ext>
              <a:ext uri="{28A0092B-C50C-407E-A947-70E740481C1C}">
                <a14:useLocalDpi xmlns:a14="http://schemas.microsoft.com/office/drawing/2010/main"/>
              </a:ext>
            </a:extLst>
          </a:blip>
          <a:srcRect/>
          <a:stretch>
            <a:fillRect/>
          </a:stretch>
        </p:blipFill>
        <p:spPr bwMode="auto">
          <a:xfrm>
            <a:off x="4572000" y="1562650"/>
            <a:ext cx="4174794" cy="428141"/>
          </a:xfrm>
          <a:prstGeom prst="rect">
            <a:avLst/>
          </a:prstGeom>
          <a:ln/>
        </p:spPr>
        <p:style>
          <a:lnRef idx="2">
            <a:schemeClr val="dk1"/>
          </a:lnRef>
          <a:fillRef idx="1">
            <a:schemeClr val="lt1"/>
          </a:fillRef>
          <a:effectRef idx="0">
            <a:schemeClr val="dk1"/>
          </a:effectRef>
          <a:fontRef idx="minor">
            <a:schemeClr val="dk1"/>
          </a:fontRef>
        </p:style>
      </p:pic>
      <p:pic>
        <p:nvPicPr>
          <p:cNvPr id="9220" name="Picture 4"/>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30000"/>
                    </a14:imgEffect>
                  </a14:imgLayer>
                </a14:imgProps>
              </a:ext>
              <a:ext uri="{28A0092B-C50C-407E-A947-70E740481C1C}">
                <a14:useLocalDpi xmlns:a14="http://schemas.microsoft.com/office/drawing/2010/main"/>
              </a:ext>
            </a:extLst>
          </a:blip>
          <a:srcRect/>
          <a:stretch>
            <a:fillRect/>
          </a:stretch>
        </p:blipFill>
        <p:spPr bwMode="auto">
          <a:xfrm>
            <a:off x="4572000" y="2597735"/>
            <a:ext cx="4174794" cy="1915451"/>
          </a:xfrm>
          <a:prstGeom prst="rect">
            <a:avLst/>
          </a:prstGeom>
          <a:ln/>
        </p:spPr>
        <p:style>
          <a:lnRef idx="2">
            <a:schemeClr val="dk1"/>
          </a:lnRef>
          <a:fillRef idx="1">
            <a:schemeClr val="lt1"/>
          </a:fillRef>
          <a:effectRef idx="0">
            <a:schemeClr val="dk1"/>
          </a:effectRef>
          <a:fontRef idx="minor">
            <a:schemeClr val="dk1"/>
          </a:fontRef>
        </p:style>
      </p:pic>
      <p:pic>
        <p:nvPicPr>
          <p:cNvPr id="9221" name="Picture 5"/>
          <p:cNvPicPr>
            <a:picLocks noChangeAspect="1" noChangeArrowheads="1"/>
          </p:cNvPicPr>
          <p:nvPr/>
        </p:nvPicPr>
        <p:blipFill>
          <a:blip r:embed="rId6">
            <a:extLst>
              <a:ext uri="{BEBA8EAE-BF5A-486C-A8C5-ECC9F3942E4B}">
                <a14:imgProps xmlns:a14="http://schemas.microsoft.com/office/drawing/2010/main">
                  <a14:imgLayer r:embed="rId7">
                    <a14:imgEffect>
                      <a14:sharpenSoften amount="30000"/>
                    </a14:imgEffect>
                  </a14:imgLayer>
                </a14:imgProps>
              </a:ext>
              <a:ext uri="{28A0092B-C50C-407E-A947-70E740481C1C}">
                <a14:useLocalDpi xmlns:a14="http://schemas.microsoft.com/office/drawing/2010/main"/>
              </a:ext>
            </a:extLst>
          </a:blip>
          <a:srcRect/>
          <a:stretch>
            <a:fillRect/>
          </a:stretch>
        </p:blipFill>
        <p:spPr bwMode="auto">
          <a:xfrm>
            <a:off x="4572000" y="4905803"/>
            <a:ext cx="4174794" cy="582763"/>
          </a:xfrm>
          <a:prstGeom prst="rect">
            <a:avLst/>
          </a:prstGeom>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50692683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如何查詢指令用法</a:t>
            </a:r>
            <a:r>
              <a:rPr lang="en-US" altLang="zh-TW" smtClean="0"/>
              <a:t>?</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44</a:t>
            </a:fld>
            <a:endParaRPr lang="zh-TW" altLang="en-US"/>
          </a:p>
        </p:txBody>
      </p:sp>
      <p:graphicFrame>
        <p:nvGraphicFramePr>
          <p:cNvPr id="4" name="內容版面配置區 3"/>
          <p:cNvGraphicFramePr>
            <a:graphicFrameLocks noGrp="1"/>
          </p:cNvGraphicFramePr>
          <p:nvPr>
            <p:ph sz="quarter" idx="1"/>
            <p:extLst>
              <p:ext uri="{D42A27DB-BD31-4B8C-83A1-F6EECF244321}">
                <p14:modId xmlns:p14="http://schemas.microsoft.com/office/powerpoint/2010/main" val="1064975344"/>
              </p:ext>
            </p:extLst>
          </p:nvPr>
        </p:nvGraphicFramePr>
        <p:xfrm>
          <a:off x="457200" y="1219200"/>
          <a:ext cx="8229600" cy="49377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992108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操作手冊</a:t>
            </a:r>
            <a:r>
              <a:rPr lang="en-US" altLang="zh-TW" dirty="0" smtClean="0"/>
              <a:t>(man)</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45</a:t>
            </a:fld>
            <a:endParaRPr lang="zh-TW" altLang="en-US"/>
          </a:p>
        </p:txBody>
      </p:sp>
      <p:sp>
        <p:nvSpPr>
          <p:cNvPr id="4" name="內容版面配置區 3"/>
          <p:cNvSpPr>
            <a:spLocks noGrp="1"/>
          </p:cNvSpPr>
          <p:nvPr>
            <p:ph sz="quarter" idx="1"/>
          </p:nvPr>
        </p:nvSpPr>
        <p:spPr/>
        <p:txBody>
          <a:bodyPr>
            <a:normAutofit/>
          </a:bodyPr>
          <a:lstStyle/>
          <a:p>
            <a:r>
              <a:rPr lang="en-US" altLang="zh-TW" dirty="0" smtClean="0"/>
              <a:t>man</a:t>
            </a:r>
            <a:r>
              <a:rPr lang="zh-TW" altLang="en-US" dirty="0" smtClean="0"/>
              <a:t>  </a:t>
            </a:r>
            <a:r>
              <a:rPr lang="en-US" altLang="zh-TW" dirty="0" smtClean="0"/>
              <a:t>“</a:t>
            </a:r>
            <a:r>
              <a:rPr lang="zh-TW" altLang="en-US" dirty="0"/>
              <a:t>指令</a:t>
            </a:r>
            <a:r>
              <a:rPr lang="zh-TW" altLang="en-US" dirty="0" smtClean="0"/>
              <a:t>名</a:t>
            </a:r>
            <a:r>
              <a:rPr lang="en-US" altLang="zh-TW" dirty="0" smtClean="0"/>
              <a:t>”</a:t>
            </a:r>
            <a:r>
              <a:rPr lang="en-US" altLang="zh-TW" dirty="0" smtClean="0"/>
              <a:t>	</a:t>
            </a:r>
            <a:r>
              <a:rPr lang="zh-TW" altLang="en-US" dirty="0" smtClean="0"/>
              <a:t> </a:t>
            </a:r>
            <a:r>
              <a:rPr lang="en-US" altLang="zh-TW" dirty="0" smtClean="0">
                <a:solidFill>
                  <a:srgbClr val="00B050"/>
                </a:solidFill>
              </a:rPr>
              <a:t>#</a:t>
            </a:r>
            <a:r>
              <a:rPr lang="zh-TW" altLang="en-US" dirty="0" smtClean="0">
                <a:solidFill>
                  <a:srgbClr val="00B050"/>
                </a:solidFill>
              </a:rPr>
              <a:t>可查看指令用法</a:t>
            </a:r>
            <a:r>
              <a:rPr lang="en-US" altLang="zh-TW" dirty="0" smtClean="0">
                <a:solidFill>
                  <a:srgbClr val="00B050"/>
                </a:solidFill>
              </a:rPr>
              <a:t>(manual)</a:t>
            </a:r>
          </a:p>
          <a:p>
            <a:pPr lvl="1"/>
            <a:r>
              <a:rPr lang="zh-TW" altLang="en-US" dirty="0" smtClean="0"/>
              <a:t>例如  </a:t>
            </a:r>
            <a:r>
              <a:rPr lang="en-US" altLang="zh-TW" dirty="0" smtClean="0"/>
              <a:t>man  “ls”</a:t>
            </a:r>
          </a:p>
          <a:p>
            <a:endParaRPr lang="en-US" altLang="zh-TW" dirty="0" smtClean="0"/>
          </a:p>
          <a:p>
            <a:r>
              <a:rPr lang="zh-TW" altLang="en-US" dirty="0" smtClean="0"/>
              <a:t>操作方式</a:t>
            </a:r>
            <a:endParaRPr lang="en-US" altLang="zh-TW" dirty="0" smtClean="0"/>
          </a:p>
          <a:p>
            <a:pPr lvl="1"/>
            <a:r>
              <a:rPr lang="en-US" altLang="zh-TW" dirty="0" smtClean="0"/>
              <a:t>h </a:t>
            </a:r>
            <a:r>
              <a:rPr lang="zh-TW" altLang="en-US" dirty="0" smtClean="0"/>
              <a:t>顯示說明</a:t>
            </a:r>
            <a:endParaRPr lang="en-US" altLang="zh-TW" dirty="0" smtClean="0"/>
          </a:p>
          <a:p>
            <a:pPr lvl="1"/>
            <a:r>
              <a:rPr lang="en-US" altLang="zh-TW" dirty="0" err="1" smtClean="0"/>
              <a:t>PageUp</a:t>
            </a:r>
            <a:endParaRPr lang="en-US" altLang="zh-TW" dirty="0" smtClean="0"/>
          </a:p>
          <a:p>
            <a:pPr lvl="1"/>
            <a:r>
              <a:rPr lang="en-US" altLang="zh-TW" dirty="0" err="1" smtClean="0"/>
              <a:t>PageDown</a:t>
            </a:r>
            <a:r>
              <a:rPr lang="zh-TW" altLang="en-US" dirty="0" smtClean="0"/>
              <a:t> </a:t>
            </a:r>
            <a:r>
              <a:rPr lang="en-US" altLang="zh-TW" dirty="0" smtClean="0"/>
              <a:t> </a:t>
            </a:r>
          </a:p>
          <a:p>
            <a:pPr lvl="1"/>
            <a:r>
              <a:rPr lang="en-US" altLang="zh-TW" dirty="0" smtClean="0"/>
              <a:t>/ </a:t>
            </a:r>
            <a:r>
              <a:rPr lang="zh-TW" altLang="en-US" dirty="0" smtClean="0"/>
              <a:t>進行字串搜尋</a:t>
            </a:r>
            <a:endParaRPr lang="en-US" altLang="zh-TW" dirty="0" smtClean="0"/>
          </a:p>
          <a:p>
            <a:pPr lvl="2"/>
            <a:r>
              <a:rPr lang="en-US" altLang="zh-TW" dirty="0" smtClean="0"/>
              <a:t>n</a:t>
            </a:r>
            <a:r>
              <a:rPr lang="zh-TW" altLang="en-US" dirty="0" smtClean="0"/>
              <a:t>往下搜尋</a:t>
            </a:r>
            <a:endParaRPr lang="en-US" altLang="zh-TW" dirty="0" smtClean="0"/>
          </a:p>
          <a:p>
            <a:pPr lvl="2"/>
            <a:r>
              <a:rPr lang="en-US" altLang="zh-TW" dirty="0" smtClean="0"/>
              <a:t>N</a:t>
            </a:r>
            <a:r>
              <a:rPr lang="zh-TW" altLang="en-US" dirty="0" smtClean="0"/>
              <a:t>往上搜尋</a:t>
            </a:r>
            <a:endParaRPr lang="en-US" altLang="zh-TW" dirty="0" smtClean="0"/>
          </a:p>
          <a:p>
            <a:pPr lvl="1"/>
            <a:r>
              <a:rPr lang="en-US" altLang="zh-TW" dirty="0" smtClean="0"/>
              <a:t>q</a:t>
            </a:r>
            <a:r>
              <a:rPr lang="zh-TW" altLang="en-US" dirty="0" smtClean="0"/>
              <a:t> 結束離開</a:t>
            </a:r>
            <a:endParaRPr lang="en-US" altLang="zh-TW" dirty="0" smtClean="0"/>
          </a:p>
          <a:p>
            <a:endParaRPr lang="en-US" altLang="zh-TW" dirty="0" smtClean="0"/>
          </a:p>
          <a:p>
            <a:endParaRPr lang="en-US" altLang="zh-TW" dirty="0" smtClean="0"/>
          </a:p>
          <a:p>
            <a:endParaRPr lang="zh-TW" altLang="en-US" dirty="0"/>
          </a:p>
        </p:txBody>
      </p:sp>
      <p:sp>
        <p:nvSpPr>
          <p:cNvPr id="5" name="矩形 4"/>
          <p:cNvSpPr/>
          <p:nvPr/>
        </p:nvSpPr>
        <p:spPr>
          <a:xfrm>
            <a:off x="4067944" y="2481858"/>
            <a:ext cx="4752528" cy="35394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zh-TW" sz="1400" dirty="0"/>
              <a:t>LS(</a:t>
            </a:r>
            <a:r>
              <a:rPr lang="en-US" altLang="zh-TW" sz="1400" dirty="0">
                <a:solidFill>
                  <a:srgbClr val="FF0000"/>
                </a:solidFill>
              </a:rPr>
              <a:t>1</a:t>
            </a:r>
            <a:r>
              <a:rPr lang="en-US" altLang="zh-TW" sz="1400" dirty="0"/>
              <a:t>)                                                User Commands                                                </a:t>
            </a:r>
            <a:r>
              <a:rPr lang="en-US" altLang="zh-TW" sz="1400" dirty="0" smtClean="0"/>
              <a:t>NAME</a:t>
            </a:r>
            <a:endParaRPr lang="en-US" altLang="zh-TW" sz="1400" dirty="0"/>
          </a:p>
          <a:p>
            <a:r>
              <a:rPr lang="en-US" altLang="zh-TW" sz="1400" dirty="0"/>
              <a:t>       </a:t>
            </a:r>
            <a:r>
              <a:rPr lang="en-US" altLang="zh-TW" sz="1400" dirty="0" err="1"/>
              <a:t>ls</a:t>
            </a:r>
            <a:r>
              <a:rPr lang="en-US" altLang="zh-TW" sz="1400" dirty="0"/>
              <a:t> - list directory contents</a:t>
            </a:r>
          </a:p>
          <a:p>
            <a:r>
              <a:rPr lang="en-US" altLang="zh-TW" sz="1400" dirty="0"/>
              <a:t>SYNOPSIS</a:t>
            </a:r>
          </a:p>
          <a:p>
            <a:r>
              <a:rPr lang="en-US" altLang="zh-TW" sz="1400" dirty="0"/>
              <a:t>       </a:t>
            </a:r>
            <a:r>
              <a:rPr lang="en-US" altLang="zh-TW" sz="1400" dirty="0" err="1"/>
              <a:t>ls</a:t>
            </a:r>
            <a:r>
              <a:rPr lang="en-US" altLang="zh-TW" sz="1400" dirty="0"/>
              <a:t> [OPTION]... [FILE]...</a:t>
            </a:r>
          </a:p>
          <a:p>
            <a:r>
              <a:rPr lang="en-US" altLang="zh-TW" sz="1400" dirty="0"/>
              <a:t>DESCRIPTION</a:t>
            </a:r>
          </a:p>
          <a:p>
            <a:r>
              <a:rPr lang="en-US" altLang="zh-TW" sz="1400" dirty="0"/>
              <a:t>       List  information  about  the  FILEs (the current directory by default).  Sort entries alphabetically if none of</a:t>
            </a:r>
          </a:p>
          <a:p>
            <a:r>
              <a:rPr lang="en-US" altLang="zh-TW" sz="1400" dirty="0"/>
              <a:t>       -</a:t>
            </a:r>
            <a:r>
              <a:rPr lang="en-US" altLang="zh-TW" sz="1400" dirty="0" err="1"/>
              <a:t>cftuvSUX</a:t>
            </a:r>
            <a:r>
              <a:rPr lang="en-US" altLang="zh-TW" sz="1400" dirty="0"/>
              <a:t> nor --sort is specified.</a:t>
            </a:r>
          </a:p>
          <a:p>
            <a:r>
              <a:rPr lang="en-US" altLang="zh-TW" sz="1400" dirty="0"/>
              <a:t>       Mandatory arguments to long options are mandatory for short options too.</a:t>
            </a:r>
          </a:p>
          <a:p>
            <a:r>
              <a:rPr lang="en-US" altLang="zh-TW" sz="1400" dirty="0"/>
              <a:t>       -a, --all</a:t>
            </a:r>
          </a:p>
          <a:p>
            <a:r>
              <a:rPr lang="en-US" altLang="zh-TW" sz="1400" dirty="0"/>
              <a:t>              do not ignore entries starting with .</a:t>
            </a:r>
          </a:p>
          <a:p>
            <a:r>
              <a:rPr lang="en-US" altLang="zh-TW" sz="1400" dirty="0"/>
              <a:t>       -A, --almost-all</a:t>
            </a:r>
          </a:p>
          <a:p>
            <a:r>
              <a:rPr lang="en-US" altLang="zh-TW" sz="1400" dirty="0"/>
              <a:t>              do not list implied . and ..</a:t>
            </a:r>
          </a:p>
          <a:p>
            <a:r>
              <a:rPr lang="en-US" altLang="zh-TW" sz="1400" dirty="0" smtClean="0"/>
              <a:t>….</a:t>
            </a:r>
            <a:r>
              <a:rPr lang="zh-TW" altLang="en-US" sz="1400" dirty="0" smtClean="0"/>
              <a:t>以下省略</a:t>
            </a:r>
            <a:r>
              <a:rPr lang="en-US" altLang="zh-TW" sz="1400" dirty="0" smtClean="0"/>
              <a:t>…</a:t>
            </a:r>
            <a:endParaRPr lang="zh-TW" altLang="en-US" sz="1400" dirty="0"/>
          </a:p>
        </p:txBody>
      </p:sp>
    </p:spTree>
    <p:extLst>
      <p:ext uri="{BB962C8B-B14F-4D97-AF65-F5344CB8AC3E}">
        <p14:creationId xmlns:p14="http://schemas.microsoft.com/office/powerpoint/2010/main" val="391364836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man</a:t>
            </a:r>
            <a:r>
              <a:rPr lang="zh-TW" altLang="en-US" dirty="0"/>
              <a:t>分類</a:t>
            </a:r>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46</a:t>
            </a:fld>
            <a:endParaRPr lang="zh-TW" altLang="en-US"/>
          </a:p>
        </p:txBody>
      </p:sp>
      <p:sp>
        <p:nvSpPr>
          <p:cNvPr id="4" name="內容版面配置區 3"/>
          <p:cNvSpPr>
            <a:spLocks noGrp="1"/>
          </p:cNvSpPr>
          <p:nvPr>
            <p:ph sz="quarter" idx="1"/>
          </p:nvPr>
        </p:nvSpPr>
        <p:spPr/>
        <p:txBody>
          <a:bodyPr/>
          <a:lstStyle/>
          <a:p>
            <a:r>
              <a:rPr lang="zh-TW" altLang="en-US" dirty="0"/>
              <a:t>依指令性質分為</a:t>
            </a:r>
            <a:r>
              <a:rPr lang="en-US" altLang="zh-TW" dirty="0"/>
              <a:t>9</a:t>
            </a:r>
            <a:r>
              <a:rPr lang="zh-TW" altLang="en-US" dirty="0" smtClean="0"/>
              <a:t>類</a:t>
            </a:r>
            <a:endParaRPr lang="en-US" altLang="zh-TW" dirty="0" smtClean="0"/>
          </a:p>
          <a:p>
            <a:r>
              <a:rPr lang="zh-TW" altLang="en-US" dirty="0" smtClean="0"/>
              <a:t>數字是用來讓人快速知道該指令的種類</a:t>
            </a:r>
            <a:endParaRPr lang="zh-TW" altLang="en-US" dirty="0"/>
          </a:p>
          <a:p>
            <a:endParaRPr lang="zh-TW" altLang="en-US" dirty="0"/>
          </a:p>
        </p:txBody>
      </p:sp>
      <p:graphicFrame>
        <p:nvGraphicFramePr>
          <p:cNvPr id="5" name="表格 4"/>
          <p:cNvGraphicFramePr>
            <a:graphicFrameLocks noGrp="1"/>
          </p:cNvGraphicFramePr>
          <p:nvPr>
            <p:extLst>
              <p:ext uri="{D42A27DB-BD31-4B8C-83A1-F6EECF244321}">
                <p14:modId xmlns:p14="http://schemas.microsoft.com/office/powerpoint/2010/main" val="2581157683"/>
              </p:ext>
            </p:extLst>
          </p:nvPr>
        </p:nvGraphicFramePr>
        <p:xfrm>
          <a:off x="971600" y="2420888"/>
          <a:ext cx="6984776" cy="3962400"/>
        </p:xfrm>
        <a:graphic>
          <a:graphicData uri="http://schemas.openxmlformats.org/drawingml/2006/table">
            <a:tbl>
              <a:tblPr firstRow="1" bandRow="1">
                <a:tableStyleId>{69012ECD-51FC-41F1-AA8D-1B2483CD663E}</a:tableStyleId>
              </a:tblPr>
              <a:tblGrid>
                <a:gridCol w="916955">
                  <a:extLst>
                    <a:ext uri="{9D8B030D-6E8A-4147-A177-3AD203B41FA5}">
                      <a16:colId xmlns="" xmlns:a16="http://schemas.microsoft.com/office/drawing/2014/main" val="20000"/>
                    </a:ext>
                  </a:extLst>
                </a:gridCol>
                <a:gridCol w="6067821">
                  <a:extLst>
                    <a:ext uri="{9D8B030D-6E8A-4147-A177-3AD203B41FA5}">
                      <a16:colId xmlns="" xmlns:a16="http://schemas.microsoft.com/office/drawing/2014/main" val="20001"/>
                    </a:ext>
                  </a:extLst>
                </a:gridCol>
              </a:tblGrid>
              <a:tr h="374441">
                <a:tc>
                  <a:txBody>
                    <a:bodyPr/>
                    <a:lstStyle/>
                    <a:p>
                      <a:pPr algn="ctr"/>
                      <a:r>
                        <a:rPr lang="zh-TW" altLang="en-US" sz="2000" dirty="0" smtClean="0"/>
                        <a:t>編號</a:t>
                      </a:r>
                      <a:endParaRPr lang="zh-TW"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2000" dirty="0" smtClean="0"/>
                        <a:t>說明</a:t>
                      </a:r>
                      <a:endParaRPr lang="zh-TW"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374441">
                <a:tc>
                  <a:txBody>
                    <a:bodyPr/>
                    <a:lstStyle/>
                    <a:p>
                      <a:pPr algn="ctr"/>
                      <a:r>
                        <a:rPr lang="en-US" altLang="zh-TW" sz="2000" dirty="0" smtClean="0"/>
                        <a:t>1</a:t>
                      </a:r>
                      <a:endParaRPr lang="zh-TW"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zh-TW" sz="1800" dirty="0" smtClean="0"/>
                        <a:t>使用者在</a:t>
                      </a:r>
                      <a:r>
                        <a:rPr lang="en-US" altLang="zh-TW" sz="1800" dirty="0" smtClean="0"/>
                        <a:t>shell</a:t>
                      </a:r>
                      <a:r>
                        <a:rPr lang="zh-TW" altLang="zh-TW" sz="1800" dirty="0" smtClean="0"/>
                        <a:t>環境中可以操作的指令或可執行檔</a:t>
                      </a:r>
                      <a:endParaRPr lang="zh-TW"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374441">
                <a:tc>
                  <a:txBody>
                    <a:bodyPr/>
                    <a:lstStyle/>
                    <a:p>
                      <a:pPr algn="ctr"/>
                      <a:r>
                        <a:rPr lang="en-US" altLang="zh-TW" sz="2000" dirty="0" smtClean="0"/>
                        <a:t>2</a:t>
                      </a:r>
                      <a:endParaRPr lang="zh-TW"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800" dirty="0" smtClean="0"/>
                        <a:t>系統核心可呼叫的函數與工具等</a:t>
                      </a:r>
                      <a:endParaRPr lang="zh-TW"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374441">
                <a:tc>
                  <a:txBody>
                    <a:bodyPr/>
                    <a:lstStyle/>
                    <a:p>
                      <a:pPr algn="ctr"/>
                      <a:r>
                        <a:rPr lang="en-US" altLang="zh-TW" sz="2000" dirty="0" smtClean="0"/>
                        <a:t>3</a:t>
                      </a:r>
                      <a:endParaRPr lang="zh-TW"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800" dirty="0" smtClean="0"/>
                        <a:t>一些常用的函數與函式庫</a:t>
                      </a:r>
                      <a:endParaRPr lang="zh-TW"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374441">
                <a:tc>
                  <a:txBody>
                    <a:bodyPr/>
                    <a:lstStyle/>
                    <a:p>
                      <a:pPr algn="ctr"/>
                      <a:r>
                        <a:rPr lang="en-US" altLang="zh-TW" sz="2000" dirty="0" smtClean="0"/>
                        <a:t>4</a:t>
                      </a:r>
                      <a:endParaRPr lang="zh-TW"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zh-TW" sz="1800" dirty="0" smtClean="0"/>
                        <a:t>裝置檔案的說明，通常在</a:t>
                      </a:r>
                      <a:r>
                        <a:rPr lang="en-US" altLang="zh-TW" sz="1800" dirty="0" smtClean="0"/>
                        <a:t>/dev</a:t>
                      </a:r>
                      <a:r>
                        <a:rPr lang="zh-TW" altLang="zh-TW" sz="1800" dirty="0" smtClean="0"/>
                        <a:t>下的檔案</a:t>
                      </a:r>
                      <a:endParaRPr lang="zh-TW"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r h="374441">
                <a:tc>
                  <a:txBody>
                    <a:bodyPr/>
                    <a:lstStyle/>
                    <a:p>
                      <a:pPr algn="ctr"/>
                      <a:r>
                        <a:rPr lang="en-US" altLang="zh-TW" sz="2000" dirty="0" smtClean="0"/>
                        <a:t>5</a:t>
                      </a:r>
                      <a:endParaRPr lang="zh-TW"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800" dirty="0" smtClean="0"/>
                        <a:t>設定檔，或者是某些檔案的格式</a:t>
                      </a:r>
                      <a:endParaRPr lang="zh-TW"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5"/>
                  </a:ext>
                </a:extLst>
              </a:tr>
              <a:tr h="374441">
                <a:tc>
                  <a:txBody>
                    <a:bodyPr/>
                    <a:lstStyle/>
                    <a:p>
                      <a:pPr algn="ctr"/>
                      <a:r>
                        <a:rPr lang="en-US" altLang="zh-TW" sz="2000" dirty="0" smtClean="0"/>
                        <a:t>6</a:t>
                      </a:r>
                      <a:endParaRPr lang="zh-TW"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2000" dirty="0" smtClean="0"/>
                        <a:t>遊戲</a:t>
                      </a:r>
                      <a:endParaRPr lang="zh-TW"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6"/>
                  </a:ext>
                </a:extLst>
              </a:tr>
              <a:tr h="374441">
                <a:tc>
                  <a:txBody>
                    <a:bodyPr/>
                    <a:lstStyle/>
                    <a:p>
                      <a:pPr algn="ctr"/>
                      <a:r>
                        <a:rPr lang="en-US" altLang="zh-TW" sz="2000" dirty="0" smtClean="0"/>
                        <a:t>7</a:t>
                      </a:r>
                      <a:endParaRPr lang="zh-TW"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800" dirty="0" smtClean="0"/>
                        <a:t>慣例與協定等，例如檔案系統、網路協定</a:t>
                      </a:r>
                      <a:endParaRPr lang="zh-TW"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7"/>
                  </a:ext>
                </a:extLst>
              </a:tr>
              <a:tr h="374441">
                <a:tc>
                  <a:txBody>
                    <a:bodyPr/>
                    <a:lstStyle/>
                    <a:p>
                      <a:pPr algn="ctr"/>
                      <a:r>
                        <a:rPr lang="en-US" altLang="zh-TW" sz="2000" dirty="0" smtClean="0"/>
                        <a:t>8</a:t>
                      </a:r>
                      <a:endParaRPr lang="zh-TW"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800" dirty="0" smtClean="0"/>
                        <a:t>系統管理員可用的管理指令</a:t>
                      </a:r>
                      <a:endParaRPr lang="zh-TW"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8"/>
                  </a:ext>
                </a:extLst>
              </a:tr>
              <a:tr h="374441">
                <a:tc>
                  <a:txBody>
                    <a:bodyPr/>
                    <a:lstStyle/>
                    <a:p>
                      <a:pPr algn="ctr"/>
                      <a:r>
                        <a:rPr lang="en-US" altLang="zh-TW" sz="2000" dirty="0" smtClean="0"/>
                        <a:t>9</a:t>
                      </a:r>
                      <a:endParaRPr lang="zh-TW"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2000" dirty="0" smtClean="0"/>
                        <a:t>跟核心有關的文件</a:t>
                      </a:r>
                      <a:endParaRPr lang="zh-TW"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9"/>
                  </a:ext>
                </a:extLst>
              </a:tr>
            </a:tbl>
          </a:graphicData>
        </a:graphic>
      </p:graphicFrame>
    </p:spTree>
    <p:extLst>
      <p:ext uri="{BB962C8B-B14F-4D97-AF65-F5344CB8AC3E}">
        <p14:creationId xmlns:p14="http://schemas.microsoft.com/office/powerpoint/2010/main" val="395662857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指令說明</a:t>
            </a:r>
            <a:r>
              <a:rPr lang="en-US" altLang="zh-TW" smtClean="0"/>
              <a:t>(info </a:t>
            </a:r>
            <a:r>
              <a:rPr lang="zh-TW" altLang="en-US" smtClean="0"/>
              <a:t>及 </a:t>
            </a:r>
            <a:r>
              <a:rPr lang="en-US" altLang="zh-TW" smtClean="0"/>
              <a:t>whatis)</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47</a:t>
            </a:fld>
            <a:endParaRPr lang="zh-TW" altLang="en-US"/>
          </a:p>
        </p:txBody>
      </p:sp>
      <p:sp>
        <p:nvSpPr>
          <p:cNvPr id="4" name="內容版面配置區 3"/>
          <p:cNvSpPr>
            <a:spLocks noGrp="1"/>
          </p:cNvSpPr>
          <p:nvPr>
            <p:ph sz="quarter" idx="1"/>
          </p:nvPr>
        </p:nvSpPr>
        <p:spPr/>
        <p:txBody>
          <a:bodyPr>
            <a:normAutofit/>
          </a:bodyPr>
          <a:lstStyle/>
          <a:p>
            <a:r>
              <a:rPr lang="en-US" altLang="zh-TW" dirty="0" smtClean="0"/>
              <a:t>info</a:t>
            </a:r>
            <a:r>
              <a:rPr lang="zh-TW" altLang="en-US" dirty="0" smtClean="0"/>
              <a:t>  </a:t>
            </a:r>
            <a:r>
              <a:rPr lang="en-US" altLang="zh-TW" dirty="0" smtClean="0"/>
              <a:t>“</a:t>
            </a:r>
            <a:r>
              <a:rPr lang="zh-TW" altLang="en-US" dirty="0" smtClean="0"/>
              <a:t>指令名稱</a:t>
            </a:r>
            <a:r>
              <a:rPr lang="en-US" altLang="zh-TW" dirty="0" smtClean="0"/>
              <a:t>”</a:t>
            </a:r>
          </a:p>
          <a:p>
            <a:pPr lvl="1"/>
            <a:r>
              <a:rPr lang="zh-TW" altLang="en-US" dirty="0" smtClean="0"/>
              <a:t>結果較多文字型敘述</a:t>
            </a:r>
            <a:endParaRPr lang="en-US" altLang="zh-TW" dirty="0" smtClean="0"/>
          </a:p>
          <a:p>
            <a:pPr lvl="1"/>
            <a:r>
              <a:rPr lang="zh-TW" altLang="en-US" dirty="0" smtClean="0"/>
              <a:t>例如：</a:t>
            </a:r>
            <a:r>
              <a:rPr lang="en-US" altLang="zh-TW" dirty="0" smtClean="0"/>
              <a:t>info “ls”</a:t>
            </a:r>
          </a:p>
          <a:p>
            <a:endParaRPr lang="en-US" altLang="zh-TW" dirty="0" smtClean="0"/>
          </a:p>
          <a:p>
            <a:endParaRPr lang="en-US" altLang="zh-TW" dirty="0" smtClean="0"/>
          </a:p>
          <a:p>
            <a:endParaRPr lang="en-US" altLang="zh-TW" dirty="0" smtClean="0"/>
          </a:p>
          <a:p>
            <a:endParaRPr lang="en-US" altLang="zh-TW" dirty="0" smtClean="0"/>
          </a:p>
          <a:p>
            <a:r>
              <a:rPr lang="en-US" altLang="zh-TW" dirty="0" err="1" smtClean="0"/>
              <a:t>whatis</a:t>
            </a:r>
            <a:r>
              <a:rPr lang="en-US" altLang="zh-TW" dirty="0" smtClean="0"/>
              <a:t>  “</a:t>
            </a:r>
            <a:r>
              <a:rPr lang="zh-TW" altLang="en-US" dirty="0" smtClean="0"/>
              <a:t>指令名稱</a:t>
            </a:r>
            <a:r>
              <a:rPr lang="en-US" altLang="zh-TW" dirty="0" smtClean="0"/>
              <a:t>”</a:t>
            </a:r>
          </a:p>
          <a:p>
            <a:pPr lvl="1"/>
            <a:r>
              <a:rPr lang="zh-TW" altLang="en-US" dirty="0" smtClean="0"/>
              <a:t>結果非常簡潔</a:t>
            </a:r>
            <a:endParaRPr lang="en-US" altLang="zh-TW" dirty="0" smtClean="0"/>
          </a:p>
          <a:p>
            <a:pPr lvl="1"/>
            <a:r>
              <a:rPr lang="zh-TW" altLang="en-US" dirty="0" smtClean="0"/>
              <a:t>例如：</a:t>
            </a:r>
            <a:r>
              <a:rPr lang="en-US" altLang="zh-TW" dirty="0" err="1" smtClean="0"/>
              <a:t>whatis</a:t>
            </a:r>
            <a:r>
              <a:rPr lang="en-US" altLang="zh-TW" dirty="0" smtClean="0"/>
              <a:t> “ls”</a:t>
            </a:r>
          </a:p>
          <a:p>
            <a:endParaRPr lang="zh-TW" altLang="en-US" dirty="0"/>
          </a:p>
        </p:txBody>
      </p:sp>
      <p:sp>
        <p:nvSpPr>
          <p:cNvPr id="5" name="矩形 4"/>
          <p:cNvSpPr/>
          <p:nvPr/>
        </p:nvSpPr>
        <p:spPr>
          <a:xfrm>
            <a:off x="3995936" y="1340768"/>
            <a:ext cx="4619318" cy="212365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zh-TW" sz="1600" dirty="0"/>
              <a:t>10.1 `</a:t>
            </a:r>
            <a:r>
              <a:rPr lang="en-US" altLang="zh-TW" sz="1600" dirty="0" err="1"/>
              <a:t>ls</a:t>
            </a:r>
            <a:r>
              <a:rPr lang="en-US" altLang="zh-TW" sz="1600" dirty="0"/>
              <a:t>': List directory contents</a:t>
            </a:r>
          </a:p>
          <a:p>
            <a:r>
              <a:rPr lang="en-US" altLang="zh-TW" sz="1600" dirty="0"/>
              <a:t>==================================</a:t>
            </a:r>
          </a:p>
          <a:p>
            <a:r>
              <a:rPr lang="en-US" altLang="zh-TW" sz="1600" dirty="0"/>
              <a:t>The `</a:t>
            </a:r>
            <a:r>
              <a:rPr lang="en-US" altLang="zh-TW" sz="1600" dirty="0" err="1"/>
              <a:t>ls'</a:t>
            </a:r>
            <a:r>
              <a:rPr lang="en-US" altLang="zh-TW" sz="1600" dirty="0"/>
              <a:t> program lists information about files (of any type, including</a:t>
            </a:r>
          </a:p>
          <a:p>
            <a:r>
              <a:rPr lang="en-US" altLang="zh-TW" sz="1600" dirty="0"/>
              <a:t>directories).  Options and file arguments can be intermixed</a:t>
            </a:r>
          </a:p>
          <a:p>
            <a:r>
              <a:rPr lang="en-US" altLang="zh-TW" sz="1600" dirty="0"/>
              <a:t>arbitrarily, as usual</a:t>
            </a:r>
            <a:r>
              <a:rPr lang="en-US" altLang="zh-TW" sz="1600" dirty="0" smtClean="0"/>
              <a:t>.</a:t>
            </a:r>
          </a:p>
          <a:p>
            <a:r>
              <a:rPr lang="en-US" altLang="zh-TW" sz="1600" dirty="0"/>
              <a:t>…</a:t>
            </a:r>
            <a:r>
              <a:rPr lang="zh-TW" altLang="en-US" sz="1600" dirty="0"/>
              <a:t>以下省略</a:t>
            </a:r>
            <a:r>
              <a:rPr lang="en-US" altLang="zh-TW" sz="1600" dirty="0"/>
              <a:t>…</a:t>
            </a:r>
            <a:endParaRPr lang="zh-TW" altLang="en-US" sz="1600" dirty="0"/>
          </a:p>
        </p:txBody>
      </p:sp>
      <p:sp>
        <p:nvSpPr>
          <p:cNvPr id="6" name="矩形 5"/>
          <p:cNvSpPr/>
          <p:nvPr/>
        </p:nvSpPr>
        <p:spPr>
          <a:xfrm>
            <a:off x="3995936" y="4859868"/>
            <a:ext cx="4619318"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zh-TW" sz="1600" dirty="0"/>
              <a:t>ls (1)     </a:t>
            </a:r>
            <a:r>
              <a:rPr lang="en-US" altLang="zh-TW" sz="1600" dirty="0" smtClean="0"/>
              <a:t> </a:t>
            </a:r>
            <a:r>
              <a:rPr lang="en-US" altLang="zh-TW" sz="1600" dirty="0"/>
              <a:t>- list directory contents</a:t>
            </a:r>
          </a:p>
        </p:txBody>
      </p:sp>
    </p:spTree>
    <p:extLst>
      <p:ext uri="{BB962C8B-B14F-4D97-AF65-F5344CB8AC3E}">
        <p14:creationId xmlns:p14="http://schemas.microsoft.com/office/powerpoint/2010/main" val="186053615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p:txBody>
          <a:bodyPr/>
          <a:lstStyle/>
          <a:p>
            <a:r>
              <a:rPr lang="zh-TW" altLang="en-US" smtClean="0"/>
              <a:t>檢視指令自帶的說明</a:t>
            </a:r>
            <a:endParaRPr lang="en-US" altLang="zh-TW"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48</a:t>
            </a:fld>
            <a:endParaRPr lang="zh-TW" altLang="en-US"/>
          </a:p>
        </p:txBody>
      </p:sp>
      <p:sp>
        <p:nvSpPr>
          <p:cNvPr id="243715" name="Rectangle 3"/>
          <p:cNvSpPr>
            <a:spLocks noGrp="1" noChangeArrowheads="1"/>
          </p:cNvSpPr>
          <p:nvPr>
            <p:ph sz="quarter" idx="1"/>
          </p:nvPr>
        </p:nvSpPr>
        <p:spPr/>
        <p:txBody>
          <a:bodyPr/>
          <a:lstStyle/>
          <a:p>
            <a:r>
              <a:rPr lang="zh-TW" altLang="en-US" dirty="0"/>
              <a:t>指令  </a:t>
            </a:r>
            <a:r>
              <a:rPr lang="en-US" altLang="zh-TW" dirty="0"/>
              <a:t>--help</a:t>
            </a:r>
            <a:endParaRPr lang="en-US" altLang="zh-TW" dirty="0" smtClean="0"/>
          </a:p>
          <a:p>
            <a:pPr lvl="1"/>
            <a:r>
              <a:rPr lang="zh-TW" altLang="en-US" dirty="0" smtClean="0"/>
              <a:t>多數</a:t>
            </a:r>
            <a:r>
              <a:rPr lang="en-US" altLang="zh-TW" dirty="0" smtClean="0"/>
              <a:t>(</a:t>
            </a:r>
            <a:r>
              <a:rPr lang="zh-TW" altLang="en-US" dirty="0" smtClean="0"/>
              <a:t>但非全部</a:t>
            </a:r>
            <a:r>
              <a:rPr lang="en-US" altLang="zh-TW" dirty="0" smtClean="0"/>
              <a:t>)</a:t>
            </a:r>
            <a:r>
              <a:rPr lang="zh-TW" altLang="en-US" dirty="0" smtClean="0"/>
              <a:t>指令皆提供選項可檢視該指令之用法</a:t>
            </a:r>
            <a:endParaRPr lang="en-US" altLang="zh-TW" dirty="0" smtClean="0"/>
          </a:p>
          <a:p>
            <a:pPr lvl="1"/>
            <a:r>
              <a:rPr lang="zh-TW" altLang="en-US" dirty="0"/>
              <a:t>例如：</a:t>
            </a:r>
            <a:r>
              <a:rPr lang="en-US" altLang="zh-TW" dirty="0"/>
              <a:t>ls --help</a:t>
            </a:r>
          </a:p>
          <a:p>
            <a:pPr lvl="1"/>
            <a:endParaRPr lang="en-US" altLang="zh-TW" dirty="0" smtClean="0"/>
          </a:p>
          <a:p>
            <a:endParaRPr lang="en-US" altLang="zh-TW" dirty="0" smtClean="0"/>
          </a:p>
        </p:txBody>
      </p:sp>
      <p:pic>
        <p:nvPicPr>
          <p:cNvPr id="2" name="圖片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12360" y="5085184"/>
            <a:ext cx="1193349" cy="1193349"/>
          </a:xfrm>
          <a:prstGeom prst="rect">
            <a:avLst/>
          </a:prstGeom>
        </p:spPr>
      </p:pic>
      <p:sp>
        <p:nvSpPr>
          <p:cNvPr id="6" name="矩形 5"/>
          <p:cNvSpPr/>
          <p:nvPr/>
        </p:nvSpPr>
        <p:spPr>
          <a:xfrm>
            <a:off x="755576" y="2809959"/>
            <a:ext cx="6624736" cy="3139321"/>
          </a:xfrm>
          <a:prstGeom prst="rect">
            <a:avLst/>
          </a:prstGeom>
          <a:ln>
            <a:solidFill>
              <a:srgbClr val="0070C0"/>
            </a:solidFill>
          </a:ln>
        </p:spPr>
        <p:txBody>
          <a:bodyPr wrap="square">
            <a:spAutoFit/>
          </a:bodyPr>
          <a:lstStyle/>
          <a:p>
            <a:r>
              <a:rPr lang="en-US" altLang="zh-TW" dirty="0" smtClean="0"/>
              <a:t>[</a:t>
            </a:r>
            <a:r>
              <a:rPr lang="en-US" altLang="zh-TW" dirty="0" err="1" smtClean="0"/>
              <a:t>iiiedu@localhost</a:t>
            </a:r>
            <a:r>
              <a:rPr lang="en-US" altLang="zh-TW" dirty="0" smtClean="0"/>
              <a:t> ~]$ </a:t>
            </a:r>
            <a:r>
              <a:rPr lang="en-US" altLang="zh-TW" dirty="0">
                <a:solidFill>
                  <a:srgbClr val="FF0000"/>
                </a:solidFill>
              </a:rPr>
              <a:t>ls --help</a:t>
            </a:r>
          </a:p>
          <a:p>
            <a:r>
              <a:rPr lang="zh-TW" altLang="en-US" dirty="0"/>
              <a:t>用法：</a:t>
            </a:r>
            <a:r>
              <a:rPr lang="en-US" altLang="zh-TW" dirty="0"/>
              <a:t>ls [</a:t>
            </a:r>
            <a:r>
              <a:rPr lang="zh-TW" altLang="en-US" dirty="0"/>
              <a:t>選項</a:t>
            </a:r>
            <a:r>
              <a:rPr lang="en-US" altLang="zh-TW" dirty="0"/>
              <a:t>]... [</a:t>
            </a:r>
            <a:r>
              <a:rPr lang="zh-TW" altLang="en-US" dirty="0"/>
              <a:t>檔案</a:t>
            </a:r>
            <a:r>
              <a:rPr lang="en-US" altLang="zh-TW" dirty="0"/>
              <a:t>]...</a:t>
            </a:r>
          </a:p>
          <a:p>
            <a:r>
              <a:rPr lang="en-US" altLang="zh-TW" dirty="0"/>
              <a:t>List information about the FILEs (the current directory by default).</a:t>
            </a:r>
          </a:p>
          <a:p>
            <a:r>
              <a:rPr lang="en-US" altLang="zh-TW" dirty="0"/>
              <a:t>Sort entries alphabetically if none of -</a:t>
            </a:r>
            <a:r>
              <a:rPr lang="en-US" altLang="zh-TW" dirty="0" err="1"/>
              <a:t>cftuvSUX</a:t>
            </a:r>
            <a:r>
              <a:rPr lang="en-US" altLang="zh-TW" dirty="0"/>
              <a:t> nor --sort is specified.</a:t>
            </a:r>
          </a:p>
          <a:p>
            <a:r>
              <a:rPr lang="en-US" altLang="zh-TW" dirty="0"/>
              <a:t>Mandatory arguments to long options are mandatory for short options too.</a:t>
            </a:r>
          </a:p>
          <a:p>
            <a:r>
              <a:rPr lang="en-US" altLang="zh-TW" dirty="0"/>
              <a:t>  -a, --all                  do not ignore entries starting with .</a:t>
            </a:r>
          </a:p>
          <a:p>
            <a:r>
              <a:rPr lang="en-US" altLang="zh-TW" dirty="0"/>
              <a:t>  -A, --almost-all           do not list implied . and ..</a:t>
            </a:r>
          </a:p>
          <a:p>
            <a:r>
              <a:rPr lang="en-US" altLang="zh-TW" dirty="0"/>
              <a:t>…</a:t>
            </a:r>
            <a:r>
              <a:rPr lang="zh-TW" altLang="en-US" dirty="0"/>
              <a:t>以下省略</a:t>
            </a:r>
            <a:r>
              <a:rPr lang="en-US" altLang="zh-TW" dirty="0"/>
              <a:t>…</a:t>
            </a:r>
          </a:p>
        </p:txBody>
      </p:sp>
    </p:spTree>
    <p:extLst>
      <p:ext uri="{BB962C8B-B14F-4D97-AF65-F5344CB8AC3E}">
        <p14:creationId xmlns:p14="http://schemas.microsoft.com/office/powerpoint/2010/main" val="306010217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切換所在目錄 </a:t>
            </a:r>
            <a:r>
              <a:rPr lang="en-US" altLang="zh-TW" dirty="0" smtClean="0"/>
              <a:t>(cd)</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49</a:t>
            </a:fld>
            <a:endParaRPr lang="zh-TW" altLang="en-US"/>
          </a:p>
        </p:txBody>
      </p:sp>
      <p:sp>
        <p:nvSpPr>
          <p:cNvPr id="3" name="內容版面配置區 2"/>
          <p:cNvSpPr>
            <a:spLocks noGrp="1"/>
          </p:cNvSpPr>
          <p:nvPr>
            <p:ph sz="quarter" idx="1"/>
          </p:nvPr>
        </p:nvSpPr>
        <p:spPr/>
        <p:txBody>
          <a:bodyPr/>
          <a:lstStyle/>
          <a:p>
            <a:r>
              <a:rPr lang="en-US" altLang="zh-TW" dirty="0" smtClean="0"/>
              <a:t>cd  </a:t>
            </a:r>
            <a:r>
              <a:rPr lang="zh-TW" altLang="en-US" dirty="0" smtClean="0"/>
              <a:t>目錄名稱    </a:t>
            </a:r>
            <a:r>
              <a:rPr lang="en-US" altLang="zh-TW" dirty="0" smtClean="0">
                <a:solidFill>
                  <a:srgbClr val="00B050"/>
                </a:solidFill>
              </a:rPr>
              <a:t>#Change  Directory</a:t>
            </a:r>
          </a:p>
          <a:p>
            <a:pPr lvl="1"/>
            <a:endParaRPr lang="en-US" altLang="zh-TW" dirty="0" smtClean="0"/>
          </a:p>
        </p:txBody>
      </p:sp>
      <p:graphicFrame>
        <p:nvGraphicFramePr>
          <p:cNvPr id="20" name="表格 19"/>
          <p:cNvGraphicFramePr>
            <a:graphicFrameLocks noGrp="1"/>
          </p:cNvGraphicFramePr>
          <p:nvPr>
            <p:extLst>
              <p:ext uri="{D42A27DB-BD31-4B8C-83A1-F6EECF244321}">
                <p14:modId xmlns:p14="http://schemas.microsoft.com/office/powerpoint/2010/main" val="1490134567"/>
              </p:ext>
            </p:extLst>
          </p:nvPr>
        </p:nvGraphicFramePr>
        <p:xfrm>
          <a:off x="934650" y="1833106"/>
          <a:ext cx="4069398" cy="4044164"/>
        </p:xfrm>
        <a:graphic>
          <a:graphicData uri="http://schemas.openxmlformats.org/drawingml/2006/table">
            <a:tbl>
              <a:tblPr firstRow="1" bandRow="1">
                <a:tableStyleId>{69012ECD-51FC-41F1-AA8D-1B2483CD663E}</a:tableStyleId>
              </a:tblPr>
              <a:tblGrid>
                <a:gridCol w="1719580">
                  <a:extLst>
                    <a:ext uri="{9D8B030D-6E8A-4147-A177-3AD203B41FA5}">
                      <a16:colId xmlns="" xmlns:a16="http://schemas.microsoft.com/office/drawing/2014/main" val="20000"/>
                    </a:ext>
                  </a:extLst>
                </a:gridCol>
                <a:gridCol w="2349818">
                  <a:extLst>
                    <a:ext uri="{9D8B030D-6E8A-4147-A177-3AD203B41FA5}">
                      <a16:colId xmlns="" xmlns:a16="http://schemas.microsoft.com/office/drawing/2014/main" val="20001"/>
                    </a:ext>
                  </a:extLst>
                </a:gridCol>
              </a:tblGrid>
              <a:tr h="451173">
                <a:tc>
                  <a:txBody>
                    <a:bodyPr/>
                    <a:lstStyle/>
                    <a:p>
                      <a:r>
                        <a:rPr lang="zh-TW" altLang="en-US" sz="1600" dirty="0" smtClean="0"/>
                        <a:t>指令範例</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說明</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451173">
                <a:tc>
                  <a:txBody>
                    <a:bodyPr/>
                    <a:lstStyle/>
                    <a:p>
                      <a:r>
                        <a:rPr lang="en-US" altLang="zh-TW" sz="1600" dirty="0" smtClean="0"/>
                        <a:t>cd  /</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切換至根目錄</a:t>
                      </a:r>
                      <a:endParaRPr lang="en-US" altLang="zh-TW" sz="16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451173">
                <a:tc>
                  <a:txBody>
                    <a:bodyPr/>
                    <a:lstStyle/>
                    <a:p>
                      <a:r>
                        <a:rPr lang="en-US" altLang="zh-TW" sz="1600" dirty="0" smtClean="0"/>
                        <a:t>cd  /</a:t>
                      </a:r>
                      <a:r>
                        <a:rPr lang="en-US" altLang="zh-TW" sz="1600" dirty="0" err="1" smtClean="0"/>
                        <a:t>tmp</a:t>
                      </a:r>
                      <a:r>
                        <a:rPr lang="en-US" altLang="zh-TW" sz="1600" dirty="0" smtClean="0"/>
                        <a:t>/</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切換至</a:t>
                      </a:r>
                      <a:r>
                        <a:rPr lang="en-US" altLang="zh-TW" sz="1600" dirty="0" smtClean="0"/>
                        <a:t>/</a:t>
                      </a:r>
                      <a:r>
                        <a:rPr lang="en-US" altLang="zh-TW" sz="1600" dirty="0" err="1" smtClean="0"/>
                        <a:t>tmp</a:t>
                      </a:r>
                      <a:r>
                        <a:rPr lang="zh-TW" altLang="en-US" sz="1600" dirty="0" smtClean="0"/>
                        <a:t>目錄</a:t>
                      </a:r>
                      <a:endParaRPr lang="en-US" altLang="zh-TW" sz="16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434780">
                <a:tc>
                  <a:txBody>
                    <a:bodyPr/>
                    <a:lstStyle/>
                    <a:p>
                      <a:r>
                        <a:rPr lang="en-US" altLang="zh-TW" sz="1600" dirty="0" smtClean="0"/>
                        <a:t>cd  /</a:t>
                      </a:r>
                      <a:r>
                        <a:rPr lang="en-US" altLang="zh-TW" sz="1600" dirty="0" err="1" smtClean="0"/>
                        <a:t>usr</a:t>
                      </a:r>
                      <a:r>
                        <a:rPr lang="en-US" altLang="zh-TW" sz="1600" dirty="0" smtClean="0"/>
                        <a:t>/lib/ </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zh-TW" sz="1600" dirty="0" smtClean="0"/>
                        <a:t>切換至</a:t>
                      </a:r>
                      <a:r>
                        <a:rPr lang="en-US" altLang="zh-TW" sz="1600" dirty="0" smtClean="0"/>
                        <a:t>/</a:t>
                      </a:r>
                      <a:r>
                        <a:rPr lang="en-US" altLang="zh-TW" sz="1600" dirty="0" err="1" smtClean="0"/>
                        <a:t>usr</a:t>
                      </a:r>
                      <a:r>
                        <a:rPr lang="en-US" altLang="zh-TW" sz="1600" dirty="0" smtClean="0"/>
                        <a:t>/lib</a:t>
                      </a:r>
                      <a:r>
                        <a:rPr lang="zh-TW" altLang="zh-TW" sz="1600" dirty="0" smtClean="0"/>
                        <a:t>目錄</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451173">
                <a:tc>
                  <a:txBody>
                    <a:bodyPr/>
                    <a:lstStyle/>
                    <a:p>
                      <a:r>
                        <a:rPr lang="en-US" altLang="zh-TW" sz="1600" dirty="0" smtClean="0"/>
                        <a:t>cd  /home/</a:t>
                      </a:r>
                      <a:r>
                        <a:rPr lang="en-US" altLang="zh-TW" sz="1600" dirty="0" err="1" smtClean="0"/>
                        <a:t>iiiedu</a:t>
                      </a:r>
                      <a:r>
                        <a:rPr lang="en-US" altLang="zh-TW" sz="1600" dirty="0" smtClean="0"/>
                        <a:t>/</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切換至</a:t>
                      </a:r>
                      <a:r>
                        <a:rPr lang="en-US" altLang="zh-TW" sz="1600" dirty="0" smtClean="0"/>
                        <a:t>/home/</a:t>
                      </a:r>
                      <a:r>
                        <a:rPr lang="en-US" altLang="zh-TW" sz="1600" dirty="0" err="1" smtClean="0"/>
                        <a:t>iiiedu</a:t>
                      </a:r>
                      <a:r>
                        <a:rPr lang="zh-TW" altLang="en-US" sz="1600" dirty="0" smtClean="0"/>
                        <a:t>目錄</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r h="451173">
                <a:tc>
                  <a:txBody>
                    <a:bodyPr/>
                    <a:lstStyle/>
                    <a:p>
                      <a:r>
                        <a:rPr lang="en-US" altLang="zh-TW" sz="1600" dirty="0" smtClean="0"/>
                        <a:t>cd </a:t>
                      </a:r>
                      <a:r>
                        <a:rPr lang="zh-TW" altLang="en-US" sz="1600" dirty="0" smtClean="0"/>
                        <a:t> </a:t>
                      </a:r>
                      <a:r>
                        <a:rPr lang="en-US" altLang="zh-TW" sz="1600" dirty="0" smtClean="0"/>
                        <a:t>~  </a:t>
                      </a:r>
                      <a:r>
                        <a:rPr lang="zh-TW" altLang="zh-TW" sz="1600" dirty="0" smtClean="0"/>
                        <a:t>或</a:t>
                      </a:r>
                      <a:r>
                        <a:rPr lang="zh-TW" altLang="en-US" sz="1600" dirty="0" smtClean="0"/>
                        <a:t> </a:t>
                      </a:r>
                      <a:r>
                        <a:rPr lang="en-US" altLang="zh-TW" sz="1600" dirty="0" smtClean="0"/>
                        <a:t>cd </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zh-TW" sz="1600" dirty="0" smtClean="0"/>
                        <a:t>切換至</a:t>
                      </a:r>
                      <a:r>
                        <a:rPr lang="zh-TW" altLang="en-US" sz="1600" dirty="0" smtClean="0"/>
                        <a:t>帳號的</a:t>
                      </a:r>
                      <a:r>
                        <a:rPr lang="zh-TW" altLang="zh-TW" sz="1600" dirty="0" smtClean="0"/>
                        <a:t>家目錄</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5"/>
                  </a:ext>
                </a:extLst>
              </a:tr>
              <a:tr h="451173">
                <a:tc>
                  <a:txBody>
                    <a:bodyPr/>
                    <a:lstStyle/>
                    <a:p>
                      <a:r>
                        <a:rPr lang="en-US" altLang="zh-TW" sz="1600" dirty="0" smtClean="0"/>
                        <a:t>cd  .. </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zh-TW" sz="1600" dirty="0" smtClean="0"/>
                        <a:t>切換至上層目錄</a:t>
                      </a:r>
                      <a:endParaRPr lang="en-US" altLang="zh-TW" sz="16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6"/>
                  </a:ext>
                </a:extLst>
              </a:tr>
              <a:tr h="451173">
                <a:tc>
                  <a:txBody>
                    <a:bodyPr/>
                    <a:lstStyle/>
                    <a:p>
                      <a:r>
                        <a:rPr lang="en-US" altLang="zh-TW" sz="1600" dirty="0" smtClean="0"/>
                        <a:t>cd ../../</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zh-TW" sz="1600" dirty="0" smtClean="0"/>
                        <a:t>切換至上</a:t>
                      </a:r>
                      <a:r>
                        <a:rPr lang="zh-TW" altLang="en-US" sz="1600" dirty="0" smtClean="0"/>
                        <a:t>上</a:t>
                      </a:r>
                      <a:r>
                        <a:rPr lang="zh-TW" altLang="zh-TW" sz="1600" dirty="0" smtClean="0"/>
                        <a:t>層目錄</a:t>
                      </a:r>
                      <a:endParaRPr lang="en-US" altLang="zh-TW" sz="16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7"/>
                  </a:ext>
                </a:extLst>
              </a:tr>
              <a:tr h="451173">
                <a:tc>
                  <a:txBody>
                    <a:bodyPr/>
                    <a:lstStyle/>
                    <a:p>
                      <a:r>
                        <a:rPr lang="en-US" altLang="zh-TW" sz="1600" dirty="0" smtClean="0"/>
                        <a:t>cd  -</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zh-TW" sz="1600" dirty="0" smtClean="0"/>
                        <a:t>切換至上次所在的路徑</a:t>
                      </a:r>
                      <a:endParaRPr lang="en-US" altLang="zh-TW" sz="16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8"/>
                  </a:ext>
                </a:extLst>
              </a:tr>
            </a:tbl>
          </a:graphicData>
        </a:graphic>
      </p:graphicFrame>
      <p:grpSp>
        <p:nvGrpSpPr>
          <p:cNvPr id="5" name="群組 4"/>
          <p:cNvGrpSpPr/>
          <p:nvPr/>
        </p:nvGrpSpPr>
        <p:grpSpPr>
          <a:xfrm>
            <a:off x="6012161" y="2176194"/>
            <a:ext cx="2639496" cy="3629070"/>
            <a:chOff x="6441063" y="2176194"/>
            <a:chExt cx="2210593" cy="2578861"/>
          </a:xfrm>
        </p:grpSpPr>
        <p:sp>
          <p:nvSpPr>
            <p:cNvPr id="44" name="矩形 43"/>
            <p:cNvSpPr/>
            <p:nvPr/>
          </p:nvSpPr>
          <p:spPr>
            <a:xfrm>
              <a:off x="6718430" y="3551319"/>
              <a:ext cx="672264" cy="4451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1600" dirty="0" err="1" smtClean="0"/>
                <a:t>iiiedu</a:t>
              </a:r>
              <a:endParaRPr lang="zh-TW" altLang="en-US" sz="1600" dirty="0"/>
            </a:p>
          </p:txBody>
        </p:sp>
        <p:sp>
          <p:nvSpPr>
            <p:cNvPr id="45" name="矩形 44"/>
            <p:cNvSpPr/>
            <p:nvPr/>
          </p:nvSpPr>
          <p:spPr>
            <a:xfrm>
              <a:off x="6900021" y="2823715"/>
              <a:ext cx="645214" cy="4451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1600" dirty="0" smtClean="0"/>
                <a:t>home</a:t>
              </a:r>
              <a:endParaRPr lang="zh-TW" altLang="en-US" sz="1600" dirty="0"/>
            </a:p>
          </p:txBody>
        </p:sp>
        <p:sp>
          <p:nvSpPr>
            <p:cNvPr id="48" name="矩形 47"/>
            <p:cNvSpPr/>
            <p:nvPr/>
          </p:nvSpPr>
          <p:spPr>
            <a:xfrm>
              <a:off x="6441063" y="4303591"/>
              <a:ext cx="704015" cy="4451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1600" dirty="0" smtClean="0"/>
                <a:t>file1</a:t>
              </a:r>
              <a:endParaRPr lang="zh-TW" altLang="en-US" sz="1600" dirty="0"/>
            </a:p>
          </p:txBody>
        </p:sp>
        <p:sp>
          <p:nvSpPr>
            <p:cNvPr id="49" name="矩形 48"/>
            <p:cNvSpPr/>
            <p:nvPr/>
          </p:nvSpPr>
          <p:spPr>
            <a:xfrm>
              <a:off x="7054562" y="2176194"/>
              <a:ext cx="672264" cy="4451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1600" dirty="0" smtClean="0"/>
                <a:t>/</a:t>
              </a:r>
              <a:endParaRPr lang="zh-TW" altLang="en-US" sz="1600" dirty="0"/>
            </a:p>
          </p:txBody>
        </p:sp>
        <p:cxnSp>
          <p:nvCxnSpPr>
            <p:cNvPr id="52" name="直線接點 51"/>
            <p:cNvCxnSpPr>
              <a:stCxn id="48" idx="0"/>
              <a:endCxn id="44" idx="2"/>
            </p:cNvCxnSpPr>
            <p:nvPr/>
          </p:nvCxnSpPr>
          <p:spPr>
            <a:xfrm flipV="1">
              <a:off x="6793071" y="3996459"/>
              <a:ext cx="261491" cy="307132"/>
            </a:xfrm>
            <a:prstGeom prst="line">
              <a:avLst/>
            </a:prstGeom>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7390694" y="4309915"/>
              <a:ext cx="720080" cy="4451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1600" dirty="0" smtClean="0"/>
                <a:t>dir1</a:t>
              </a:r>
              <a:endParaRPr lang="zh-TW" altLang="en-US" sz="1600" dirty="0"/>
            </a:p>
          </p:txBody>
        </p:sp>
        <p:cxnSp>
          <p:nvCxnSpPr>
            <p:cNvPr id="54" name="直線接點 53"/>
            <p:cNvCxnSpPr>
              <a:stCxn id="44" idx="2"/>
              <a:endCxn id="53" idx="0"/>
            </p:cNvCxnSpPr>
            <p:nvPr/>
          </p:nvCxnSpPr>
          <p:spPr>
            <a:xfrm>
              <a:off x="7054562" y="3996459"/>
              <a:ext cx="696172" cy="31345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52" name="直線接點 2051"/>
            <p:cNvCxnSpPr>
              <a:stCxn id="49" idx="2"/>
              <a:endCxn id="45" idx="0"/>
            </p:cNvCxnSpPr>
            <p:nvPr/>
          </p:nvCxnSpPr>
          <p:spPr>
            <a:xfrm flipH="1">
              <a:off x="7222628" y="2621334"/>
              <a:ext cx="168066" cy="2023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54" name="直線接點 2053"/>
            <p:cNvCxnSpPr>
              <a:stCxn id="45" idx="2"/>
              <a:endCxn id="44" idx="0"/>
            </p:cNvCxnSpPr>
            <p:nvPr/>
          </p:nvCxnSpPr>
          <p:spPr>
            <a:xfrm flipH="1">
              <a:off x="7054562" y="3268855"/>
              <a:ext cx="168066" cy="282464"/>
            </a:xfrm>
            <a:prstGeom prst="line">
              <a:avLst/>
            </a:prstGeom>
          </p:spPr>
          <p:style>
            <a:lnRef idx="1">
              <a:schemeClr val="accent1"/>
            </a:lnRef>
            <a:fillRef idx="0">
              <a:schemeClr val="accent1"/>
            </a:fillRef>
            <a:effectRef idx="0">
              <a:schemeClr val="accent1"/>
            </a:effectRef>
            <a:fontRef idx="minor">
              <a:schemeClr val="tx1"/>
            </a:fontRef>
          </p:style>
        </p:cxnSp>
        <p:sp>
          <p:nvSpPr>
            <p:cNvPr id="81" name="矩形 80"/>
            <p:cNvSpPr/>
            <p:nvPr/>
          </p:nvSpPr>
          <p:spPr>
            <a:xfrm>
              <a:off x="7947641" y="2823715"/>
              <a:ext cx="704015" cy="4451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1600" dirty="0" err="1" smtClean="0"/>
                <a:t>tmp</a:t>
              </a:r>
              <a:endParaRPr lang="zh-TW" altLang="en-US" sz="1600" dirty="0"/>
            </a:p>
          </p:txBody>
        </p:sp>
        <p:cxnSp>
          <p:nvCxnSpPr>
            <p:cNvPr id="2066" name="直線接點 2065"/>
            <p:cNvCxnSpPr>
              <a:stCxn id="49" idx="2"/>
              <a:endCxn id="81" idx="0"/>
            </p:cNvCxnSpPr>
            <p:nvPr/>
          </p:nvCxnSpPr>
          <p:spPr>
            <a:xfrm>
              <a:off x="7390694" y="2621334"/>
              <a:ext cx="908955" cy="202381"/>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153806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CentOS</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5</a:t>
            </a:fld>
            <a:endParaRPr lang="zh-TW" altLang="en-US"/>
          </a:p>
        </p:txBody>
      </p:sp>
      <p:sp>
        <p:nvSpPr>
          <p:cNvPr id="4" name="內容版面配置區 3"/>
          <p:cNvSpPr>
            <a:spLocks noGrp="1"/>
          </p:cNvSpPr>
          <p:nvPr>
            <p:ph sz="quarter" idx="1"/>
          </p:nvPr>
        </p:nvSpPr>
        <p:spPr/>
        <p:txBody>
          <a:bodyPr/>
          <a:lstStyle/>
          <a:p>
            <a:r>
              <a:rPr lang="en-US" altLang="zh-TW" dirty="0" smtClean="0"/>
              <a:t>CentOS</a:t>
            </a:r>
            <a:r>
              <a:rPr lang="zh-TW" altLang="en-US" dirty="0" smtClean="0"/>
              <a:t>是與</a:t>
            </a:r>
            <a:r>
              <a:rPr lang="en-US" altLang="zh-TW" dirty="0" smtClean="0"/>
              <a:t>Red Hat</a:t>
            </a:r>
            <a:r>
              <a:rPr lang="zh-TW" altLang="en-US" dirty="0" smtClean="0"/>
              <a:t> </a:t>
            </a:r>
            <a:r>
              <a:rPr lang="en-US" altLang="zh-TW" dirty="0"/>
              <a:t>Linux</a:t>
            </a:r>
            <a:r>
              <a:rPr lang="zh-TW" altLang="en-US" dirty="0" smtClean="0"/>
              <a:t>企業版相容的發行版本</a:t>
            </a:r>
            <a:endParaRPr lang="en-US" altLang="zh-TW" dirty="0" smtClean="0"/>
          </a:p>
          <a:p>
            <a:pPr lvl="1"/>
            <a:r>
              <a:rPr lang="zh-TW" altLang="en-US" dirty="0" smtClean="0"/>
              <a:t>代表「社群的企業級作業系統」</a:t>
            </a:r>
            <a:endParaRPr lang="en-US" altLang="zh-TW" dirty="0" smtClean="0"/>
          </a:p>
          <a:p>
            <a:pPr lvl="1"/>
            <a:r>
              <a:rPr lang="zh-TW" altLang="en-US" dirty="0" smtClean="0"/>
              <a:t>被多數企業組織採用，做為伺服器或工作站</a:t>
            </a:r>
            <a:endParaRPr lang="en-US" altLang="zh-TW" dirty="0" smtClean="0"/>
          </a:p>
          <a:p>
            <a:pPr lvl="1"/>
            <a:r>
              <a:rPr lang="en-US" altLang="zh-TW" dirty="0">
                <a:hlinkClick r:id="rId3"/>
              </a:rPr>
              <a:t>https://www.centos.org/download/</a:t>
            </a:r>
            <a:r>
              <a:rPr lang="zh-TW" altLang="en-US" dirty="0"/>
              <a:t> </a:t>
            </a:r>
          </a:p>
          <a:p>
            <a:pPr lvl="1"/>
            <a:endParaRPr lang="en-US" altLang="zh-TW" dirty="0" smtClean="0"/>
          </a:p>
          <a:p>
            <a:r>
              <a:rPr lang="zh-TW" altLang="en-US" dirty="0" smtClean="0"/>
              <a:t>官網提供下列版本：</a:t>
            </a:r>
            <a:endParaRPr lang="en-US" altLang="zh-TW" dirty="0" smtClean="0"/>
          </a:p>
          <a:p>
            <a:pPr lvl="2"/>
            <a:endParaRPr lang="en-US" altLang="zh-TW" dirty="0" smtClean="0"/>
          </a:p>
        </p:txBody>
      </p:sp>
      <p:graphicFrame>
        <p:nvGraphicFramePr>
          <p:cNvPr id="5" name="表格 4"/>
          <p:cNvGraphicFramePr>
            <a:graphicFrameLocks noGrp="1"/>
          </p:cNvGraphicFramePr>
          <p:nvPr>
            <p:extLst>
              <p:ext uri="{D42A27DB-BD31-4B8C-83A1-F6EECF244321}">
                <p14:modId xmlns:p14="http://schemas.microsoft.com/office/powerpoint/2010/main" val="74673084"/>
              </p:ext>
            </p:extLst>
          </p:nvPr>
        </p:nvGraphicFramePr>
        <p:xfrm>
          <a:off x="755576" y="4005064"/>
          <a:ext cx="7571740" cy="1483360"/>
        </p:xfrm>
        <a:graphic>
          <a:graphicData uri="http://schemas.openxmlformats.org/drawingml/2006/table">
            <a:tbl>
              <a:tblPr firstRow="1" bandRow="1">
                <a:tableStyleId>{69012ECD-51FC-41F1-AA8D-1B2483CD663E}</a:tableStyleId>
              </a:tblPr>
              <a:tblGrid>
                <a:gridCol w="1783080">
                  <a:extLst>
                    <a:ext uri="{9D8B030D-6E8A-4147-A177-3AD203B41FA5}">
                      <a16:colId xmlns="" xmlns:a16="http://schemas.microsoft.com/office/drawing/2014/main" val="20000"/>
                    </a:ext>
                  </a:extLst>
                </a:gridCol>
                <a:gridCol w="1884680">
                  <a:extLst>
                    <a:ext uri="{9D8B030D-6E8A-4147-A177-3AD203B41FA5}">
                      <a16:colId xmlns="" xmlns:a16="http://schemas.microsoft.com/office/drawing/2014/main" val="20001"/>
                    </a:ext>
                  </a:extLst>
                </a:gridCol>
                <a:gridCol w="3903980">
                  <a:extLst>
                    <a:ext uri="{9D8B030D-6E8A-4147-A177-3AD203B41FA5}">
                      <a16:colId xmlns="" xmlns:a16="http://schemas.microsoft.com/office/drawing/2014/main" val="20002"/>
                    </a:ext>
                  </a:extLst>
                </a:gridCol>
              </a:tblGrid>
              <a:tr h="370840">
                <a:tc>
                  <a:txBody>
                    <a:bodyPr/>
                    <a:lstStyle/>
                    <a:p>
                      <a:r>
                        <a:rPr lang="zh-TW" altLang="en-US" dirty="0" smtClean="0"/>
                        <a:t>版本</a:t>
                      </a:r>
                      <a:endParaRPr lang="zh-TW" altLang="en-US" dirty="0">
                        <a:latin typeface="微軟正黑體" panose="020B0604030504040204" pitchFamily="34" charset="-120"/>
                      </a:endParaRPr>
                    </a:p>
                  </a:txBody>
                  <a:tcPr/>
                </a:tc>
                <a:tc>
                  <a:txBody>
                    <a:bodyPr/>
                    <a:lstStyle/>
                    <a:p>
                      <a:r>
                        <a:rPr lang="zh-TW" altLang="en-US" dirty="0" smtClean="0"/>
                        <a:t>大小</a:t>
                      </a:r>
                      <a:endParaRPr lang="zh-TW" altLang="en-US" dirty="0">
                        <a:latin typeface="微軟正黑體" panose="020B0604030504040204" pitchFamily="34" charset="-120"/>
                      </a:endParaRPr>
                    </a:p>
                  </a:txBody>
                  <a:tcPr/>
                </a:tc>
                <a:tc>
                  <a:txBody>
                    <a:bodyPr/>
                    <a:lstStyle/>
                    <a:p>
                      <a:r>
                        <a:rPr lang="zh-TW" altLang="en-US" dirty="0" smtClean="0"/>
                        <a:t>功能完整性</a:t>
                      </a:r>
                      <a:endParaRPr lang="zh-TW" altLang="en-US" dirty="0">
                        <a:latin typeface="微軟正黑體" panose="020B0604030504040204" pitchFamily="34" charset="-120"/>
                      </a:endParaRPr>
                    </a:p>
                  </a:txBody>
                  <a:tcPr/>
                </a:tc>
                <a:extLst>
                  <a:ext uri="{0D108BD9-81ED-4DB2-BD59-A6C34878D82A}">
                    <a16:rowId xmlns="" xmlns:a16="http://schemas.microsoft.com/office/drawing/2014/main" val="10000"/>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b="1" dirty="0" smtClean="0"/>
                        <a:t>DVD</a:t>
                      </a:r>
                      <a:r>
                        <a:rPr lang="zh-TW" altLang="en-US" b="1" dirty="0" smtClean="0"/>
                        <a:t> </a:t>
                      </a:r>
                      <a:r>
                        <a:rPr lang="en-US" altLang="zh-TW" b="1" dirty="0" smtClean="0"/>
                        <a:t>ISO</a:t>
                      </a:r>
                      <a:endParaRPr lang="zh-TW" altLang="en-US" b="1" dirty="0">
                        <a:solidFill>
                          <a:srgbClr val="FF0000"/>
                        </a:solidFill>
                        <a:latin typeface="微軟正黑體" panose="020B0604030504040204" pitchFamily="34" charset="-120"/>
                      </a:endParaRPr>
                    </a:p>
                  </a:txBody>
                  <a:tcPr/>
                </a:tc>
                <a:tc>
                  <a:txBody>
                    <a:bodyPr/>
                    <a:lstStyle/>
                    <a:p>
                      <a:pPr algn="l"/>
                      <a:r>
                        <a:rPr lang="zh-TW" altLang="en-US" b="1" dirty="0" smtClean="0"/>
                        <a:t>適中，約</a:t>
                      </a:r>
                      <a:r>
                        <a:rPr lang="en-US" altLang="zh-TW" b="1" dirty="0" smtClean="0"/>
                        <a:t>4GB</a:t>
                      </a:r>
                      <a:endParaRPr lang="zh-TW" altLang="en-US" b="1" dirty="0">
                        <a:solidFill>
                          <a:srgbClr val="FF0000"/>
                        </a:solidFill>
                        <a:latin typeface="微軟正黑體" panose="020B0604030504040204" pitchFamily="34" charset="-120"/>
                      </a:endParaRPr>
                    </a:p>
                  </a:txBody>
                  <a:tcPr/>
                </a:tc>
                <a:tc>
                  <a:txBody>
                    <a:bodyPr/>
                    <a:lstStyle/>
                    <a:p>
                      <a:pPr algn="l"/>
                      <a:r>
                        <a:rPr lang="zh-TW" altLang="en-US" b="1" dirty="0" smtClean="0"/>
                        <a:t>含圖形介面，適合一般使用者</a:t>
                      </a:r>
                      <a:endParaRPr lang="zh-TW" altLang="en-US" b="1" dirty="0">
                        <a:solidFill>
                          <a:srgbClr val="FF0000"/>
                        </a:solidFill>
                        <a:latin typeface="微軟正黑體" panose="020B0604030504040204" pitchFamily="34" charset="-120"/>
                      </a:endParaRPr>
                    </a:p>
                  </a:txBody>
                  <a:tcPr/>
                </a:tc>
                <a:extLst>
                  <a:ext uri="{0D108BD9-81ED-4DB2-BD59-A6C34878D82A}">
                    <a16:rowId xmlns="" xmlns:a16="http://schemas.microsoft.com/office/drawing/2014/main" val="10001"/>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dirty="0" smtClean="0"/>
                        <a:t>Everything ISO</a:t>
                      </a:r>
                      <a:endParaRPr lang="zh-TW" altLang="en-US" dirty="0">
                        <a:latin typeface="微軟正黑體" panose="020B0604030504040204" pitchFamily="34" charset="-120"/>
                      </a:endParaRPr>
                    </a:p>
                  </a:txBody>
                  <a:tcPr/>
                </a:tc>
                <a:tc>
                  <a:txBody>
                    <a:bodyPr/>
                    <a:lstStyle/>
                    <a:p>
                      <a:pPr algn="l"/>
                      <a:r>
                        <a:rPr lang="zh-TW" altLang="en-US" dirty="0" smtClean="0"/>
                        <a:t>最大，約</a:t>
                      </a:r>
                      <a:r>
                        <a:rPr lang="en-US" altLang="zh-TW" dirty="0" smtClean="0"/>
                        <a:t>7GB</a:t>
                      </a:r>
                      <a:endParaRPr lang="zh-TW" altLang="en-US" dirty="0">
                        <a:latin typeface="微軟正黑體" panose="020B0604030504040204" pitchFamily="34" charset="-120"/>
                      </a:endParaRPr>
                    </a:p>
                  </a:txBody>
                  <a:tcPr/>
                </a:tc>
                <a:tc>
                  <a:txBody>
                    <a:bodyPr/>
                    <a:lstStyle/>
                    <a:p>
                      <a:pPr algn="l"/>
                      <a:r>
                        <a:rPr lang="zh-TW" altLang="en-US" dirty="0" smtClean="0"/>
                        <a:t>功能最完善，適合開發及網管人員</a:t>
                      </a:r>
                      <a:endParaRPr lang="zh-TW" altLang="en-US" dirty="0">
                        <a:latin typeface="微軟正黑體" panose="020B0604030504040204" pitchFamily="34" charset="-120"/>
                      </a:endParaRPr>
                    </a:p>
                  </a:txBody>
                  <a:tcPr/>
                </a:tc>
                <a:extLst>
                  <a:ext uri="{0D108BD9-81ED-4DB2-BD59-A6C34878D82A}">
                    <a16:rowId xmlns="" xmlns:a16="http://schemas.microsoft.com/office/drawing/2014/main" val="10002"/>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dirty="0" smtClean="0"/>
                        <a:t>Minimal ISO</a:t>
                      </a:r>
                      <a:endParaRPr lang="zh-TW" altLang="en-US" dirty="0">
                        <a:latin typeface="微軟正黑體" panose="020B0604030504040204" pitchFamily="34" charset="-120"/>
                      </a:endParaRPr>
                    </a:p>
                  </a:txBody>
                  <a:tcPr/>
                </a:tc>
                <a:tc>
                  <a:txBody>
                    <a:bodyPr/>
                    <a:lstStyle/>
                    <a:p>
                      <a:pPr algn="l"/>
                      <a:r>
                        <a:rPr lang="zh-TW" altLang="en-US" dirty="0" smtClean="0"/>
                        <a:t>最小，約</a:t>
                      </a:r>
                      <a:r>
                        <a:rPr lang="en-US" altLang="zh-TW" dirty="0" smtClean="0"/>
                        <a:t>636MB</a:t>
                      </a:r>
                      <a:endParaRPr lang="zh-TW" altLang="en-US" dirty="0">
                        <a:latin typeface="微軟正黑體" panose="020B0604030504040204" pitchFamily="34" charset="-120"/>
                      </a:endParaRPr>
                    </a:p>
                  </a:txBody>
                  <a:tcPr/>
                </a:tc>
                <a:tc>
                  <a:txBody>
                    <a:bodyPr/>
                    <a:lstStyle/>
                    <a:p>
                      <a:pPr algn="l"/>
                      <a:r>
                        <a:rPr lang="zh-TW" altLang="en-US" dirty="0" smtClean="0"/>
                        <a:t>純文字介面，多數軟體必須另行安裝</a:t>
                      </a:r>
                      <a:endParaRPr lang="zh-TW" altLang="en-US" dirty="0">
                        <a:latin typeface="微軟正黑體" panose="020B0604030504040204" pitchFamily="34" charset="-120"/>
                      </a:endParaRPr>
                    </a:p>
                  </a:txBody>
                  <a:tcPr/>
                </a:tc>
                <a:extLst>
                  <a:ext uri="{0D108BD9-81ED-4DB2-BD59-A6C34878D82A}">
                    <a16:rowId xmlns="" xmlns:a16="http://schemas.microsoft.com/office/drawing/2014/main" val="10003"/>
                  </a:ext>
                </a:extLst>
              </a:tr>
            </a:tbl>
          </a:graphicData>
        </a:graphic>
      </p:graphicFrame>
      <p:pic>
        <p:nvPicPr>
          <p:cNvPr id="11270" name="Picture 6" descr="C:\Users\john\AppData\Local\Microsoft\Windows\INetCache\IE\ROMGE5XD\powered_by_centos_by_williamjmorenor-d7nix6o[1].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380312" y="1878150"/>
            <a:ext cx="1080120" cy="1337610"/>
          </a:xfrm>
          <a:prstGeom prst="rect">
            <a:avLst/>
          </a:prstGeom>
          <a:noFill/>
          <a:extLst>
            <a:ext uri="{909E8E84-426E-40DD-AFC4-6F175D3DCCD1}">
              <a14:hiddenFill xmlns:a14="http://schemas.microsoft.com/office/drawing/2010/main">
                <a:solidFill>
                  <a:srgbClr val="FFFFFF"/>
                </a:solidFill>
              </a14:hiddenFill>
            </a:ext>
          </a:extLst>
        </p:spPr>
      </p:pic>
      <p:sp>
        <p:nvSpPr>
          <p:cNvPr id="6" name="向右箭號 5"/>
          <p:cNvSpPr/>
          <p:nvPr/>
        </p:nvSpPr>
        <p:spPr>
          <a:xfrm>
            <a:off x="346440" y="4422711"/>
            <a:ext cx="458233" cy="3168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31689364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檢視目錄或檔案</a:t>
            </a:r>
            <a:r>
              <a:rPr lang="zh-TW" altLang="en-US" dirty="0" smtClean="0"/>
              <a:t>資訊 </a:t>
            </a:r>
            <a:r>
              <a:rPr lang="en-US" altLang="zh-TW" dirty="0" smtClean="0"/>
              <a:t>(ls)</a:t>
            </a:r>
            <a:r>
              <a:rPr lang="zh-TW" altLang="en-US" dirty="0" smtClean="0"/>
              <a:t> </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50</a:t>
            </a:fld>
            <a:endParaRPr lang="zh-TW" altLang="en-US"/>
          </a:p>
        </p:txBody>
      </p:sp>
      <p:sp>
        <p:nvSpPr>
          <p:cNvPr id="3" name="內容版面配置區 2"/>
          <p:cNvSpPr>
            <a:spLocks noGrp="1"/>
          </p:cNvSpPr>
          <p:nvPr>
            <p:ph sz="quarter" idx="1"/>
          </p:nvPr>
        </p:nvSpPr>
        <p:spPr/>
        <p:txBody>
          <a:bodyPr/>
          <a:lstStyle/>
          <a:p>
            <a:r>
              <a:rPr lang="en-US" altLang="zh-TW" dirty="0" smtClean="0"/>
              <a:t>ls</a:t>
            </a:r>
            <a:r>
              <a:rPr lang="zh-TW" altLang="en-US" dirty="0" smtClean="0"/>
              <a:t>  </a:t>
            </a:r>
            <a:r>
              <a:rPr lang="en-US" altLang="zh-TW" dirty="0" smtClean="0"/>
              <a:t>[</a:t>
            </a:r>
            <a:r>
              <a:rPr lang="zh-TW" altLang="en-US" dirty="0" smtClean="0"/>
              <a:t>目錄或檔案名稱</a:t>
            </a:r>
            <a:r>
              <a:rPr lang="en-US" altLang="zh-TW" dirty="0" smtClean="0"/>
              <a:t>] 	 </a:t>
            </a:r>
            <a:r>
              <a:rPr lang="en-US" altLang="zh-TW" dirty="0" smtClean="0">
                <a:solidFill>
                  <a:srgbClr val="00B050"/>
                </a:solidFill>
              </a:rPr>
              <a:t>#list</a:t>
            </a:r>
          </a:p>
        </p:txBody>
      </p:sp>
      <p:graphicFrame>
        <p:nvGraphicFramePr>
          <p:cNvPr id="5" name="表格 4"/>
          <p:cNvGraphicFramePr>
            <a:graphicFrameLocks noGrp="1"/>
          </p:cNvGraphicFramePr>
          <p:nvPr>
            <p:extLst>
              <p:ext uri="{D42A27DB-BD31-4B8C-83A1-F6EECF244321}">
                <p14:modId xmlns:p14="http://schemas.microsoft.com/office/powerpoint/2010/main" val="3328801075"/>
              </p:ext>
            </p:extLst>
          </p:nvPr>
        </p:nvGraphicFramePr>
        <p:xfrm>
          <a:off x="1475656" y="1779632"/>
          <a:ext cx="5133023" cy="3017520"/>
        </p:xfrm>
        <a:graphic>
          <a:graphicData uri="http://schemas.openxmlformats.org/drawingml/2006/table">
            <a:tbl>
              <a:tblPr firstRow="1" bandRow="1">
                <a:tableStyleId>{72833802-FEF1-4C79-8D5D-14CF1EAF98D9}</a:tableStyleId>
              </a:tblPr>
              <a:tblGrid>
                <a:gridCol w="646430">
                  <a:extLst>
                    <a:ext uri="{9D8B030D-6E8A-4147-A177-3AD203B41FA5}">
                      <a16:colId xmlns="" xmlns:a16="http://schemas.microsoft.com/office/drawing/2014/main" val="20000"/>
                    </a:ext>
                  </a:extLst>
                </a:gridCol>
                <a:gridCol w="4486593">
                  <a:extLst>
                    <a:ext uri="{9D8B030D-6E8A-4147-A177-3AD203B41FA5}">
                      <a16:colId xmlns="" xmlns:a16="http://schemas.microsoft.com/office/drawing/2014/main" val="20001"/>
                    </a:ext>
                  </a:extLst>
                </a:gridCol>
              </a:tblGrid>
              <a:tr h="238875">
                <a:tc>
                  <a:txBody>
                    <a:bodyPr/>
                    <a:lstStyle/>
                    <a:p>
                      <a:r>
                        <a:rPr lang="zh-TW" altLang="en-US" sz="1600" dirty="0" smtClean="0"/>
                        <a:t>選項</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說明</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238875">
                <a:tc>
                  <a:txBody>
                    <a:bodyPr/>
                    <a:lstStyle/>
                    <a:p>
                      <a:pPr algn="ctr"/>
                      <a:r>
                        <a:rPr lang="en-US" altLang="zh-TW" sz="1600" dirty="0" smtClean="0"/>
                        <a:t>-l</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以</a:t>
                      </a:r>
                      <a:r>
                        <a:rPr lang="zh-TW" altLang="zh-TW" sz="1600" dirty="0" smtClean="0"/>
                        <a:t>詳細資訊</a:t>
                      </a:r>
                      <a:r>
                        <a:rPr lang="zh-TW" altLang="en-US" sz="1600" dirty="0" smtClean="0"/>
                        <a:t>方式</a:t>
                      </a:r>
                      <a:r>
                        <a:rPr lang="zh-TW" altLang="zh-TW" sz="1600" dirty="0" smtClean="0"/>
                        <a:t>顯示</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238875">
                <a:tc>
                  <a:txBody>
                    <a:bodyPr/>
                    <a:lstStyle/>
                    <a:p>
                      <a:pPr algn="ctr"/>
                      <a:r>
                        <a:rPr lang="en-US" altLang="zh-TW" sz="1600" dirty="0" smtClean="0"/>
                        <a:t>-d</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顯示目錄本身，而非其包含的檔案清單</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238875">
                <a:tc>
                  <a:txBody>
                    <a:bodyPr/>
                    <a:lstStyle/>
                    <a:p>
                      <a:pPr algn="ctr"/>
                      <a:r>
                        <a:rPr lang="en-US" altLang="zh-TW" sz="1600" dirty="0" smtClean="0"/>
                        <a:t>-a</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也顯示隱藏檔 </a:t>
                      </a:r>
                      <a:r>
                        <a:rPr lang="en-US" altLang="zh-TW" sz="1600" dirty="0" smtClean="0"/>
                        <a:t>(--all)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238875">
                <a:tc>
                  <a:txBody>
                    <a:bodyPr/>
                    <a:lstStyle/>
                    <a:p>
                      <a:pPr algn="ctr"/>
                      <a:r>
                        <a:rPr lang="en-US" altLang="zh-TW" sz="1600" dirty="0" smtClean="0"/>
                        <a:t>-h</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zh-TW" sz="1600" dirty="0" smtClean="0"/>
                        <a:t>以易懂的方式顯示</a:t>
                      </a:r>
                      <a:r>
                        <a:rPr lang="zh-TW" altLang="en-US" sz="1600" dirty="0" smtClean="0"/>
                        <a:t>檔案大小 </a:t>
                      </a:r>
                      <a:r>
                        <a:rPr lang="en-US" altLang="zh-TW" sz="1600" dirty="0" smtClean="0"/>
                        <a:t>(--human-readable)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r h="238875">
                <a:tc>
                  <a:txBody>
                    <a:bodyPr/>
                    <a:lstStyle/>
                    <a:p>
                      <a:pPr algn="ctr"/>
                      <a:r>
                        <a:rPr lang="en-US" altLang="zh-TW" sz="1600" dirty="0" smtClean="0"/>
                        <a:t>-r</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反向</a:t>
                      </a:r>
                      <a:r>
                        <a:rPr lang="zh-TW" altLang="zh-TW" sz="1600" dirty="0" smtClean="0"/>
                        <a:t>排序</a:t>
                      </a:r>
                      <a:r>
                        <a:rPr lang="zh-TW" altLang="en-US" sz="1600" dirty="0" smtClean="0"/>
                        <a:t>顯示 </a:t>
                      </a:r>
                      <a:r>
                        <a:rPr lang="en-US" altLang="zh-TW" sz="1600" dirty="0" smtClean="0"/>
                        <a:t>(--reverse)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5"/>
                  </a:ext>
                </a:extLst>
              </a:tr>
              <a:tr h="238875">
                <a:tc>
                  <a:txBody>
                    <a:bodyPr/>
                    <a:lstStyle/>
                    <a:p>
                      <a:pPr algn="ctr"/>
                      <a:r>
                        <a:rPr lang="en-US" altLang="zh-TW" sz="1600" dirty="0" smtClean="0"/>
                        <a:t>-S</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依</a:t>
                      </a:r>
                      <a:r>
                        <a:rPr lang="zh-TW" altLang="zh-TW" sz="1600" dirty="0" smtClean="0"/>
                        <a:t>檔案大小排序</a:t>
                      </a:r>
                      <a:r>
                        <a:rPr lang="zh-TW" altLang="en-US" sz="1600" dirty="0" smtClean="0"/>
                        <a:t>顯示</a:t>
                      </a:r>
                      <a:endParaRPr lang="en-US" altLang="zh-TW" sz="16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6"/>
                  </a:ext>
                </a:extLst>
              </a:tr>
              <a:tr h="238875">
                <a:tc>
                  <a:txBody>
                    <a:bodyPr/>
                    <a:lstStyle/>
                    <a:p>
                      <a:pPr algn="ctr"/>
                      <a:r>
                        <a:rPr lang="en-US" altLang="zh-TW" sz="1600" dirty="0" smtClean="0"/>
                        <a:t>-t</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依修改時間排序顯示</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7"/>
                  </a:ext>
                </a:extLst>
              </a:tr>
              <a:tr h="238875">
                <a:tc>
                  <a:txBody>
                    <a:bodyPr/>
                    <a:lstStyle/>
                    <a:p>
                      <a:pPr algn="ctr"/>
                      <a:r>
                        <a:rPr lang="en-US" altLang="zh-TW" sz="1600" dirty="0" smtClean="0"/>
                        <a:t>-F</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顯示識別符號 </a:t>
                      </a:r>
                      <a:r>
                        <a:rPr lang="en-US" altLang="zh-TW" sz="1600" dirty="0" smtClean="0"/>
                        <a:t>( /</a:t>
                      </a:r>
                      <a:r>
                        <a:rPr lang="zh-TW" altLang="en-US" sz="1600" dirty="0" smtClean="0"/>
                        <a:t>標示為目錄，而*為執行檔案</a:t>
                      </a:r>
                      <a:r>
                        <a:rPr lang="en-US" altLang="zh-TW" sz="1600" dirty="0" smtClean="0"/>
                        <a:t>)</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8"/>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3040730770"/>
              </p:ext>
            </p:extLst>
          </p:nvPr>
        </p:nvGraphicFramePr>
        <p:xfrm>
          <a:off x="1153502" y="5013176"/>
          <a:ext cx="6193473" cy="1341120"/>
        </p:xfrm>
        <a:graphic>
          <a:graphicData uri="http://schemas.openxmlformats.org/drawingml/2006/table">
            <a:tbl>
              <a:tblPr firstRow="1" bandRow="1">
                <a:tableStyleId>{69012ECD-51FC-41F1-AA8D-1B2483CD663E}</a:tableStyleId>
              </a:tblPr>
              <a:tblGrid>
                <a:gridCol w="2183130">
                  <a:extLst>
                    <a:ext uri="{9D8B030D-6E8A-4147-A177-3AD203B41FA5}">
                      <a16:colId xmlns="" xmlns:a16="http://schemas.microsoft.com/office/drawing/2014/main" val="20000"/>
                    </a:ext>
                  </a:extLst>
                </a:gridCol>
                <a:gridCol w="4010343">
                  <a:extLst>
                    <a:ext uri="{9D8B030D-6E8A-4147-A177-3AD203B41FA5}">
                      <a16:colId xmlns="" xmlns:a16="http://schemas.microsoft.com/office/drawing/2014/main" val="20001"/>
                    </a:ext>
                  </a:extLst>
                </a:gridCol>
              </a:tblGrid>
              <a:tr h="196146">
                <a:tc>
                  <a:txBody>
                    <a:bodyPr/>
                    <a:lstStyle/>
                    <a:p>
                      <a:r>
                        <a:rPr lang="zh-TW" altLang="en-US" sz="1600" dirty="0" smtClean="0"/>
                        <a:t>指令範例</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說明</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19614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sz="1600" dirty="0" smtClean="0"/>
                        <a:t>ls</a:t>
                      </a:r>
                      <a:r>
                        <a:rPr lang="zh-TW" altLang="en-US" sz="1600" dirty="0" smtClean="0"/>
                        <a:t>  </a:t>
                      </a:r>
                      <a:r>
                        <a:rPr lang="en-US" altLang="zh-TW" sz="1600" dirty="0" smtClean="0"/>
                        <a:t>/bin/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顯示</a:t>
                      </a:r>
                      <a:r>
                        <a:rPr lang="en-US" altLang="zh-TW" sz="1600" dirty="0" smtClean="0"/>
                        <a:t>/bin/</a:t>
                      </a:r>
                      <a:r>
                        <a:rPr lang="zh-TW" altLang="en-US" sz="1600" dirty="0" smtClean="0"/>
                        <a:t>內的檔案</a:t>
                      </a:r>
                      <a:r>
                        <a:rPr lang="en-US" altLang="zh-TW" sz="1600" dirty="0" smtClean="0"/>
                        <a:t>(</a:t>
                      </a:r>
                      <a:r>
                        <a:rPr lang="zh-TW" altLang="en-US" sz="1600" dirty="0" smtClean="0"/>
                        <a:t>子目錄</a:t>
                      </a:r>
                      <a:r>
                        <a:rPr lang="en-US" altLang="zh-TW" sz="1600" dirty="0" smtClean="0"/>
                        <a:t>)</a:t>
                      </a:r>
                      <a:r>
                        <a:rPr lang="zh-TW" altLang="en-US" sz="1600" dirty="0" smtClean="0"/>
                        <a:t>清單</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196146">
                <a:tc>
                  <a:txBody>
                    <a:bodyPr/>
                    <a:lstStyle/>
                    <a:p>
                      <a:r>
                        <a:rPr lang="en-US" altLang="zh-TW" sz="1600" dirty="0" smtClean="0"/>
                        <a:t>ls -a -l -h /home/</a:t>
                      </a:r>
                      <a:r>
                        <a:rPr lang="en-US" altLang="zh-TW" sz="1600" dirty="0" err="1" smtClean="0"/>
                        <a:t>iiiedu</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等同 </a:t>
                      </a:r>
                      <a:r>
                        <a:rPr lang="en-US" altLang="zh-TW" sz="1600" dirty="0" smtClean="0"/>
                        <a:t>-</a:t>
                      </a:r>
                      <a:r>
                        <a:rPr lang="en-US" altLang="zh-TW" sz="1600" dirty="0" err="1" smtClean="0"/>
                        <a:t>alh</a:t>
                      </a:r>
                      <a:r>
                        <a:rPr lang="zh-TW" altLang="en-US" sz="1600" dirty="0" smtClean="0"/>
                        <a:t> </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196146">
                <a:tc>
                  <a:txBody>
                    <a:bodyPr/>
                    <a:lstStyle/>
                    <a:p>
                      <a:r>
                        <a:rPr lang="en-US" altLang="zh-TW" sz="1600" dirty="0" smtClean="0"/>
                        <a:t>ls -l -d</a:t>
                      </a:r>
                      <a:r>
                        <a:rPr lang="zh-TW" altLang="en-US" sz="1600" dirty="0" smtClean="0"/>
                        <a:t>  </a:t>
                      </a:r>
                      <a:r>
                        <a:rPr lang="en-US" altLang="zh-TW" sz="1600" dirty="0" smtClean="0"/>
                        <a:t>/home/</a:t>
                      </a:r>
                      <a:r>
                        <a:rPr lang="en-US" altLang="zh-TW" sz="1600" dirty="0" err="1" smtClean="0"/>
                        <a:t>iiiedu</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顯示目錄本身詳細資訊</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67003150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上下鍵、</a:t>
            </a:r>
            <a:r>
              <a:rPr lang="en-US" altLang="zh-TW" dirty="0" smtClean="0"/>
              <a:t>Tab</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51</a:t>
            </a:fld>
            <a:endParaRPr lang="zh-TW" altLang="en-US"/>
          </a:p>
        </p:txBody>
      </p:sp>
      <p:sp>
        <p:nvSpPr>
          <p:cNvPr id="3" name="內容版面配置區 2"/>
          <p:cNvSpPr>
            <a:spLocks noGrp="1"/>
          </p:cNvSpPr>
          <p:nvPr>
            <p:ph sz="quarter" idx="1"/>
          </p:nvPr>
        </p:nvSpPr>
        <p:spPr/>
        <p:txBody>
          <a:bodyPr/>
          <a:lstStyle/>
          <a:p>
            <a:r>
              <a:rPr lang="zh-TW" altLang="en-US" dirty="0" smtClean="0"/>
              <a:t>方向鍵 </a:t>
            </a:r>
            <a:r>
              <a:rPr lang="zh-TW" altLang="en-US" dirty="0"/>
              <a:t>↑ 顯示上一筆指令操作紀錄</a:t>
            </a:r>
            <a:endParaRPr lang="en-US" altLang="zh-TW" dirty="0" smtClean="0"/>
          </a:p>
          <a:p>
            <a:endParaRPr lang="en-US" altLang="zh-TW" dirty="0" smtClean="0"/>
          </a:p>
          <a:p>
            <a:r>
              <a:rPr lang="zh-TW" altLang="en-US" dirty="0" smtClean="0"/>
              <a:t>方向鍵 </a:t>
            </a:r>
            <a:r>
              <a:rPr lang="zh-TW" altLang="en-US" dirty="0"/>
              <a:t>↓ 顯示下一筆指令</a:t>
            </a:r>
            <a:r>
              <a:rPr lang="zh-TW" altLang="en-US" dirty="0" smtClean="0"/>
              <a:t>操作紀錄</a:t>
            </a:r>
          </a:p>
          <a:p>
            <a:endParaRPr lang="en-US" altLang="zh-TW" dirty="0" smtClean="0"/>
          </a:p>
          <a:p>
            <a:r>
              <a:rPr lang="en-US" altLang="zh-TW" dirty="0" smtClean="0"/>
              <a:t>Tab</a:t>
            </a:r>
            <a:r>
              <a:rPr lang="zh-TW" altLang="en-US" dirty="0" smtClean="0"/>
              <a:t>按鍵</a:t>
            </a:r>
            <a:endParaRPr lang="en-US" altLang="zh-TW" dirty="0" smtClean="0"/>
          </a:p>
          <a:p>
            <a:pPr lvl="1"/>
            <a:r>
              <a:rPr lang="zh-TW" altLang="en-US" dirty="0" smtClean="0"/>
              <a:t>自動補齊目前正在輸入的單字</a:t>
            </a:r>
            <a:endParaRPr lang="en-US" altLang="zh-TW" dirty="0" smtClean="0"/>
          </a:p>
          <a:p>
            <a:pPr lvl="2"/>
            <a:r>
              <a:rPr lang="zh-TW" altLang="en-US" dirty="0" smtClean="0"/>
              <a:t>這單字可能是檔案、帳號、變數、主機名稱、或指令等</a:t>
            </a:r>
          </a:p>
          <a:p>
            <a:pPr lvl="1"/>
            <a:r>
              <a:rPr lang="zh-TW" altLang="en-US" dirty="0" smtClean="0"/>
              <a:t>若無法自動補齊，可按</a:t>
            </a:r>
            <a:r>
              <a:rPr lang="en-US" altLang="zh-TW" dirty="0" smtClean="0"/>
              <a:t>2</a:t>
            </a:r>
            <a:r>
              <a:rPr lang="zh-TW" altLang="en-US" dirty="0" smtClean="0"/>
              <a:t>次</a:t>
            </a:r>
            <a:r>
              <a:rPr lang="en-US" altLang="zh-TW" dirty="0" smtClean="0"/>
              <a:t>Tab</a:t>
            </a:r>
            <a:r>
              <a:rPr lang="zh-TW" altLang="en-US" dirty="0" smtClean="0"/>
              <a:t>，會列出候選字</a:t>
            </a:r>
            <a:endParaRPr lang="en-US" altLang="zh-TW" dirty="0" smtClean="0"/>
          </a:p>
          <a:p>
            <a:pPr lvl="1"/>
            <a:endParaRPr lang="zh-TW" altLang="en-US" dirty="0" smtClean="0"/>
          </a:p>
        </p:txBody>
      </p:sp>
    </p:spTree>
    <p:extLst>
      <p:ext uri="{BB962C8B-B14F-4D97-AF65-F5344CB8AC3E}">
        <p14:creationId xmlns:p14="http://schemas.microsoft.com/office/powerpoint/2010/main" val="304546321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清除螢幕畫面 </a:t>
            </a:r>
            <a:r>
              <a:rPr lang="en-US" altLang="zh-TW" dirty="0" smtClean="0"/>
              <a:t>(clear</a:t>
            </a:r>
            <a:r>
              <a:rPr lang="zh-TW" altLang="en-US" dirty="0" smtClean="0"/>
              <a:t>、</a:t>
            </a:r>
            <a:r>
              <a:rPr lang="en-US" altLang="zh-TW" dirty="0" smtClean="0"/>
              <a:t>reset)</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52</a:t>
            </a:fld>
            <a:endParaRPr lang="zh-TW" altLang="en-US"/>
          </a:p>
        </p:txBody>
      </p:sp>
      <p:sp>
        <p:nvSpPr>
          <p:cNvPr id="4" name="內容版面配置區 3"/>
          <p:cNvSpPr>
            <a:spLocks noGrp="1"/>
          </p:cNvSpPr>
          <p:nvPr>
            <p:ph sz="quarter" idx="1"/>
          </p:nvPr>
        </p:nvSpPr>
        <p:spPr/>
        <p:txBody>
          <a:bodyPr/>
          <a:lstStyle/>
          <a:p>
            <a:r>
              <a:rPr lang="en-US" altLang="zh-TW" dirty="0"/>
              <a:t>clear  	</a:t>
            </a:r>
            <a:r>
              <a:rPr lang="en-US" altLang="zh-TW" dirty="0">
                <a:solidFill>
                  <a:srgbClr val="00B050"/>
                </a:solidFill>
              </a:rPr>
              <a:t>#</a:t>
            </a:r>
            <a:r>
              <a:rPr lang="zh-TW" altLang="en-US" dirty="0">
                <a:solidFill>
                  <a:srgbClr val="00B050"/>
                </a:solidFill>
              </a:rPr>
              <a:t>清除終端機畫面</a:t>
            </a:r>
            <a:endParaRPr lang="en-US" altLang="zh-TW" dirty="0">
              <a:solidFill>
                <a:srgbClr val="00B050"/>
              </a:solidFill>
            </a:endParaRPr>
          </a:p>
          <a:p>
            <a:pPr lvl="1"/>
            <a:r>
              <a:rPr lang="zh-TW" altLang="en-US" dirty="0"/>
              <a:t>過往訊息仍可以用滑鼠往上捲動顯示</a:t>
            </a:r>
          </a:p>
          <a:p>
            <a:endParaRPr lang="en-US" altLang="zh-TW" dirty="0" smtClean="0"/>
          </a:p>
          <a:p>
            <a:r>
              <a:rPr lang="en-US" altLang="zh-TW" dirty="0" smtClean="0"/>
              <a:t>reset	</a:t>
            </a:r>
            <a:r>
              <a:rPr lang="en-US" altLang="zh-TW" dirty="0" smtClean="0">
                <a:solidFill>
                  <a:srgbClr val="00B050"/>
                </a:solidFill>
              </a:rPr>
              <a:t>#</a:t>
            </a:r>
            <a:r>
              <a:rPr lang="zh-TW" altLang="en-US" dirty="0" smtClean="0">
                <a:solidFill>
                  <a:srgbClr val="00B050"/>
                </a:solidFill>
              </a:rPr>
              <a:t>重新初始化螢幕</a:t>
            </a:r>
            <a:endParaRPr lang="en-US" altLang="zh-TW" dirty="0" smtClean="0">
              <a:solidFill>
                <a:srgbClr val="00B050"/>
              </a:solidFill>
            </a:endParaRPr>
          </a:p>
          <a:p>
            <a:pPr lvl="1"/>
            <a:r>
              <a:rPr lang="zh-TW" altLang="en-US" dirty="0"/>
              <a:t>過往</a:t>
            </a:r>
            <a:r>
              <a:rPr lang="zh-TW" altLang="en-US" dirty="0" smtClean="0"/>
              <a:t>訊息無法用</a:t>
            </a:r>
            <a:r>
              <a:rPr lang="zh-TW" altLang="en-US" dirty="0"/>
              <a:t>滑鼠往上捲動顯示</a:t>
            </a:r>
          </a:p>
        </p:txBody>
      </p:sp>
      <p:pic>
        <p:nvPicPr>
          <p:cNvPr id="5" name="圖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8264" y="4653136"/>
            <a:ext cx="1738839" cy="1391296"/>
          </a:xfrm>
          <a:prstGeom prst="rect">
            <a:avLst/>
          </a:prstGeom>
        </p:spPr>
      </p:pic>
    </p:spTree>
    <p:extLst>
      <p:ext uri="{BB962C8B-B14F-4D97-AF65-F5344CB8AC3E}">
        <p14:creationId xmlns:p14="http://schemas.microsoft.com/office/powerpoint/2010/main" val="278735827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查詢指令操作歷史紀錄 </a:t>
            </a:r>
            <a:r>
              <a:rPr lang="en-US" altLang="zh-TW" dirty="0" smtClean="0"/>
              <a:t>(history)</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53</a:t>
            </a:fld>
            <a:endParaRPr lang="zh-TW" altLang="en-US"/>
          </a:p>
        </p:txBody>
      </p:sp>
      <p:sp>
        <p:nvSpPr>
          <p:cNvPr id="3" name="內容版面配置區 2"/>
          <p:cNvSpPr>
            <a:spLocks noGrp="1"/>
          </p:cNvSpPr>
          <p:nvPr>
            <p:ph sz="quarter" idx="1"/>
          </p:nvPr>
        </p:nvSpPr>
        <p:spPr/>
        <p:txBody>
          <a:bodyPr/>
          <a:lstStyle/>
          <a:p>
            <a:r>
              <a:rPr lang="en-US" altLang="zh-TW" dirty="0" smtClean="0"/>
              <a:t>history  [N]	</a:t>
            </a:r>
            <a:endParaRPr lang="en-US" altLang="zh-TW" dirty="0" smtClean="0">
              <a:solidFill>
                <a:srgbClr val="00B050"/>
              </a:solidFill>
            </a:endParaRPr>
          </a:p>
          <a:p>
            <a:pPr lvl="1"/>
            <a:r>
              <a:rPr lang="zh-TW" altLang="en-US" dirty="0"/>
              <a:t>預設記錄上限</a:t>
            </a:r>
            <a:r>
              <a:rPr lang="en-US" altLang="zh-TW" dirty="0"/>
              <a:t>1000</a:t>
            </a:r>
            <a:r>
              <a:rPr lang="zh-TW" altLang="en-US" dirty="0"/>
              <a:t>筆</a:t>
            </a:r>
            <a:endParaRPr lang="en-US" altLang="zh-TW" dirty="0"/>
          </a:p>
          <a:p>
            <a:pPr lvl="1"/>
            <a:r>
              <a:rPr lang="zh-TW" altLang="en-US" dirty="0" smtClean="0"/>
              <a:t>紀錄檔預設為 </a:t>
            </a:r>
            <a:r>
              <a:rPr lang="en-US" altLang="zh-TW" dirty="0" smtClean="0"/>
              <a:t>~/.</a:t>
            </a:r>
            <a:r>
              <a:rPr lang="en-US" altLang="zh-TW" dirty="0" err="1" smtClean="0"/>
              <a:t>bash_history</a:t>
            </a:r>
            <a:r>
              <a:rPr lang="zh-TW" altLang="en-US" dirty="0" smtClean="0"/>
              <a:t>，於帳號登出時寫入檔案</a:t>
            </a:r>
            <a:endParaRPr lang="en-US" altLang="zh-TW" dirty="0" smtClean="0"/>
          </a:p>
          <a:p>
            <a:endParaRPr lang="zh-TW" altLang="en-US" dirty="0"/>
          </a:p>
        </p:txBody>
      </p:sp>
      <p:graphicFrame>
        <p:nvGraphicFramePr>
          <p:cNvPr id="5" name="表格 4"/>
          <p:cNvGraphicFramePr>
            <a:graphicFrameLocks noGrp="1"/>
          </p:cNvGraphicFramePr>
          <p:nvPr>
            <p:extLst>
              <p:ext uri="{D42A27DB-BD31-4B8C-83A1-F6EECF244321}">
                <p14:modId xmlns:p14="http://schemas.microsoft.com/office/powerpoint/2010/main" val="1189084160"/>
              </p:ext>
            </p:extLst>
          </p:nvPr>
        </p:nvGraphicFramePr>
        <p:xfrm>
          <a:off x="1403648" y="2852936"/>
          <a:ext cx="6264696" cy="3327400"/>
        </p:xfrm>
        <a:graphic>
          <a:graphicData uri="http://schemas.openxmlformats.org/drawingml/2006/table">
            <a:tbl>
              <a:tblPr firstRow="1" bandRow="1">
                <a:tableStyleId>{69012ECD-51FC-41F1-AA8D-1B2483CD663E}</a:tableStyleId>
              </a:tblPr>
              <a:tblGrid>
                <a:gridCol w="1576473">
                  <a:extLst>
                    <a:ext uri="{9D8B030D-6E8A-4147-A177-3AD203B41FA5}">
                      <a16:colId xmlns="" xmlns:a16="http://schemas.microsoft.com/office/drawing/2014/main" val="20000"/>
                    </a:ext>
                  </a:extLst>
                </a:gridCol>
                <a:gridCol w="4688223">
                  <a:extLst>
                    <a:ext uri="{9D8B030D-6E8A-4147-A177-3AD203B41FA5}">
                      <a16:colId xmlns="" xmlns:a16="http://schemas.microsoft.com/office/drawing/2014/main" val="20001"/>
                    </a:ext>
                  </a:extLst>
                </a:gridCol>
              </a:tblGrid>
              <a:tr h="370840">
                <a:tc>
                  <a:txBody>
                    <a:bodyPr/>
                    <a:lstStyle/>
                    <a:p>
                      <a:r>
                        <a:rPr lang="zh-TW" altLang="en-US" sz="1800" dirty="0" smtClean="0"/>
                        <a:t>指令範例</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dirty="0" smtClean="0"/>
                        <a:t>說明</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370840">
                <a:tc>
                  <a:txBody>
                    <a:bodyPr/>
                    <a:lstStyle/>
                    <a:p>
                      <a:pPr algn="ctr"/>
                      <a:r>
                        <a:rPr lang="en-US" altLang="zh-TW" sz="1800" dirty="0" smtClean="0"/>
                        <a:t>history</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dirty="0" smtClean="0"/>
                        <a:t>列出所有指令操作紀錄</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370840">
                <a:tc>
                  <a:txBody>
                    <a:bodyPr/>
                    <a:lstStyle/>
                    <a:p>
                      <a:pPr algn="ctr"/>
                      <a:r>
                        <a:rPr lang="en-US" altLang="zh-TW" sz="1800" dirty="0" smtClean="0"/>
                        <a:t>history  5</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dirty="0" smtClean="0"/>
                        <a:t>列出最近</a:t>
                      </a:r>
                      <a:r>
                        <a:rPr lang="en-US" altLang="zh-TW" sz="1800" dirty="0" smtClean="0"/>
                        <a:t>5</a:t>
                      </a:r>
                      <a:r>
                        <a:rPr lang="zh-TW" altLang="en-US" sz="1800" dirty="0" smtClean="0"/>
                        <a:t>筆指令操作紀錄</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370840">
                <a:tc>
                  <a:txBody>
                    <a:bodyPr/>
                    <a:lstStyle/>
                    <a:p>
                      <a:pPr algn="ctr"/>
                      <a:r>
                        <a:rPr lang="en-US" altLang="zh-TW" sz="1800" dirty="0" smtClean="0"/>
                        <a:t>history  -c</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800" dirty="0" smtClean="0"/>
                        <a:t>刪除全部紀錄</a:t>
                      </a:r>
                      <a:endParaRPr lang="en-US" altLang="zh-TW" sz="18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370840">
                <a:tc>
                  <a:txBody>
                    <a:bodyPr/>
                    <a:lstStyle/>
                    <a:p>
                      <a:pPr algn="ctr"/>
                      <a:r>
                        <a:rPr lang="en-US" altLang="zh-TW" sz="1800" dirty="0" smtClean="0"/>
                        <a:t>history  -d  2</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800" dirty="0" smtClean="0"/>
                        <a:t>刪除編號</a:t>
                      </a:r>
                      <a:r>
                        <a:rPr lang="en-US" altLang="zh-TW" sz="1800" dirty="0" smtClean="0"/>
                        <a:t>2</a:t>
                      </a:r>
                      <a:r>
                        <a:rPr lang="zh-TW" altLang="en-US" sz="1800" dirty="0" smtClean="0"/>
                        <a:t>號的指令紀錄</a:t>
                      </a:r>
                      <a:endParaRPr lang="en-US" altLang="zh-TW" sz="18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r h="0">
                <a:tc>
                  <a:txBody>
                    <a:bodyPr/>
                    <a:lstStyle/>
                    <a:p>
                      <a:pPr algn="ctr"/>
                      <a:r>
                        <a:rPr lang="en-US" altLang="zh-TW" sz="1800" dirty="0" smtClean="0"/>
                        <a:t>!!</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dirty="0" smtClean="0"/>
                        <a:t>執行上一個指令  </a:t>
                      </a:r>
                      <a:r>
                        <a:rPr lang="en-US" altLang="zh-TW" sz="1800" dirty="0" smtClean="0"/>
                        <a:t>(</a:t>
                      </a:r>
                      <a:r>
                        <a:rPr lang="zh-TW" altLang="en-US" sz="1800" dirty="0" smtClean="0"/>
                        <a:t>相當於按↑按鍵後並執行</a:t>
                      </a:r>
                      <a:r>
                        <a:rPr lang="en-US" altLang="zh-TW" sz="1800" dirty="0" smtClean="0"/>
                        <a:t>)</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5"/>
                  </a:ext>
                </a:extLst>
              </a:tr>
              <a:tr h="370840">
                <a:tc>
                  <a:txBody>
                    <a:bodyPr/>
                    <a:lstStyle/>
                    <a:p>
                      <a:pPr algn="ctr"/>
                      <a:r>
                        <a:rPr lang="en-US" altLang="zh-TW" sz="1800" dirty="0" smtClean="0"/>
                        <a:t>!</a:t>
                      </a:r>
                      <a:r>
                        <a:rPr lang="en-US" altLang="zh-TW" sz="1800" dirty="0" err="1" smtClean="0"/>
                        <a:t>wh</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800" dirty="0" smtClean="0"/>
                        <a:t>執行上一個名稱為</a:t>
                      </a:r>
                      <a:r>
                        <a:rPr lang="en-US" altLang="zh-TW" sz="1800" dirty="0" err="1" smtClean="0"/>
                        <a:t>wh</a:t>
                      </a:r>
                      <a:r>
                        <a:rPr lang="zh-TW" altLang="en-US" sz="1800" dirty="0" smtClean="0"/>
                        <a:t>開頭的歷史指令</a:t>
                      </a:r>
                      <a:endParaRPr lang="en-US" altLang="zh-TW" sz="18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6"/>
                  </a:ext>
                </a:extLst>
              </a:tr>
              <a:tr h="296024">
                <a:tc>
                  <a:txBody>
                    <a:bodyPr/>
                    <a:lstStyle/>
                    <a:p>
                      <a:pPr algn="ctr"/>
                      <a:r>
                        <a:rPr lang="en-US" altLang="zh-TW" sz="1800" dirty="0" smtClean="0"/>
                        <a:t>!5</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800" dirty="0" smtClean="0"/>
                        <a:t>執行編號第</a:t>
                      </a:r>
                      <a:r>
                        <a:rPr lang="en-US" altLang="zh-TW" sz="1800" dirty="0" smtClean="0"/>
                        <a:t>5</a:t>
                      </a:r>
                      <a:r>
                        <a:rPr lang="zh-TW" altLang="en-US" sz="1800" dirty="0" smtClean="0"/>
                        <a:t>個指令紀錄</a:t>
                      </a:r>
                      <a:endParaRPr lang="en-US" altLang="zh-TW" sz="18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7"/>
                  </a:ext>
                </a:extLst>
              </a:tr>
              <a:tr h="370840">
                <a:tc>
                  <a:txBody>
                    <a:bodyPr/>
                    <a:lstStyle/>
                    <a:p>
                      <a:pPr algn="ctr"/>
                      <a:r>
                        <a:rPr lang="en-US" altLang="zh-TW" sz="1800" dirty="0" smtClean="0"/>
                        <a:t>!-6</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800" dirty="0" smtClean="0"/>
                        <a:t>執行倒數第</a:t>
                      </a:r>
                      <a:r>
                        <a:rPr lang="en-US" altLang="zh-TW" sz="1800" dirty="0" smtClean="0"/>
                        <a:t>6</a:t>
                      </a:r>
                      <a:r>
                        <a:rPr lang="zh-TW" altLang="en-US" sz="1800" dirty="0" smtClean="0"/>
                        <a:t>個指令紀錄</a:t>
                      </a:r>
                      <a:endParaRPr lang="en-US" altLang="zh-TW" sz="18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232862529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Shell</a:t>
            </a:r>
            <a:r>
              <a:rPr lang="zh-TW" altLang="zh-TW" dirty="0"/>
              <a:t>萬用字元</a:t>
            </a:r>
            <a:r>
              <a:rPr lang="en-US" altLang="zh-TW" dirty="0"/>
              <a:t>(wildcard)</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54</a:t>
            </a:fld>
            <a:endParaRPr lang="zh-TW" altLang="en-US"/>
          </a:p>
        </p:txBody>
      </p:sp>
      <p:sp>
        <p:nvSpPr>
          <p:cNvPr id="4" name="內容版面配置區 3"/>
          <p:cNvSpPr>
            <a:spLocks noGrp="1"/>
          </p:cNvSpPr>
          <p:nvPr>
            <p:ph sz="quarter" idx="1"/>
          </p:nvPr>
        </p:nvSpPr>
        <p:spPr/>
        <p:txBody>
          <a:bodyPr>
            <a:normAutofit/>
          </a:bodyPr>
          <a:lstStyle/>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smtClean="0"/>
          </a:p>
          <a:p>
            <a:pPr lvl="1"/>
            <a:endParaRPr lang="en-US" altLang="zh-TW" dirty="0" smtClean="0"/>
          </a:p>
          <a:p>
            <a:endParaRPr lang="zh-TW" altLang="en-US" dirty="0"/>
          </a:p>
        </p:txBody>
      </p:sp>
      <p:graphicFrame>
        <p:nvGraphicFramePr>
          <p:cNvPr id="5" name="內容版面配置區 4"/>
          <p:cNvGraphicFramePr>
            <a:graphicFrameLocks/>
          </p:cNvGraphicFramePr>
          <p:nvPr>
            <p:extLst>
              <p:ext uri="{D42A27DB-BD31-4B8C-83A1-F6EECF244321}">
                <p14:modId xmlns:p14="http://schemas.microsoft.com/office/powerpoint/2010/main" val="1558460106"/>
              </p:ext>
            </p:extLst>
          </p:nvPr>
        </p:nvGraphicFramePr>
        <p:xfrm>
          <a:off x="251520" y="1196752"/>
          <a:ext cx="8712969" cy="4905219"/>
        </p:xfrm>
        <a:graphic>
          <a:graphicData uri="http://schemas.openxmlformats.org/drawingml/2006/table">
            <a:tbl>
              <a:tblPr firstRow="1" bandRow="1">
                <a:tableStyleId>{69012ECD-51FC-41F1-AA8D-1B2483CD663E}</a:tableStyleId>
              </a:tblPr>
              <a:tblGrid>
                <a:gridCol w="762271">
                  <a:extLst>
                    <a:ext uri="{9D8B030D-6E8A-4147-A177-3AD203B41FA5}">
                      <a16:colId xmlns="" xmlns:a16="http://schemas.microsoft.com/office/drawing/2014/main" val="20000"/>
                    </a:ext>
                  </a:extLst>
                </a:gridCol>
                <a:gridCol w="3054153">
                  <a:extLst>
                    <a:ext uri="{9D8B030D-6E8A-4147-A177-3AD203B41FA5}">
                      <a16:colId xmlns="" xmlns:a16="http://schemas.microsoft.com/office/drawing/2014/main" val="20001"/>
                    </a:ext>
                  </a:extLst>
                </a:gridCol>
                <a:gridCol w="4896545">
                  <a:extLst>
                    <a:ext uri="{9D8B030D-6E8A-4147-A177-3AD203B41FA5}">
                      <a16:colId xmlns="" xmlns:a16="http://schemas.microsoft.com/office/drawing/2014/main" val="20002"/>
                    </a:ext>
                  </a:extLst>
                </a:gridCol>
              </a:tblGrid>
              <a:tr h="360040">
                <a:tc>
                  <a:txBody>
                    <a:bodyPr/>
                    <a:lstStyle/>
                    <a:p>
                      <a:pPr algn="l">
                        <a:lnSpc>
                          <a:spcPct val="100000"/>
                        </a:lnSpc>
                      </a:pPr>
                      <a:r>
                        <a:rPr lang="zh-TW" altLang="en-US" sz="1800" dirty="0" smtClean="0"/>
                        <a:t>字元</a:t>
                      </a:r>
                      <a:endParaRPr lang="zh-TW" altLang="en-US" sz="1800" b="0" dirty="0">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105036" marR="1050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pPr>
                      <a:r>
                        <a:rPr lang="zh-TW" altLang="en-US" sz="1800" dirty="0" smtClean="0"/>
                        <a:t>功能</a:t>
                      </a:r>
                      <a:endParaRPr lang="zh-TW" altLang="en-US" sz="1800" b="0" dirty="0">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105036" marR="1050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pPr>
                      <a:r>
                        <a:rPr lang="zh-TW" altLang="en-US" sz="1800" dirty="0" smtClean="0"/>
                        <a:t>範例</a:t>
                      </a:r>
                      <a:endParaRPr lang="zh-TW" altLang="en-US" sz="1800" b="0" dirty="0">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105036" marR="1050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573109">
                <a:tc>
                  <a:txBody>
                    <a:bodyPr/>
                    <a:lstStyle/>
                    <a:p>
                      <a:pPr algn="ctr">
                        <a:lnSpc>
                          <a:spcPct val="100000"/>
                        </a:lnSpc>
                      </a:pPr>
                      <a:r>
                        <a:rPr kumimoji="0" lang="zh-TW" altLang="en-US" sz="1800" kern="1200" dirty="0" smtClean="0">
                          <a:effectLst/>
                        </a:rPr>
                        <a:t>*</a:t>
                      </a:r>
                      <a:endParaRPr lang="zh-TW" altLang="en-US" sz="1800" b="1" dirty="0">
                        <a:solidFill>
                          <a:srgbClr val="0070C0"/>
                        </a:solidFill>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105036" marR="1050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r>
                        <a:rPr kumimoji="0" lang="zh-TW" altLang="en-US" sz="1800" kern="1200" dirty="0" smtClean="0">
                          <a:effectLst/>
                        </a:rPr>
                        <a:t>比對</a:t>
                      </a:r>
                      <a:r>
                        <a:rPr kumimoji="0" lang="en-US" altLang="zh-TW" sz="1800" kern="1200" dirty="0" smtClean="0">
                          <a:effectLst/>
                        </a:rPr>
                        <a:t>0</a:t>
                      </a:r>
                      <a:r>
                        <a:rPr kumimoji="0" lang="zh-TW" altLang="en-US" sz="1800" kern="1200" dirty="0" smtClean="0">
                          <a:effectLst/>
                        </a:rPr>
                        <a:t>個以上任意字元</a:t>
                      </a:r>
                      <a:endParaRPr lang="zh-TW" altLang="en-US" sz="1800" b="0" dirty="0">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105036" marR="1050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r>
                        <a:rPr lang="en-US" altLang="zh-TW" sz="1800" dirty="0" smtClean="0"/>
                        <a:t>c*  </a:t>
                      </a:r>
                      <a:r>
                        <a:rPr lang="zh-TW" altLang="en-US" sz="1800" dirty="0" smtClean="0"/>
                        <a:t>表示以</a:t>
                      </a:r>
                      <a:r>
                        <a:rPr lang="en-US" altLang="zh-TW" sz="1800" dirty="0" smtClean="0"/>
                        <a:t>c</a:t>
                      </a:r>
                      <a:r>
                        <a:rPr lang="zh-TW" altLang="en-US" sz="1800" dirty="0" smtClean="0"/>
                        <a:t>開頭的所有</a:t>
                      </a:r>
                      <a:r>
                        <a:rPr lang="zh-TW" altLang="en-US" sz="1800" dirty="0" smtClean="0"/>
                        <a:t>檔案</a:t>
                      </a:r>
                      <a:r>
                        <a:rPr lang="en-US" altLang="zh-TW" sz="1800" dirty="0" smtClean="0"/>
                        <a:t>/</a:t>
                      </a:r>
                      <a:r>
                        <a:rPr lang="zh-TW" altLang="en-US" sz="1800" dirty="0" smtClean="0"/>
                        <a:t>目錄</a:t>
                      </a:r>
                      <a:endParaRPr lang="zh-TW" altLang="en-US" sz="1800" b="0" dirty="0">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105036" marR="1050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573109">
                <a:tc>
                  <a:txBody>
                    <a:bodyPr/>
                    <a:lstStyle/>
                    <a:p>
                      <a:pPr algn="ctr">
                        <a:lnSpc>
                          <a:spcPct val="100000"/>
                        </a:lnSpc>
                      </a:pPr>
                      <a:r>
                        <a:rPr lang="en-US" altLang="zh-TW" sz="1800" dirty="0" smtClean="0"/>
                        <a:t>?</a:t>
                      </a:r>
                      <a:endParaRPr lang="zh-TW" altLang="en-US" sz="1800" b="1" dirty="0">
                        <a:solidFill>
                          <a:srgbClr val="0070C0"/>
                        </a:solidFill>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105036" marR="1050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r>
                        <a:rPr kumimoji="0" lang="zh-TW" altLang="en-US" sz="1800" kern="1200" dirty="0" smtClean="0">
                          <a:effectLst/>
                        </a:rPr>
                        <a:t>比對恰有一個任意字元</a:t>
                      </a:r>
                      <a:endParaRPr lang="zh-TW" altLang="en-US" sz="1800" b="0" dirty="0">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105036" marR="1050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c??  </a:t>
                      </a:r>
                      <a:r>
                        <a:rPr lang="zh-TW" altLang="en-US" sz="1800" dirty="0" smtClean="0"/>
                        <a:t>表示以</a:t>
                      </a:r>
                      <a:r>
                        <a:rPr lang="en-US" altLang="zh-TW" sz="1800" dirty="0" smtClean="0"/>
                        <a:t>c</a:t>
                      </a:r>
                      <a:r>
                        <a:rPr lang="zh-TW" altLang="en-US" sz="1800" dirty="0" smtClean="0"/>
                        <a:t>開頭，且名稱長度為</a:t>
                      </a:r>
                      <a:r>
                        <a:rPr lang="en-US" altLang="zh-TW" sz="1800" dirty="0" smtClean="0"/>
                        <a:t>3</a:t>
                      </a:r>
                      <a:r>
                        <a:rPr lang="zh-TW" altLang="en-US" sz="1800" dirty="0" smtClean="0"/>
                        <a:t>個字元</a:t>
                      </a:r>
                      <a:endParaRPr lang="zh-TW" altLang="en-US" sz="1800" b="0" dirty="0">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105036" marR="1050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573109">
                <a:tc>
                  <a:txBody>
                    <a:bodyPr/>
                    <a:lstStyle/>
                    <a:p>
                      <a:pPr algn="ctr">
                        <a:lnSpc>
                          <a:spcPct val="100000"/>
                        </a:lnSpc>
                      </a:pPr>
                      <a:r>
                        <a:rPr kumimoji="0" lang="en-US" altLang="zh-TW" sz="1800" kern="1200" dirty="0" smtClean="0">
                          <a:effectLst/>
                        </a:rPr>
                        <a:t>[  ]</a:t>
                      </a:r>
                      <a:endParaRPr lang="zh-TW" altLang="en-US" sz="1800" b="1" dirty="0">
                        <a:solidFill>
                          <a:srgbClr val="0070C0"/>
                        </a:solidFill>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105036" marR="1050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r>
                        <a:rPr kumimoji="0" lang="zh-TW" altLang="en-US" sz="1800" kern="1200" dirty="0" smtClean="0">
                          <a:effectLst/>
                        </a:rPr>
                        <a:t>比對一個括號內指定的字元</a:t>
                      </a:r>
                      <a:endParaRPr kumimoji="0" lang="en-US" altLang="zh-TW" sz="1800" kern="1200" dirty="0" smtClean="0">
                        <a:effectLst/>
                      </a:endParaRPr>
                    </a:p>
                  </a:txBody>
                  <a:tcPr marL="105036" marR="1050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r>
                        <a:rPr lang="en-US" altLang="zh-TW" sz="1800" dirty="0" smtClean="0"/>
                        <a:t>file[159]</a:t>
                      </a:r>
                      <a:r>
                        <a:rPr lang="zh-TW" altLang="en-US" sz="1800" dirty="0" smtClean="0"/>
                        <a:t> 表示</a:t>
                      </a:r>
                      <a:r>
                        <a:rPr lang="en-US" altLang="zh-TW" sz="1800" dirty="0" smtClean="0"/>
                        <a:t>file1</a:t>
                      </a:r>
                      <a:r>
                        <a:rPr lang="zh-TW" altLang="en-US" sz="1800" dirty="0" smtClean="0"/>
                        <a:t>或</a:t>
                      </a:r>
                      <a:r>
                        <a:rPr lang="en-US" altLang="zh-TW" sz="1800" dirty="0" smtClean="0"/>
                        <a:t>file5</a:t>
                      </a:r>
                      <a:r>
                        <a:rPr lang="zh-TW" altLang="en-US" sz="1800" dirty="0" smtClean="0"/>
                        <a:t>或</a:t>
                      </a:r>
                      <a:r>
                        <a:rPr lang="en-US" altLang="zh-TW" sz="1800" dirty="0" smtClean="0"/>
                        <a:t>file9</a:t>
                      </a:r>
                      <a:endParaRPr lang="zh-TW" altLang="en-US" sz="1800" dirty="0">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105036" marR="1050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989915">
                <a:tc>
                  <a:txBody>
                    <a:bodyPr/>
                    <a:lstStyle/>
                    <a:p>
                      <a:pPr algn="ctr">
                        <a:lnSpc>
                          <a:spcPct val="100000"/>
                        </a:lnSpc>
                      </a:pPr>
                      <a:r>
                        <a:rPr kumimoji="0" lang="en-US" altLang="zh-TW" sz="1800" kern="1200" dirty="0" smtClean="0">
                          <a:effectLst/>
                        </a:rPr>
                        <a:t>[</a:t>
                      </a:r>
                      <a:r>
                        <a:rPr kumimoji="0" lang="zh-TW" altLang="en-US" sz="1800" kern="1200" dirty="0" smtClean="0">
                          <a:effectLst/>
                        </a:rPr>
                        <a:t>  </a:t>
                      </a:r>
                      <a:r>
                        <a:rPr kumimoji="0" lang="en-US" altLang="zh-TW" sz="1800" kern="1200" dirty="0" smtClean="0">
                          <a:effectLst/>
                        </a:rPr>
                        <a:t>-  ]</a:t>
                      </a:r>
                      <a:endParaRPr lang="zh-TW" altLang="en-US" sz="1800" b="1" dirty="0">
                        <a:solidFill>
                          <a:srgbClr val="0070C0"/>
                        </a:solidFill>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105036" marR="1050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r>
                        <a:rPr kumimoji="0" lang="zh-TW" altLang="en-US" sz="1800" kern="1200" dirty="0" smtClean="0">
                          <a:effectLst/>
                        </a:rPr>
                        <a:t>比對在編碼順序範圍內的一個字元</a:t>
                      </a:r>
                      <a:endParaRPr lang="zh-TW" altLang="en-US" sz="1800" b="0" dirty="0">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105036" marR="1050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r>
                        <a:rPr kumimoji="0" lang="en-US" altLang="zh-TW" sz="1800" kern="1200" dirty="0" smtClean="0">
                          <a:effectLst/>
                        </a:rPr>
                        <a:t>[0-9] </a:t>
                      </a:r>
                      <a:r>
                        <a:rPr kumimoji="0" lang="zh-TW" altLang="en-US" sz="1800" kern="1200" dirty="0" smtClean="0">
                          <a:effectLst/>
                        </a:rPr>
                        <a:t>表示</a:t>
                      </a:r>
                      <a:r>
                        <a:rPr kumimoji="0" lang="en-US" altLang="zh-TW" sz="1800" kern="1200" dirty="0" smtClean="0">
                          <a:effectLst/>
                        </a:rPr>
                        <a:t>0</a:t>
                      </a:r>
                      <a:r>
                        <a:rPr kumimoji="0" lang="zh-TW" altLang="en-US" sz="1800" kern="1200" dirty="0" smtClean="0">
                          <a:effectLst/>
                        </a:rPr>
                        <a:t>至</a:t>
                      </a:r>
                      <a:r>
                        <a:rPr kumimoji="0" lang="en-US" altLang="zh-TW" sz="1800" kern="1200" dirty="0" smtClean="0">
                          <a:effectLst/>
                        </a:rPr>
                        <a:t>9</a:t>
                      </a:r>
                      <a:r>
                        <a:rPr kumimoji="0" lang="zh-TW" altLang="en-US" sz="1800" kern="1200" dirty="0" smtClean="0">
                          <a:effectLst/>
                        </a:rPr>
                        <a:t>之間任一個字元</a:t>
                      </a:r>
                      <a:r>
                        <a:rPr kumimoji="0" lang="en-US" altLang="zh-TW" sz="1800" kern="1200" dirty="0" smtClean="0">
                          <a:effectLst/>
                        </a:rPr>
                        <a:t> </a:t>
                      </a:r>
                    </a:p>
                    <a:p>
                      <a:pPr>
                        <a:lnSpc>
                          <a:spcPct val="100000"/>
                        </a:lnSpc>
                      </a:pPr>
                      <a:r>
                        <a:rPr lang="en-US" altLang="zh-TW" sz="1800" dirty="0" smtClean="0"/>
                        <a:t>[b-d]*</a:t>
                      </a:r>
                      <a:r>
                        <a:rPr lang="zh-TW" altLang="en-US" sz="1800" dirty="0" smtClean="0"/>
                        <a:t>  表示開頭為</a:t>
                      </a:r>
                      <a:r>
                        <a:rPr lang="en-US" altLang="zh-TW" sz="1800" dirty="0" smtClean="0"/>
                        <a:t>b</a:t>
                      </a:r>
                      <a:r>
                        <a:rPr lang="zh-TW" altLang="en-US" sz="1800" dirty="0" smtClean="0"/>
                        <a:t>或</a:t>
                      </a:r>
                      <a:r>
                        <a:rPr lang="en-US" altLang="zh-TW" sz="1800" dirty="0" smtClean="0"/>
                        <a:t>c</a:t>
                      </a:r>
                      <a:r>
                        <a:rPr lang="zh-TW" altLang="en-US" sz="1800" dirty="0" smtClean="0"/>
                        <a:t>或</a:t>
                      </a:r>
                      <a:r>
                        <a:rPr lang="en-US" altLang="zh-TW" sz="1800" dirty="0" smtClean="0"/>
                        <a:t>d</a:t>
                      </a:r>
                      <a:r>
                        <a:rPr lang="zh-TW" altLang="en-US" sz="1800" dirty="0" smtClean="0"/>
                        <a:t>的所有</a:t>
                      </a:r>
                      <a:r>
                        <a:rPr lang="zh-TW" altLang="en-US" sz="1800" dirty="0" smtClean="0"/>
                        <a:t>檔案</a:t>
                      </a:r>
                      <a:r>
                        <a:rPr lang="en-US" altLang="zh-TW" sz="1800" dirty="0" smtClean="0"/>
                        <a:t>/</a:t>
                      </a:r>
                      <a:r>
                        <a:rPr lang="zh-TW" altLang="en-US" sz="1800" dirty="0" smtClean="0"/>
                        <a:t>目錄</a:t>
                      </a:r>
                      <a:endParaRPr lang="zh-TW" altLang="en-US" sz="1800" b="0" dirty="0">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105036" marR="1050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r h="573109">
                <a:tc>
                  <a:txBody>
                    <a:bodyPr/>
                    <a:lstStyle/>
                    <a:p>
                      <a:pPr algn="ctr">
                        <a:lnSpc>
                          <a:spcPct val="100000"/>
                        </a:lnSpc>
                      </a:pPr>
                      <a:r>
                        <a:rPr kumimoji="0" lang="en-US" altLang="zh-TW" sz="1800" kern="1200" dirty="0" smtClean="0">
                          <a:effectLst/>
                        </a:rPr>
                        <a:t>[^  ]</a:t>
                      </a:r>
                      <a:endParaRPr lang="zh-TW" altLang="en-US" sz="1800" b="1" dirty="0">
                        <a:solidFill>
                          <a:srgbClr val="0070C0"/>
                        </a:solidFill>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105036" marR="1050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r>
                        <a:rPr kumimoji="0" lang="zh-TW" altLang="en-US" sz="1800" kern="1200" dirty="0" smtClean="0">
                          <a:effectLst/>
                        </a:rPr>
                        <a:t>反向選擇 </a:t>
                      </a:r>
                      <a:r>
                        <a:rPr kumimoji="0" lang="en-US" altLang="zh-TW" sz="1800" kern="1200" dirty="0" smtClean="0">
                          <a:effectLst/>
                        </a:rPr>
                        <a:t>(</a:t>
                      </a:r>
                      <a:r>
                        <a:rPr kumimoji="0" lang="zh-TW" altLang="en-US" sz="1800" kern="1200" dirty="0" smtClean="0">
                          <a:effectLst/>
                        </a:rPr>
                        <a:t>黑名單</a:t>
                      </a:r>
                      <a:r>
                        <a:rPr kumimoji="0" lang="en-US" altLang="zh-TW" sz="1800" kern="1200" dirty="0" smtClean="0">
                          <a:effectLst/>
                        </a:rPr>
                        <a:t>)</a:t>
                      </a:r>
                      <a:endParaRPr lang="zh-TW" altLang="en-US" sz="1800" b="0" dirty="0">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105036" marR="1050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altLang="zh-TW" sz="1800" kern="1200" dirty="0" smtClean="0">
                          <a:effectLst/>
                        </a:rPr>
                        <a:t>[^</a:t>
                      </a:r>
                      <a:r>
                        <a:rPr kumimoji="0" lang="en-US" altLang="zh-TW" sz="1800" kern="1200" dirty="0" err="1" smtClean="0">
                          <a:effectLst/>
                        </a:rPr>
                        <a:t>abc</a:t>
                      </a:r>
                      <a:r>
                        <a:rPr kumimoji="0" lang="en-US" altLang="zh-TW" sz="1800" kern="1200" dirty="0" smtClean="0">
                          <a:effectLst/>
                        </a:rPr>
                        <a:t>]</a:t>
                      </a:r>
                      <a:r>
                        <a:rPr kumimoji="0" lang="zh-TW" altLang="en-US" sz="1800" kern="1200" dirty="0" smtClean="0">
                          <a:effectLst/>
                        </a:rPr>
                        <a:t>代表非</a:t>
                      </a:r>
                      <a:r>
                        <a:rPr kumimoji="0" lang="en-US" altLang="zh-TW" sz="1800" kern="1200" dirty="0" smtClean="0">
                          <a:effectLst/>
                        </a:rPr>
                        <a:t>a</a:t>
                      </a:r>
                      <a:r>
                        <a:rPr kumimoji="0" lang="zh-TW" altLang="en-US" sz="1800" kern="1200" dirty="0" smtClean="0">
                          <a:effectLst/>
                        </a:rPr>
                        <a:t>，</a:t>
                      </a:r>
                      <a:r>
                        <a:rPr kumimoji="0" lang="en-US" altLang="zh-TW" sz="1800" kern="1200" dirty="0" smtClean="0">
                          <a:effectLst/>
                        </a:rPr>
                        <a:t>b</a:t>
                      </a:r>
                      <a:r>
                        <a:rPr kumimoji="0" lang="zh-TW" altLang="en-US" sz="1800" kern="1200" dirty="0" smtClean="0">
                          <a:effectLst/>
                        </a:rPr>
                        <a:t>，</a:t>
                      </a:r>
                      <a:r>
                        <a:rPr kumimoji="0" lang="en-US" altLang="zh-TW" sz="1800" kern="1200" dirty="0" smtClean="0">
                          <a:effectLst/>
                        </a:rPr>
                        <a:t>c</a:t>
                      </a:r>
                      <a:r>
                        <a:rPr kumimoji="0" lang="zh-TW" altLang="en-US" sz="1800" kern="1200" dirty="0" smtClean="0">
                          <a:effectLst/>
                        </a:rPr>
                        <a:t>的其他任一個字元</a:t>
                      </a:r>
                      <a:endParaRPr lang="zh-TW" altLang="en-US" sz="1800" b="0"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105036" marR="1050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5"/>
                  </a:ext>
                </a:extLst>
              </a:tr>
              <a:tr h="683999">
                <a:tc>
                  <a:txBody>
                    <a:bodyPr/>
                    <a:lstStyle/>
                    <a:p>
                      <a:pPr algn="ctr">
                        <a:lnSpc>
                          <a:spcPct val="100000"/>
                        </a:lnSpc>
                      </a:pPr>
                      <a:r>
                        <a:rPr lang="en-US" altLang="zh-TW" sz="1800" dirty="0" smtClean="0"/>
                        <a:t>{ , }</a:t>
                      </a:r>
                      <a:endParaRPr lang="zh-TW" altLang="en-US" sz="1800" b="1" dirty="0">
                        <a:solidFill>
                          <a:srgbClr val="0070C0"/>
                        </a:solidFill>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105036" marR="1050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r>
                        <a:rPr kumimoji="0" lang="zh-TW" altLang="en-US" sz="1800" kern="1200" dirty="0" smtClean="0">
                          <a:effectLst/>
                        </a:rPr>
                        <a:t>以逗號為間隔進行列舉</a:t>
                      </a:r>
                      <a:endParaRPr kumimoji="0" lang="zh-TW" altLang="en-US" sz="1800" kern="1200" dirty="0">
                        <a:solidFill>
                          <a:schemeClr val="tx1"/>
                        </a:solidFill>
                        <a:effectLst/>
                        <a:latin typeface="+mn-lt"/>
                        <a:ea typeface="+mn-ea"/>
                        <a:cs typeface="+mn-cs"/>
                      </a:endParaRPr>
                    </a:p>
                  </a:txBody>
                  <a:tcPr marL="105036" marR="1050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altLang="zh-TW" sz="1800" kern="1200" dirty="0" smtClean="0">
                          <a:effectLst/>
                        </a:rPr>
                        <a:t>{ *.txt</a:t>
                      </a:r>
                      <a:r>
                        <a:rPr kumimoji="0" lang="zh-TW" altLang="en-US" sz="1800" kern="1200" dirty="0" smtClean="0">
                          <a:effectLst/>
                        </a:rPr>
                        <a:t> </a:t>
                      </a:r>
                      <a:r>
                        <a:rPr kumimoji="0" lang="en-US" altLang="zh-TW" sz="1800" kern="1200" dirty="0" smtClean="0">
                          <a:effectLst/>
                        </a:rPr>
                        <a:t>, *.mp3 } </a:t>
                      </a:r>
                      <a:r>
                        <a:rPr kumimoji="0" lang="zh-TW" altLang="en-US" sz="1800" kern="1200" dirty="0" smtClean="0">
                          <a:effectLst/>
                        </a:rPr>
                        <a:t>表示處理文字檔或</a:t>
                      </a:r>
                      <a:r>
                        <a:rPr kumimoji="0" lang="en-US" altLang="zh-TW" sz="1800" kern="1200" dirty="0" smtClean="0">
                          <a:effectLst/>
                        </a:rPr>
                        <a:t>mp3</a:t>
                      </a:r>
                      <a:r>
                        <a:rPr kumimoji="0" lang="zh-TW" altLang="en-US" sz="1800" kern="1200" dirty="0" smtClean="0">
                          <a:effectLst/>
                        </a:rPr>
                        <a:t>檔案</a:t>
                      </a:r>
                      <a:endParaRPr kumimoji="0" lang="zh-TW" altLang="en-US" sz="1800" kern="1200" dirty="0" smtClean="0">
                        <a:solidFill>
                          <a:schemeClr val="tx1"/>
                        </a:solidFill>
                        <a:effectLst/>
                        <a:latin typeface="+mn-lt"/>
                        <a:ea typeface="+mn-ea"/>
                        <a:cs typeface="+mn-cs"/>
                      </a:endParaRPr>
                    </a:p>
                  </a:txBody>
                  <a:tcPr marL="105036" marR="1050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6"/>
                  </a:ext>
                </a:extLst>
              </a:tr>
              <a:tr h="573109">
                <a:tc>
                  <a:txBody>
                    <a:bodyPr/>
                    <a:lstStyle/>
                    <a:p>
                      <a:pPr algn="ctr">
                        <a:lnSpc>
                          <a:spcPct val="100000"/>
                        </a:lnSpc>
                      </a:pPr>
                      <a:r>
                        <a:rPr lang="en-US" altLang="zh-TW" sz="1800" dirty="0" smtClean="0"/>
                        <a:t>{</a:t>
                      </a:r>
                      <a:r>
                        <a:rPr lang="zh-TW" altLang="en-US" sz="1800" dirty="0" smtClean="0"/>
                        <a:t> </a:t>
                      </a:r>
                      <a:r>
                        <a:rPr lang="en-US" altLang="zh-TW" sz="1800" dirty="0" smtClean="0"/>
                        <a:t>..</a:t>
                      </a:r>
                      <a:r>
                        <a:rPr lang="zh-TW" altLang="en-US" sz="1800" dirty="0" smtClean="0"/>
                        <a:t> </a:t>
                      </a:r>
                      <a:r>
                        <a:rPr lang="en-US" altLang="zh-TW" sz="1800" dirty="0" smtClean="0"/>
                        <a:t>}</a:t>
                      </a:r>
                      <a:endParaRPr lang="zh-TW" altLang="en-US" sz="1800" b="1" dirty="0">
                        <a:solidFill>
                          <a:srgbClr val="0070C0"/>
                        </a:solidFill>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105036" marR="1050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r>
                        <a:rPr kumimoji="0" lang="zh-TW" altLang="en-US" sz="1800" kern="1200" dirty="0" smtClean="0">
                          <a:effectLst/>
                        </a:rPr>
                        <a:t>連續列舉，以</a:t>
                      </a:r>
                      <a:r>
                        <a:rPr kumimoji="0" lang="en-US" altLang="zh-TW" sz="1800" kern="1200" dirty="0" smtClean="0">
                          <a:effectLst/>
                        </a:rPr>
                        <a:t>..</a:t>
                      </a:r>
                      <a:r>
                        <a:rPr kumimoji="0" lang="zh-TW" altLang="en-US" sz="1800" kern="1200" dirty="0" smtClean="0">
                          <a:effectLst/>
                        </a:rPr>
                        <a:t>間隔</a:t>
                      </a:r>
                      <a:endParaRPr kumimoji="0" lang="zh-TW" altLang="en-US" sz="1800" kern="1200" dirty="0">
                        <a:solidFill>
                          <a:schemeClr val="tx1"/>
                        </a:solidFill>
                        <a:effectLst/>
                        <a:latin typeface="+mn-lt"/>
                        <a:ea typeface="+mn-ea"/>
                        <a:cs typeface="+mn-cs"/>
                      </a:endParaRPr>
                    </a:p>
                  </a:txBody>
                  <a:tcPr marL="105036" marR="1050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altLang="zh-TW" sz="1800" kern="1200" dirty="0" smtClean="0">
                          <a:effectLst/>
                        </a:rPr>
                        <a:t>{1..3}.txt</a:t>
                      </a:r>
                      <a:r>
                        <a:rPr kumimoji="0" lang="zh-TW" altLang="en-US" sz="1800" kern="1200" dirty="0" smtClean="0">
                          <a:effectLst/>
                        </a:rPr>
                        <a:t>  表示處理 </a:t>
                      </a:r>
                      <a:r>
                        <a:rPr kumimoji="0" lang="en-US" altLang="zh-TW" sz="1800" kern="1200" dirty="0" smtClean="0">
                          <a:effectLst/>
                        </a:rPr>
                        <a:t>1.txt</a:t>
                      </a:r>
                      <a:r>
                        <a:rPr kumimoji="0" lang="zh-TW" altLang="en-US" sz="1800" kern="1200" baseline="0" dirty="0" smtClean="0">
                          <a:effectLst/>
                        </a:rPr>
                        <a:t>及</a:t>
                      </a:r>
                      <a:r>
                        <a:rPr kumimoji="0" lang="en-US" altLang="zh-TW" sz="1800" kern="1200" baseline="0" dirty="0" smtClean="0">
                          <a:effectLst/>
                        </a:rPr>
                        <a:t>2.txt</a:t>
                      </a:r>
                      <a:r>
                        <a:rPr kumimoji="0" lang="zh-TW" altLang="en-US" sz="1800" kern="1200" baseline="0" dirty="0" smtClean="0">
                          <a:effectLst/>
                        </a:rPr>
                        <a:t>及</a:t>
                      </a:r>
                      <a:r>
                        <a:rPr kumimoji="0" lang="en-US" altLang="zh-TW" sz="1800" kern="1200" baseline="0" dirty="0" smtClean="0">
                          <a:effectLst/>
                        </a:rPr>
                        <a:t>3.txt</a:t>
                      </a:r>
                      <a:endParaRPr kumimoji="0" lang="zh-TW" altLang="en-US" sz="1800" kern="1200" dirty="0" smtClean="0">
                        <a:solidFill>
                          <a:schemeClr val="tx1"/>
                        </a:solidFill>
                        <a:effectLst/>
                        <a:latin typeface="+mn-lt"/>
                        <a:ea typeface="+mn-ea"/>
                        <a:cs typeface="+mn-cs"/>
                      </a:endParaRPr>
                    </a:p>
                  </a:txBody>
                  <a:tcPr marL="105036" marR="1050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7"/>
                  </a:ext>
                </a:extLst>
              </a:tr>
            </a:tbl>
          </a:graphicData>
        </a:graphic>
      </p:graphicFrame>
    </p:spTree>
    <p:extLst>
      <p:ext uri="{BB962C8B-B14F-4D97-AF65-F5344CB8AC3E}">
        <p14:creationId xmlns:p14="http://schemas.microsoft.com/office/powerpoint/2010/main" val="91792252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Shell</a:t>
            </a:r>
            <a:r>
              <a:rPr lang="zh-TW" altLang="zh-TW" smtClean="0"/>
              <a:t>萬用字元</a:t>
            </a:r>
            <a:r>
              <a:rPr lang="zh-TW" altLang="en-US" smtClean="0"/>
              <a:t>範例</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55</a:t>
            </a:fld>
            <a:endParaRPr lang="zh-TW" altLang="en-US"/>
          </a:p>
        </p:txBody>
      </p:sp>
      <p:graphicFrame>
        <p:nvGraphicFramePr>
          <p:cNvPr id="5" name="內容版面配置區 4"/>
          <p:cNvGraphicFramePr>
            <a:graphicFrameLocks noGrp="1"/>
          </p:cNvGraphicFramePr>
          <p:nvPr>
            <p:ph sz="quarter" idx="1"/>
            <p:extLst>
              <p:ext uri="{D42A27DB-BD31-4B8C-83A1-F6EECF244321}">
                <p14:modId xmlns:p14="http://schemas.microsoft.com/office/powerpoint/2010/main" val="3865664206"/>
              </p:ext>
            </p:extLst>
          </p:nvPr>
        </p:nvGraphicFramePr>
        <p:xfrm>
          <a:off x="457200" y="1219200"/>
          <a:ext cx="8229600" cy="2929878"/>
        </p:xfrm>
        <a:graphic>
          <a:graphicData uri="http://schemas.openxmlformats.org/drawingml/2006/table">
            <a:tbl>
              <a:tblPr firstRow="1" bandRow="1">
                <a:tableStyleId>{69012ECD-51FC-41F1-AA8D-1B2483CD663E}</a:tableStyleId>
              </a:tblPr>
              <a:tblGrid>
                <a:gridCol w="2026568"/>
                <a:gridCol w="6203032"/>
              </a:tblGrid>
              <a:tr h="488313">
                <a:tc>
                  <a:txBody>
                    <a:bodyPr/>
                    <a:lstStyle/>
                    <a:p>
                      <a:r>
                        <a:rPr lang="zh-TW" altLang="en-US" dirty="0" smtClean="0"/>
                        <a:t>指令範例</a:t>
                      </a:r>
                      <a:endParaRPr lang="zh-TW" altLang="en-US" dirty="0"/>
                    </a:p>
                  </a:txBody>
                  <a:tcPr/>
                </a:tc>
                <a:tc>
                  <a:txBody>
                    <a:bodyPr/>
                    <a:lstStyle/>
                    <a:p>
                      <a:r>
                        <a:rPr lang="zh-TW" altLang="en-US" dirty="0" smtClean="0"/>
                        <a:t>說明</a:t>
                      </a:r>
                      <a:endParaRPr lang="zh-TW" altLang="en-US" dirty="0"/>
                    </a:p>
                  </a:txBody>
                  <a:tcPr/>
                </a:tc>
              </a:tr>
              <a:tr h="4883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ls  /bin/h*t</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dirty="0" smtClean="0"/>
                        <a:t>列出</a:t>
                      </a:r>
                      <a:r>
                        <a:rPr lang="en-US" altLang="zh-TW" dirty="0" smtClean="0"/>
                        <a:t>/bin/</a:t>
                      </a:r>
                      <a:r>
                        <a:rPr lang="zh-TW" altLang="en-US" dirty="0" smtClean="0"/>
                        <a:t>目錄內</a:t>
                      </a:r>
                      <a:r>
                        <a:rPr lang="en-US" altLang="zh-TW" dirty="0" smtClean="0"/>
                        <a:t>h</a:t>
                      </a:r>
                      <a:r>
                        <a:rPr lang="zh-TW" altLang="en-US" dirty="0" smtClean="0"/>
                        <a:t>開頭</a:t>
                      </a:r>
                      <a:r>
                        <a:rPr lang="en-US" altLang="zh-TW" dirty="0" smtClean="0"/>
                        <a:t>,t</a:t>
                      </a:r>
                      <a:r>
                        <a:rPr lang="zh-TW" altLang="en-US" dirty="0" smtClean="0"/>
                        <a:t>結尾的檔案或目錄</a:t>
                      </a:r>
                      <a:endParaRPr lang="en-US" altLang="zh-TW" dirty="0" smtClean="0"/>
                    </a:p>
                  </a:txBody>
                  <a:tcPr/>
                </a:tc>
              </a:tr>
              <a:tr h="488313">
                <a:tc>
                  <a:txBody>
                    <a:bodyPr/>
                    <a:lstStyle/>
                    <a:p>
                      <a:r>
                        <a:rPr lang="en-US" altLang="zh-TW" dirty="0" smtClean="0"/>
                        <a:t>ls  /bin/y*</a:t>
                      </a:r>
                      <a:endParaRPr lang="zh-TW" altLang="en-US" dirty="0"/>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dirty="0" smtClean="0"/>
                        <a:t>列出</a:t>
                      </a:r>
                      <a:r>
                        <a:rPr lang="en-US" altLang="zh-TW" dirty="0" smtClean="0"/>
                        <a:t>/bin/</a:t>
                      </a:r>
                      <a:r>
                        <a:rPr lang="zh-TW" altLang="en-US" dirty="0" smtClean="0"/>
                        <a:t>目錄內</a:t>
                      </a:r>
                      <a:r>
                        <a:rPr lang="en-US" altLang="zh-TW" dirty="0" smtClean="0"/>
                        <a:t>y</a:t>
                      </a:r>
                      <a:r>
                        <a:rPr lang="zh-TW" altLang="en-US" dirty="0" smtClean="0"/>
                        <a:t>開頭的檔案或目錄</a:t>
                      </a:r>
                      <a:endParaRPr lang="en-US" altLang="zh-TW" dirty="0" smtClean="0"/>
                    </a:p>
                  </a:txBody>
                  <a:tcPr/>
                </a:tc>
              </a:tr>
              <a:tr h="488313">
                <a:tc>
                  <a:txBody>
                    <a:bodyPr/>
                    <a:lstStyle/>
                    <a:p>
                      <a:r>
                        <a:rPr lang="en-US" altLang="zh-TW" dirty="0" smtClean="0"/>
                        <a:t>ls  /bin/*[0-9]*</a:t>
                      </a:r>
                      <a:endParaRPr lang="zh-TW" altLang="en-US" dirty="0"/>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dirty="0" smtClean="0"/>
                        <a:t>列出</a:t>
                      </a:r>
                      <a:r>
                        <a:rPr lang="en-US" altLang="zh-TW" dirty="0" smtClean="0"/>
                        <a:t>/bin/</a:t>
                      </a:r>
                      <a:r>
                        <a:rPr lang="zh-TW" altLang="en-US" dirty="0" smtClean="0"/>
                        <a:t>目錄內名稱包含數字的檔案或目錄</a:t>
                      </a:r>
                      <a:endParaRPr lang="en-US" altLang="zh-TW" dirty="0" smtClean="0"/>
                    </a:p>
                  </a:txBody>
                  <a:tcPr/>
                </a:tc>
              </a:tr>
              <a:tr h="488313">
                <a:tc>
                  <a:txBody>
                    <a:bodyPr/>
                    <a:lstStyle/>
                    <a:p>
                      <a:r>
                        <a:rPr lang="en-US" altLang="zh-TW" dirty="0" smtClean="0"/>
                        <a:t>ls  /bin/[^a-x]??</a:t>
                      </a:r>
                      <a:endParaRPr lang="zh-TW" altLang="en-US" dirty="0"/>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dirty="0" smtClean="0"/>
                        <a:t>列出</a:t>
                      </a:r>
                      <a:r>
                        <a:rPr lang="en-US" altLang="zh-TW" dirty="0" smtClean="0"/>
                        <a:t>/bin/</a:t>
                      </a:r>
                      <a:r>
                        <a:rPr lang="zh-TW" altLang="en-US" dirty="0" smtClean="0"/>
                        <a:t>目錄內非</a:t>
                      </a:r>
                      <a:r>
                        <a:rPr lang="en-US" altLang="zh-TW" dirty="0" smtClean="0"/>
                        <a:t>a</a:t>
                      </a:r>
                      <a:r>
                        <a:rPr lang="zh-TW" altLang="en-US" dirty="0" smtClean="0"/>
                        <a:t>至</a:t>
                      </a:r>
                      <a:r>
                        <a:rPr lang="en-US" altLang="zh-TW" dirty="0" smtClean="0"/>
                        <a:t>x</a:t>
                      </a:r>
                      <a:r>
                        <a:rPr lang="zh-TW" altLang="en-US" dirty="0" smtClean="0"/>
                        <a:t>開頭，</a:t>
                      </a:r>
                      <a:r>
                        <a:rPr lang="en-US" altLang="zh-TW" dirty="0" smtClean="0"/>
                        <a:t>3</a:t>
                      </a:r>
                      <a:r>
                        <a:rPr lang="zh-TW" altLang="en-US" dirty="0" smtClean="0"/>
                        <a:t>個字元的檔案或目錄</a:t>
                      </a:r>
                      <a:endParaRPr lang="zh-TW" altLang="en-US" dirty="0"/>
                    </a:p>
                  </a:txBody>
                  <a:tcPr/>
                </a:tc>
              </a:tr>
              <a:tr h="488313">
                <a:tc>
                  <a:txBody>
                    <a:bodyPr/>
                    <a:lstStyle/>
                    <a:p>
                      <a:r>
                        <a:rPr lang="en-US" altLang="zh-TW" dirty="0" smtClean="0"/>
                        <a:t>ls  *.mp3</a:t>
                      </a:r>
                      <a:endParaRPr lang="zh-TW" altLang="en-US" dirty="0"/>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dirty="0" smtClean="0"/>
                        <a:t>列出當前目錄下附檔名為</a:t>
                      </a:r>
                      <a:r>
                        <a:rPr lang="en-US" altLang="zh-TW" dirty="0" smtClean="0"/>
                        <a:t>mp3</a:t>
                      </a:r>
                      <a:endParaRPr lang="zh-TW" altLang="en-US" dirty="0" smtClean="0"/>
                    </a:p>
                  </a:txBody>
                  <a:tcPr/>
                </a:tc>
              </a:tr>
            </a:tbl>
          </a:graphicData>
        </a:graphic>
      </p:graphicFrame>
    </p:spTree>
    <p:extLst>
      <p:ext uri="{BB962C8B-B14F-4D97-AF65-F5344CB8AC3E}">
        <p14:creationId xmlns:p14="http://schemas.microsoft.com/office/powerpoint/2010/main" val="11787877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smtClean="0"/>
              <a:t>新增目錄</a:t>
            </a:r>
            <a:r>
              <a:rPr lang="en-US" altLang="zh-TW" dirty="0" smtClean="0"/>
              <a:t>(</a:t>
            </a:r>
            <a:r>
              <a:rPr lang="en-US" altLang="zh-TW" dirty="0" err="1" smtClean="0"/>
              <a:t>mkdir</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56</a:t>
            </a:fld>
            <a:endParaRPr lang="zh-TW" altLang="en-US" dirty="0"/>
          </a:p>
        </p:txBody>
      </p:sp>
      <p:sp>
        <p:nvSpPr>
          <p:cNvPr id="2" name="內容版面配置區 1"/>
          <p:cNvSpPr>
            <a:spLocks noGrp="1"/>
          </p:cNvSpPr>
          <p:nvPr>
            <p:ph sz="quarter" idx="1"/>
          </p:nvPr>
        </p:nvSpPr>
        <p:spPr/>
        <p:txBody>
          <a:bodyPr/>
          <a:lstStyle/>
          <a:p>
            <a:r>
              <a:rPr lang="en-US" altLang="zh-TW" dirty="0" err="1" smtClean="0"/>
              <a:t>mkdir</a:t>
            </a:r>
            <a:r>
              <a:rPr lang="en-US" altLang="zh-TW" dirty="0" smtClean="0"/>
              <a:t>  </a:t>
            </a:r>
            <a:r>
              <a:rPr lang="zh-TW" altLang="en-US" dirty="0" smtClean="0"/>
              <a:t>目錄名稱</a:t>
            </a:r>
            <a:r>
              <a:rPr lang="en-US" altLang="zh-TW" dirty="0" smtClean="0"/>
              <a:t>	</a:t>
            </a:r>
            <a:r>
              <a:rPr lang="en-US" altLang="zh-TW" dirty="0" smtClean="0">
                <a:solidFill>
                  <a:srgbClr val="00B050"/>
                </a:solidFill>
              </a:rPr>
              <a:t>#make  directory</a:t>
            </a:r>
          </a:p>
          <a:p>
            <a:pPr lvl="1"/>
            <a:r>
              <a:rPr lang="zh-TW" altLang="en-US" dirty="0" smtClean="0"/>
              <a:t>不</a:t>
            </a:r>
            <a:r>
              <a:rPr lang="zh-TW" altLang="en-US" dirty="0"/>
              <a:t>允許建立絕對</a:t>
            </a:r>
            <a:r>
              <a:rPr lang="zh-TW" altLang="en-US" dirty="0" smtClean="0"/>
              <a:t>路徑相同的檔案或目錄</a:t>
            </a:r>
            <a:endParaRPr lang="en-US" altLang="zh-TW" dirty="0" smtClean="0"/>
          </a:p>
          <a:p>
            <a:endParaRPr lang="en-US" altLang="zh-TW" dirty="0" smtClean="0"/>
          </a:p>
          <a:p>
            <a:endParaRPr lang="en-US" altLang="zh-TW" dirty="0" smtClean="0"/>
          </a:p>
        </p:txBody>
      </p:sp>
      <p:graphicFrame>
        <p:nvGraphicFramePr>
          <p:cNvPr id="22" name="表格 21"/>
          <p:cNvGraphicFramePr>
            <a:graphicFrameLocks noGrp="1"/>
          </p:cNvGraphicFramePr>
          <p:nvPr>
            <p:extLst>
              <p:ext uri="{D42A27DB-BD31-4B8C-83A1-F6EECF244321}">
                <p14:modId xmlns:p14="http://schemas.microsoft.com/office/powerpoint/2010/main" val="2901728417"/>
              </p:ext>
            </p:extLst>
          </p:nvPr>
        </p:nvGraphicFramePr>
        <p:xfrm>
          <a:off x="395536" y="3808835"/>
          <a:ext cx="5334636" cy="2356468"/>
        </p:xfrm>
        <a:graphic>
          <a:graphicData uri="http://schemas.openxmlformats.org/drawingml/2006/table">
            <a:tbl>
              <a:tblPr firstRow="1" bandRow="1">
                <a:tableStyleId>{69012ECD-51FC-41F1-AA8D-1B2483CD663E}</a:tableStyleId>
              </a:tblPr>
              <a:tblGrid>
                <a:gridCol w="2340293">
                  <a:extLst>
                    <a:ext uri="{9D8B030D-6E8A-4147-A177-3AD203B41FA5}">
                      <a16:colId xmlns="" xmlns:a16="http://schemas.microsoft.com/office/drawing/2014/main" val="20000"/>
                    </a:ext>
                  </a:extLst>
                </a:gridCol>
                <a:gridCol w="2994343">
                  <a:extLst>
                    <a:ext uri="{9D8B030D-6E8A-4147-A177-3AD203B41FA5}">
                      <a16:colId xmlns="" xmlns:a16="http://schemas.microsoft.com/office/drawing/2014/main" val="20001"/>
                    </a:ext>
                  </a:extLst>
                </a:gridCol>
              </a:tblGrid>
              <a:tr h="411447">
                <a:tc>
                  <a:txBody>
                    <a:bodyPr/>
                    <a:lstStyle/>
                    <a:p>
                      <a:r>
                        <a:rPr lang="zh-TW" altLang="en-US" sz="1600" dirty="0" smtClean="0"/>
                        <a:t>指令範例</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說明</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41144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sz="1600" dirty="0" err="1" smtClean="0"/>
                        <a:t>mkdir</a:t>
                      </a:r>
                      <a:r>
                        <a:rPr lang="en-US" altLang="zh-TW" sz="1600" dirty="0" smtClean="0"/>
                        <a:t>  dir1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於當前目錄內建立</a:t>
                      </a:r>
                      <a:r>
                        <a:rPr lang="en-US" altLang="zh-TW" sz="1600" dirty="0" smtClean="0"/>
                        <a:t>dir1</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411447">
                <a:tc>
                  <a:txBody>
                    <a:bodyPr/>
                    <a:lstStyle/>
                    <a:p>
                      <a:r>
                        <a:rPr lang="en-US" altLang="zh-TW" sz="1600" dirty="0" err="1" smtClean="0"/>
                        <a:t>mkdir</a:t>
                      </a:r>
                      <a:r>
                        <a:rPr lang="en-US" altLang="zh-TW" sz="1600" dirty="0" smtClean="0"/>
                        <a:t>  dir2  dir3</a:t>
                      </a:r>
                      <a:r>
                        <a:rPr lang="zh-TW" altLang="en-US" sz="1600" dirty="0" smtClean="0"/>
                        <a:t> </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於當前目錄內</a:t>
                      </a:r>
                      <a:r>
                        <a:rPr lang="zh-TW" altLang="zh-TW" sz="1600" dirty="0" smtClean="0"/>
                        <a:t>同時建立</a:t>
                      </a:r>
                      <a:r>
                        <a:rPr lang="en-US" altLang="zh-TW" sz="1600" dirty="0" smtClean="0"/>
                        <a:t>2</a:t>
                      </a:r>
                      <a:r>
                        <a:rPr lang="zh-TW" altLang="zh-TW" sz="1600" dirty="0" smtClean="0"/>
                        <a:t>個目錄</a:t>
                      </a:r>
                      <a:endParaRPr lang="en-US" altLang="zh-TW" sz="16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411447">
                <a:tc>
                  <a:txBody>
                    <a:bodyPr/>
                    <a:lstStyle/>
                    <a:p>
                      <a:r>
                        <a:rPr lang="en-US" altLang="zh-TW" sz="1600" dirty="0" err="1" smtClean="0"/>
                        <a:t>mkdir</a:t>
                      </a:r>
                      <a:r>
                        <a:rPr lang="en-US" altLang="zh-TW" sz="1600" dirty="0" smtClean="0"/>
                        <a:t>  /home/</a:t>
                      </a:r>
                      <a:r>
                        <a:rPr lang="en-US" altLang="zh-TW" sz="1600" dirty="0" err="1" smtClean="0"/>
                        <a:t>iiiedu</a:t>
                      </a:r>
                      <a:r>
                        <a:rPr lang="en-US" altLang="zh-TW" sz="1600" dirty="0" smtClean="0"/>
                        <a:t>/dir4</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使用絕對路徑建立目錄 </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710680">
                <a:tc>
                  <a:txBody>
                    <a:bodyPr/>
                    <a:lstStyle/>
                    <a:p>
                      <a:r>
                        <a:rPr lang="en-US" altLang="zh-TW" sz="1600" dirty="0" err="1" smtClean="0"/>
                        <a:t>mkdir</a:t>
                      </a:r>
                      <a:r>
                        <a:rPr lang="en-US" altLang="zh-TW" sz="1600" dirty="0" smtClean="0"/>
                        <a:t>  -p  a/b/c/</a:t>
                      </a:r>
                      <a:r>
                        <a:rPr lang="zh-TW" altLang="en-US" sz="1600" dirty="0" smtClean="0"/>
                        <a:t> </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若</a:t>
                      </a:r>
                      <a:r>
                        <a:rPr lang="en-US" altLang="zh-TW" sz="1600" dirty="0" smtClean="0"/>
                        <a:t>a</a:t>
                      </a:r>
                      <a:r>
                        <a:rPr lang="zh-TW" altLang="en-US" sz="1600" dirty="0" smtClean="0"/>
                        <a:t>及</a:t>
                      </a:r>
                      <a:r>
                        <a:rPr lang="en-US" altLang="zh-TW" sz="1600" dirty="0" smtClean="0"/>
                        <a:t>b</a:t>
                      </a:r>
                      <a:r>
                        <a:rPr lang="zh-TW" altLang="en-US" sz="1600" dirty="0" smtClean="0"/>
                        <a:t>及</a:t>
                      </a:r>
                      <a:r>
                        <a:rPr lang="en-US" altLang="zh-TW" sz="1600" dirty="0" smtClean="0"/>
                        <a:t>c</a:t>
                      </a:r>
                      <a:r>
                        <a:rPr lang="zh-TW" altLang="en-US" sz="1600" dirty="0" smtClean="0"/>
                        <a:t>原本都不存在，</a:t>
                      </a:r>
                      <a:endParaRPr lang="en-US" altLang="zh-TW" sz="1600" dirty="0" smtClean="0"/>
                    </a:p>
                    <a:p>
                      <a:r>
                        <a:rPr lang="zh-TW" altLang="en-US" sz="1600" dirty="0" smtClean="0"/>
                        <a:t>就必須使用</a:t>
                      </a:r>
                      <a:r>
                        <a:rPr lang="en-US" altLang="zh-TW" sz="1600" dirty="0" smtClean="0"/>
                        <a:t>-p</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bl>
          </a:graphicData>
        </a:graphic>
      </p:graphicFrame>
      <p:graphicFrame>
        <p:nvGraphicFramePr>
          <p:cNvPr id="23" name="表格 22"/>
          <p:cNvGraphicFramePr>
            <a:graphicFrameLocks noGrp="1"/>
          </p:cNvGraphicFramePr>
          <p:nvPr>
            <p:extLst>
              <p:ext uri="{D42A27DB-BD31-4B8C-83A1-F6EECF244321}">
                <p14:modId xmlns:p14="http://schemas.microsoft.com/office/powerpoint/2010/main" val="84703079"/>
              </p:ext>
            </p:extLst>
          </p:nvPr>
        </p:nvGraphicFramePr>
        <p:xfrm>
          <a:off x="827584" y="2652520"/>
          <a:ext cx="3934460" cy="706120"/>
        </p:xfrm>
        <a:graphic>
          <a:graphicData uri="http://schemas.openxmlformats.org/drawingml/2006/table">
            <a:tbl>
              <a:tblPr firstRow="1" bandRow="1">
                <a:tableStyleId>{72833802-FEF1-4C79-8D5D-14CF1EAF98D9}</a:tableStyleId>
              </a:tblPr>
              <a:tblGrid>
                <a:gridCol w="646430">
                  <a:extLst>
                    <a:ext uri="{9D8B030D-6E8A-4147-A177-3AD203B41FA5}">
                      <a16:colId xmlns="" xmlns:a16="http://schemas.microsoft.com/office/drawing/2014/main" val="20000"/>
                    </a:ext>
                  </a:extLst>
                </a:gridCol>
                <a:gridCol w="3288030">
                  <a:extLst>
                    <a:ext uri="{9D8B030D-6E8A-4147-A177-3AD203B41FA5}">
                      <a16:colId xmlns="" xmlns:a16="http://schemas.microsoft.com/office/drawing/2014/main" val="20001"/>
                    </a:ext>
                  </a:extLst>
                </a:gridCol>
              </a:tblGrid>
              <a:tr h="370840">
                <a:tc>
                  <a:txBody>
                    <a:bodyPr/>
                    <a:lstStyle/>
                    <a:p>
                      <a:pPr algn="ctr"/>
                      <a:r>
                        <a:rPr lang="zh-TW" altLang="en-US" sz="1600" dirty="0" smtClean="0"/>
                        <a:t>選項</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說明</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205224">
                <a:tc>
                  <a:txBody>
                    <a:bodyPr/>
                    <a:lstStyle/>
                    <a:p>
                      <a:pPr algn="ctr"/>
                      <a:r>
                        <a:rPr lang="en-US" altLang="zh-TW" sz="1600" dirty="0" smtClean="0"/>
                        <a:t>-p</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自動產生路徑串中尚未存在的目錄</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grpSp>
        <p:nvGrpSpPr>
          <p:cNvPr id="7" name="群組 6"/>
          <p:cNvGrpSpPr/>
          <p:nvPr/>
        </p:nvGrpSpPr>
        <p:grpSpPr>
          <a:xfrm>
            <a:off x="5796136" y="1916832"/>
            <a:ext cx="3212702" cy="3890786"/>
            <a:chOff x="6156176" y="1916832"/>
            <a:chExt cx="2852662" cy="3890786"/>
          </a:xfrm>
        </p:grpSpPr>
        <p:sp>
          <p:nvSpPr>
            <p:cNvPr id="5" name="矩形 4"/>
            <p:cNvSpPr/>
            <p:nvPr/>
          </p:nvSpPr>
          <p:spPr>
            <a:xfrm>
              <a:off x="7321063" y="3302186"/>
              <a:ext cx="672264" cy="4451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1400" dirty="0" err="1" smtClean="0"/>
                <a:t>iiiedu</a:t>
              </a:r>
              <a:endParaRPr lang="zh-TW" altLang="en-US" sz="1400" dirty="0"/>
            </a:p>
          </p:txBody>
        </p:sp>
        <p:sp>
          <p:nvSpPr>
            <p:cNvPr id="6" name="矩形 5"/>
            <p:cNvSpPr/>
            <p:nvPr/>
          </p:nvSpPr>
          <p:spPr>
            <a:xfrm>
              <a:off x="6772418" y="4175437"/>
              <a:ext cx="448176" cy="4451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1400" dirty="0" smtClean="0"/>
                <a:t>dir2</a:t>
              </a:r>
              <a:endParaRPr lang="zh-TW" altLang="en-US" sz="1400" dirty="0"/>
            </a:p>
          </p:txBody>
        </p:sp>
        <p:cxnSp>
          <p:nvCxnSpPr>
            <p:cNvPr id="8" name="直線接點 7"/>
            <p:cNvCxnSpPr>
              <a:stCxn id="5" idx="2"/>
              <a:endCxn id="6" idx="0"/>
            </p:cNvCxnSpPr>
            <p:nvPr/>
          </p:nvCxnSpPr>
          <p:spPr>
            <a:xfrm flipH="1">
              <a:off x="6996507" y="3747326"/>
              <a:ext cx="660688" cy="428111"/>
            </a:xfrm>
            <a:prstGeom prst="line">
              <a:avLst/>
            </a:prstGeom>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328177" y="4175437"/>
              <a:ext cx="448176" cy="4451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1400" dirty="0" smtClean="0"/>
                <a:t>dir3</a:t>
              </a:r>
              <a:endParaRPr lang="zh-TW" altLang="en-US" sz="1400" dirty="0"/>
            </a:p>
          </p:txBody>
        </p:sp>
        <p:sp>
          <p:nvSpPr>
            <p:cNvPr id="11" name="矩形 10"/>
            <p:cNvSpPr/>
            <p:nvPr/>
          </p:nvSpPr>
          <p:spPr>
            <a:xfrm>
              <a:off x="7944420" y="4175437"/>
              <a:ext cx="448176" cy="4451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1400" dirty="0" smtClean="0"/>
                <a:t>dir4</a:t>
              </a:r>
              <a:endParaRPr lang="zh-TW" altLang="en-US" sz="1400" dirty="0"/>
            </a:p>
          </p:txBody>
        </p:sp>
        <p:sp>
          <p:nvSpPr>
            <p:cNvPr id="13" name="矩形 12"/>
            <p:cNvSpPr/>
            <p:nvPr/>
          </p:nvSpPr>
          <p:spPr>
            <a:xfrm>
              <a:off x="6156176" y="4175437"/>
              <a:ext cx="448176" cy="4451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1400" dirty="0" smtClean="0"/>
                <a:t>dir1</a:t>
              </a:r>
              <a:endParaRPr lang="zh-TW" altLang="en-US" sz="1400" dirty="0"/>
            </a:p>
          </p:txBody>
        </p:sp>
        <p:cxnSp>
          <p:nvCxnSpPr>
            <p:cNvPr id="16" name="直線接點 15"/>
            <p:cNvCxnSpPr>
              <a:stCxn id="5" idx="2"/>
              <a:endCxn id="13" idx="0"/>
            </p:cNvCxnSpPr>
            <p:nvPr/>
          </p:nvCxnSpPr>
          <p:spPr>
            <a:xfrm flipH="1">
              <a:off x="6380265" y="3747326"/>
              <a:ext cx="1276931" cy="4281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接點 17"/>
            <p:cNvCxnSpPr>
              <a:stCxn id="5" idx="2"/>
              <a:endCxn id="10" idx="0"/>
            </p:cNvCxnSpPr>
            <p:nvPr/>
          </p:nvCxnSpPr>
          <p:spPr>
            <a:xfrm flipH="1">
              <a:off x="7552266" y="3747326"/>
              <a:ext cx="104929" cy="4281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接點 20"/>
            <p:cNvCxnSpPr>
              <a:stCxn id="11" idx="0"/>
              <a:endCxn id="5" idx="2"/>
            </p:cNvCxnSpPr>
            <p:nvPr/>
          </p:nvCxnSpPr>
          <p:spPr>
            <a:xfrm flipH="1" flipV="1">
              <a:off x="7657196" y="3747326"/>
              <a:ext cx="511313" cy="428111"/>
            </a:xfrm>
            <a:prstGeom prst="line">
              <a:avLst/>
            </a:prstGeom>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8560662" y="4175437"/>
              <a:ext cx="448176" cy="4451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1400" dirty="0" smtClean="0"/>
                <a:t>a</a:t>
              </a:r>
              <a:endParaRPr lang="zh-TW" altLang="en-US" sz="1400" dirty="0"/>
            </a:p>
          </p:txBody>
        </p:sp>
        <p:cxnSp>
          <p:nvCxnSpPr>
            <p:cNvPr id="28" name="直線接點 27"/>
            <p:cNvCxnSpPr>
              <a:stCxn id="5" idx="2"/>
              <a:endCxn id="26" idx="0"/>
            </p:cNvCxnSpPr>
            <p:nvPr/>
          </p:nvCxnSpPr>
          <p:spPr>
            <a:xfrm>
              <a:off x="7657196" y="3747326"/>
              <a:ext cx="1127555" cy="428111"/>
            </a:xfrm>
            <a:prstGeom prst="line">
              <a:avLst/>
            </a:prstGeom>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8560662" y="4768957"/>
              <a:ext cx="448176" cy="4451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1400" dirty="0" smtClean="0"/>
                <a:t>b</a:t>
              </a:r>
              <a:endParaRPr lang="zh-TW" altLang="en-US" sz="1400" dirty="0"/>
            </a:p>
          </p:txBody>
        </p:sp>
        <p:sp>
          <p:nvSpPr>
            <p:cNvPr id="30" name="矩形 29"/>
            <p:cNvSpPr/>
            <p:nvPr/>
          </p:nvSpPr>
          <p:spPr>
            <a:xfrm>
              <a:off x="8560662" y="5362478"/>
              <a:ext cx="448176" cy="4451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1400" dirty="0" smtClean="0"/>
                <a:t>c</a:t>
              </a:r>
              <a:endParaRPr lang="zh-TW" altLang="en-US" sz="1400" dirty="0"/>
            </a:p>
          </p:txBody>
        </p:sp>
        <p:cxnSp>
          <p:nvCxnSpPr>
            <p:cNvPr id="32" name="直線接點 31"/>
            <p:cNvCxnSpPr>
              <a:stCxn id="26" idx="2"/>
              <a:endCxn id="29" idx="0"/>
            </p:cNvCxnSpPr>
            <p:nvPr/>
          </p:nvCxnSpPr>
          <p:spPr>
            <a:xfrm>
              <a:off x="8784750" y="4620577"/>
              <a:ext cx="0" cy="1483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接點 33"/>
            <p:cNvCxnSpPr>
              <a:stCxn id="30" idx="0"/>
              <a:endCxn id="29" idx="2"/>
            </p:cNvCxnSpPr>
            <p:nvPr/>
          </p:nvCxnSpPr>
          <p:spPr>
            <a:xfrm flipV="1">
              <a:off x="8784750" y="5214098"/>
              <a:ext cx="0" cy="148380"/>
            </a:xfrm>
            <a:prstGeom prst="line">
              <a:avLst/>
            </a:prstGeom>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7356120" y="2564904"/>
              <a:ext cx="672264" cy="4451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1400" dirty="0" smtClean="0"/>
                <a:t>home</a:t>
              </a:r>
              <a:endParaRPr lang="zh-TW" altLang="en-US" sz="1400" dirty="0"/>
            </a:p>
          </p:txBody>
        </p:sp>
        <p:sp>
          <p:nvSpPr>
            <p:cNvPr id="25" name="矩形 24"/>
            <p:cNvSpPr/>
            <p:nvPr/>
          </p:nvSpPr>
          <p:spPr>
            <a:xfrm>
              <a:off x="7380312" y="1916832"/>
              <a:ext cx="672264" cy="4451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1400" dirty="0" smtClean="0"/>
                <a:t>/</a:t>
              </a:r>
              <a:endParaRPr lang="zh-TW" altLang="en-US" sz="1400" dirty="0"/>
            </a:p>
          </p:txBody>
        </p:sp>
        <p:cxnSp>
          <p:nvCxnSpPr>
            <p:cNvPr id="9" name="直線接點 8"/>
            <p:cNvCxnSpPr>
              <a:stCxn id="25" idx="2"/>
              <a:endCxn id="24" idx="0"/>
            </p:cNvCxnSpPr>
            <p:nvPr/>
          </p:nvCxnSpPr>
          <p:spPr>
            <a:xfrm flipH="1">
              <a:off x="7692252" y="2361972"/>
              <a:ext cx="24192" cy="2029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線接點 14"/>
            <p:cNvCxnSpPr>
              <a:stCxn id="24" idx="2"/>
              <a:endCxn id="5" idx="0"/>
            </p:cNvCxnSpPr>
            <p:nvPr/>
          </p:nvCxnSpPr>
          <p:spPr>
            <a:xfrm flipH="1">
              <a:off x="7657195" y="3010044"/>
              <a:ext cx="35057" cy="29214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7616915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刪除空目錄</a:t>
            </a:r>
            <a:r>
              <a:rPr lang="en-US" altLang="zh-TW" smtClean="0"/>
              <a:t>(rmdir)</a:t>
            </a:r>
            <a:r>
              <a:rPr lang="zh-TW" altLang="en-US" smtClean="0"/>
              <a:t> </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57</a:t>
            </a:fld>
            <a:endParaRPr lang="zh-TW" altLang="en-US"/>
          </a:p>
        </p:txBody>
      </p:sp>
      <p:sp>
        <p:nvSpPr>
          <p:cNvPr id="3" name="內容版面配置區 2"/>
          <p:cNvSpPr>
            <a:spLocks noGrp="1"/>
          </p:cNvSpPr>
          <p:nvPr>
            <p:ph sz="quarter" idx="1"/>
          </p:nvPr>
        </p:nvSpPr>
        <p:spPr/>
        <p:txBody>
          <a:bodyPr>
            <a:normAutofit/>
          </a:bodyPr>
          <a:lstStyle/>
          <a:p>
            <a:r>
              <a:rPr lang="en-US" altLang="zh-TW" dirty="0" err="1" smtClean="0"/>
              <a:t>rmdir</a:t>
            </a:r>
            <a:r>
              <a:rPr lang="en-US" altLang="zh-TW" dirty="0" smtClean="0"/>
              <a:t>  </a:t>
            </a:r>
            <a:r>
              <a:rPr lang="zh-TW" altLang="en-US" dirty="0" smtClean="0"/>
              <a:t>目錄名稱        </a:t>
            </a:r>
            <a:r>
              <a:rPr lang="en-US" altLang="zh-TW" dirty="0" smtClean="0">
                <a:solidFill>
                  <a:srgbClr val="00B050"/>
                </a:solidFill>
              </a:rPr>
              <a:t>#remove </a:t>
            </a:r>
            <a:r>
              <a:rPr lang="en-US" altLang="zh-TW" dirty="0">
                <a:solidFill>
                  <a:srgbClr val="00B050"/>
                </a:solidFill>
              </a:rPr>
              <a:t>directory</a:t>
            </a:r>
            <a:endParaRPr lang="en-US" altLang="zh-TW" dirty="0" smtClean="0">
              <a:solidFill>
                <a:srgbClr val="00B050"/>
              </a:solidFill>
            </a:endParaRPr>
          </a:p>
          <a:p>
            <a:pPr lvl="1"/>
            <a:r>
              <a:rPr lang="zh-TW" altLang="en-US" dirty="0" smtClean="0"/>
              <a:t>非</a:t>
            </a:r>
            <a:r>
              <a:rPr lang="zh-TW" altLang="zh-TW" dirty="0" smtClean="0"/>
              <a:t>空</a:t>
            </a:r>
            <a:r>
              <a:rPr lang="zh-TW" altLang="en-US" dirty="0" smtClean="0"/>
              <a:t>的</a:t>
            </a:r>
            <a:r>
              <a:rPr lang="zh-TW" altLang="zh-TW" dirty="0" smtClean="0"/>
              <a:t>目錄就不會</a:t>
            </a:r>
            <a:r>
              <a:rPr lang="zh-TW" altLang="en-US" dirty="0" smtClean="0"/>
              <a:t>被</a:t>
            </a:r>
            <a:r>
              <a:rPr lang="zh-TW" altLang="zh-TW" dirty="0" smtClean="0"/>
              <a:t>刪除</a:t>
            </a:r>
            <a:endParaRPr lang="en-US" altLang="zh-TW" dirty="0" smtClean="0"/>
          </a:p>
        </p:txBody>
      </p:sp>
      <p:graphicFrame>
        <p:nvGraphicFramePr>
          <p:cNvPr id="5" name="表格 4"/>
          <p:cNvGraphicFramePr>
            <a:graphicFrameLocks noGrp="1"/>
          </p:cNvGraphicFramePr>
          <p:nvPr>
            <p:extLst>
              <p:ext uri="{D42A27DB-BD31-4B8C-83A1-F6EECF244321}">
                <p14:modId xmlns:p14="http://schemas.microsoft.com/office/powerpoint/2010/main" val="4246974871"/>
              </p:ext>
            </p:extLst>
          </p:nvPr>
        </p:nvGraphicFramePr>
        <p:xfrm>
          <a:off x="827584" y="2204864"/>
          <a:ext cx="6779260" cy="706120"/>
        </p:xfrm>
        <a:graphic>
          <a:graphicData uri="http://schemas.openxmlformats.org/drawingml/2006/table">
            <a:tbl>
              <a:tblPr firstRow="1" bandRow="1">
                <a:tableStyleId>{72833802-FEF1-4C79-8D5D-14CF1EAF98D9}</a:tableStyleId>
              </a:tblPr>
              <a:tblGrid>
                <a:gridCol w="646430">
                  <a:extLst>
                    <a:ext uri="{9D8B030D-6E8A-4147-A177-3AD203B41FA5}">
                      <a16:colId xmlns="" xmlns:a16="http://schemas.microsoft.com/office/drawing/2014/main" val="20000"/>
                    </a:ext>
                  </a:extLst>
                </a:gridCol>
                <a:gridCol w="6132830">
                  <a:extLst>
                    <a:ext uri="{9D8B030D-6E8A-4147-A177-3AD203B41FA5}">
                      <a16:colId xmlns="" xmlns:a16="http://schemas.microsoft.com/office/drawing/2014/main" val="20001"/>
                    </a:ext>
                  </a:extLst>
                </a:gridCol>
              </a:tblGrid>
              <a:tr h="370840">
                <a:tc>
                  <a:txBody>
                    <a:bodyPr/>
                    <a:lstStyle/>
                    <a:p>
                      <a:pPr algn="ctr"/>
                      <a:r>
                        <a:rPr lang="zh-TW" altLang="en-US" sz="1600" dirty="0" smtClean="0"/>
                        <a:t>選項</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說明</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205224">
                <a:tc>
                  <a:txBody>
                    <a:bodyPr/>
                    <a:lstStyle/>
                    <a:p>
                      <a:pPr algn="ctr"/>
                      <a:r>
                        <a:rPr lang="en-US" altLang="zh-TW" sz="1600" dirty="0" smtClean="0"/>
                        <a:t>-p</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刪除指定目錄後，若它的上一層目錄也變成空目錄時，就會被刪除</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2617748290"/>
              </p:ext>
            </p:extLst>
          </p:nvPr>
        </p:nvGraphicFramePr>
        <p:xfrm>
          <a:off x="857607" y="3284984"/>
          <a:ext cx="5442585" cy="2664298"/>
        </p:xfrm>
        <a:graphic>
          <a:graphicData uri="http://schemas.openxmlformats.org/drawingml/2006/table">
            <a:tbl>
              <a:tblPr firstRow="1" bandRow="1">
                <a:tableStyleId>{69012ECD-51FC-41F1-AA8D-1B2483CD663E}</a:tableStyleId>
              </a:tblPr>
              <a:tblGrid>
                <a:gridCol w="2364105">
                  <a:extLst>
                    <a:ext uri="{9D8B030D-6E8A-4147-A177-3AD203B41FA5}">
                      <a16:colId xmlns="" xmlns:a16="http://schemas.microsoft.com/office/drawing/2014/main" val="20000"/>
                    </a:ext>
                  </a:extLst>
                </a:gridCol>
                <a:gridCol w="3078480">
                  <a:extLst>
                    <a:ext uri="{9D8B030D-6E8A-4147-A177-3AD203B41FA5}">
                      <a16:colId xmlns="" xmlns:a16="http://schemas.microsoft.com/office/drawing/2014/main" val="20001"/>
                    </a:ext>
                  </a:extLst>
                </a:gridCol>
              </a:tblGrid>
              <a:tr h="380614">
                <a:tc>
                  <a:txBody>
                    <a:bodyPr/>
                    <a:lstStyle/>
                    <a:p>
                      <a:r>
                        <a:rPr lang="zh-TW" altLang="en-US" sz="1600" dirty="0" smtClean="0"/>
                        <a:t>指令範例</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說明</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380614">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sz="1600" dirty="0" err="1" smtClean="0"/>
                        <a:t>rmdir</a:t>
                      </a:r>
                      <a:r>
                        <a:rPr lang="en-US" altLang="zh-TW" sz="1600" dirty="0" smtClean="0"/>
                        <a:t> </a:t>
                      </a:r>
                      <a:r>
                        <a:rPr lang="zh-TW" altLang="en-US" sz="1600" dirty="0" smtClean="0"/>
                        <a:t> </a:t>
                      </a:r>
                      <a:r>
                        <a:rPr lang="en-US" altLang="zh-TW" sz="1600" dirty="0" smtClean="0"/>
                        <a:t>dir1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使用相對路徑刪除空目錄</a:t>
                      </a:r>
                      <a:r>
                        <a:rPr lang="en-US" altLang="zh-TW" sz="1600" dirty="0" smtClean="0"/>
                        <a:t>dir1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380614">
                <a:tc>
                  <a:txBody>
                    <a:bodyPr/>
                    <a:lstStyle/>
                    <a:p>
                      <a:r>
                        <a:rPr lang="en-US" altLang="zh-TW" sz="1600" dirty="0" err="1" smtClean="0"/>
                        <a:t>rmdir</a:t>
                      </a:r>
                      <a:r>
                        <a:rPr lang="en-US" altLang="zh-TW" sz="1600" dirty="0" smtClean="0"/>
                        <a:t>  /home/</a:t>
                      </a:r>
                      <a:r>
                        <a:rPr lang="en-US" altLang="zh-TW" sz="1600" dirty="0" err="1" smtClean="0"/>
                        <a:t>iiiedu</a:t>
                      </a:r>
                      <a:r>
                        <a:rPr lang="en-US" altLang="zh-TW" sz="1600" dirty="0" smtClean="0"/>
                        <a:t>/dir2</a:t>
                      </a:r>
                      <a:r>
                        <a:rPr lang="zh-TW" altLang="en-US" sz="1600" dirty="0" smtClean="0"/>
                        <a:t> </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使用絕對路徑刪除空目錄</a:t>
                      </a:r>
                      <a:r>
                        <a:rPr lang="en-US" altLang="zh-TW" sz="1600" dirty="0" smtClean="0"/>
                        <a:t>dir2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380614">
                <a:tc>
                  <a:txBody>
                    <a:bodyPr/>
                    <a:lstStyle/>
                    <a:p>
                      <a:r>
                        <a:rPr lang="en-US" altLang="zh-TW" sz="1600" dirty="0" err="1" smtClean="0"/>
                        <a:t>rmdir</a:t>
                      </a:r>
                      <a:r>
                        <a:rPr lang="en-US" altLang="zh-TW" sz="1600" dirty="0" smtClean="0"/>
                        <a:t>  dir3  dir4</a:t>
                      </a:r>
                      <a:r>
                        <a:rPr lang="zh-TW" altLang="en-US" sz="1600" dirty="0" smtClean="0"/>
                        <a:t> </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zh-TW" sz="1600" dirty="0" smtClean="0"/>
                        <a:t>同時刪除空目錄</a:t>
                      </a:r>
                      <a:r>
                        <a:rPr lang="en-US" altLang="zh-TW" sz="1600" dirty="0" smtClean="0"/>
                        <a:t>dir3</a:t>
                      </a:r>
                      <a:r>
                        <a:rPr lang="zh-TW" altLang="en-US" sz="1600" dirty="0" smtClean="0"/>
                        <a:t>與</a:t>
                      </a:r>
                      <a:r>
                        <a:rPr lang="en-US" altLang="zh-TW" sz="1600" baseline="0" dirty="0" smtClean="0"/>
                        <a:t>dir4</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380614">
                <a:tc>
                  <a:txBody>
                    <a:bodyPr/>
                    <a:lstStyle/>
                    <a:p>
                      <a:r>
                        <a:rPr lang="en-US" altLang="zh-TW" sz="1600" dirty="0" err="1" smtClean="0"/>
                        <a:t>rmdir</a:t>
                      </a:r>
                      <a:r>
                        <a:rPr lang="en-US" altLang="zh-TW" sz="1600" dirty="0" smtClean="0"/>
                        <a:t>  -p  a/b/c </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一次</a:t>
                      </a:r>
                      <a:r>
                        <a:rPr lang="zh-TW" altLang="zh-TW" sz="1600" dirty="0" smtClean="0"/>
                        <a:t>刪除</a:t>
                      </a:r>
                      <a:r>
                        <a:rPr lang="zh-TW" altLang="en-US" sz="1600" dirty="0" smtClean="0"/>
                        <a:t>階層式空</a:t>
                      </a:r>
                      <a:r>
                        <a:rPr lang="zh-TW" altLang="zh-TW" sz="1600" dirty="0" smtClean="0"/>
                        <a:t>目錄</a:t>
                      </a:r>
                      <a:r>
                        <a:rPr lang="en-US" altLang="zh-TW" sz="1600" dirty="0" smtClean="0"/>
                        <a:t>(a , b , c)</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r h="380614">
                <a:tc>
                  <a:txBody>
                    <a:bodyPr/>
                    <a:lstStyle/>
                    <a:p>
                      <a:r>
                        <a:rPr lang="en-US" altLang="zh-TW" sz="1600" dirty="0" err="1" smtClean="0"/>
                        <a:t>rmdir</a:t>
                      </a:r>
                      <a:r>
                        <a:rPr lang="en-US" altLang="zh-TW" sz="1600" dirty="0" smtClean="0"/>
                        <a:t>  d1/d2/d3</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只會刪掉空目錄</a:t>
                      </a:r>
                      <a:r>
                        <a:rPr lang="en-US" altLang="zh-TW" sz="1600" dirty="0" smtClean="0"/>
                        <a:t>d3</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5"/>
                  </a:ext>
                </a:extLst>
              </a:tr>
              <a:tr h="380614">
                <a:tc>
                  <a:txBody>
                    <a:bodyPr/>
                    <a:lstStyle/>
                    <a:p>
                      <a:r>
                        <a:rPr lang="en-US" altLang="zh-TW" sz="1600" dirty="0" err="1" smtClean="0"/>
                        <a:t>rmdir</a:t>
                      </a:r>
                      <a:r>
                        <a:rPr lang="en-US" altLang="zh-TW" sz="1600" dirty="0" smtClean="0"/>
                        <a:t>  * </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刪除當前目錄下的所有空目錄</a:t>
                      </a:r>
                      <a:endParaRPr lang="en-US" altLang="zh-TW" sz="16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151628219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新增檔案</a:t>
            </a:r>
            <a:r>
              <a:rPr lang="en-US" altLang="zh-TW" dirty="0" smtClean="0"/>
              <a:t>(touch)</a:t>
            </a:r>
            <a:r>
              <a:rPr lang="zh-TW" altLang="en-US" dirty="0" smtClean="0"/>
              <a:t> </a:t>
            </a:r>
            <a:r>
              <a:rPr lang="en-US" altLang="zh-TW" dirty="0" smtClean="0"/>
              <a:t>/</a:t>
            </a:r>
            <a:r>
              <a:rPr lang="zh-TW" altLang="en-US" dirty="0" smtClean="0"/>
              <a:t> 修改時間戳記</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58</a:t>
            </a:fld>
            <a:endParaRPr lang="zh-TW" altLang="en-US"/>
          </a:p>
        </p:txBody>
      </p:sp>
      <p:sp>
        <p:nvSpPr>
          <p:cNvPr id="3" name="內容版面配置區 2"/>
          <p:cNvSpPr>
            <a:spLocks noGrp="1"/>
          </p:cNvSpPr>
          <p:nvPr>
            <p:ph sz="quarter" idx="1"/>
          </p:nvPr>
        </p:nvSpPr>
        <p:spPr/>
        <p:txBody>
          <a:bodyPr/>
          <a:lstStyle/>
          <a:p>
            <a:r>
              <a:rPr lang="en-US" altLang="zh-TW" dirty="0" smtClean="0"/>
              <a:t>touch  </a:t>
            </a:r>
            <a:r>
              <a:rPr lang="zh-TW" altLang="en-US" dirty="0" smtClean="0"/>
              <a:t>檔案名稱</a:t>
            </a:r>
            <a:endParaRPr lang="en-US" altLang="zh-TW" dirty="0" smtClean="0"/>
          </a:p>
          <a:p>
            <a:pPr lvl="1"/>
            <a:r>
              <a:rPr lang="zh-TW" altLang="en-US" dirty="0"/>
              <a:t>不允許建立絕對路徑相同的檔案或目錄</a:t>
            </a:r>
            <a:endParaRPr lang="en-US" altLang="zh-TW" dirty="0" smtClean="0"/>
          </a:p>
          <a:p>
            <a:endParaRPr lang="en-US" altLang="zh-TW" dirty="0" smtClean="0"/>
          </a:p>
          <a:p>
            <a:endParaRPr lang="en-US" altLang="zh-TW" dirty="0"/>
          </a:p>
          <a:p>
            <a:endParaRPr lang="en-US" altLang="zh-TW" dirty="0" smtClean="0"/>
          </a:p>
          <a:p>
            <a:endParaRPr lang="en-US" altLang="zh-TW" dirty="0" smtClean="0"/>
          </a:p>
          <a:p>
            <a:r>
              <a:rPr lang="en-US" altLang="zh-TW" dirty="0" smtClean="0"/>
              <a:t>touch</a:t>
            </a:r>
            <a:r>
              <a:rPr lang="zh-TW" altLang="en-US" dirty="0" smtClean="0"/>
              <a:t>也可用來更改檔案被存取或修改的時間</a:t>
            </a:r>
            <a:endParaRPr lang="en-US" altLang="zh-TW" dirty="0" smtClean="0"/>
          </a:p>
          <a:p>
            <a:pPr lvl="2"/>
            <a:endParaRPr lang="zh-TW" altLang="en-US" dirty="0"/>
          </a:p>
        </p:txBody>
      </p:sp>
      <p:graphicFrame>
        <p:nvGraphicFramePr>
          <p:cNvPr id="5" name="表格 4"/>
          <p:cNvGraphicFramePr>
            <a:graphicFrameLocks noGrp="1"/>
          </p:cNvGraphicFramePr>
          <p:nvPr>
            <p:extLst>
              <p:ext uri="{D42A27DB-BD31-4B8C-83A1-F6EECF244321}">
                <p14:modId xmlns:p14="http://schemas.microsoft.com/office/powerpoint/2010/main" val="1318599077"/>
              </p:ext>
            </p:extLst>
          </p:nvPr>
        </p:nvGraphicFramePr>
        <p:xfrm>
          <a:off x="827584" y="2303904"/>
          <a:ext cx="4680586" cy="1341120"/>
        </p:xfrm>
        <a:graphic>
          <a:graphicData uri="http://schemas.openxmlformats.org/drawingml/2006/table">
            <a:tbl>
              <a:tblPr firstRow="1" bandRow="1">
                <a:tableStyleId>{69012ECD-51FC-41F1-AA8D-1B2483CD663E}</a:tableStyleId>
              </a:tblPr>
              <a:tblGrid>
                <a:gridCol w="2648268">
                  <a:extLst>
                    <a:ext uri="{9D8B030D-6E8A-4147-A177-3AD203B41FA5}">
                      <a16:colId xmlns="" xmlns:a16="http://schemas.microsoft.com/office/drawing/2014/main" val="20000"/>
                    </a:ext>
                  </a:extLst>
                </a:gridCol>
                <a:gridCol w="2032318">
                  <a:extLst>
                    <a:ext uri="{9D8B030D-6E8A-4147-A177-3AD203B41FA5}">
                      <a16:colId xmlns="" xmlns:a16="http://schemas.microsoft.com/office/drawing/2014/main" val="20001"/>
                    </a:ext>
                  </a:extLst>
                </a:gridCol>
              </a:tblGrid>
              <a:tr h="148560">
                <a:tc>
                  <a:txBody>
                    <a:bodyPr/>
                    <a:lstStyle/>
                    <a:p>
                      <a:r>
                        <a:rPr lang="zh-TW" altLang="en-US" sz="1600" dirty="0" smtClean="0"/>
                        <a:t>指令範例</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說明</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24550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sz="1600" dirty="0" smtClean="0"/>
                        <a:t>touch  file1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新增</a:t>
                      </a:r>
                      <a:r>
                        <a:rPr lang="en-US" altLang="zh-TW" sz="1600" dirty="0" smtClean="0"/>
                        <a:t>file1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245500">
                <a:tc>
                  <a:txBody>
                    <a:bodyPr/>
                    <a:lstStyle/>
                    <a:p>
                      <a:r>
                        <a:rPr lang="en-US" altLang="zh-TW" sz="1600" dirty="0" smtClean="0"/>
                        <a:t>touch  file2  file3  /</a:t>
                      </a:r>
                      <a:r>
                        <a:rPr lang="en-US" altLang="zh-TW" sz="1600" dirty="0" err="1" smtClean="0"/>
                        <a:t>tmp</a:t>
                      </a:r>
                      <a:r>
                        <a:rPr lang="en-US" altLang="zh-TW" sz="1600" dirty="0" smtClean="0"/>
                        <a:t>/file4</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同時新增多個檔案</a:t>
                      </a:r>
                      <a:endParaRPr lang="en-US" altLang="zh-TW" sz="16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245500">
                <a:tc>
                  <a:txBody>
                    <a:bodyPr/>
                    <a:lstStyle/>
                    <a:p>
                      <a:r>
                        <a:rPr lang="en-US" altLang="zh-TW" sz="1600" dirty="0" smtClean="0"/>
                        <a:t>touch {1..3}.txt</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新增</a:t>
                      </a:r>
                      <a:r>
                        <a:rPr lang="en-US" altLang="zh-TW" sz="1600" dirty="0" smtClean="0"/>
                        <a:t>1.txt  2.txt  3.txt</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2279259510"/>
              </p:ext>
            </p:extLst>
          </p:nvPr>
        </p:nvGraphicFramePr>
        <p:xfrm>
          <a:off x="755576" y="4509120"/>
          <a:ext cx="6377623" cy="1005840"/>
        </p:xfrm>
        <a:graphic>
          <a:graphicData uri="http://schemas.openxmlformats.org/drawingml/2006/table">
            <a:tbl>
              <a:tblPr firstRow="1" bandRow="1">
                <a:tableStyleId>{69012ECD-51FC-41F1-AA8D-1B2483CD663E}</a:tableStyleId>
              </a:tblPr>
              <a:tblGrid>
                <a:gridCol w="2986405">
                  <a:extLst>
                    <a:ext uri="{9D8B030D-6E8A-4147-A177-3AD203B41FA5}">
                      <a16:colId xmlns="" xmlns:a16="http://schemas.microsoft.com/office/drawing/2014/main" val="20000"/>
                    </a:ext>
                  </a:extLst>
                </a:gridCol>
                <a:gridCol w="3391218">
                  <a:extLst>
                    <a:ext uri="{9D8B030D-6E8A-4147-A177-3AD203B41FA5}">
                      <a16:colId xmlns="" xmlns:a16="http://schemas.microsoft.com/office/drawing/2014/main" val="20001"/>
                    </a:ext>
                  </a:extLst>
                </a:gridCol>
              </a:tblGrid>
              <a:tr h="148560">
                <a:tc>
                  <a:txBody>
                    <a:bodyPr/>
                    <a:lstStyle/>
                    <a:p>
                      <a:r>
                        <a:rPr lang="zh-TW" altLang="en-US" sz="1600" dirty="0" smtClean="0"/>
                        <a:t>指令範例</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說明</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24550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sz="1600" dirty="0" smtClean="0"/>
                        <a:t>touch </a:t>
                      </a:r>
                      <a:r>
                        <a:rPr lang="zh-TW" altLang="en-US" sz="1600" dirty="0" smtClean="0"/>
                        <a:t> </a:t>
                      </a:r>
                      <a:r>
                        <a:rPr lang="en-US" altLang="zh-TW" sz="1600" dirty="0" smtClean="0"/>
                        <a:t>-t </a:t>
                      </a:r>
                      <a:r>
                        <a:rPr lang="zh-TW" altLang="en-US" sz="1600" dirty="0" smtClean="0"/>
                        <a:t> </a:t>
                      </a:r>
                      <a:r>
                        <a:rPr lang="en-US" altLang="zh-TW" sz="1600" dirty="0" smtClean="0"/>
                        <a:t>201401020304 </a:t>
                      </a:r>
                      <a:r>
                        <a:rPr lang="zh-TW" altLang="en-US" sz="1600" dirty="0" smtClean="0"/>
                        <a:t>  </a:t>
                      </a:r>
                      <a:r>
                        <a:rPr lang="en-US" altLang="zh-TW" sz="1600" dirty="0" smtClean="0"/>
                        <a:t>file1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將檔案時間修改成 </a:t>
                      </a:r>
                      <a:r>
                        <a:rPr lang="en-US" altLang="zh-TW" sz="1600" dirty="0" smtClean="0"/>
                        <a:t>2014/01/02 3:04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245500">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altLang="zh-TW" sz="1600" dirty="0" smtClean="0"/>
                        <a:t>touch</a:t>
                      </a:r>
                      <a:r>
                        <a:rPr lang="zh-TW" altLang="en-US" sz="1600" dirty="0" smtClean="0"/>
                        <a:t> </a:t>
                      </a:r>
                      <a:r>
                        <a:rPr lang="en-US" altLang="zh-TW" sz="1600" dirty="0" smtClean="0"/>
                        <a:t>file1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將檔案時間改成當前時間</a:t>
                      </a:r>
                      <a:endParaRPr lang="en-US" altLang="zh-TW" sz="16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bl>
          </a:graphicData>
        </a:graphic>
      </p:graphicFrame>
      <p:pic>
        <p:nvPicPr>
          <p:cNvPr id="7" name="圖片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024337" y="1412776"/>
            <a:ext cx="868143" cy="868143"/>
          </a:xfrm>
          <a:prstGeom prst="rect">
            <a:avLst/>
          </a:prstGeom>
        </p:spPr>
      </p:pic>
      <p:pic>
        <p:nvPicPr>
          <p:cNvPr id="1026" name="Picture 2" descr="C:\Users\john\AppData\Local\Microsoft\Windows\INetCache\IE\788R8A9W\time-151055_640[1].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937464" y="4077073"/>
            <a:ext cx="955016" cy="955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25916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刪除檔案或目錄</a:t>
            </a:r>
            <a:r>
              <a:rPr lang="en-US" altLang="zh-TW" dirty="0" smtClean="0"/>
              <a:t>(</a:t>
            </a:r>
            <a:r>
              <a:rPr lang="en-US" altLang="zh-TW" dirty="0" err="1" smtClean="0"/>
              <a:t>rm</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59</a:t>
            </a:fld>
            <a:endParaRPr lang="zh-TW" altLang="en-US" dirty="0"/>
          </a:p>
        </p:txBody>
      </p:sp>
      <p:sp>
        <p:nvSpPr>
          <p:cNvPr id="3" name="內容版面配置區 2"/>
          <p:cNvSpPr>
            <a:spLocks noGrp="1"/>
          </p:cNvSpPr>
          <p:nvPr>
            <p:ph sz="quarter" idx="1"/>
          </p:nvPr>
        </p:nvSpPr>
        <p:spPr/>
        <p:txBody>
          <a:bodyPr/>
          <a:lstStyle/>
          <a:p>
            <a:r>
              <a:rPr lang="en-US" altLang="zh-TW" dirty="0" err="1" smtClean="0"/>
              <a:t>rm</a:t>
            </a:r>
            <a:r>
              <a:rPr lang="en-US" altLang="zh-TW" dirty="0" smtClean="0"/>
              <a:t>  </a:t>
            </a:r>
            <a:r>
              <a:rPr lang="zh-TW" altLang="en-US" dirty="0" smtClean="0"/>
              <a:t>檔案</a:t>
            </a:r>
            <a:r>
              <a:rPr lang="en-US" altLang="zh-TW" dirty="0" smtClean="0"/>
              <a:t>(</a:t>
            </a:r>
            <a:r>
              <a:rPr lang="zh-TW" altLang="en-US" dirty="0" smtClean="0"/>
              <a:t>目錄</a:t>
            </a:r>
            <a:r>
              <a:rPr lang="en-US" altLang="zh-TW" dirty="0" smtClean="0"/>
              <a:t>)</a:t>
            </a:r>
            <a:r>
              <a:rPr lang="zh-TW" altLang="en-US" dirty="0" smtClean="0"/>
              <a:t>名稱</a:t>
            </a:r>
            <a:r>
              <a:rPr lang="en-US" altLang="zh-TW" dirty="0" smtClean="0"/>
              <a:t>	</a:t>
            </a:r>
            <a:r>
              <a:rPr lang="en-US" altLang="zh-TW" dirty="0" smtClean="0">
                <a:solidFill>
                  <a:srgbClr val="00B050"/>
                </a:solidFill>
              </a:rPr>
              <a:t>#remove</a:t>
            </a:r>
          </a:p>
          <a:p>
            <a:pPr lvl="1"/>
            <a:endParaRPr lang="en-US" altLang="zh-TW" dirty="0" smtClean="0"/>
          </a:p>
          <a:p>
            <a:endParaRPr lang="zh-TW" altLang="en-US" dirty="0"/>
          </a:p>
        </p:txBody>
      </p:sp>
      <p:graphicFrame>
        <p:nvGraphicFramePr>
          <p:cNvPr id="5" name="表格 4"/>
          <p:cNvGraphicFramePr>
            <a:graphicFrameLocks noGrp="1"/>
          </p:cNvGraphicFramePr>
          <p:nvPr>
            <p:extLst>
              <p:ext uri="{D42A27DB-BD31-4B8C-83A1-F6EECF244321}">
                <p14:modId xmlns:p14="http://schemas.microsoft.com/office/powerpoint/2010/main" val="1387552006"/>
              </p:ext>
            </p:extLst>
          </p:nvPr>
        </p:nvGraphicFramePr>
        <p:xfrm>
          <a:off x="683568" y="1844824"/>
          <a:ext cx="7545446" cy="1381760"/>
        </p:xfrm>
        <a:graphic>
          <a:graphicData uri="http://schemas.openxmlformats.org/drawingml/2006/table">
            <a:tbl>
              <a:tblPr firstRow="1" bandRow="1">
                <a:tableStyleId>{72833802-FEF1-4C79-8D5D-14CF1EAF98D9}</a:tableStyleId>
              </a:tblPr>
              <a:tblGrid>
                <a:gridCol w="1929199">
                  <a:extLst>
                    <a:ext uri="{9D8B030D-6E8A-4147-A177-3AD203B41FA5}">
                      <a16:colId xmlns="" xmlns:a16="http://schemas.microsoft.com/office/drawing/2014/main" val="20000"/>
                    </a:ext>
                  </a:extLst>
                </a:gridCol>
                <a:gridCol w="5616247">
                  <a:extLst>
                    <a:ext uri="{9D8B030D-6E8A-4147-A177-3AD203B41FA5}">
                      <a16:colId xmlns="" xmlns:a16="http://schemas.microsoft.com/office/drawing/2014/main" val="20001"/>
                    </a:ext>
                  </a:extLst>
                </a:gridCol>
              </a:tblGrid>
              <a:tr h="370840">
                <a:tc>
                  <a:txBody>
                    <a:bodyPr/>
                    <a:lstStyle/>
                    <a:p>
                      <a:r>
                        <a:rPr lang="zh-TW" altLang="en-US" sz="1800" dirty="0" smtClean="0"/>
                        <a:t>選項</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dirty="0" smtClean="0"/>
                        <a:t>說明</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370840">
                <a:tc>
                  <a:txBody>
                    <a:bodyPr/>
                    <a:lstStyle/>
                    <a:p>
                      <a:pPr algn="ctr"/>
                      <a:r>
                        <a:rPr lang="en-US" altLang="zh-TW" sz="1800" dirty="0" smtClean="0"/>
                        <a:t>-</a:t>
                      </a:r>
                      <a:r>
                        <a:rPr lang="en-US" altLang="zh-TW" sz="1800" dirty="0" err="1" smtClean="0"/>
                        <a:t>i</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dirty="0" smtClean="0"/>
                        <a:t>互動模式</a:t>
                      </a:r>
                      <a:r>
                        <a:rPr lang="en-US" altLang="zh-TW" sz="1800" dirty="0" smtClean="0"/>
                        <a:t>(interactive)</a:t>
                      </a:r>
                      <a:r>
                        <a:rPr lang="zh-TW" altLang="en-US" sz="1800" dirty="0" smtClean="0"/>
                        <a:t>，在刪除前會向使用者確認</a:t>
                      </a:r>
                      <a:r>
                        <a:rPr lang="en-US" altLang="zh-TW" sz="1800" dirty="0" smtClean="0"/>
                        <a:t>(y/n?)</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370840">
                <a:tc>
                  <a:txBody>
                    <a:bodyPr/>
                    <a:lstStyle/>
                    <a:p>
                      <a:pPr algn="ctr"/>
                      <a:r>
                        <a:rPr lang="en-US" altLang="zh-TW" sz="1800" dirty="0" smtClean="0"/>
                        <a:t>-r</a:t>
                      </a:r>
                      <a:r>
                        <a:rPr lang="zh-TW" altLang="en-US" sz="1800" dirty="0" smtClean="0"/>
                        <a:t> 或 </a:t>
                      </a:r>
                      <a:r>
                        <a:rPr lang="en-US" altLang="zh-TW" sz="1800" dirty="0" smtClean="0"/>
                        <a:t>-R</a:t>
                      </a:r>
                    </a:p>
                    <a:p>
                      <a:pPr algn="ctr"/>
                      <a:r>
                        <a:rPr lang="zh-TW" altLang="en-US" sz="1800" dirty="0" smtClean="0"/>
                        <a:t>或 </a:t>
                      </a:r>
                      <a:r>
                        <a:rPr lang="en-US" altLang="zh-TW" sz="1800" dirty="0" smtClean="0"/>
                        <a:t>--recursive</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800" dirty="0" smtClean="0"/>
                        <a:t>遞迴刪除，</a:t>
                      </a:r>
                      <a:endParaRPr lang="en-US" altLang="zh-TW" sz="18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800" dirty="0" smtClean="0"/>
                        <a:t>必須用遞迴方式才能刪除其子目錄及檔案</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4141253372"/>
              </p:ext>
            </p:extLst>
          </p:nvPr>
        </p:nvGraphicFramePr>
        <p:xfrm>
          <a:off x="755576" y="3903816"/>
          <a:ext cx="4392488" cy="1747520"/>
        </p:xfrm>
        <a:graphic>
          <a:graphicData uri="http://schemas.openxmlformats.org/drawingml/2006/table">
            <a:tbl>
              <a:tblPr firstRow="1" bandRow="1">
                <a:tableStyleId>{69012ECD-51FC-41F1-AA8D-1B2483CD663E}</a:tableStyleId>
              </a:tblPr>
              <a:tblGrid>
                <a:gridCol w="1368152">
                  <a:extLst>
                    <a:ext uri="{9D8B030D-6E8A-4147-A177-3AD203B41FA5}">
                      <a16:colId xmlns="" xmlns:a16="http://schemas.microsoft.com/office/drawing/2014/main" val="20000"/>
                    </a:ext>
                  </a:extLst>
                </a:gridCol>
                <a:gridCol w="3024336">
                  <a:extLst>
                    <a:ext uri="{9D8B030D-6E8A-4147-A177-3AD203B41FA5}">
                      <a16:colId xmlns="" xmlns:a16="http://schemas.microsoft.com/office/drawing/2014/main" val="20001"/>
                    </a:ext>
                  </a:extLst>
                </a:gridCol>
              </a:tblGrid>
              <a:tr h="298832">
                <a:tc>
                  <a:txBody>
                    <a:bodyPr/>
                    <a:lstStyle/>
                    <a:p>
                      <a:r>
                        <a:rPr lang="zh-TW" altLang="en-US" sz="1800" dirty="0" smtClean="0"/>
                        <a:t>指令範例</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dirty="0" smtClean="0"/>
                        <a:t>說明</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370840">
                <a:tc>
                  <a:txBody>
                    <a:bodyPr/>
                    <a:lstStyle/>
                    <a:p>
                      <a:r>
                        <a:rPr lang="en-US" altLang="zh-TW" sz="1800" dirty="0" err="1" smtClean="0"/>
                        <a:t>rm</a:t>
                      </a:r>
                      <a:r>
                        <a:rPr lang="en-US" altLang="zh-TW" sz="1800" dirty="0" smtClean="0"/>
                        <a:t>   file1</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dirty="0" smtClean="0"/>
                        <a:t>將</a:t>
                      </a:r>
                      <a:r>
                        <a:rPr lang="en-US" altLang="zh-TW" sz="1800" dirty="0" smtClean="0"/>
                        <a:t>file1</a:t>
                      </a:r>
                      <a:r>
                        <a:rPr lang="zh-TW" altLang="en-US" sz="1800" dirty="0" smtClean="0"/>
                        <a:t>刪除</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370840">
                <a:tc>
                  <a:txBody>
                    <a:bodyPr/>
                    <a:lstStyle/>
                    <a:p>
                      <a:r>
                        <a:rPr lang="en-US" altLang="zh-TW" sz="1800" dirty="0" err="1" smtClean="0"/>
                        <a:t>rm</a:t>
                      </a:r>
                      <a:r>
                        <a:rPr lang="en-US" altLang="zh-TW" sz="1800" dirty="0" smtClean="0"/>
                        <a:t>  -r  dir1</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zh-TW" sz="1800" dirty="0" smtClean="0"/>
                        <a:t>將</a:t>
                      </a:r>
                      <a:r>
                        <a:rPr lang="en-US" altLang="zh-TW" sz="1800" dirty="0" smtClean="0"/>
                        <a:t>dir1</a:t>
                      </a:r>
                      <a:r>
                        <a:rPr lang="zh-TW" altLang="zh-TW" sz="1800" dirty="0" smtClean="0"/>
                        <a:t>目錄完整刪除</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370840">
                <a:tc>
                  <a:txBody>
                    <a:bodyPr/>
                    <a:lstStyle/>
                    <a:p>
                      <a:r>
                        <a:rPr lang="en-US" altLang="zh-TW" sz="1800" dirty="0" err="1" smtClean="0"/>
                        <a:t>rm</a:t>
                      </a:r>
                      <a:r>
                        <a:rPr lang="en-US" altLang="zh-TW" sz="1800" dirty="0" smtClean="0"/>
                        <a:t>  *.txt</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dirty="0" smtClean="0"/>
                        <a:t>將當前目錄內附檔名為</a:t>
                      </a:r>
                      <a:r>
                        <a:rPr lang="en-US" altLang="zh-TW" sz="1800" dirty="0" smtClean="0"/>
                        <a:t>txt</a:t>
                      </a:r>
                      <a:r>
                        <a:rPr lang="zh-TW" altLang="en-US" sz="1800" dirty="0" smtClean="0"/>
                        <a:t>的檔案都刪除</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bl>
          </a:graphicData>
        </a:graphic>
      </p:graphicFrame>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8224" y="4365104"/>
            <a:ext cx="2390775" cy="191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489342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a:t>虛擬化</a:t>
            </a:r>
            <a:r>
              <a:rPr lang="zh-TW" altLang="en-US" dirty="0" smtClean="0"/>
              <a:t>技術</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6</a:t>
            </a:fld>
            <a:endParaRPr lang="zh-TW" altLang="en-US"/>
          </a:p>
        </p:txBody>
      </p:sp>
      <p:sp>
        <p:nvSpPr>
          <p:cNvPr id="4" name="內容版面配置區 3"/>
          <p:cNvSpPr>
            <a:spLocks noGrp="1"/>
          </p:cNvSpPr>
          <p:nvPr>
            <p:ph sz="quarter" idx="1"/>
          </p:nvPr>
        </p:nvSpPr>
        <p:spPr/>
        <p:txBody>
          <a:bodyPr/>
          <a:lstStyle/>
          <a:p>
            <a:r>
              <a:rPr lang="en-US" altLang="zh-TW" dirty="0" smtClean="0"/>
              <a:t>Host</a:t>
            </a:r>
            <a:r>
              <a:rPr lang="zh-TW" altLang="en-US" dirty="0" smtClean="0"/>
              <a:t>：實體主機</a:t>
            </a:r>
            <a:endParaRPr lang="en-US" altLang="zh-TW" dirty="0" smtClean="0"/>
          </a:p>
          <a:p>
            <a:r>
              <a:rPr lang="en-US" altLang="zh-TW" dirty="0" smtClean="0"/>
              <a:t>Guest</a:t>
            </a:r>
            <a:r>
              <a:rPr lang="zh-TW" altLang="en-US" dirty="0" smtClean="0"/>
              <a:t>：所模擬出的虛擬主機</a:t>
            </a:r>
            <a:endParaRPr lang="en-US" altLang="zh-TW" dirty="0" smtClean="0"/>
          </a:p>
          <a:p>
            <a:pPr lvl="1"/>
            <a:r>
              <a:rPr lang="zh-TW" altLang="en-US" dirty="0" smtClean="0"/>
              <a:t>邏輯上彼此獨立</a:t>
            </a:r>
            <a:endParaRPr lang="en-US" altLang="zh-TW" dirty="0" smtClean="0"/>
          </a:p>
          <a:p>
            <a:pPr lvl="1"/>
            <a:r>
              <a:rPr lang="zh-TW" altLang="en-US" dirty="0" smtClean="0"/>
              <a:t>每</a:t>
            </a:r>
            <a:r>
              <a:rPr lang="zh-TW" altLang="en-US" dirty="0"/>
              <a:t>個</a:t>
            </a:r>
            <a:r>
              <a:rPr lang="en-US" altLang="zh-TW" dirty="0" smtClean="0"/>
              <a:t>Guest</a:t>
            </a:r>
            <a:r>
              <a:rPr lang="zh-TW" altLang="en-US" dirty="0"/>
              <a:t>可</a:t>
            </a:r>
            <a:r>
              <a:rPr lang="zh-TW" altLang="en-US" dirty="0" smtClean="0"/>
              <a:t>設定不同的硬體資源</a:t>
            </a:r>
            <a:r>
              <a:rPr lang="en-US" altLang="zh-TW" dirty="0" smtClean="0"/>
              <a:t>(</a:t>
            </a:r>
            <a:r>
              <a:rPr lang="zh-TW" altLang="en-US" dirty="0" smtClean="0"/>
              <a:t>記憶體、硬碟、</a:t>
            </a:r>
            <a:r>
              <a:rPr lang="en-US" altLang="zh-TW" dirty="0" smtClean="0"/>
              <a:t>CPU)</a:t>
            </a:r>
          </a:p>
          <a:p>
            <a:pPr lvl="1"/>
            <a:r>
              <a:rPr lang="zh-TW" altLang="en-US" dirty="0" smtClean="0"/>
              <a:t>每個</a:t>
            </a:r>
            <a:r>
              <a:rPr lang="en-US" altLang="zh-TW" dirty="0" smtClean="0"/>
              <a:t>Guest</a:t>
            </a:r>
            <a:r>
              <a:rPr lang="zh-TW" altLang="en-US" dirty="0" smtClean="0"/>
              <a:t>可安裝各自的作業系統，並且可以同時開機運行</a:t>
            </a:r>
            <a:endParaRPr lang="en-US" altLang="zh-TW" dirty="0"/>
          </a:p>
          <a:p>
            <a:endParaRPr lang="zh-TW" altLang="en-US" dirty="0"/>
          </a:p>
        </p:txBody>
      </p:sp>
      <p:grpSp>
        <p:nvGrpSpPr>
          <p:cNvPr id="5" name="群組 4"/>
          <p:cNvGrpSpPr/>
          <p:nvPr/>
        </p:nvGrpSpPr>
        <p:grpSpPr>
          <a:xfrm>
            <a:off x="1464342" y="3717032"/>
            <a:ext cx="5760640" cy="2488790"/>
            <a:chOff x="1547664" y="2966877"/>
            <a:chExt cx="6264695" cy="2987173"/>
          </a:xfrm>
        </p:grpSpPr>
        <p:grpSp>
          <p:nvGrpSpPr>
            <p:cNvPr id="6" name="群組 5"/>
            <p:cNvGrpSpPr/>
            <p:nvPr/>
          </p:nvGrpSpPr>
          <p:grpSpPr>
            <a:xfrm>
              <a:off x="1547664" y="2966877"/>
              <a:ext cx="6264695" cy="2138279"/>
              <a:chOff x="1263305" y="3386179"/>
              <a:chExt cx="4283006" cy="2138279"/>
            </a:xfrm>
          </p:grpSpPr>
          <p:sp>
            <p:nvSpPr>
              <p:cNvPr id="13" name="矩形 12"/>
              <p:cNvSpPr/>
              <p:nvPr/>
            </p:nvSpPr>
            <p:spPr>
              <a:xfrm>
                <a:off x="1263305" y="3386179"/>
                <a:ext cx="4283006" cy="2138279"/>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tLang="zh-TW" sz="1600" dirty="0" smtClean="0">
                  <a:latin typeface="微軟正黑體" panose="020B0604030504040204" pitchFamily="34" charset="-120"/>
                  <a:ea typeface="微軟正黑體" panose="020B0604030504040204" pitchFamily="34" charset="-120"/>
                </a:endParaRPr>
              </a:p>
              <a:p>
                <a:pPr algn="ctr"/>
                <a:endParaRPr lang="en-US" altLang="zh-TW" sz="1600" dirty="0">
                  <a:latin typeface="微軟正黑體" panose="020B0604030504040204" pitchFamily="34" charset="-120"/>
                  <a:ea typeface="微軟正黑體" panose="020B0604030504040204" pitchFamily="34" charset="-120"/>
                </a:endParaRPr>
              </a:p>
              <a:p>
                <a:pPr algn="ctr"/>
                <a:endParaRPr lang="en-US" altLang="zh-TW" sz="1600" dirty="0" smtClean="0">
                  <a:latin typeface="微軟正黑體" panose="020B0604030504040204" pitchFamily="34" charset="-120"/>
                  <a:ea typeface="微軟正黑體" panose="020B0604030504040204" pitchFamily="34" charset="-120"/>
                </a:endParaRPr>
              </a:p>
              <a:p>
                <a:pPr algn="ctr"/>
                <a:endParaRPr lang="en-US" altLang="zh-TW" sz="1600" dirty="0">
                  <a:latin typeface="微軟正黑體" panose="020B0604030504040204" pitchFamily="34" charset="-120"/>
                  <a:ea typeface="微軟正黑體" panose="020B0604030504040204" pitchFamily="34" charset="-120"/>
                </a:endParaRPr>
              </a:p>
              <a:p>
                <a:pPr algn="ctr"/>
                <a:endParaRPr lang="en-US" altLang="zh-TW" sz="1600" dirty="0" smtClean="0">
                  <a:latin typeface="微軟正黑體" panose="020B0604030504040204" pitchFamily="34" charset="-120"/>
                  <a:ea typeface="微軟正黑體" panose="020B0604030504040204" pitchFamily="34" charset="-120"/>
                </a:endParaRPr>
              </a:p>
              <a:p>
                <a:pPr algn="ctr"/>
                <a:endParaRPr lang="en-US" altLang="zh-TW" sz="1600" dirty="0" smtClean="0">
                  <a:latin typeface="微軟正黑體" panose="020B0604030504040204" pitchFamily="34" charset="-120"/>
                  <a:ea typeface="微軟正黑體" panose="020B0604030504040204" pitchFamily="34" charset="-120"/>
                </a:endParaRPr>
              </a:p>
              <a:p>
                <a:pPr algn="ctr"/>
                <a:endParaRPr lang="en-US" altLang="zh-TW" sz="1600" dirty="0">
                  <a:latin typeface="微軟正黑體" panose="020B0604030504040204" pitchFamily="34" charset="-120"/>
                  <a:ea typeface="微軟正黑體" panose="020B0604030504040204" pitchFamily="34" charset="-120"/>
                </a:endParaRPr>
              </a:p>
              <a:p>
                <a:pPr algn="ctr"/>
                <a:r>
                  <a:rPr lang="en-US" altLang="zh-TW" sz="1600" dirty="0" smtClean="0">
                    <a:latin typeface="微軟正黑體" panose="020B0604030504040204" pitchFamily="34" charset="-120"/>
                    <a:ea typeface="微軟正黑體" panose="020B0604030504040204" pitchFamily="34" charset="-120"/>
                  </a:rPr>
                  <a:t>Host</a:t>
                </a:r>
                <a:r>
                  <a:rPr lang="zh-TW" altLang="en-US" sz="1600" dirty="0" smtClean="0">
                    <a:latin typeface="微軟正黑體" panose="020B0604030504040204" pitchFamily="34" charset="-120"/>
                    <a:ea typeface="微軟正黑體" panose="020B0604030504040204" pitchFamily="34" charset="-120"/>
                  </a:rPr>
                  <a:t> </a:t>
                </a:r>
                <a:r>
                  <a:rPr lang="en-US" altLang="zh-TW" sz="1600" dirty="0" smtClean="0">
                    <a:latin typeface="微軟正黑體" panose="020B0604030504040204" pitchFamily="34" charset="-120"/>
                    <a:ea typeface="微軟正黑體" panose="020B0604030504040204" pitchFamily="34" charset="-120"/>
                  </a:rPr>
                  <a:t>(Win 10)</a:t>
                </a:r>
              </a:p>
              <a:p>
                <a:pPr algn="ctr"/>
                <a:endParaRPr lang="zh-TW" altLang="en-US" sz="1600" dirty="0">
                  <a:latin typeface="微軟正黑體" panose="020B0604030504040204" pitchFamily="34" charset="-120"/>
                  <a:ea typeface="微軟正黑體" panose="020B0604030504040204" pitchFamily="34" charset="-120"/>
                </a:endParaRPr>
              </a:p>
            </p:txBody>
          </p:sp>
          <p:sp>
            <p:nvSpPr>
              <p:cNvPr id="14" name="圓角矩形 13"/>
              <p:cNvSpPr/>
              <p:nvPr/>
            </p:nvSpPr>
            <p:spPr>
              <a:xfrm>
                <a:off x="1706375" y="3602203"/>
                <a:ext cx="3408030" cy="1470235"/>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600"/>
              </a:p>
            </p:txBody>
          </p:sp>
          <p:sp>
            <p:nvSpPr>
              <p:cNvPr id="15" name="矩形 14"/>
              <p:cNvSpPr/>
              <p:nvPr/>
            </p:nvSpPr>
            <p:spPr>
              <a:xfrm>
                <a:off x="2001755" y="3739465"/>
                <a:ext cx="838154" cy="808887"/>
              </a:xfrm>
              <a:prstGeom prst="rect">
                <a:avLst/>
              </a:prstGeom>
              <a:solidFill>
                <a:schemeClr val="accent4">
                  <a:lumMod val="40000"/>
                  <a:lumOff val="60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1600" b="1" dirty="0" smtClean="0">
                    <a:latin typeface="微軟正黑體" panose="020B0604030504040204" pitchFamily="34" charset="-120"/>
                    <a:ea typeface="微軟正黑體" panose="020B0604030504040204" pitchFamily="34" charset="-120"/>
                  </a:rPr>
                  <a:t>Guest1</a:t>
                </a:r>
                <a:r>
                  <a:rPr lang="zh-TW" altLang="en-US" sz="1600" b="1" dirty="0" smtClean="0">
                    <a:latin typeface="微軟正黑體" panose="020B0604030504040204" pitchFamily="34" charset="-120"/>
                    <a:ea typeface="微軟正黑體" panose="020B0604030504040204" pitchFamily="34" charset="-120"/>
                  </a:rPr>
                  <a:t> </a:t>
                </a:r>
                <a:r>
                  <a:rPr lang="en-US" altLang="zh-TW" sz="1600" b="1" dirty="0" smtClean="0">
                    <a:latin typeface="微軟正黑體" panose="020B0604030504040204" pitchFamily="34" charset="-120"/>
                    <a:ea typeface="微軟正黑體" panose="020B0604030504040204" pitchFamily="34" charset="-120"/>
                  </a:rPr>
                  <a:t>(CentOS)</a:t>
                </a:r>
                <a:endParaRPr lang="zh-TW" altLang="en-US" sz="1600" b="1" dirty="0">
                  <a:latin typeface="微軟正黑體" panose="020B0604030504040204" pitchFamily="34" charset="-120"/>
                  <a:ea typeface="微軟正黑體" panose="020B0604030504040204" pitchFamily="34" charset="-120"/>
                </a:endParaRPr>
              </a:p>
            </p:txBody>
          </p:sp>
          <p:sp>
            <p:nvSpPr>
              <p:cNvPr id="16" name="矩形 15"/>
              <p:cNvSpPr/>
              <p:nvPr/>
            </p:nvSpPr>
            <p:spPr>
              <a:xfrm>
                <a:off x="3035248" y="3731890"/>
                <a:ext cx="838154" cy="856465"/>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1600" b="1" dirty="0" smtClean="0">
                    <a:latin typeface="微軟正黑體" panose="020B0604030504040204" pitchFamily="34" charset="-120"/>
                    <a:ea typeface="微軟正黑體" panose="020B0604030504040204" pitchFamily="34" charset="-120"/>
                  </a:rPr>
                  <a:t>Guest2</a:t>
                </a:r>
                <a:r>
                  <a:rPr lang="zh-TW" altLang="en-US" sz="1600" b="1" dirty="0" smtClean="0">
                    <a:latin typeface="微軟正黑體" panose="020B0604030504040204" pitchFamily="34" charset="-120"/>
                    <a:ea typeface="微軟正黑體" panose="020B0604030504040204" pitchFamily="34" charset="-120"/>
                  </a:rPr>
                  <a:t> </a:t>
                </a:r>
                <a:r>
                  <a:rPr lang="en-US" altLang="zh-TW" sz="1600" b="1" dirty="0" smtClean="0">
                    <a:latin typeface="微軟正黑體" panose="020B0604030504040204" pitchFamily="34" charset="-120"/>
                    <a:ea typeface="微軟正黑體" panose="020B0604030504040204" pitchFamily="34" charset="-120"/>
                  </a:rPr>
                  <a:t> (win7)</a:t>
                </a:r>
                <a:endParaRPr lang="zh-TW" altLang="en-US" sz="1600" b="1" dirty="0">
                  <a:latin typeface="微軟正黑體" panose="020B0604030504040204" pitchFamily="34" charset="-120"/>
                  <a:ea typeface="微軟正黑體" panose="020B0604030504040204" pitchFamily="34" charset="-120"/>
                </a:endParaRPr>
              </a:p>
            </p:txBody>
          </p:sp>
          <p:sp>
            <p:nvSpPr>
              <p:cNvPr id="17" name="矩形 16"/>
              <p:cNvSpPr/>
              <p:nvPr/>
            </p:nvSpPr>
            <p:spPr>
              <a:xfrm>
                <a:off x="4045592" y="3731890"/>
                <a:ext cx="838154" cy="856465"/>
              </a:xfrm>
              <a:prstGeom prst="rect">
                <a:avLst/>
              </a:prstGeom>
              <a:solidFill>
                <a:srgbClr val="FFFF00"/>
              </a:solidFill>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TW" sz="1600" b="1" dirty="0" smtClean="0">
                    <a:latin typeface="微軟正黑體" panose="020B0604030504040204" pitchFamily="34" charset="-120"/>
                    <a:ea typeface="微軟正黑體" panose="020B0604030504040204" pitchFamily="34" charset="-120"/>
                  </a:rPr>
                  <a:t>Guest3</a:t>
                </a:r>
                <a:r>
                  <a:rPr lang="zh-TW" altLang="en-US" sz="1600" b="1" dirty="0" smtClean="0">
                    <a:latin typeface="微軟正黑體" panose="020B0604030504040204" pitchFamily="34" charset="-120"/>
                    <a:ea typeface="微軟正黑體" panose="020B0604030504040204" pitchFamily="34" charset="-120"/>
                  </a:rPr>
                  <a:t> </a:t>
                </a:r>
                <a:r>
                  <a:rPr lang="en-US" altLang="zh-TW" sz="1600" b="1" dirty="0" smtClean="0">
                    <a:latin typeface="微軟正黑體" panose="020B0604030504040204" pitchFamily="34" charset="-120"/>
                    <a:ea typeface="微軟正黑體" panose="020B0604030504040204" pitchFamily="34" charset="-120"/>
                  </a:rPr>
                  <a:t> (win 8)</a:t>
                </a:r>
                <a:endParaRPr lang="zh-TW" altLang="en-US" sz="1600" b="1" dirty="0">
                  <a:latin typeface="微軟正黑體" panose="020B0604030504040204" pitchFamily="34" charset="-120"/>
                  <a:ea typeface="微軟正黑體" panose="020B0604030504040204" pitchFamily="34" charset="-120"/>
                </a:endParaRPr>
              </a:p>
            </p:txBody>
          </p:sp>
          <p:sp>
            <p:nvSpPr>
              <p:cNvPr id="18" name="矩形 17"/>
              <p:cNvSpPr/>
              <p:nvPr/>
            </p:nvSpPr>
            <p:spPr>
              <a:xfrm>
                <a:off x="2838664" y="4588354"/>
                <a:ext cx="1296333" cy="398405"/>
              </a:xfrm>
              <a:prstGeom prst="rect">
                <a:avLst/>
              </a:prstGeom>
            </p:spPr>
            <p:txBody>
              <a:bodyPr wrap="none">
                <a:spAutoFit/>
              </a:bodyPr>
              <a:lstStyle/>
              <a:p>
                <a:r>
                  <a:rPr lang="en-US" altLang="zh-TW" sz="1600" dirty="0" err="1" smtClean="0">
                    <a:solidFill>
                      <a:srgbClr val="FF0000"/>
                    </a:solidFill>
                  </a:rPr>
                  <a:t>VirtualBox</a:t>
                </a:r>
                <a:r>
                  <a:rPr lang="en-US" altLang="zh-TW" sz="1600" dirty="0" smtClean="0">
                    <a:solidFill>
                      <a:srgbClr val="FF0000"/>
                    </a:solidFill>
                  </a:rPr>
                  <a:t> </a:t>
                </a:r>
                <a:r>
                  <a:rPr lang="zh-TW" altLang="en-US" sz="1600" dirty="0" smtClean="0">
                    <a:solidFill>
                      <a:srgbClr val="FF0000"/>
                    </a:solidFill>
                  </a:rPr>
                  <a:t>虛擬層</a:t>
                </a:r>
                <a:endParaRPr lang="zh-TW" altLang="en-US" sz="1600" dirty="0">
                  <a:solidFill>
                    <a:srgbClr val="FF0000"/>
                  </a:solidFill>
                </a:endParaRPr>
              </a:p>
            </p:txBody>
          </p:sp>
        </p:grpSp>
        <p:pic>
          <p:nvPicPr>
            <p:cNvPr id="7" name="Picture 2" descr="C:\Users\john\AppData\Local\Microsoft\Windows\INetCache\IE\XQE1PXDB\cpu-152656_640[1].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051720" y="5329794"/>
              <a:ext cx="552650" cy="5526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descr="C:\Users\john\AppData\Local\Microsoft\Windows\INetCache\IE\WHCY5BDN\35-Desktop-Hard-Drive[1].jpg"/>
            <p:cNvPicPr>
              <a:picLocks noChangeAspect="1" noChangeArrowheads="1"/>
            </p:cNvPicPr>
            <p:nvPr/>
          </p:nvPicPr>
          <p:blipFill>
            <a:blip r:embed="rId3" cstate="email">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a:ext>
              </a:extLst>
            </a:blip>
            <a:srcRect/>
            <a:stretch>
              <a:fillRect/>
            </a:stretch>
          </p:blipFill>
          <p:spPr bwMode="auto">
            <a:xfrm>
              <a:off x="2880935" y="5331194"/>
              <a:ext cx="698857" cy="56399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C:\Users\john\AppData\Local\Microsoft\Windows\INetCache\IE\XQE1PXDB\memory[1].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880070" y="5321180"/>
              <a:ext cx="631021" cy="63102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 descr="C:\Users\john\AppData\Local\Microsoft\Windows\INetCache\IE\XQE1PXDB\NIC[1].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960190" y="5393189"/>
              <a:ext cx="629988" cy="56050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9" descr="C:\Users\john\AppData\Local\Microsoft\Windows\INetCache\IE\0ZP5IE4G\200px-Gnome-audio-card.svg[1].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040309" y="5331295"/>
              <a:ext cx="622755" cy="62275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C:\Users\john\AppData\Local\Microsoft\Windows\INetCache\IE\0ZP5IE4G\usb-41108_640[1].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048424" y="5426345"/>
              <a:ext cx="619920" cy="45912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1459324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複製檔案或目錄</a:t>
            </a:r>
            <a:r>
              <a:rPr lang="en-US" altLang="zh-TW" dirty="0" smtClean="0"/>
              <a:t>(</a:t>
            </a:r>
            <a:r>
              <a:rPr lang="en-US" altLang="zh-TW" dirty="0" err="1" smtClean="0"/>
              <a:t>cp</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60</a:t>
            </a:fld>
            <a:endParaRPr lang="zh-TW" altLang="en-US"/>
          </a:p>
        </p:txBody>
      </p:sp>
      <p:sp>
        <p:nvSpPr>
          <p:cNvPr id="3" name="內容版面配置區 2"/>
          <p:cNvSpPr>
            <a:spLocks noGrp="1"/>
          </p:cNvSpPr>
          <p:nvPr>
            <p:ph sz="quarter" idx="1"/>
          </p:nvPr>
        </p:nvSpPr>
        <p:spPr/>
        <p:txBody>
          <a:bodyPr/>
          <a:lstStyle/>
          <a:p>
            <a:r>
              <a:rPr lang="en-US" altLang="zh-TW" dirty="0" err="1" smtClean="0"/>
              <a:t>cp</a:t>
            </a:r>
            <a:r>
              <a:rPr lang="en-US" altLang="zh-TW" dirty="0" smtClean="0"/>
              <a:t>  </a:t>
            </a:r>
            <a:r>
              <a:rPr lang="zh-TW" altLang="zh-TW" dirty="0" smtClean="0"/>
              <a:t>來源</a:t>
            </a:r>
            <a:r>
              <a:rPr lang="en-US" altLang="zh-TW" dirty="0" smtClean="0"/>
              <a:t>…</a:t>
            </a:r>
            <a:r>
              <a:rPr lang="zh-TW" altLang="en-US" dirty="0" smtClean="0"/>
              <a:t>  </a:t>
            </a:r>
            <a:r>
              <a:rPr lang="zh-TW" altLang="zh-TW" dirty="0" smtClean="0"/>
              <a:t>目標</a:t>
            </a:r>
            <a:r>
              <a:rPr lang="en-US" altLang="zh-TW" dirty="0" smtClean="0"/>
              <a:t>		</a:t>
            </a:r>
            <a:r>
              <a:rPr lang="en-US" altLang="zh-TW" dirty="0" smtClean="0">
                <a:solidFill>
                  <a:srgbClr val="00B050"/>
                </a:solidFill>
              </a:rPr>
              <a:t>#copy</a:t>
            </a:r>
          </a:p>
          <a:p>
            <a:pPr lvl="1"/>
            <a:r>
              <a:rPr lang="zh-TW" altLang="en-US" dirty="0" smtClean="0"/>
              <a:t>可使用相對路徑或絕對路徑</a:t>
            </a:r>
            <a:endParaRPr lang="en-US" altLang="zh-TW" dirty="0" smtClean="0"/>
          </a:p>
          <a:p>
            <a:pPr lvl="1"/>
            <a:r>
              <a:rPr lang="zh-TW" altLang="en-US" dirty="0" smtClean="0"/>
              <a:t>可以有多個來源</a:t>
            </a:r>
            <a:r>
              <a:rPr lang="en-US" altLang="zh-TW" dirty="0" smtClean="0"/>
              <a:t>(</a:t>
            </a:r>
            <a:r>
              <a:rPr lang="zh-TW" altLang="en-US" dirty="0" smtClean="0"/>
              <a:t>檔案或目錄</a:t>
            </a:r>
            <a:r>
              <a:rPr lang="en-US" altLang="zh-TW" dirty="0" smtClean="0"/>
              <a:t>)</a:t>
            </a:r>
            <a:r>
              <a:rPr lang="zh-TW" altLang="en-US" dirty="0" smtClean="0"/>
              <a:t>，但此時目標只能是</a:t>
            </a:r>
            <a:r>
              <a:rPr lang="zh-TW" altLang="en-US" u="sng" dirty="0" smtClean="0"/>
              <a:t>目錄</a:t>
            </a:r>
            <a:endParaRPr lang="en-US" altLang="zh-TW" u="sng" dirty="0" smtClean="0"/>
          </a:p>
          <a:p>
            <a:pPr lvl="1"/>
            <a:endParaRPr lang="en-US" altLang="zh-TW" dirty="0" smtClean="0"/>
          </a:p>
        </p:txBody>
      </p:sp>
      <p:graphicFrame>
        <p:nvGraphicFramePr>
          <p:cNvPr id="5" name="表格 4"/>
          <p:cNvGraphicFramePr>
            <a:graphicFrameLocks noGrp="1"/>
          </p:cNvGraphicFramePr>
          <p:nvPr>
            <p:extLst>
              <p:ext uri="{D42A27DB-BD31-4B8C-83A1-F6EECF244321}">
                <p14:modId xmlns:p14="http://schemas.microsoft.com/office/powerpoint/2010/main" val="1171075812"/>
              </p:ext>
            </p:extLst>
          </p:nvPr>
        </p:nvGraphicFramePr>
        <p:xfrm>
          <a:off x="971600" y="2993360"/>
          <a:ext cx="6609398" cy="3099936"/>
        </p:xfrm>
        <a:graphic>
          <a:graphicData uri="http://schemas.openxmlformats.org/drawingml/2006/table">
            <a:tbl>
              <a:tblPr firstRow="1" bandRow="1">
                <a:tableStyleId>{72833802-FEF1-4C79-8D5D-14CF1EAF98D9}</a:tableStyleId>
              </a:tblPr>
              <a:tblGrid>
                <a:gridCol w="646430">
                  <a:extLst>
                    <a:ext uri="{9D8B030D-6E8A-4147-A177-3AD203B41FA5}">
                      <a16:colId xmlns="" xmlns:a16="http://schemas.microsoft.com/office/drawing/2014/main" val="20000"/>
                    </a:ext>
                  </a:extLst>
                </a:gridCol>
                <a:gridCol w="5962968">
                  <a:extLst>
                    <a:ext uri="{9D8B030D-6E8A-4147-A177-3AD203B41FA5}">
                      <a16:colId xmlns="" xmlns:a16="http://schemas.microsoft.com/office/drawing/2014/main" val="20001"/>
                    </a:ext>
                  </a:extLst>
                </a:gridCol>
              </a:tblGrid>
              <a:tr h="442848">
                <a:tc>
                  <a:txBody>
                    <a:bodyPr/>
                    <a:lstStyle/>
                    <a:p>
                      <a:r>
                        <a:rPr lang="zh-TW" altLang="en-US" sz="1600" dirty="0" smtClean="0"/>
                        <a:t>選項</a:t>
                      </a:r>
                      <a:endParaRPr lang="zh-TW"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意義</a:t>
                      </a:r>
                      <a:endParaRPr lang="zh-TW"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442848">
                <a:tc>
                  <a:txBody>
                    <a:bodyPr/>
                    <a:lstStyle/>
                    <a:p>
                      <a:pPr algn="ctr"/>
                      <a:r>
                        <a:rPr lang="en-US" altLang="zh-TW" sz="1600" dirty="0" smtClean="0"/>
                        <a:t>-r</a:t>
                      </a:r>
                      <a:endParaRPr lang="zh-TW"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遞迴</a:t>
                      </a:r>
                      <a:r>
                        <a:rPr lang="en-US" altLang="zh-TW" sz="1600" dirty="0" smtClean="0"/>
                        <a:t>(recursive)</a:t>
                      </a:r>
                      <a:r>
                        <a:rPr lang="zh-TW" altLang="en-US" sz="1600" dirty="0" smtClean="0"/>
                        <a:t>複製，用於目錄的複製</a:t>
                      </a:r>
                      <a:endParaRPr lang="zh-TW" altLang="en-US" sz="16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442848">
                <a:tc>
                  <a:txBody>
                    <a:bodyPr/>
                    <a:lstStyle/>
                    <a:p>
                      <a:pPr algn="ctr"/>
                      <a:r>
                        <a:rPr lang="en-US" altLang="zh-TW" sz="1600" dirty="0" smtClean="0"/>
                        <a:t>-a</a:t>
                      </a:r>
                      <a:endParaRPr lang="zh-TW"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相當於 </a:t>
                      </a:r>
                      <a:r>
                        <a:rPr lang="en-US" altLang="zh-TW" sz="1600" dirty="0" smtClean="0"/>
                        <a:t>-p</a:t>
                      </a:r>
                      <a:r>
                        <a:rPr lang="zh-TW" altLang="en-US" sz="1600" dirty="0" smtClean="0"/>
                        <a:t> </a:t>
                      </a:r>
                      <a:r>
                        <a:rPr lang="en-US" altLang="zh-TW" sz="1600" dirty="0" smtClean="0"/>
                        <a:t>-d  -r  </a:t>
                      </a:r>
                      <a:r>
                        <a:rPr lang="zh-TW" altLang="en-US" sz="1600" dirty="0" smtClean="0"/>
                        <a:t>一起併用 </a:t>
                      </a:r>
                      <a:r>
                        <a:rPr lang="en-US" altLang="zh-TW" sz="1600" dirty="0" smtClean="0"/>
                        <a:t>(</a:t>
                      </a:r>
                      <a:r>
                        <a:rPr lang="zh-TW" altLang="en-US" sz="1600" dirty="0" smtClean="0"/>
                        <a:t>常用</a:t>
                      </a:r>
                      <a:r>
                        <a:rPr lang="en-US" altLang="zh-TW" sz="1600" dirty="0" smtClean="0"/>
                        <a:t>) </a:t>
                      </a:r>
                      <a:endParaRPr lang="zh-TW"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442848">
                <a:tc>
                  <a:txBody>
                    <a:bodyPr/>
                    <a:lstStyle/>
                    <a:p>
                      <a:pPr algn="ctr"/>
                      <a:r>
                        <a:rPr lang="en-US" altLang="zh-TW" sz="1600" dirty="0" smtClean="0"/>
                        <a:t>-p </a:t>
                      </a:r>
                      <a:endParaRPr lang="zh-TW"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連同檔案的屬性一起複製過去，而非使用預設屬性</a:t>
                      </a:r>
                      <a:r>
                        <a:rPr lang="en-US" altLang="zh-TW" sz="1600" dirty="0" smtClean="0"/>
                        <a:t>(</a:t>
                      </a:r>
                      <a:r>
                        <a:rPr lang="zh-TW" altLang="en-US" sz="1600" dirty="0" smtClean="0"/>
                        <a:t>備份常用</a:t>
                      </a:r>
                      <a:r>
                        <a:rPr lang="en-US" altLang="zh-TW" sz="1600" dirty="0" smtClean="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442848">
                <a:tc>
                  <a:txBody>
                    <a:bodyPr/>
                    <a:lstStyle/>
                    <a:p>
                      <a:pPr algn="ctr"/>
                      <a:r>
                        <a:rPr lang="en-US" altLang="zh-TW" sz="1600" dirty="0" smtClean="0"/>
                        <a:t>-d </a:t>
                      </a:r>
                      <a:endParaRPr lang="zh-TW"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若來源檔為連結檔的屬性</a:t>
                      </a:r>
                      <a:r>
                        <a:rPr lang="en-US" altLang="zh-TW" sz="1600" dirty="0" smtClean="0"/>
                        <a:t>(link)</a:t>
                      </a:r>
                      <a:r>
                        <a:rPr lang="zh-TW" altLang="en-US" sz="1600" dirty="0" smtClean="0"/>
                        <a:t>，則複製連結檔屬性而非檔案本身</a:t>
                      </a:r>
                      <a:endParaRPr lang="zh-TW"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r h="442848">
                <a:tc>
                  <a:txBody>
                    <a:bodyPr/>
                    <a:lstStyle/>
                    <a:p>
                      <a:pPr algn="ctr"/>
                      <a:r>
                        <a:rPr lang="en-US" altLang="zh-TW" sz="1600" dirty="0" smtClean="0"/>
                        <a:t>-</a:t>
                      </a:r>
                      <a:r>
                        <a:rPr lang="en-US" altLang="zh-TW" sz="1600" dirty="0" err="1" smtClean="0"/>
                        <a:t>i</a:t>
                      </a:r>
                      <a:r>
                        <a:rPr lang="en-US" altLang="zh-TW" sz="1600" dirty="0" smtClean="0"/>
                        <a:t> </a:t>
                      </a:r>
                      <a:endParaRPr lang="zh-TW"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若目標檔已經存在時，複製前會向使用者確認</a:t>
                      </a:r>
                      <a:endParaRPr lang="zh-TW"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5"/>
                  </a:ext>
                </a:extLst>
              </a:tr>
              <a:tr h="442848">
                <a:tc>
                  <a:txBody>
                    <a:bodyPr/>
                    <a:lstStyle/>
                    <a:p>
                      <a:pPr algn="ctr"/>
                      <a:r>
                        <a:rPr lang="en-US" altLang="zh-TW" sz="1600" dirty="0" smtClean="0"/>
                        <a:t>-u</a:t>
                      </a:r>
                      <a:endParaRPr lang="zh-TW"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更新</a:t>
                      </a:r>
                      <a:r>
                        <a:rPr lang="en-US" altLang="zh-TW" sz="1600" dirty="0" smtClean="0"/>
                        <a:t>(update)</a:t>
                      </a:r>
                      <a:r>
                        <a:rPr lang="zh-TW" altLang="en-US" sz="1600" dirty="0" smtClean="0"/>
                        <a:t>，若目標時間比較舊或不存在時，才會進行複製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330731870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cp</a:t>
            </a:r>
            <a:r>
              <a:rPr lang="zh-TW" altLang="en-US" dirty="0" smtClean="0"/>
              <a:t>範例</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61</a:t>
            </a:fld>
            <a:endParaRPr lang="zh-TW" altLang="en-US"/>
          </a:p>
        </p:txBody>
      </p:sp>
      <p:graphicFrame>
        <p:nvGraphicFramePr>
          <p:cNvPr id="5" name="內容版面配置區 4"/>
          <p:cNvGraphicFramePr>
            <a:graphicFrameLocks noGrp="1"/>
          </p:cNvGraphicFramePr>
          <p:nvPr>
            <p:ph sz="quarter" idx="1"/>
            <p:extLst>
              <p:ext uri="{D42A27DB-BD31-4B8C-83A1-F6EECF244321}">
                <p14:modId xmlns:p14="http://schemas.microsoft.com/office/powerpoint/2010/main" val="56494926"/>
              </p:ext>
            </p:extLst>
          </p:nvPr>
        </p:nvGraphicFramePr>
        <p:xfrm>
          <a:off x="1115616" y="1412776"/>
          <a:ext cx="7560840" cy="4680518"/>
        </p:xfrm>
        <a:graphic>
          <a:graphicData uri="http://schemas.openxmlformats.org/drawingml/2006/table">
            <a:tbl>
              <a:tblPr firstRow="1" bandRow="1">
                <a:tableStyleId>{69012ECD-51FC-41F1-AA8D-1B2483CD663E}</a:tableStyleId>
              </a:tblPr>
              <a:tblGrid>
                <a:gridCol w="2546563">
                  <a:extLst>
                    <a:ext uri="{9D8B030D-6E8A-4147-A177-3AD203B41FA5}">
                      <a16:colId xmlns="" xmlns:a16="http://schemas.microsoft.com/office/drawing/2014/main" val="20000"/>
                    </a:ext>
                  </a:extLst>
                </a:gridCol>
                <a:gridCol w="5014277">
                  <a:extLst>
                    <a:ext uri="{9D8B030D-6E8A-4147-A177-3AD203B41FA5}">
                      <a16:colId xmlns="" xmlns:a16="http://schemas.microsoft.com/office/drawing/2014/main" val="20001"/>
                    </a:ext>
                  </a:extLst>
                </a:gridCol>
              </a:tblGrid>
              <a:tr h="529870">
                <a:tc>
                  <a:txBody>
                    <a:bodyPr/>
                    <a:lstStyle/>
                    <a:p>
                      <a:r>
                        <a:rPr lang="zh-TW" altLang="en-US" dirty="0" smtClean="0"/>
                        <a:t>指令範例</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dirty="0" smtClean="0"/>
                        <a:t>意義</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537229">
                <a:tc>
                  <a:txBody>
                    <a:bodyPr/>
                    <a:lstStyle/>
                    <a:p>
                      <a:r>
                        <a:rPr lang="en-US" altLang="zh-TW" dirty="0" err="1" smtClean="0"/>
                        <a:t>cp</a:t>
                      </a:r>
                      <a:r>
                        <a:rPr lang="en-US" altLang="zh-TW" dirty="0" smtClean="0"/>
                        <a:t>  file1  file2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dirty="0" smtClean="0"/>
                        <a:t>將</a:t>
                      </a:r>
                      <a:r>
                        <a:rPr lang="en-US" altLang="zh-TW" dirty="0" smtClean="0"/>
                        <a:t>file1</a:t>
                      </a:r>
                      <a:r>
                        <a:rPr lang="zh-TW" altLang="en-US" dirty="0" smtClean="0"/>
                        <a:t>複製成</a:t>
                      </a:r>
                      <a:r>
                        <a:rPr lang="en-US" altLang="zh-TW" dirty="0" smtClean="0"/>
                        <a:t>file2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927274">
                <a:tc>
                  <a:txBody>
                    <a:bodyPr/>
                    <a:lstStyle/>
                    <a:p>
                      <a:r>
                        <a:rPr lang="en-US" altLang="zh-TW" dirty="0" err="1" smtClean="0"/>
                        <a:t>cp</a:t>
                      </a:r>
                      <a:r>
                        <a:rPr lang="en-US" altLang="zh-TW" dirty="0" smtClean="0"/>
                        <a:t>  -r  dir1  dir2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zh-TW" altLang="zh-TW" dirty="0" smtClean="0"/>
                        <a:t>若</a:t>
                      </a:r>
                      <a:r>
                        <a:rPr lang="zh-TW" altLang="en-US" dirty="0" smtClean="0"/>
                        <a:t>目錄</a:t>
                      </a:r>
                      <a:r>
                        <a:rPr lang="en-US" altLang="zh-TW" dirty="0" smtClean="0"/>
                        <a:t>dir2</a:t>
                      </a:r>
                      <a:r>
                        <a:rPr lang="zh-TW" altLang="zh-TW" dirty="0" smtClean="0"/>
                        <a:t>不存在，</a:t>
                      </a:r>
                      <a:r>
                        <a:rPr lang="zh-TW" altLang="en-US" dirty="0" smtClean="0"/>
                        <a:t>就</a:t>
                      </a:r>
                      <a:r>
                        <a:rPr lang="zh-TW" altLang="zh-TW" dirty="0" smtClean="0"/>
                        <a:t>將</a:t>
                      </a:r>
                      <a:r>
                        <a:rPr lang="en-US" altLang="zh-TW" dirty="0" smtClean="0"/>
                        <a:t>dir1</a:t>
                      </a:r>
                      <a:r>
                        <a:rPr lang="zh-TW" altLang="en-US" dirty="0" smtClean="0"/>
                        <a:t>複製</a:t>
                      </a:r>
                      <a:r>
                        <a:rPr lang="zh-TW" altLang="zh-TW" dirty="0" smtClean="0"/>
                        <a:t>為</a:t>
                      </a:r>
                      <a:r>
                        <a:rPr lang="en-US" altLang="zh-TW" dirty="0" smtClean="0"/>
                        <a:t>dir2</a:t>
                      </a:r>
                      <a:r>
                        <a:rPr lang="zh-TW" altLang="en-US" dirty="0" smtClean="0"/>
                        <a:t>，</a:t>
                      </a:r>
                      <a:endParaRPr lang="en-US" altLang="zh-TW" dirty="0" smtClean="0"/>
                    </a:p>
                    <a:p>
                      <a:r>
                        <a:rPr lang="zh-TW" altLang="zh-TW" dirty="0" smtClean="0"/>
                        <a:t>若</a:t>
                      </a:r>
                      <a:r>
                        <a:rPr lang="zh-TW" altLang="en-US" dirty="0" smtClean="0"/>
                        <a:t>目錄</a:t>
                      </a:r>
                      <a:r>
                        <a:rPr lang="en-US" altLang="zh-TW" dirty="0" smtClean="0"/>
                        <a:t>dir2</a:t>
                      </a:r>
                      <a:r>
                        <a:rPr lang="zh-TW" altLang="en-US" dirty="0" smtClean="0"/>
                        <a:t>已</a:t>
                      </a:r>
                      <a:r>
                        <a:rPr lang="zh-TW" altLang="zh-TW" dirty="0" smtClean="0"/>
                        <a:t>存在，</a:t>
                      </a:r>
                      <a:r>
                        <a:rPr lang="zh-TW" altLang="en-US" dirty="0" smtClean="0"/>
                        <a:t>就</a:t>
                      </a:r>
                      <a:r>
                        <a:rPr lang="zh-TW" altLang="zh-TW" dirty="0" smtClean="0"/>
                        <a:t>把</a:t>
                      </a:r>
                      <a:r>
                        <a:rPr lang="en-US" altLang="zh-TW" dirty="0" smtClean="0"/>
                        <a:t>dir1</a:t>
                      </a:r>
                      <a:r>
                        <a:rPr lang="zh-TW" altLang="en-US" dirty="0" smtClean="0"/>
                        <a:t>複製到</a:t>
                      </a:r>
                      <a:r>
                        <a:rPr lang="en-US" altLang="zh-TW" dirty="0" smtClean="0"/>
                        <a:t>dir2</a:t>
                      </a:r>
                      <a:r>
                        <a:rPr lang="zh-TW" altLang="en-US" dirty="0" smtClean="0"/>
                        <a:t>內</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 xmlns:a16="http://schemas.microsoft.com/office/drawing/2014/main" val="10002"/>
                  </a:ext>
                </a:extLst>
              </a:tr>
              <a:tr h="537229">
                <a:tc>
                  <a:txBody>
                    <a:bodyPr/>
                    <a:lstStyle/>
                    <a:p>
                      <a:r>
                        <a:rPr lang="en-US" altLang="zh-TW" dirty="0" err="1" smtClean="0"/>
                        <a:t>cp</a:t>
                      </a:r>
                      <a:r>
                        <a:rPr lang="en-US" altLang="zh-TW" dirty="0" smtClean="0"/>
                        <a:t>  file1  /</a:t>
                      </a:r>
                      <a:r>
                        <a:rPr lang="en-US" altLang="zh-TW" dirty="0" err="1" smtClean="0"/>
                        <a:t>tmp</a:t>
                      </a:r>
                      <a:r>
                        <a:rPr lang="en-US" altLang="zh-TW" dirty="0" smtClean="0"/>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zh-TW" dirty="0" smtClean="0"/>
                        <a:t>複製</a:t>
                      </a:r>
                      <a:r>
                        <a:rPr lang="en-US" altLang="zh-TW" dirty="0" smtClean="0"/>
                        <a:t>file1</a:t>
                      </a:r>
                      <a:r>
                        <a:rPr lang="zh-TW" altLang="zh-TW" dirty="0" smtClean="0"/>
                        <a:t>到</a:t>
                      </a:r>
                      <a:r>
                        <a:rPr lang="en-US" altLang="zh-TW" dirty="0" smtClean="0"/>
                        <a:t>/</a:t>
                      </a:r>
                      <a:r>
                        <a:rPr lang="en-US" altLang="zh-TW" dirty="0" err="1" smtClean="0"/>
                        <a:t>tmp</a:t>
                      </a:r>
                      <a:r>
                        <a:rPr lang="en-US" altLang="zh-TW" dirty="0" smtClean="0"/>
                        <a:t>/ </a:t>
                      </a:r>
                      <a:r>
                        <a:rPr lang="zh-TW" altLang="en-US" dirty="0" smtClean="0"/>
                        <a:t>內</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537229">
                <a:tc>
                  <a:txBody>
                    <a:bodyPr/>
                    <a:lstStyle/>
                    <a:p>
                      <a:r>
                        <a:rPr lang="en-US" altLang="zh-TW" dirty="0" err="1" smtClean="0"/>
                        <a:t>cp</a:t>
                      </a:r>
                      <a:r>
                        <a:rPr lang="en-US" altLang="zh-TW" dirty="0" smtClean="0"/>
                        <a:t>  file1  /</a:t>
                      </a:r>
                      <a:r>
                        <a:rPr lang="en-US" altLang="zh-TW" dirty="0" err="1" smtClean="0"/>
                        <a:t>tmp</a:t>
                      </a:r>
                      <a:r>
                        <a:rPr lang="en-US" altLang="zh-TW" dirty="0" smtClean="0"/>
                        <a:t>/file2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zh-TW" dirty="0" smtClean="0"/>
                        <a:t>複製</a:t>
                      </a:r>
                      <a:r>
                        <a:rPr lang="en-US" altLang="zh-TW" dirty="0" smtClean="0"/>
                        <a:t>file1</a:t>
                      </a:r>
                      <a:r>
                        <a:rPr lang="zh-TW" altLang="zh-TW" dirty="0" smtClean="0"/>
                        <a:t>到</a:t>
                      </a:r>
                      <a:r>
                        <a:rPr lang="en-US" altLang="zh-TW" dirty="0" smtClean="0"/>
                        <a:t>/</a:t>
                      </a:r>
                      <a:r>
                        <a:rPr lang="en-US" altLang="zh-TW" dirty="0" err="1" smtClean="0"/>
                        <a:t>tmp</a:t>
                      </a:r>
                      <a:r>
                        <a:rPr lang="en-US" altLang="zh-TW" dirty="0" smtClean="0"/>
                        <a:t>/</a:t>
                      </a:r>
                      <a:r>
                        <a:rPr lang="zh-TW" altLang="en-US" dirty="0" smtClean="0"/>
                        <a:t> 內，</a:t>
                      </a:r>
                      <a:r>
                        <a:rPr lang="zh-TW" altLang="zh-TW" dirty="0" smtClean="0"/>
                        <a:t>並</a:t>
                      </a:r>
                      <a:r>
                        <a:rPr lang="zh-TW" altLang="en-US" dirty="0" smtClean="0"/>
                        <a:t>命</a:t>
                      </a:r>
                      <a:r>
                        <a:rPr lang="zh-TW" altLang="zh-TW" dirty="0" smtClean="0"/>
                        <a:t>名</a:t>
                      </a:r>
                      <a:r>
                        <a:rPr lang="zh-TW" altLang="en-US" dirty="0" smtClean="0"/>
                        <a:t>為</a:t>
                      </a:r>
                      <a:r>
                        <a:rPr lang="en-US" altLang="zh-TW" dirty="0" smtClean="0"/>
                        <a:t>file2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r h="537229">
                <a:tc>
                  <a:txBody>
                    <a:bodyPr/>
                    <a:lstStyle/>
                    <a:p>
                      <a:r>
                        <a:rPr lang="en-US" altLang="zh-TW" dirty="0" err="1" smtClean="0"/>
                        <a:t>cp</a:t>
                      </a:r>
                      <a:r>
                        <a:rPr lang="en-US" altLang="zh-TW" dirty="0" smtClean="0"/>
                        <a:t>  -a  dir1/  /</a:t>
                      </a:r>
                      <a:r>
                        <a:rPr lang="en-US" altLang="zh-TW" dirty="0" err="1" smtClean="0"/>
                        <a:t>tmp</a:t>
                      </a:r>
                      <a:r>
                        <a:rPr lang="en-US" altLang="zh-TW" dirty="0" smtClean="0"/>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zh-TW" dirty="0" smtClean="0"/>
                        <a:t>把</a:t>
                      </a:r>
                      <a:r>
                        <a:rPr lang="en-US" altLang="zh-TW" dirty="0" smtClean="0"/>
                        <a:t>dir1</a:t>
                      </a:r>
                      <a:r>
                        <a:rPr lang="zh-TW" altLang="zh-TW" dirty="0" smtClean="0"/>
                        <a:t>複製到</a:t>
                      </a:r>
                      <a:r>
                        <a:rPr lang="en-US" altLang="zh-TW" dirty="0" smtClean="0"/>
                        <a:t>/</a:t>
                      </a:r>
                      <a:r>
                        <a:rPr lang="en-US" altLang="zh-TW" dirty="0" err="1" smtClean="0"/>
                        <a:t>tmp</a:t>
                      </a:r>
                      <a:r>
                        <a:rPr lang="en-US" altLang="zh-TW" dirty="0" smtClean="0"/>
                        <a:t>/</a:t>
                      </a:r>
                      <a:r>
                        <a:rPr lang="zh-TW" altLang="en-US" dirty="0" smtClean="0"/>
                        <a:t> 內，</a:t>
                      </a:r>
                      <a:r>
                        <a:rPr lang="zh-TW" altLang="zh-TW" dirty="0" smtClean="0"/>
                        <a:t>並保留屬性</a:t>
                      </a:r>
                      <a:endParaRPr lang="en-US" altLang="zh-TW"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5"/>
                  </a:ext>
                </a:extLst>
              </a:tr>
              <a:tr h="537229">
                <a:tc>
                  <a:txBody>
                    <a:bodyPr/>
                    <a:lstStyle/>
                    <a:p>
                      <a:r>
                        <a:rPr lang="en-US" altLang="zh-TW" dirty="0" err="1" smtClean="0"/>
                        <a:t>cp</a:t>
                      </a:r>
                      <a:r>
                        <a:rPr lang="en-US" altLang="zh-TW" dirty="0" smtClean="0"/>
                        <a:t>  file1  file2  /</a:t>
                      </a:r>
                      <a:r>
                        <a:rPr lang="en-US" altLang="zh-TW" dirty="0" err="1" smtClean="0"/>
                        <a:t>tmp</a:t>
                      </a:r>
                      <a:r>
                        <a:rPr lang="en-US" altLang="zh-TW" dirty="0" smtClean="0"/>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zh-TW" dirty="0" smtClean="0"/>
                        <a:t>把</a:t>
                      </a:r>
                      <a:r>
                        <a:rPr lang="en-US" altLang="zh-TW" dirty="0" smtClean="0"/>
                        <a:t>file1</a:t>
                      </a:r>
                      <a:r>
                        <a:rPr lang="zh-TW" altLang="en-US" dirty="0" smtClean="0"/>
                        <a:t>及</a:t>
                      </a:r>
                      <a:r>
                        <a:rPr lang="en-US" altLang="zh-TW" dirty="0" smtClean="0"/>
                        <a:t>file2</a:t>
                      </a:r>
                      <a:r>
                        <a:rPr lang="zh-TW" altLang="zh-TW" dirty="0" smtClean="0"/>
                        <a:t>複製到</a:t>
                      </a:r>
                      <a:r>
                        <a:rPr lang="en-US" altLang="zh-TW" dirty="0" smtClean="0"/>
                        <a:t>/</a:t>
                      </a:r>
                      <a:r>
                        <a:rPr lang="en-US" altLang="zh-TW" dirty="0" err="1" smtClean="0"/>
                        <a:t>tmp</a:t>
                      </a:r>
                      <a:r>
                        <a:rPr lang="en-US" altLang="zh-TW" dirty="0" smtClean="0"/>
                        <a:t>/</a:t>
                      </a:r>
                      <a:r>
                        <a:rPr lang="zh-TW" altLang="en-US" dirty="0" smtClean="0"/>
                        <a:t> 內</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6"/>
                  </a:ext>
                </a:extLst>
              </a:tr>
              <a:tr h="537229">
                <a:tc>
                  <a:txBody>
                    <a:bodyPr/>
                    <a:lstStyle/>
                    <a:p>
                      <a:r>
                        <a:rPr lang="en-US" altLang="zh-TW" dirty="0" err="1" smtClean="0"/>
                        <a:t>cp</a:t>
                      </a:r>
                      <a:r>
                        <a:rPr lang="en-US" altLang="zh-TW" dirty="0" smtClean="0"/>
                        <a:t>  -u  file1  file3</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dirty="0" smtClean="0"/>
                        <a:t>當</a:t>
                      </a:r>
                      <a:r>
                        <a:rPr lang="en-US" altLang="zh-TW" dirty="0" smtClean="0"/>
                        <a:t>file3</a:t>
                      </a:r>
                      <a:r>
                        <a:rPr lang="zh-TW" altLang="en-US" dirty="0" smtClean="0"/>
                        <a:t>不存在或是比</a:t>
                      </a:r>
                      <a:r>
                        <a:rPr lang="en-US" altLang="zh-TW" dirty="0" smtClean="0"/>
                        <a:t>file1</a:t>
                      </a:r>
                      <a:r>
                        <a:rPr lang="zh-TW" altLang="en-US" dirty="0" smtClean="0"/>
                        <a:t>舊的時後才會進行複製</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7"/>
                  </a:ext>
                </a:extLst>
              </a:tr>
            </a:tbl>
          </a:graphicData>
        </a:graphic>
      </p:graphicFrame>
    </p:spTree>
    <p:extLst>
      <p:ext uri="{BB962C8B-B14F-4D97-AF65-F5344CB8AC3E}">
        <p14:creationId xmlns:p14="http://schemas.microsoft.com/office/powerpoint/2010/main" val="17286006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移動檔案或目錄</a:t>
            </a:r>
            <a:r>
              <a:rPr lang="en-US" altLang="zh-TW" dirty="0" smtClean="0"/>
              <a:t>(mv)</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62</a:t>
            </a:fld>
            <a:endParaRPr lang="zh-TW" altLang="en-US"/>
          </a:p>
        </p:txBody>
      </p:sp>
      <p:sp>
        <p:nvSpPr>
          <p:cNvPr id="4" name="內容版面配置區 3"/>
          <p:cNvSpPr>
            <a:spLocks noGrp="1"/>
          </p:cNvSpPr>
          <p:nvPr>
            <p:ph sz="quarter" idx="1"/>
          </p:nvPr>
        </p:nvSpPr>
        <p:spPr/>
        <p:txBody>
          <a:bodyPr/>
          <a:lstStyle/>
          <a:p>
            <a:r>
              <a:rPr lang="en-US" altLang="zh-TW" dirty="0" smtClean="0"/>
              <a:t>mv  </a:t>
            </a:r>
            <a:r>
              <a:rPr lang="zh-TW" altLang="zh-TW" dirty="0" smtClean="0"/>
              <a:t>來源</a:t>
            </a:r>
            <a:r>
              <a:rPr lang="zh-TW" altLang="en-US" dirty="0" smtClean="0"/>
              <a:t>  </a:t>
            </a:r>
            <a:r>
              <a:rPr lang="zh-TW" altLang="zh-TW" dirty="0" smtClean="0"/>
              <a:t>目標</a:t>
            </a:r>
            <a:r>
              <a:rPr lang="en-US" altLang="zh-TW" dirty="0" smtClean="0"/>
              <a:t>  	</a:t>
            </a:r>
            <a:r>
              <a:rPr lang="en-US" altLang="zh-TW" dirty="0" smtClean="0">
                <a:solidFill>
                  <a:srgbClr val="00B050"/>
                </a:solidFill>
              </a:rPr>
              <a:t>#move</a:t>
            </a:r>
          </a:p>
          <a:p>
            <a:pPr lvl="1"/>
            <a:r>
              <a:rPr lang="zh-TW" altLang="en-US" dirty="0" smtClean="0"/>
              <a:t>可使用相對路徑或絕對路徑</a:t>
            </a:r>
            <a:endParaRPr lang="en-US" altLang="zh-TW" dirty="0" smtClean="0"/>
          </a:p>
          <a:p>
            <a:pPr lvl="1"/>
            <a:r>
              <a:rPr lang="zh-TW" altLang="en-US" dirty="0" smtClean="0"/>
              <a:t>可以有多個來源，但此時目標只能是目錄</a:t>
            </a:r>
            <a:endParaRPr lang="en-US" altLang="zh-TW" dirty="0" smtClean="0"/>
          </a:p>
          <a:p>
            <a:pPr lvl="1"/>
            <a:r>
              <a:rPr lang="zh-TW" altLang="en-US" dirty="0" smtClean="0"/>
              <a:t>也可用於更改名稱</a:t>
            </a:r>
            <a:endParaRPr lang="zh-TW" altLang="en-US" dirty="0"/>
          </a:p>
        </p:txBody>
      </p:sp>
      <p:graphicFrame>
        <p:nvGraphicFramePr>
          <p:cNvPr id="5" name="表格 4"/>
          <p:cNvGraphicFramePr>
            <a:graphicFrameLocks noGrp="1"/>
          </p:cNvGraphicFramePr>
          <p:nvPr>
            <p:extLst>
              <p:ext uri="{D42A27DB-BD31-4B8C-83A1-F6EECF244321}">
                <p14:modId xmlns:p14="http://schemas.microsoft.com/office/powerpoint/2010/main" val="707602320"/>
              </p:ext>
            </p:extLst>
          </p:nvPr>
        </p:nvGraphicFramePr>
        <p:xfrm>
          <a:off x="755576" y="3140968"/>
          <a:ext cx="4950460" cy="1854200"/>
        </p:xfrm>
        <a:graphic>
          <a:graphicData uri="http://schemas.openxmlformats.org/drawingml/2006/table">
            <a:tbl>
              <a:tblPr firstRow="1" bandRow="1">
                <a:tableStyleId>{72833802-FEF1-4C79-8D5D-14CF1EAF98D9}</a:tableStyleId>
              </a:tblPr>
              <a:tblGrid>
                <a:gridCol w="646430">
                  <a:extLst>
                    <a:ext uri="{9D8B030D-6E8A-4147-A177-3AD203B41FA5}">
                      <a16:colId xmlns="" xmlns:a16="http://schemas.microsoft.com/office/drawing/2014/main" val="20000"/>
                    </a:ext>
                  </a:extLst>
                </a:gridCol>
                <a:gridCol w="4304030">
                  <a:extLst>
                    <a:ext uri="{9D8B030D-6E8A-4147-A177-3AD203B41FA5}">
                      <a16:colId xmlns="" xmlns:a16="http://schemas.microsoft.com/office/drawing/2014/main" val="20001"/>
                    </a:ext>
                  </a:extLst>
                </a:gridCol>
              </a:tblGrid>
              <a:tr h="370840">
                <a:tc>
                  <a:txBody>
                    <a:bodyPr/>
                    <a:lstStyle/>
                    <a:p>
                      <a:r>
                        <a:rPr lang="zh-TW" altLang="en-US" sz="1600" dirty="0" smtClean="0"/>
                        <a:t>選項</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意義</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370840">
                <a:tc>
                  <a:txBody>
                    <a:bodyPr/>
                    <a:lstStyle/>
                    <a:p>
                      <a:pPr algn="ctr"/>
                      <a:r>
                        <a:rPr lang="en-US" altLang="zh-TW" sz="1600" dirty="0" smtClean="0"/>
                        <a:t>-</a:t>
                      </a:r>
                      <a:r>
                        <a:rPr lang="en-US" altLang="zh-TW" sz="1600" dirty="0" err="1" smtClean="0"/>
                        <a:t>i</a:t>
                      </a:r>
                      <a:r>
                        <a:rPr lang="en-US" altLang="zh-TW" sz="1600" dirty="0" smtClean="0"/>
                        <a:t> </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若目標檔已經存在時，移動前會向使用者確認</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370840">
                <a:tc>
                  <a:txBody>
                    <a:bodyPr/>
                    <a:lstStyle/>
                    <a:p>
                      <a:pPr algn="ctr"/>
                      <a:r>
                        <a:rPr lang="en-US" altLang="zh-TW" sz="1600" dirty="0" smtClean="0"/>
                        <a:t>-f </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強制直接覆寫</a:t>
                      </a:r>
                      <a:endParaRPr lang="en-US" altLang="zh-TW" sz="16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370840">
                <a:tc>
                  <a:txBody>
                    <a:bodyPr/>
                    <a:lstStyle/>
                    <a:p>
                      <a:pPr algn="ctr"/>
                      <a:r>
                        <a:rPr lang="en-US" altLang="zh-TW" sz="1600" dirty="0" smtClean="0"/>
                        <a:t>-u</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更新</a:t>
                      </a:r>
                      <a:r>
                        <a:rPr lang="en-US" altLang="zh-TW" sz="1600" dirty="0" smtClean="0"/>
                        <a:t>(update)</a:t>
                      </a:r>
                      <a:r>
                        <a:rPr lang="zh-TW" altLang="en-US" sz="1600" dirty="0" smtClean="0"/>
                        <a:t>，若目標時間比較舊才會覆寫</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370840">
                <a:tc>
                  <a:txBody>
                    <a:bodyPr/>
                    <a:lstStyle/>
                    <a:p>
                      <a:pPr algn="ctr"/>
                      <a:r>
                        <a:rPr lang="en-US" altLang="zh-TW" sz="1600" dirty="0" smtClean="0"/>
                        <a:t>-n</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不會覆寫已存在的檔案</a:t>
                      </a:r>
                      <a:endParaRPr lang="en-US" altLang="zh-TW" sz="16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346111223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mv</a:t>
            </a:r>
            <a:r>
              <a:rPr lang="zh-TW" altLang="en-US" dirty="0" smtClean="0"/>
              <a:t>範例</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63</a:t>
            </a:fld>
            <a:endParaRPr lang="zh-TW" altLang="en-US"/>
          </a:p>
        </p:txBody>
      </p:sp>
      <p:graphicFrame>
        <p:nvGraphicFramePr>
          <p:cNvPr id="5" name="內容版面配置區 4"/>
          <p:cNvGraphicFramePr>
            <a:graphicFrameLocks noGrp="1"/>
          </p:cNvGraphicFramePr>
          <p:nvPr>
            <p:ph sz="quarter" idx="1"/>
            <p:extLst>
              <p:ext uri="{D42A27DB-BD31-4B8C-83A1-F6EECF244321}">
                <p14:modId xmlns:p14="http://schemas.microsoft.com/office/powerpoint/2010/main" val="1640338965"/>
              </p:ext>
            </p:extLst>
          </p:nvPr>
        </p:nvGraphicFramePr>
        <p:xfrm>
          <a:off x="827584" y="1340768"/>
          <a:ext cx="6985635" cy="4536506"/>
        </p:xfrm>
        <a:graphic>
          <a:graphicData uri="http://schemas.openxmlformats.org/drawingml/2006/table">
            <a:tbl>
              <a:tblPr firstRow="1" bandRow="1">
                <a:tableStyleId>{69012ECD-51FC-41F1-AA8D-1B2483CD663E}</a:tableStyleId>
              </a:tblPr>
              <a:tblGrid>
                <a:gridCol w="1935480">
                  <a:extLst>
                    <a:ext uri="{9D8B030D-6E8A-4147-A177-3AD203B41FA5}">
                      <a16:colId xmlns="" xmlns:a16="http://schemas.microsoft.com/office/drawing/2014/main" val="20000"/>
                    </a:ext>
                  </a:extLst>
                </a:gridCol>
                <a:gridCol w="5050155">
                  <a:extLst>
                    <a:ext uri="{9D8B030D-6E8A-4147-A177-3AD203B41FA5}">
                      <a16:colId xmlns="" xmlns:a16="http://schemas.microsoft.com/office/drawing/2014/main" val="20001"/>
                    </a:ext>
                  </a:extLst>
                </a:gridCol>
              </a:tblGrid>
              <a:tr h="529864">
                <a:tc>
                  <a:txBody>
                    <a:bodyPr/>
                    <a:lstStyle/>
                    <a:p>
                      <a:r>
                        <a:rPr lang="zh-TW" altLang="en-US" sz="1600" dirty="0" smtClean="0"/>
                        <a:t>範例</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意義</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529864">
                <a:tc>
                  <a:txBody>
                    <a:bodyPr/>
                    <a:lstStyle/>
                    <a:p>
                      <a:r>
                        <a:rPr lang="en-US" altLang="zh-TW" sz="1600" dirty="0" smtClean="0"/>
                        <a:t>mv  file1  file2 </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zh-TW" sz="1600" dirty="0" smtClean="0"/>
                        <a:t>將</a:t>
                      </a:r>
                      <a:r>
                        <a:rPr lang="en-US" altLang="zh-TW" sz="1600" dirty="0" smtClean="0"/>
                        <a:t>file1</a:t>
                      </a:r>
                      <a:r>
                        <a:rPr lang="zh-TW" altLang="en-US" sz="1600" dirty="0" smtClean="0"/>
                        <a:t>移動成</a:t>
                      </a:r>
                      <a:r>
                        <a:rPr lang="en-US" altLang="zh-TW" sz="1600" dirty="0" smtClean="0"/>
                        <a:t>file2</a:t>
                      </a:r>
                      <a:r>
                        <a:rPr lang="zh-TW" altLang="en-US" sz="1600" dirty="0" smtClean="0"/>
                        <a:t>   </a:t>
                      </a:r>
                      <a:r>
                        <a:rPr lang="en-US" altLang="zh-TW" sz="1600" dirty="0" smtClean="0"/>
                        <a:t>(</a:t>
                      </a:r>
                      <a:r>
                        <a:rPr lang="zh-TW" altLang="en-US" sz="1600" dirty="0" smtClean="0"/>
                        <a:t>所以也有更名的效果</a:t>
                      </a:r>
                      <a:r>
                        <a:rPr lang="en-US" altLang="zh-TW" sz="1600" dirty="0" smtClean="0"/>
                        <a:t>)</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827458">
                <a:tc>
                  <a:txBody>
                    <a:bodyPr/>
                    <a:lstStyle/>
                    <a:p>
                      <a:r>
                        <a:rPr lang="en-US" altLang="zh-TW" sz="1600" dirty="0" smtClean="0"/>
                        <a:t>mv  dir1  dir2 </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zh-TW" altLang="zh-TW" sz="1600" dirty="0" smtClean="0"/>
                        <a:t>若</a:t>
                      </a:r>
                      <a:r>
                        <a:rPr lang="en-US" altLang="zh-TW" sz="1600" dirty="0" smtClean="0"/>
                        <a:t>dir2</a:t>
                      </a:r>
                      <a:r>
                        <a:rPr lang="zh-TW" altLang="zh-TW" sz="1600" dirty="0" smtClean="0"/>
                        <a:t>目錄不存在，</a:t>
                      </a:r>
                      <a:r>
                        <a:rPr lang="zh-TW" altLang="en-US" sz="1600" dirty="0" smtClean="0"/>
                        <a:t>則</a:t>
                      </a:r>
                      <a:r>
                        <a:rPr lang="zh-TW" altLang="zh-TW" sz="1600" dirty="0" smtClean="0"/>
                        <a:t>將</a:t>
                      </a:r>
                      <a:r>
                        <a:rPr lang="en-US" altLang="zh-TW" sz="1600" dirty="0" smtClean="0"/>
                        <a:t>dir1</a:t>
                      </a:r>
                      <a:r>
                        <a:rPr lang="zh-TW" altLang="zh-TW" sz="1600" dirty="0" smtClean="0"/>
                        <a:t>更名為</a:t>
                      </a:r>
                      <a:r>
                        <a:rPr lang="en-US" altLang="zh-TW" sz="1600" dirty="0" smtClean="0"/>
                        <a:t>dir2</a:t>
                      </a:r>
                    </a:p>
                    <a:p>
                      <a:r>
                        <a:rPr lang="zh-TW" altLang="zh-TW" sz="1600" dirty="0" smtClean="0"/>
                        <a:t>若</a:t>
                      </a:r>
                      <a:r>
                        <a:rPr lang="en-US" altLang="zh-TW" sz="1600" dirty="0" smtClean="0"/>
                        <a:t>dir2</a:t>
                      </a:r>
                      <a:r>
                        <a:rPr lang="zh-TW" altLang="zh-TW" sz="1600" dirty="0" smtClean="0"/>
                        <a:t>目錄</a:t>
                      </a:r>
                      <a:r>
                        <a:rPr lang="zh-TW" altLang="en-US" sz="1600" dirty="0" smtClean="0"/>
                        <a:t>已</a:t>
                      </a:r>
                      <a:r>
                        <a:rPr lang="zh-TW" altLang="zh-TW" sz="1600" dirty="0" smtClean="0"/>
                        <a:t>存在，</a:t>
                      </a:r>
                      <a:r>
                        <a:rPr lang="zh-TW" altLang="en-US" sz="1600" dirty="0" smtClean="0"/>
                        <a:t>就</a:t>
                      </a:r>
                      <a:r>
                        <a:rPr lang="zh-TW" altLang="zh-TW" sz="1600" dirty="0" smtClean="0"/>
                        <a:t>把</a:t>
                      </a:r>
                      <a:r>
                        <a:rPr lang="en-US" altLang="zh-TW" sz="1600" dirty="0" smtClean="0"/>
                        <a:t>dir1</a:t>
                      </a:r>
                      <a:r>
                        <a:rPr lang="zh-TW" altLang="zh-TW" sz="1600" dirty="0" smtClean="0"/>
                        <a:t>移動至</a:t>
                      </a:r>
                      <a:r>
                        <a:rPr lang="en-US" altLang="zh-TW" sz="1600" dirty="0" smtClean="0"/>
                        <a:t>dir2/</a:t>
                      </a:r>
                      <a:r>
                        <a:rPr lang="zh-TW" altLang="en-US" sz="1600" dirty="0" smtClean="0"/>
                        <a:t>內</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 xmlns:a16="http://schemas.microsoft.com/office/drawing/2014/main" val="10002"/>
                  </a:ext>
                </a:extLst>
              </a:tr>
              <a:tr h="529864">
                <a:tc>
                  <a:txBody>
                    <a:bodyPr/>
                    <a:lstStyle/>
                    <a:p>
                      <a:r>
                        <a:rPr lang="en-US" altLang="zh-TW" sz="1600" dirty="0" smtClean="0"/>
                        <a:t>mv  file1  dir1/</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600" dirty="0" smtClean="0"/>
                        <a:t>將</a:t>
                      </a:r>
                      <a:r>
                        <a:rPr lang="en-US" altLang="zh-TW" sz="1600" dirty="0" smtClean="0"/>
                        <a:t>file1</a:t>
                      </a:r>
                      <a:r>
                        <a:rPr lang="zh-TW" altLang="zh-TW" sz="1600" dirty="0" smtClean="0"/>
                        <a:t>移動到</a:t>
                      </a:r>
                      <a:r>
                        <a:rPr lang="en-US" altLang="zh-TW" sz="1600" dirty="0" smtClean="0"/>
                        <a:t>dir1</a:t>
                      </a:r>
                      <a:r>
                        <a:rPr lang="zh-TW" altLang="zh-TW" sz="1600" dirty="0" smtClean="0"/>
                        <a:t>目錄</a:t>
                      </a:r>
                      <a:r>
                        <a:rPr lang="zh-TW" altLang="en-US" sz="1600" dirty="0" smtClean="0"/>
                        <a:t>下</a:t>
                      </a:r>
                      <a:r>
                        <a:rPr lang="en-US" altLang="zh-TW" sz="1600" dirty="0" smtClean="0"/>
                        <a:t>\</a:t>
                      </a:r>
                      <a:endParaRPr lang="zh-TW" altLang="zh-TW" sz="16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529864">
                <a:tc>
                  <a:txBody>
                    <a:bodyPr/>
                    <a:lstStyle/>
                    <a:p>
                      <a:r>
                        <a:rPr lang="en-US" altLang="zh-TW" sz="1600" dirty="0" smtClean="0"/>
                        <a:t>mv  file1  dir1/file2 </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600" dirty="0" smtClean="0"/>
                        <a:t>將</a:t>
                      </a:r>
                      <a:r>
                        <a:rPr lang="en-US" altLang="zh-TW" sz="1600" dirty="0" smtClean="0"/>
                        <a:t>file1</a:t>
                      </a:r>
                      <a:r>
                        <a:rPr lang="zh-TW" altLang="en-US" sz="1600" dirty="0" smtClean="0"/>
                        <a:t>移動至</a:t>
                      </a:r>
                      <a:r>
                        <a:rPr lang="en-US" altLang="zh-TW" sz="1600" dirty="0" smtClean="0"/>
                        <a:t>dir1</a:t>
                      </a:r>
                      <a:r>
                        <a:rPr lang="zh-TW" altLang="en-US" sz="1600" dirty="0" smtClean="0"/>
                        <a:t>目錄下，並</a:t>
                      </a:r>
                      <a:r>
                        <a:rPr lang="zh-TW" altLang="zh-TW" sz="1600" dirty="0" smtClean="0"/>
                        <a:t>更</a:t>
                      </a:r>
                      <a:r>
                        <a:rPr lang="zh-TW" altLang="en-US" sz="1600" dirty="0" smtClean="0"/>
                        <a:t>名成</a:t>
                      </a:r>
                      <a:r>
                        <a:rPr lang="en-US" altLang="zh-TW" sz="1600" dirty="0" smtClean="0"/>
                        <a:t>file2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r h="529864">
                <a:tc>
                  <a:txBody>
                    <a:bodyPr/>
                    <a:lstStyle/>
                    <a:p>
                      <a:r>
                        <a:rPr lang="en-US" altLang="zh-TW" sz="1600" dirty="0" smtClean="0"/>
                        <a:t>mv  *  ../</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移動當前目錄下的所有檔案</a:t>
                      </a:r>
                      <a:r>
                        <a:rPr lang="en-US" altLang="zh-TW" sz="1600" dirty="0" smtClean="0"/>
                        <a:t>(</a:t>
                      </a:r>
                      <a:r>
                        <a:rPr lang="zh-TW" altLang="en-US" sz="1600" dirty="0" smtClean="0"/>
                        <a:t>及子目錄</a:t>
                      </a:r>
                      <a:r>
                        <a:rPr lang="en-US" altLang="zh-TW" sz="1600" dirty="0" smtClean="0"/>
                        <a:t>)</a:t>
                      </a:r>
                      <a:r>
                        <a:rPr lang="zh-TW" altLang="en-US" sz="1600" dirty="0" smtClean="0"/>
                        <a:t>到上一級目錄</a:t>
                      </a:r>
                      <a:endParaRPr lang="en-US" altLang="zh-TW" sz="16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5"/>
                  </a:ext>
                </a:extLst>
              </a:tr>
              <a:tr h="529864">
                <a:tc>
                  <a:txBody>
                    <a:bodyPr/>
                    <a:lstStyle/>
                    <a:p>
                      <a:r>
                        <a:rPr lang="en-US" altLang="zh-TW" sz="1600" dirty="0" smtClean="0"/>
                        <a:t>mv  -n  file1  dir1/</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不會覆寫已存在的檔案</a:t>
                      </a:r>
                      <a:r>
                        <a:rPr lang="en-US" altLang="zh-TW" sz="1600" dirty="0" smtClean="0"/>
                        <a:t> </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6"/>
                  </a:ext>
                </a:extLst>
              </a:tr>
              <a:tr h="529864">
                <a:tc>
                  <a:txBody>
                    <a:bodyPr/>
                    <a:lstStyle/>
                    <a:p>
                      <a:r>
                        <a:rPr lang="en-US" altLang="zh-TW" sz="1600" dirty="0" smtClean="0"/>
                        <a:t>mv  /</a:t>
                      </a:r>
                      <a:r>
                        <a:rPr lang="en-US" altLang="zh-TW" sz="1600" dirty="0" err="1" smtClean="0"/>
                        <a:t>tmp</a:t>
                      </a:r>
                      <a:r>
                        <a:rPr lang="en-US" altLang="zh-TW" sz="1600" dirty="0" smtClean="0"/>
                        <a:t>/file2  . </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將</a:t>
                      </a:r>
                      <a:r>
                        <a:rPr lang="en-US" altLang="zh-TW" sz="1600" dirty="0" smtClean="0"/>
                        <a:t>/</a:t>
                      </a:r>
                      <a:r>
                        <a:rPr lang="en-US" altLang="zh-TW" sz="1600" dirty="0" err="1" smtClean="0"/>
                        <a:t>tmp</a:t>
                      </a:r>
                      <a:r>
                        <a:rPr lang="en-US" altLang="zh-TW" sz="1600" dirty="0" smtClean="0"/>
                        <a:t>/file2</a:t>
                      </a:r>
                      <a:r>
                        <a:rPr lang="zh-TW" altLang="en-US" sz="1600" dirty="0" smtClean="0"/>
                        <a:t>移動到當前目錄下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7"/>
                  </a:ext>
                </a:extLst>
              </a:tr>
            </a:tbl>
          </a:graphicData>
        </a:graphic>
      </p:graphicFrame>
    </p:spTree>
    <p:extLst>
      <p:ext uri="{BB962C8B-B14F-4D97-AF65-F5344CB8AC3E}">
        <p14:creationId xmlns:p14="http://schemas.microsoft.com/office/powerpoint/2010/main" val="42340431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p:cNvSpPr>
            <a:spLocks noGrp="1"/>
          </p:cNvSpPr>
          <p:nvPr>
            <p:ph type="title"/>
          </p:nvPr>
        </p:nvSpPr>
        <p:spPr/>
        <p:txBody>
          <a:bodyPr>
            <a:normAutofit/>
          </a:bodyPr>
          <a:lstStyle/>
          <a:p>
            <a:r>
              <a:rPr lang="zh-TW" altLang="en-US" dirty="0"/>
              <a:t>隱藏檔</a:t>
            </a:r>
            <a:r>
              <a:rPr lang="en-US" altLang="zh-TW" dirty="0"/>
              <a:t>(</a:t>
            </a:r>
            <a:r>
              <a:rPr lang="zh-TW" altLang="en-US" dirty="0" smtClean="0"/>
              <a:t>或目錄</a:t>
            </a:r>
            <a:r>
              <a:rPr lang="en-US" altLang="zh-TW" dirty="0" smtClean="0"/>
              <a:t>)</a:t>
            </a:r>
            <a:endParaRPr lang="zh-TW" altLang="en-US" dirty="0"/>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64</a:t>
            </a:fld>
            <a:endParaRPr lang="zh-TW" altLang="en-US"/>
          </a:p>
        </p:txBody>
      </p:sp>
      <p:sp>
        <p:nvSpPr>
          <p:cNvPr id="9" name="內容版面配置區 8"/>
          <p:cNvSpPr>
            <a:spLocks noGrp="1"/>
          </p:cNvSpPr>
          <p:nvPr>
            <p:ph sz="quarter" idx="1"/>
          </p:nvPr>
        </p:nvSpPr>
        <p:spPr/>
        <p:txBody>
          <a:bodyPr/>
          <a:lstStyle/>
          <a:p>
            <a:r>
              <a:rPr lang="zh-TW" altLang="en-US" dirty="0"/>
              <a:t>將檔案或目錄名稱前面加上 </a:t>
            </a:r>
            <a:r>
              <a:rPr lang="en-US" altLang="zh-TW" dirty="0"/>
              <a:t>. </a:t>
            </a:r>
            <a:r>
              <a:rPr lang="zh-TW" altLang="en-US" dirty="0"/>
              <a:t>就可將其隱藏</a:t>
            </a:r>
          </a:p>
          <a:p>
            <a:r>
              <a:rPr lang="zh-TW" altLang="en-US" dirty="0" smtClean="0"/>
              <a:t>例如</a:t>
            </a:r>
            <a:r>
              <a:rPr lang="zh-TW" altLang="en-US" dirty="0"/>
              <a:t>將</a:t>
            </a:r>
            <a:r>
              <a:rPr lang="en-US" altLang="zh-TW" dirty="0"/>
              <a:t>file1.txt</a:t>
            </a:r>
            <a:r>
              <a:rPr lang="zh-TW" altLang="en-US" dirty="0"/>
              <a:t>改名為 </a:t>
            </a:r>
            <a:r>
              <a:rPr lang="en-US" altLang="zh-TW" dirty="0"/>
              <a:t>.file1.txt </a:t>
            </a:r>
            <a:r>
              <a:rPr lang="zh-TW" altLang="en-US" dirty="0"/>
              <a:t>就變成隱藏檔</a:t>
            </a:r>
          </a:p>
          <a:p>
            <a:pPr lvl="1"/>
            <a:r>
              <a:rPr lang="en-US" altLang="zh-TW" dirty="0" smtClean="0"/>
              <a:t>mv file1.txt  .file1.txt</a:t>
            </a:r>
          </a:p>
          <a:p>
            <a:pPr lvl="1"/>
            <a:r>
              <a:rPr lang="en-US" altLang="zh-TW" dirty="0" smtClean="0"/>
              <a:t>ls   	</a:t>
            </a:r>
            <a:r>
              <a:rPr lang="en-US" altLang="zh-TW" dirty="0" smtClean="0">
                <a:solidFill>
                  <a:srgbClr val="00B050"/>
                </a:solidFill>
              </a:rPr>
              <a:t>#</a:t>
            </a:r>
            <a:r>
              <a:rPr lang="zh-TW" altLang="en-US" dirty="0" smtClean="0">
                <a:solidFill>
                  <a:srgbClr val="00B050"/>
                </a:solidFill>
              </a:rPr>
              <a:t>看不到隱藏檔</a:t>
            </a:r>
            <a:r>
              <a:rPr lang="en-US" altLang="zh-TW" dirty="0" smtClean="0">
                <a:solidFill>
                  <a:srgbClr val="00B050"/>
                </a:solidFill>
              </a:rPr>
              <a:t>/</a:t>
            </a:r>
            <a:r>
              <a:rPr lang="zh-TW" altLang="en-US" dirty="0" smtClean="0">
                <a:solidFill>
                  <a:srgbClr val="00B050"/>
                </a:solidFill>
              </a:rPr>
              <a:t>目錄</a:t>
            </a:r>
            <a:endParaRPr lang="en-US" altLang="zh-TW" dirty="0" smtClean="0">
              <a:solidFill>
                <a:srgbClr val="00B050"/>
              </a:solidFill>
            </a:endParaRPr>
          </a:p>
          <a:p>
            <a:pPr lvl="1"/>
            <a:r>
              <a:rPr lang="en-US" altLang="zh-TW" dirty="0" smtClean="0"/>
              <a:t>ls -a	</a:t>
            </a:r>
            <a:r>
              <a:rPr lang="en-US" altLang="zh-TW" dirty="0" smtClean="0">
                <a:solidFill>
                  <a:srgbClr val="00B050"/>
                </a:solidFill>
              </a:rPr>
              <a:t>#</a:t>
            </a:r>
            <a:r>
              <a:rPr lang="zh-TW" altLang="en-US" dirty="0" smtClean="0">
                <a:solidFill>
                  <a:srgbClr val="00B050"/>
                </a:solidFill>
              </a:rPr>
              <a:t>看到所有檔案</a:t>
            </a:r>
            <a:r>
              <a:rPr lang="en-US" altLang="zh-TW" dirty="0" smtClean="0">
                <a:solidFill>
                  <a:srgbClr val="00B050"/>
                </a:solidFill>
              </a:rPr>
              <a:t>/</a:t>
            </a:r>
            <a:r>
              <a:rPr lang="zh-TW" altLang="en-US" dirty="0" smtClean="0">
                <a:solidFill>
                  <a:srgbClr val="00B050"/>
                </a:solidFill>
              </a:rPr>
              <a:t>目錄</a:t>
            </a:r>
            <a:endParaRPr lang="zh-TW" altLang="en-US" dirty="0">
              <a:solidFill>
                <a:srgbClr val="00B050"/>
              </a:solidFill>
            </a:endParaRPr>
          </a:p>
        </p:txBody>
      </p:sp>
    </p:spTree>
    <p:extLst>
      <p:ext uri="{BB962C8B-B14F-4D97-AF65-F5344CB8AC3E}">
        <p14:creationId xmlns:p14="http://schemas.microsoft.com/office/powerpoint/2010/main" val="265763777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smtClean="0"/>
              <a:t>顯示檔案內容</a:t>
            </a:r>
            <a:r>
              <a:rPr lang="en-US" altLang="zh-TW" dirty="0" smtClean="0"/>
              <a:t>(cat / tac / </a:t>
            </a:r>
            <a:r>
              <a:rPr lang="en-US" altLang="zh-TW" dirty="0" err="1" smtClean="0"/>
              <a:t>nl</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65</a:t>
            </a:fld>
            <a:endParaRPr lang="zh-TW" altLang="en-US"/>
          </a:p>
        </p:txBody>
      </p:sp>
      <p:sp>
        <p:nvSpPr>
          <p:cNvPr id="2" name="內容版面配置區 1"/>
          <p:cNvSpPr>
            <a:spLocks noGrp="1"/>
          </p:cNvSpPr>
          <p:nvPr>
            <p:ph sz="quarter" idx="1"/>
          </p:nvPr>
        </p:nvSpPr>
        <p:spPr>
          <a:xfrm>
            <a:off x="467544" y="1219200"/>
            <a:ext cx="8229600" cy="4937760"/>
          </a:xfrm>
        </p:spPr>
        <p:txBody>
          <a:bodyPr>
            <a:normAutofit/>
          </a:bodyPr>
          <a:lstStyle/>
          <a:p>
            <a:r>
              <a:rPr lang="en-US" altLang="zh-TW" dirty="0" smtClean="0"/>
              <a:t>cat</a:t>
            </a:r>
            <a:r>
              <a:rPr lang="zh-TW" altLang="en-US" dirty="0" smtClean="0"/>
              <a:t>  檔案</a:t>
            </a:r>
            <a:r>
              <a:rPr lang="en-US" altLang="zh-TW" dirty="0" smtClean="0"/>
              <a:t>	  </a:t>
            </a:r>
            <a:r>
              <a:rPr lang="en-US" altLang="zh-TW" dirty="0" smtClean="0">
                <a:solidFill>
                  <a:srgbClr val="00B050"/>
                </a:solidFill>
              </a:rPr>
              <a:t>#concatenate</a:t>
            </a:r>
          </a:p>
          <a:p>
            <a:pPr lvl="1"/>
            <a:endParaRPr lang="en-US" altLang="zh-TW" dirty="0" smtClean="0"/>
          </a:p>
          <a:p>
            <a:pPr lvl="1"/>
            <a:endParaRPr lang="en-US" altLang="zh-TW" dirty="0"/>
          </a:p>
          <a:p>
            <a:pPr lvl="1"/>
            <a:endParaRPr lang="en-US" altLang="zh-TW" dirty="0" smtClean="0"/>
          </a:p>
          <a:p>
            <a:pPr lvl="1"/>
            <a:endParaRPr lang="en-US" altLang="zh-TW" dirty="0" smtClean="0"/>
          </a:p>
          <a:p>
            <a:pPr lvl="1"/>
            <a:r>
              <a:rPr lang="en-US" altLang="zh-TW" dirty="0" smtClean="0"/>
              <a:t>cat</a:t>
            </a:r>
            <a:r>
              <a:rPr lang="zh-TW" altLang="en-US" dirty="0" smtClean="0"/>
              <a:t>也可以用來顯示</a:t>
            </a:r>
            <a:r>
              <a:rPr lang="en-US" altLang="zh-TW" dirty="0" smtClean="0"/>
              <a:t>”</a:t>
            </a:r>
            <a:r>
              <a:rPr lang="zh-TW" altLang="en-US" dirty="0" smtClean="0"/>
              <a:t>從鍵盤輸入的內容</a:t>
            </a:r>
            <a:r>
              <a:rPr lang="en-US" altLang="zh-TW" dirty="0" smtClean="0"/>
              <a:t>”</a:t>
            </a:r>
            <a:r>
              <a:rPr lang="zh-TW" altLang="en-US" dirty="0" smtClean="0"/>
              <a:t> </a:t>
            </a:r>
            <a:endParaRPr lang="en-US" altLang="zh-TW" dirty="0" smtClean="0"/>
          </a:p>
          <a:p>
            <a:pPr lvl="2"/>
            <a:r>
              <a:rPr lang="zh-TW" altLang="en-US" dirty="0" smtClean="0"/>
              <a:t>執行</a:t>
            </a:r>
            <a:r>
              <a:rPr lang="en-US" altLang="zh-TW" dirty="0" smtClean="0"/>
              <a:t>cat</a:t>
            </a:r>
            <a:r>
              <a:rPr lang="zh-TW" altLang="en-US" dirty="0" smtClean="0"/>
              <a:t>，然後輸入字串</a:t>
            </a:r>
            <a:r>
              <a:rPr lang="en-US" altLang="zh-TW" dirty="0" smtClean="0"/>
              <a:t>(</a:t>
            </a:r>
            <a:r>
              <a:rPr lang="zh-TW" altLang="en-US" dirty="0" smtClean="0"/>
              <a:t>可多行</a:t>
            </a:r>
            <a:r>
              <a:rPr lang="en-US" altLang="zh-TW" dirty="0" smtClean="0"/>
              <a:t>)</a:t>
            </a:r>
            <a:r>
              <a:rPr lang="zh-TW" altLang="en-US" dirty="0" smtClean="0"/>
              <a:t>，按下</a:t>
            </a:r>
            <a:r>
              <a:rPr lang="en-US" altLang="zh-TW" dirty="0" smtClean="0"/>
              <a:t>Ctrl</a:t>
            </a:r>
            <a:r>
              <a:rPr lang="zh-TW" altLang="en-US" dirty="0" smtClean="0"/>
              <a:t> </a:t>
            </a:r>
            <a:r>
              <a:rPr lang="en-US" altLang="zh-TW" dirty="0" smtClean="0"/>
              <a:t>d</a:t>
            </a:r>
            <a:r>
              <a:rPr lang="zh-TW" altLang="en-US" dirty="0" smtClean="0"/>
              <a:t>以送出結束符號</a:t>
            </a:r>
            <a:endParaRPr lang="en-US" altLang="zh-TW" dirty="0" smtClean="0"/>
          </a:p>
          <a:p>
            <a:r>
              <a:rPr lang="en-US" altLang="zh-TW" dirty="0" smtClean="0"/>
              <a:t>tac</a:t>
            </a:r>
            <a:r>
              <a:rPr lang="zh-TW" altLang="en-US" dirty="0" smtClean="0"/>
              <a:t>  檔案</a:t>
            </a:r>
            <a:r>
              <a:rPr lang="en-US" altLang="zh-TW" dirty="0" smtClean="0"/>
              <a:t>	</a:t>
            </a:r>
            <a:r>
              <a:rPr lang="en-US" altLang="zh-TW" dirty="0" smtClean="0">
                <a:solidFill>
                  <a:srgbClr val="00B050"/>
                </a:solidFill>
              </a:rPr>
              <a:t>#</a:t>
            </a:r>
            <a:r>
              <a:rPr lang="zh-TW" altLang="en-US" dirty="0" smtClean="0">
                <a:solidFill>
                  <a:srgbClr val="00B050"/>
                </a:solidFill>
              </a:rPr>
              <a:t>反向</a:t>
            </a:r>
            <a:r>
              <a:rPr lang="zh-TW" altLang="zh-TW" dirty="0" smtClean="0">
                <a:solidFill>
                  <a:srgbClr val="00B050"/>
                </a:solidFill>
              </a:rPr>
              <a:t>顯示</a:t>
            </a:r>
            <a:endParaRPr lang="en-US" altLang="zh-TW" dirty="0" smtClean="0">
              <a:solidFill>
                <a:srgbClr val="00B050"/>
              </a:solidFill>
            </a:endParaRPr>
          </a:p>
          <a:p>
            <a:pPr lvl="1"/>
            <a:r>
              <a:rPr lang="en-US" altLang="zh-TW" dirty="0" smtClean="0"/>
              <a:t>tac</a:t>
            </a:r>
            <a:r>
              <a:rPr lang="zh-TW" altLang="en-US" dirty="0" smtClean="0"/>
              <a:t> </a:t>
            </a:r>
            <a:r>
              <a:rPr lang="en-US" altLang="zh-TW" dirty="0" smtClean="0"/>
              <a:t>file1	</a:t>
            </a:r>
          </a:p>
          <a:p>
            <a:r>
              <a:rPr lang="en-US" altLang="zh-TW" dirty="0" err="1" smtClean="0"/>
              <a:t>nl</a:t>
            </a:r>
            <a:r>
              <a:rPr lang="en-US" altLang="zh-TW" dirty="0" smtClean="0"/>
              <a:t> </a:t>
            </a:r>
            <a:r>
              <a:rPr lang="zh-TW" altLang="en-US" dirty="0" smtClean="0"/>
              <a:t>檔案</a:t>
            </a:r>
            <a:r>
              <a:rPr lang="en-US" altLang="zh-TW" dirty="0" smtClean="0"/>
              <a:t>	</a:t>
            </a:r>
            <a:r>
              <a:rPr lang="en-US" altLang="zh-TW" dirty="0" smtClean="0">
                <a:solidFill>
                  <a:srgbClr val="00B050"/>
                </a:solidFill>
              </a:rPr>
              <a:t>#</a:t>
            </a:r>
            <a:r>
              <a:rPr lang="zh-TW" altLang="en-US" dirty="0" smtClean="0">
                <a:solidFill>
                  <a:srgbClr val="00B050"/>
                </a:solidFill>
              </a:rPr>
              <a:t>顯示行號 </a:t>
            </a:r>
            <a:r>
              <a:rPr lang="en-US" altLang="zh-TW" dirty="0" smtClean="0">
                <a:solidFill>
                  <a:srgbClr val="00B050"/>
                </a:solidFill>
              </a:rPr>
              <a:t>(</a:t>
            </a:r>
            <a:r>
              <a:rPr lang="zh-TW" altLang="en-US" dirty="0" smtClean="0">
                <a:solidFill>
                  <a:srgbClr val="00B050"/>
                </a:solidFill>
              </a:rPr>
              <a:t>效果同</a:t>
            </a:r>
            <a:r>
              <a:rPr lang="en-US" altLang="zh-TW" dirty="0" smtClean="0">
                <a:solidFill>
                  <a:srgbClr val="00B050"/>
                </a:solidFill>
              </a:rPr>
              <a:t>cat -b)</a:t>
            </a:r>
            <a:r>
              <a:rPr lang="zh-TW" altLang="en-US" dirty="0" smtClean="0">
                <a:solidFill>
                  <a:srgbClr val="00B050"/>
                </a:solidFill>
              </a:rPr>
              <a:t> </a:t>
            </a:r>
            <a:endParaRPr lang="en-US" altLang="zh-TW" dirty="0" smtClean="0">
              <a:solidFill>
                <a:srgbClr val="00B050"/>
              </a:solidFill>
            </a:endParaRPr>
          </a:p>
          <a:p>
            <a:pPr lvl="1"/>
            <a:r>
              <a:rPr lang="en-US" altLang="zh-TW" dirty="0" err="1" smtClean="0"/>
              <a:t>nl</a:t>
            </a:r>
            <a:r>
              <a:rPr lang="en-US" altLang="zh-TW" dirty="0" smtClean="0"/>
              <a:t> file1</a:t>
            </a:r>
            <a:endParaRPr lang="en-US" altLang="zh-TW" dirty="0"/>
          </a:p>
        </p:txBody>
      </p:sp>
      <p:graphicFrame>
        <p:nvGraphicFramePr>
          <p:cNvPr id="5" name="表格 4"/>
          <p:cNvGraphicFramePr>
            <a:graphicFrameLocks noGrp="1"/>
          </p:cNvGraphicFramePr>
          <p:nvPr>
            <p:extLst>
              <p:ext uri="{D42A27DB-BD31-4B8C-83A1-F6EECF244321}">
                <p14:modId xmlns:p14="http://schemas.microsoft.com/office/powerpoint/2010/main" val="1629360573"/>
              </p:ext>
            </p:extLst>
          </p:nvPr>
        </p:nvGraphicFramePr>
        <p:xfrm>
          <a:off x="971600" y="1729616"/>
          <a:ext cx="5852160" cy="1483360"/>
        </p:xfrm>
        <a:graphic>
          <a:graphicData uri="http://schemas.openxmlformats.org/drawingml/2006/table">
            <a:tbl>
              <a:tblPr firstRow="1" bandRow="1">
                <a:tableStyleId>{69012ECD-51FC-41F1-AA8D-1B2483CD663E}</a:tableStyleId>
              </a:tblPr>
              <a:tblGrid>
                <a:gridCol w="1490980">
                  <a:extLst>
                    <a:ext uri="{9D8B030D-6E8A-4147-A177-3AD203B41FA5}">
                      <a16:colId xmlns="" xmlns:a16="http://schemas.microsoft.com/office/drawing/2014/main" val="20000"/>
                    </a:ext>
                  </a:extLst>
                </a:gridCol>
                <a:gridCol w="4361180">
                  <a:extLst>
                    <a:ext uri="{9D8B030D-6E8A-4147-A177-3AD203B41FA5}">
                      <a16:colId xmlns="" xmlns:a16="http://schemas.microsoft.com/office/drawing/2014/main" val="20001"/>
                    </a:ext>
                  </a:extLst>
                </a:gridCol>
              </a:tblGrid>
              <a:tr h="370840">
                <a:tc>
                  <a:txBody>
                    <a:bodyPr/>
                    <a:lstStyle/>
                    <a:p>
                      <a:r>
                        <a:rPr lang="zh-TW" altLang="en-US" sz="1600" dirty="0" smtClean="0"/>
                        <a:t>指令範例</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說明</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370840">
                <a:tc>
                  <a:txBody>
                    <a:bodyPr/>
                    <a:lstStyle/>
                    <a:p>
                      <a:r>
                        <a:rPr lang="en-US" altLang="zh-TW" sz="1600" dirty="0" smtClean="0"/>
                        <a:t>cat  file1</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zh-TW" sz="1600" dirty="0" smtClean="0"/>
                        <a:t>顯示</a:t>
                      </a:r>
                      <a:r>
                        <a:rPr lang="en-US" altLang="zh-TW" sz="1600" dirty="0" smtClean="0"/>
                        <a:t>file1</a:t>
                      </a:r>
                      <a:r>
                        <a:rPr lang="zh-TW" altLang="zh-TW" sz="1600" dirty="0" smtClean="0"/>
                        <a:t>內容</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370840">
                <a:tc>
                  <a:txBody>
                    <a:bodyPr/>
                    <a:lstStyle/>
                    <a:p>
                      <a:r>
                        <a:rPr lang="en-US" altLang="zh-TW" sz="1600" dirty="0" smtClean="0"/>
                        <a:t>cat  -b  file1 </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會顯示</a:t>
                      </a:r>
                      <a:r>
                        <a:rPr lang="zh-TW" altLang="zh-TW" sz="1600" dirty="0" smtClean="0"/>
                        <a:t>行號，僅針對非空白行做行號顯示</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370840">
                <a:tc>
                  <a:txBody>
                    <a:bodyPr/>
                    <a:lstStyle/>
                    <a:p>
                      <a:r>
                        <a:rPr lang="en-US" altLang="zh-TW" sz="1600" dirty="0" smtClean="0"/>
                        <a:t>cat  -n  file1</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會顯示</a:t>
                      </a:r>
                      <a:r>
                        <a:rPr lang="zh-TW" altLang="zh-TW" sz="1600" dirty="0" smtClean="0"/>
                        <a:t>行號，連同空白行也會有行號</a:t>
                      </a:r>
                      <a:endParaRPr lang="en-US" altLang="zh-TW" sz="16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286941682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顯示檔案頭尾內容</a:t>
            </a:r>
            <a:r>
              <a:rPr lang="en-US" altLang="zh-TW" smtClean="0"/>
              <a:t>(head / tail)</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66</a:t>
            </a:fld>
            <a:endParaRPr lang="zh-TW" altLang="en-US"/>
          </a:p>
        </p:txBody>
      </p:sp>
      <p:sp>
        <p:nvSpPr>
          <p:cNvPr id="3" name="內容版面配置區 2"/>
          <p:cNvSpPr>
            <a:spLocks noGrp="1"/>
          </p:cNvSpPr>
          <p:nvPr>
            <p:ph sz="quarter" idx="1"/>
          </p:nvPr>
        </p:nvSpPr>
        <p:spPr/>
        <p:txBody>
          <a:bodyPr/>
          <a:lstStyle/>
          <a:p>
            <a:r>
              <a:rPr lang="en-US" altLang="zh-TW" dirty="0" smtClean="0"/>
              <a:t>head</a:t>
            </a:r>
            <a:r>
              <a:rPr lang="zh-TW" altLang="en-US" dirty="0" smtClean="0"/>
              <a:t> 檔案</a:t>
            </a:r>
            <a:r>
              <a:rPr lang="en-US" altLang="zh-TW" dirty="0" smtClean="0"/>
              <a:t>	  </a:t>
            </a:r>
            <a:r>
              <a:rPr lang="en-US" altLang="zh-TW" dirty="0" smtClean="0">
                <a:solidFill>
                  <a:srgbClr val="00B050"/>
                </a:solidFill>
              </a:rPr>
              <a:t>#</a:t>
            </a:r>
            <a:r>
              <a:rPr lang="zh-TW" altLang="en-US" dirty="0" smtClean="0">
                <a:solidFill>
                  <a:srgbClr val="00B050"/>
                </a:solidFill>
              </a:rPr>
              <a:t>顯示檔案</a:t>
            </a:r>
            <a:r>
              <a:rPr lang="zh-TW" altLang="zh-TW" dirty="0" smtClean="0">
                <a:solidFill>
                  <a:srgbClr val="00B050"/>
                </a:solidFill>
              </a:rPr>
              <a:t>指定的前面行數</a:t>
            </a:r>
            <a:endParaRPr lang="en-US" altLang="zh-TW" dirty="0" smtClean="0">
              <a:solidFill>
                <a:srgbClr val="00B050"/>
              </a:solidFill>
            </a:endParaRPr>
          </a:p>
          <a:p>
            <a:endParaRPr lang="en-US" altLang="zh-TW" dirty="0" smtClean="0"/>
          </a:p>
          <a:p>
            <a:endParaRPr lang="en-US" altLang="zh-TW" dirty="0"/>
          </a:p>
          <a:p>
            <a:pPr lvl="1"/>
            <a:endParaRPr lang="en-US" altLang="zh-TW" dirty="0" smtClean="0"/>
          </a:p>
          <a:p>
            <a:pPr lvl="1"/>
            <a:endParaRPr lang="en-US" altLang="zh-TW" dirty="0" smtClean="0"/>
          </a:p>
          <a:p>
            <a:r>
              <a:rPr lang="en-US" altLang="zh-TW" dirty="0" smtClean="0"/>
              <a:t>tail</a:t>
            </a:r>
            <a:r>
              <a:rPr lang="zh-TW" altLang="en-US" dirty="0" smtClean="0"/>
              <a:t> 檔案</a:t>
            </a:r>
            <a:r>
              <a:rPr lang="en-US" altLang="zh-TW" dirty="0" smtClean="0"/>
              <a:t>	</a:t>
            </a:r>
            <a:r>
              <a:rPr lang="zh-TW" altLang="en-US" dirty="0" smtClean="0"/>
              <a:t> </a:t>
            </a:r>
            <a:r>
              <a:rPr lang="en-US" altLang="zh-TW" dirty="0" smtClean="0">
                <a:solidFill>
                  <a:srgbClr val="00B050"/>
                </a:solidFill>
              </a:rPr>
              <a:t>#</a:t>
            </a:r>
            <a:r>
              <a:rPr lang="zh-TW" altLang="en-US" dirty="0" smtClean="0">
                <a:solidFill>
                  <a:srgbClr val="00B050"/>
                </a:solidFill>
              </a:rPr>
              <a:t>顯示檔案的最後幾行</a:t>
            </a:r>
            <a:endParaRPr lang="en-US" altLang="zh-TW" dirty="0" smtClean="0">
              <a:solidFill>
                <a:srgbClr val="00B050"/>
              </a:solidFill>
            </a:endParaRPr>
          </a:p>
          <a:p>
            <a:endParaRPr lang="zh-TW" altLang="en-US" dirty="0"/>
          </a:p>
        </p:txBody>
      </p:sp>
      <p:graphicFrame>
        <p:nvGraphicFramePr>
          <p:cNvPr id="5" name="表格 4"/>
          <p:cNvGraphicFramePr>
            <a:graphicFrameLocks noGrp="1"/>
          </p:cNvGraphicFramePr>
          <p:nvPr>
            <p:extLst>
              <p:ext uri="{D42A27DB-BD31-4B8C-83A1-F6EECF244321}">
                <p14:modId xmlns:p14="http://schemas.microsoft.com/office/powerpoint/2010/main" val="3501429922"/>
              </p:ext>
            </p:extLst>
          </p:nvPr>
        </p:nvGraphicFramePr>
        <p:xfrm>
          <a:off x="955213" y="1801624"/>
          <a:ext cx="4840923" cy="1483360"/>
        </p:xfrm>
        <a:graphic>
          <a:graphicData uri="http://schemas.openxmlformats.org/drawingml/2006/table">
            <a:tbl>
              <a:tblPr firstRow="1" bandRow="1">
                <a:tableStyleId>{69012ECD-51FC-41F1-AA8D-1B2483CD663E}</a:tableStyleId>
              </a:tblPr>
              <a:tblGrid>
                <a:gridCol w="1937068">
                  <a:extLst>
                    <a:ext uri="{9D8B030D-6E8A-4147-A177-3AD203B41FA5}">
                      <a16:colId xmlns="" xmlns:a16="http://schemas.microsoft.com/office/drawing/2014/main" val="20000"/>
                    </a:ext>
                  </a:extLst>
                </a:gridCol>
                <a:gridCol w="2903855">
                  <a:extLst>
                    <a:ext uri="{9D8B030D-6E8A-4147-A177-3AD203B41FA5}">
                      <a16:colId xmlns="" xmlns:a16="http://schemas.microsoft.com/office/drawing/2014/main" val="20001"/>
                    </a:ext>
                  </a:extLst>
                </a:gridCol>
              </a:tblGrid>
              <a:tr h="370840">
                <a:tc>
                  <a:txBody>
                    <a:bodyPr/>
                    <a:lstStyle/>
                    <a:p>
                      <a:r>
                        <a:rPr lang="zh-TW" altLang="en-US" sz="1600" dirty="0" smtClean="0"/>
                        <a:t>指令範例</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說明</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370840">
                <a:tc>
                  <a:txBody>
                    <a:bodyPr/>
                    <a:lstStyle/>
                    <a:p>
                      <a:r>
                        <a:rPr lang="en-US" altLang="zh-TW" sz="1600" dirty="0" smtClean="0"/>
                        <a:t>head  file1 </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預設會顯示前</a:t>
                      </a:r>
                      <a:r>
                        <a:rPr lang="en-US" altLang="zh-TW" sz="1600" dirty="0" smtClean="0"/>
                        <a:t>10</a:t>
                      </a:r>
                      <a:r>
                        <a:rPr lang="zh-TW" altLang="en-US" sz="1600" dirty="0" smtClean="0"/>
                        <a:t>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370840">
                <a:tc>
                  <a:txBody>
                    <a:bodyPr/>
                    <a:lstStyle/>
                    <a:p>
                      <a:r>
                        <a:rPr lang="en-US" altLang="zh-TW" sz="1600" dirty="0" smtClean="0"/>
                        <a:t>head </a:t>
                      </a:r>
                      <a:r>
                        <a:rPr lang="zh-TW" altLang="en-US" sz="1600" dirty="0" smtClean="0"/>
                        <a:t> </a:t>
                      </a:r>
                      <a:r>
                        <a:rPr lang="en-US" altLang="zh-TW" sz="1600" dirty="0" smtClean="0"/>
                        <a:t>-n  20  file1</a:t>
                      </a:r>
                      <a:r>
                        <a:rPr lang="zh-TW" altLang="en-US" sz="1600" dirty="0" smtClean="0"/>
                        <a:t> </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顯示前</a:t>
                      </a:r>
                      <a:r>
                        <a:rPr lang="en-US" altLang="zh-TW" sz="1600" dirty="0" smtClean="0"/>
                        <a:t>20</a:t>
                      </a:r>
                      <a:r>
                        <a:rPr lang="zh-TW" altLang="en-US" sz="1600" dirty="0" smtClean="0"/>
                        <a:t>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370840">
                <a:tc>
                  <a:txBody>
                    <a:bodyPr/>
                    <a:lstStyle/>
                    <a:p>
                      <a:r>
                        <a:rPr lang="en-US" altLang="zh-TW" sz="1600" dirty="0" smtClean="0"/>
                        <a:t>head </a:t>
                      </a:r>
                      <a:r>
                        <a:rPr lang="zh-TW" altLang="en-US" sz="1600" dirty="0" smtClean="0"/>
                        <a:t> </a:t>
                      </a:r>
                      <a:r>
                        <a:rPr lang="en-US" altLang="zh-TW" sz="1600" dirty="0" smtClean="0"/>
                        <a:t>-n  -40  file1</a:t>
                      </a:r>
                      <a:r>
                        <a:rPr lang="zh-TW" altLang="en-US" sz="1600" dirty="0" smtClean="0"/>
                        <a:t> </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顯示除了最後</a:t>
                      </a:r>
                      <a:r>
                        <a:rPr lang="en-US" altLang="zh-TW" sz="1600" dirty="0" smtClean="0"/>
                        <a:t>40</a:t>
                      </a:r>
                      <a:r>
                        <a:rPr lang="zh-TW" altLang="en-US" sz="1600" dirty="0" smtClean="0"/>
                        <a:t>行外的所有行</a:t>
                      </a:r>
                      <a:endParaRPr lang="en-US" altLang="zh-TW" sz="16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2211794277"/>
              </p:ext>
            </p:extLst>
          </p:nvPr>
        </p:nvGraphicFramePr>
        <p:xfrm>
          <a:off x="971600" y="4077072"/>
          <a:ext cx="4840923" cy="1447800"/>
        </p:xfrm>
        <a:graphic>
          <a:graphicData uri="http://schemas.openxmlformats.org/drawingml/2006/table">
            <a:tbl>
              <a:tblPr firstRow="1" bandRow="1">
                <a:tableStyleId>{69012ECD-51FC-41F1-AA8D-1B2483CD663E}</a:tableStyleId>
              </a:tblPr>
              <a:tblGrid>
                <a:gridCol w="1937068">
                  <a:extLst>
                    <a:ext uri="{9D8B030D-6E8A-4147-A177-3AD203B41FA5}">
                      <a16:colId xmlns="" xmlns:a16="http://schemas.microsoft.com/office/drawing/2014/main" val="20000"/>
                    </a:ext>
                  </a:extLst>
                </a:gridCol>
                <a:gridCol w="2903855">
                  <a:extLst>
                    <a:ext uri="{9D8B030D-6E8A-4147-A177-3AD203B41FA5}">
                      <a16:colId xmlns="" xmlns:a16="http://schemas.microsoft.com/office/drawing/2014/main" val="20001"/>
                    </a:ext>
                  </a:extLst>
                </a:gridCol>
              </a:tblGrid>
              <a:tr h="120000">
                <a:tc>
                  <a:txBody>
                    <a:bodyPr/>
                    <a:lstStyle/>
                    <a:p>
                      <a:r>
                        <a:rPr lang="zh-TW" altLang="en-US" sz="1600" dirty="0" smtClean="0"/>
                        <a:t>指令範例</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說明</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370840">
                <a:tc>
                  <a:txBody>
                    <a:bodyPr/>
                    <a:lstStyle/>
                    <a:p>
                      <a:r>
                        <a:rPr lang="en-US" altLang="zh-TW" sz="1600" dirty="0" smtClean="0"/>
                        <a:t>tail  file1</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zh-TW" sz="1600" dirty="0" smtClean="0"/>
                        <a:t>預設顯示末</a:t>
                      </a:r>
                      <a:r>
                        <a:rPr lang="en-US" altLang="zh-TW" sz="1600" dirty="0" smtClean="0"/>
                        <a:t>10</a:t>
                      </a:r>
                      <a:r>
                        <a:rPr lang="zh-TW" altLang="zh-TW" sz="1600" dirty="0" smtClean="0"/>
                        <a:t>行</a:t>
                      </a:r>
                      <a:endParaRPr lang="zh-TW" altLang="en-US" sz="16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370840">
                <a:tc>
                  <a:txBody>
                    <a:bodyPr/>
                    <a:lstStyle/>
                    <a:p>
                      <a:r>
                        <a:rPr lang="en-US" altLang="zh-TW" sz="1600" dirty="0" smtClean="0"/>
                        <a:t>tail  -n  20  file1</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顯示末</a:t>
                      </a:r>
                      <a:r>
                        <a:rPr lang="en-US" altLang="zh-TW" sz="1600" dirty="0" smtClean="0"/>
                        <a:t>20</a:t>
                      </a:r>
                      <a:r>
                        <a:rPr lang="zh-TW" altLang="en-US" sz="1600" dirty="0" smtClean="0"/>
                        <a:t>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370840">
                <a:tc>
                  <a:txBody>
                    <a:bodyPr/>
                    <a:lstStyle/>
                    <a:p>
                      <a:r>
                        <a:rPr lang="en-US" altLang="zh-TW" sz="1600" dirty="0" smtClean="0"/>
                        <a:t>tail  -n  +50  file1</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顯示除開頭</a:t>
                      </a:r>
                      <a:r>
                        <a:rPr lang="en-US" altLang="zh-TW" sz="1600" dirty="0" smtClean="0"/>
                        <a:t>50</a:t>
                      </a:r>
                      <a:r>
                        <a:rPr lang="zh-TW" altLang="en-US" sz="1600" dirty="0" smtClean="0"/>
                        <a:t>行外的所有行數</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298961754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smtClean="0"/>
              <a:t>分頁顯示檔案內容 </a:t>
            </a:r>
            <a:r>
              <a:rPr lang="en-US" altLang="zh-TW" smtClean="0"/>
              <a:t>(more / less)</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67</a:t>
            </a:fld>
            <a:endParaRPr lang="zh-TW" altLang="en-US"/>
          </a:p>
        </p:txBody>
      </p:sp>
      <p:sp>
        <p:nvSpPr>
          <p:cNvPr id="2" name="內容版面配置區 1"/>
          <p:cNvSpPr>
            <a:spLocks noGrp="1"/>
          </p:cNvSpPr>
          <p:nvPr>
            <p:ph sz="quarter" idx="1"/>
          </p:nvPr>
        </p:nvSpPr>
        <p:spPr/>
        <p:txBody>
          <a:bodyPr/>
          <a:lstStyle/>
          <a:p>
            <a:r>
              <a:rPr lang="en-US" altLang="zh-TW" dirty="0" smtClean="0"/>
              <a:t>more </a:t>
            </a:r>
            <a:r>
              <a:rPr lang="zh-TW" altLang="en-US" dirty="0" smtClean="0"/>
              <a:t>檔案</a:t>
            </a:r>
            <a:r>
              <a:rPr lang="en-US" altLang="zh-TW" dirty="0" smtClean="0"/>
              <a:t>	</a:t>
            </a:r>
          </a:p>
          <a:p>
            <a:r>
              <a:rPr lang="en-US" altLang="zh-TW" dirty="0" smtClean="0"/>
              <a:t>less </a:t>
            </a:r>
            <a:r>
              <a:rPr lang="zh-TW" altLang="en-US" dirty="0" smtClean="0"/>
              <a:t>檔案</a:t>
            </a:r>
            <a:r>
              <a:rPr lang="en-US" altLang="zh-TW" dirty="0" smtClean="0"/>
              <a:t>		</a:t>
            </a:r>
          </a:p>
          <a:p>
            <a:pPr lvl="1"/>
            <a:endParaRPr lang="zh-TW" altLang="en-US" dirty="0"/>
          </a:p>
        </p:txBody>
      </p:sp>
      <p:graphicFrame>
        <p:nvGraphicFramePr>
          <p:cNvPr id="5" name="表格 4"/>
          <p:cNvGraphicFramePr>
            <a:graphicFrameLocks noGrp="1"/>
          </p:cNvGraphicFramePr>
          <p:nvPr>
            <p:extLst>
              <p:ext uri="{D42A27DB-BD31-4B8C-83A1-F6EECF244321}">
                <p14:modId xmlns:p14="http://schemas.microsoft.com/office/powerpoint/2010/main" val="1612933236"/>
              </p:ext>
            </p:extLst>
          </p:nvPr>
        </p:nvGraphicFramePr>
        <p:xfrm>
          <a:off x="1907704" y="2276872"/>
          <a:ext cx="4896695" cy="4079240"/>
        </p:xfrm>
        <a:graphic>
          <a:graphicData uri="http://schemas.openxmlformats.org/drawingml/2006/table">
            <a:tbl>
              <a:tblPr firstRow="1" bandRow="1">
                <a:tableStyleId>{72833802-FEF1-4C79-8D5D-14CF1EAF98D9}</a:tableStyleId>
              </a:tblPr>
              <a:tblGrid>
                <a:gridCol w="1230630">
                  <a:extLst>
                    <a:ext uri="{9D8B030D-6E8A-4147-A177-3AD203B41FA5}">
                      <a16:colId xmlns="" xmlns:a16="http://schemas.microsoft.com/office/drawing/2014/main" val="20000"/>
                    </a:ext>
                  </a:extLst>
                </a:gridCol>
                <a:gridCol w="3666065">
                  <a:extLst>
                    <a:ext uri="{9D8B030D-6E8A-4147-A177-3AD203B41FA5}">
                      <a16:colId xmlns="" xmlns:a16="http://schemas.microsoft.com/office/drawing/2014/main" val="20001"/>
                    </a:ext>
                  </a:extLst>
                </a:gridCol>
              </a:tblGrid>
              <a:tr h="370840">
                <a:tc>
                  <a:txBody>
                    <a:bodyPr/>
                    <a:lstStyle/>
                    <a:p>
                      <a:r>
                        <a:rPr lang="zh-TW" altLang="en-US" sz="1600" dirty="0" smtClean="0"/>
                        <a:t>按鍵</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說明</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370840">
                <a:tc>
                  <a:txBody>
                    <a:bodyPr/>
                    <a:lstStyle/>
                    <a:p>
                      <a:pPr algn="ctr"/>
                      <a:r>
                        <a:rPr lang="en-US" altLang="zh-TW" sz="1600" dirty="0" smtClean="0"/>
                        <a:t>Enter</a:t>
                      </a:r>
                      <a:r>
                        <a:rPr lang="zh-TW" altLang="en-US" sz="1600" dirty="0" smtClean="0"/>
                        <a:t> </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zh-TW" sz="1600" dirty="0" smtClean="0"/>
                        <a:t>向下翻一行</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370840">
                <a:tc>
                  <a:txBody>
                    <a:bodyPr/>
                    <a:lstStyle/>
                    <a:p>
                      <a:pPr algn="ctr"/>
                      <a:r>
                        <a:rPr lang="zh-TW" altLang="zh-TW" sz="1600" dirty="0" smtClean="0"/>
                        <a:t>空白鍵</a:t>
                      </a:r>
                      <a:r>
                        <a:rPr lang="zh-TW" altLang="en-US" sz="1600" dirty="0" smtClean="0"/>
                        <a:t> </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zh-TW" sz="1600" dirty="0" smtClean="0"/>
                        <a:t>向下翻一頁</a:t>
                      </a:r>
                      <a:endParaRPr lang="en-US" altLang="zh-TW" sz="16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370840">
                <a:tc>
                  <a:txBody>
                    <a:bodyPr/>
                    <a:lstStyle/>
                    <a:p>
                      <a:pPr algn="ctr"/>
                      <a:r>
                        <a:rPr lang="en-US" altLang="zh-TW" sz="1600" dirty="0" smtClean="0"/>
                        <a:t>b</a:t>
                      </a:r>
                      <a:r>
                        <a:rPr lang="zh-TW" altLang="en-US" sz="1600" dirty="0" smtClean="0"/>
                        <a:t> </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zh-TW" sz="1600" dirty="0" smtClean="0"/>
                        <a:t>往回翻</a:t>
                      </a:r>
                      <a:r>
                        <a:rPr lang="zh-TW" altLang="en-US" sz="1600" dirty="0" smtClean="0"/>
                        <a:t>一</a:t>
                      </a:r>
                      <a:r>
                        <a:rPr lang="zh-TW" altLang="zh-TW" sz="1600" dirty="0" smtClean="0"/>
                        <a:t>頁</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370840">
                <a:tc>
                  <a:txBody>
                    <a:bodyPr/>
                    <a:lstStyle/>
                    <a:p>
                      <a:pPr algn="ctr"/>
                      <a:r>
                        <a:rPr lang="en-US" altLang="zh-TW" sz="1600" dirty="0" smtClean="0"/>
                        <a:t>:f</a:t>
                      </a:r>
                      <a:r>
                        <a:rPr lang="zh-TW" altLang="en-US" sz="1600" dirty="0" smtClean="0"/>
                        <a:t> </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顯示出檔名及目前行數</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r h="370840">
                <a:tc>
                  <a:txBody>
                    <a:bodyPr/>
                    <a:lstStyle/>
                    <a:p>
                      <a:pPr algn="ctr"/>
                      <a:r>
                        <a:rPr lang="en-US" altLang="zh-TW" sz="1600" dirty="0" smtClean="0"/>
                        <a:t>q</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立刻結束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5"/>
                  </a:ext>
                </a:extLst>
              </a:tr>
              <a:tr h="370840">
                <a:tc>
                  <a:txBody>
                    <a:bodyPr/>
                    <a:lstStyle/>
                    <a:p>
                      <a:pPr algn="ctr"/>
                      <a:r>
                        <a:rPr lang="en-US" altLang="zh-TW" sz="1600" dirty="0" err="1" smtClean="0"/>
                        <a:t>PageUp</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zh-TW" sz="1600" dirty="0" smtClean="0"/>
                        <a:t>向上</a:t>
                      </a:r>
                      <a:r>
                        <a:rPr lang="en-US" altLang="zh-TW" sz="1600" dirty="0" smtClean="0"/>
                        <a:t>(</a:t>
                      </a:r>
                      <a:r>
                        <a:rPr lang="zh-TW" altLang="en-US" sz="1600" dirty="0" smtClean="0"/>
                        <a:t>下</a:t>
                      </a:r>
                      <a:r>
                        <a:rPr lang="en-US" altLang="zh-TW" sz="1600" dirty="0" smtClean="0"/>
                        <a:t>)</a:t>
                      </a:r>
                      <a:r>
                        <a:rPr lang="zh-TW" altLang="zh-TW" sz="1600" dirty="0" smtClean="0"/>
                        <a:t>翻</a:t>
                      </a:r>
                      <a:r>
                        <a:rPr lang="zh-TW" altLang="en-US" sz="1600" dirty="0" smtClean="0"/>
                        <a:t>一頁</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6"/>
                  </a:ext>
                </a:extLst>
              </a:tr>
              <a:tr h="370840">
                <a:tc>
                  <a:txBody>
                    <a:bodyPr/>
                    <a:lstStyle/>
                    <a:p>
                      <a:pPr algn="ctr"/>
                      <a:r>
                        <a:rPr lang="en-US" altLang="zh-TW" sz="1600" dirty="0" err="1" smtClean="0"/>
                        <a:t>PageDown</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zh-TW" sz="1600" dirty="0" smtClean="0"/>
                        <a:t>向</a:t>
                      </a:r>
                      <a:r>
                        <a:rPr lang="zh-TW" altLang="en-US" sz="1600" dirty="0" smtClean="0"/>
                        <a:t>下</a:t>
                      </a:r>
                      <a:r>
                        <a:rPr lang="zh-TW" altLang="zh-TW" sz="1600" dirty="0" smtClean="0"/>
                        <a:t>翻</a:t>
                      </a:r>
                      <a:r>
                        <a:rPr lang="zh-TW" altLang="en-US" sz="1600" dirty="0" smtClean="0"/>
                        <a:t>一頁</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7"/>
                  </a:ext>
                </a:extLst>
              </a:tr>
              <a:tr h="370840">
                <a:tc>
                  <a:txBody>
                    <a:bodyPr/>
                    <a:lstStyle/>
                    <a:p>
                      <a:pPr algn="ctr"/>
                      <a:r>
                        <a:rPr lang="en-US" altLang="zh-TW" sz="1600" dirty="0" smtClean="0"/>
                        <a:t>/</a:t>
                      </a:r>
                      <a:r>
                        <a:rPr lang="zh-TW" altLang="en-US" sz="1600" dirty="0" smtClean="0"/>
                        <a:t> </a:t>
                      </a:r>
                      <a:r>
                        <a:rPr lang="zh-TW" altLang="zh-TW" sz="1600" dirty="0" smtClean="0"/>
                        <a:t>字串</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zh-TW" sz="1600" dirty="0" smtClean="0"/>
                        <a:t>往後搜尋字串</a:t>
                      </a:r>
                      <a:endParaRPr lang="zh-TW" altLang="en-US" sz="16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8"/>
                  </a:ext>
                </a:extLst>
              </a:tr>
              <a:tr h="370840">
                <a:tc>
                  <a:txBody>
                    <a:bodyPr/>
                    <a:lstStyle/>
                    <a:p>
                      <a:pPr algn="ctr"/>
                      <a:r>
                        <a:rPr lang="en-US" altLang="zh-TW" sz="1600" dirty="0" smtClean="0"/>
                        <a:t>?</a:t>
                      </a:r>
                      <a:r>
                        <a:rPr lang="zh-TW" altLang="en-US" sz="1600" dirty="0" smtClean="0"/>
                        <a:t> </a:t>
                      </a:r>
                      <a:r>
                        <a:rPr lang="zh-TW" altLang="zh-TW" sz="1600" dirty="0" smtClean="0"/>
                        <a:t>字串</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zh-TW" sz="1600" dirty="0" smtClean="0"/>
                        <a:t>往前搜尋字串</a:t>
                      </a:r>
                      <a:endParaRPr lang="zh-TW" altLang="en-US" sz="16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9"/>
                  </a:ext>
                </a:extLst>
              </a:tr>
              <a:tr h="370840">
                <a:tc>
                  <a:txBody>
                    <a:bodyPr/>
                    <a:lstStyle/>
                    <a:p>
                      <a:pPr algn="ctr"/>
                      <a:r>
                        <a:rPr lang="en-US" altLang="zh-TW" sz="1600" dirty="0" smtClean="0"/>
                        <a:t>n</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重複前一個搜尋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10"/>
                  </a:ext>
                </a:extLst>
              </a:tr>
            </a:tbl>
          </a:graphicData>
        </a:graphic>
      </p:graphicFrame>
      <p:sp>
        <p:nvSpPr>
          <p:cNvPr id="6" name="左大括弧 5"/>
          <p:cNvSpPr/>
          <p:nvPr/>
        </p:nvSpPr>
        <p:spPr>
          <a:xfrm>
            <a:off x="1259632" y="4653136"/>
            <a:ext cx="432048" cy="165618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7" name="矩形 6"/>
          <p:cNvSpPr/>
          <p:nvPr/>
        </p:nvSpPr>
        <p:spPr>
          <a:xfrm>
            <a:off x="251520" y="5158933"/>
            <a:ext cx="1056700" cy="646331"/>
          </a:xfrm>
          <a:prstGeom prst="rect">
            <a:avLst/>
          </a:prstGeom>
        </p:spPr>
        <p:txBody>
          <a:bodyPr wrap="none">
            <a:spAutoFit/>
          </a:bodyPr>
          <a:lstStyle/>
          <a:p>
            <a:r>
              <a:rPr lang="en-US" altLang="zh-TW" dirty="0" smtClean="0"/>
              <a:t>less</a:t>
            </a:r>
            <a:r>
              <a:rPr lang="zh-TW" altLang="en-US" dirty="0" smtClean="0"/>
              <a:t>新增</a:t>
            </a:r>
            <a:endParaRPr lang="en-US" altLang="zh-TW" dirty="0" smtClean="0"/>
          </a:p>
          <a:p>
            <a:r>
              <a:rPr lang="zh-TW" altLang="en-US" dirty="0" smtClean="0"/>
              <a:t>的功能</a:t>
            </a:r>
            <a:endParaRPr lang="zh-TW" altLang="en-US" dirty="0"/>
          </a:p>
        </p:txBody>
      </p:sp>
    </p:spTree>
    <p:extLst>
      <p:ext uri="{BB962C8B-B14F-4D97-AF65-F5344CB8AC3E}">
        <p14:creationId xmlns:p14="http://schemas.microsoft.com/office/powerpoint/2010/main" val="163997432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r>
              <a:rPr lang="zh-TW" altLang="en-US" smtClean="0"/>
              <a:t>檢查檔案的類型</a:t>
            </a:r>
            <a:r>
              <a:rPr lang="en-US" altLang="zh-TW" smtClean="0"/>
              <a:t>(file)</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68</a:t>
            </a:fld>
            <a:endParaRPr lang="zh-TW" altLang="en-US"/>
          </a:p>
        </p:txBody>
      </p:sp>
      <p:sp>
        <p:nvSpPr>
          <p:cNvPr id="3" name="內容版面配置區 2"/>
          <p:cNvSpPr>
            <a:spLocks noGrp="1"/>
          </p:cNvSpPr>
          <p:nvPr>
            <p:ph sz="quarter" idx="1"/>
          </p:nvPr>
        </p:nvSpPr>
        <p:spPr/>
        <p:txBody>
          <a:bodyPr/>
          <a:lstStyle/>
          <a:p>
            <a:r>
              <a:rPr lang="en-US" altLang="zh-TW" dirty="0" smtClean="0"/>
              <a:t>file  </a:t>
            </a:r>
            <a:r>
              <a:rPr lang="zh-TW" altLang="en-US" dirty="0" smtClean="0"/>
              <a:t>檔案  </a:t>
            </a:r>
            <a:r>
              <a:rPr lang="en-US" altLang="zh-TW" dirty="0" smtClean="0">
                <a:solidFill>
                  <a:srgbClr val="00B050"/>
                </a:solidFill>
              </a:rPr>
              <a:t>#</a:t>
            </a:r>
            <a:r>
              <a:rPr lang="zh-TW" altLang="en-US" dirty="0" smtClean="0">
                <a:solidFill>
                  <a:srgbClr val="00B050"/>
                </a:solidFill>
              </a:rPr>
              <a:t>顯示該檔案為二進位或文字檔或是目錄</a:t>
            </a:r>
            <a:endParaRPr lang="en-US" altLang="zh-TW" dirty="0" smtClean="0">
              <a:solidFill>
                <a:srgbClr val="00B050"/>
              </a:solidFill>
            </a:endParaRPr>
          </a:p>
          <a:p>
            <a:pPr lvl="1"/>
            <a:r>
              <a:rPr lang="en-US" altLang="zh-TW" dirty="0" smtClean="0"/>
              <a:t>file  /</a:t>
            </a:r>
            <a:r>
              <a:rPr lang="en-US" altLang="zh-TW" dirty="0" err="1" smtClean="0"/>
              <a:t>etc</a:t>
            </a:r>
            <a:r>
              <a:rPr lang="en-US" altLang="zh-TW" dirty="0" smtClean="0"/>
              <a:t>/</a:t>
            </a:r>
            <a:r>
              <a:rPr lang="en-US" altLang="zh-TW" dirty="0" err="1" smtClean="0"/>
              <a:t>passwd</a:t>
            </a:r>
            <a:r>
              <a:rPr lang="en-US" altLang="zh-TW" dirty="0" smtClean="0"/>
              <a:t>   </a:t>
            </a:r>
            <a:r>
              <a:rPr lang="en-US" altLang="zh-TW" dirty="0" smtClean="0">
                <a:solidFill>
                  <a:srgbClr val="00B050"/>
                </a:solidFill>
              </a:rPr>
              <a:t>#</a:t>
            </a:r>
            <a:r>
              <a:rPr lang="zh-TW" altLang="en-US" dirty="0" smtClean="0">
                <a:solidFill>
                  <a:srgbClr val="00B050"/>
                </a:solidFill>
              </a:rPr>
              <a:t>文字檔</a:t>
            </a:r>
            <a:endParaRPr lang="en-US" altLang="zh-TW" dirty="0" smtClean="0">
              <a:solidFill>
                <a:srgbClr val="00B050"/>
              </a:solidFill>
            </a:endParaRPr>
          </a:p>
          <a:p>
            <a:pPr lvl="2"/>
            <a:endParaRPr lang="en-US" altLang="zh-TW" dirty="0" smtClean="0"/>
          </a:p>
          <a:p>
            <a:pPr lvl="2"/>
            <a:endParaRPr lang="en-US" altLang="zh-TW" dirty="0" smtClean="0"/>
          </a:p>
          <a:p>
            <a:pPr lvl="1"/>
            <a:r>
              <a:rPr lang="en-US" altLang="zh-TW" dirty="0" smtClean="0"/>
              <a:t>file  /bin/</a:t>
            </a:r>
            <a:r>
              <a:rPr lang="en-US" altLang="zh-TW" dirty="0"/>
              <a:t>	</a:t>
            </a:r>
            <a:r>
              <a:rPr lang="zh-TW" altLang="en-US" dirty="0"/>
              <a:t> </a:t>
            </a:r>
            <a:r>
              <a:rPr lang="zh-TW" altLang="en-US" dirty="0" smtClean="0"/>
              <a:t>    </a:t>
            </a:r>
            <a:r>
              <a:rPr lang="en-US" altLang="zh-TW" dirty="0" smtClean="0"/>
              <a:t>	</a:t>
            </a:r>
            <a:r>
              <a:rPr lang="en-US" altLang="zh-TW" dirty="0" smtClean="0">
                <a:solidFill>
                  <a:srgbClr val="00B050"/>
                </a:solidFill>
              </a:rPr>
              <a:t>#</a:t>
            </a:r>
            <a:r>
              <a:rPr lang="zh-TW" altLang="en-US" dirty="0" smtClean="0">
                <a:solidFill>
                  <a:srgbClr val="00B050"/>
                </a:solidFill>
              </a:rPr>
              <a:t>目錄</a:t>
            </a:r>
            <a:endParaRPr lang="en-US" altLang="zh-TW" dirty="0" smtClean="0"/>
          </a:p>
          <a:p>
            <a:pPr lvl="2"/>
            <a:endParaRPr lang="en-US" altLang="zh-TW" dirty="0" smtClean="0"/>
          </a:p>
          <a:p>
            <a:pPr lvl="2"/>
            <a:endParaRPr lang="en-US" altLang="zh-TW" dirty="0" smtClean="0"/>
          </a:p>
          <a:p>
            <a:pPr lvl="1"/>
            <a:r>
              <a:rPr lang="en-US" altLang="zh-TW" dirty="0" smtClean="0"/>
              <a:t>file  /bin/</a:t>
            </a:r>
            <a:r>
              <a:rPr lang="en-US" altLang="zh-TW" dirty="0" err="1" smtClean="0"/>
              <a:t>cp</a:t>
            </a:r>
            <a:r>
              <a:rPr lang="zh-TW" altLang="en-US" dirty="0" smtClean="0"/>
              <a:t> </a:t>
            </a:r>
            <a:r>
              <a:rPr lang="en-US" altLang="zh-TW" dirty="0" smtClean="0"/>
              <a:t>	</a:t>
            </a:r>
            <a:r>
              <a:rPr lang="en-US" altLang="zh-TW" dirty="0" smtClean="0">
                <a:solidFill>
                  <a:srgbClr val="00B050"/>
                </a:solidFill>
              </a:rPr>
              <a:t>#</a:t>
            </a:r>
            <a:r>
              <a:rPr lang="zh-TW" altLang="en-US" dirty="0" smtClean="0">
                <a:solidFill>
                  <a:srgbClr val="00B050"/>
                </a:solidFill>
              </a:rPr>
              <a:t>執行檔</a:t>
            </a:r>
            <a:endParaRPr lang="en-US" altLang="zh-TW" dirty="0" smtClean="0">
              <a:solidFill>
                <a:srgbClr val="00B050"/>
              </a:solidFill>
            </a:endParaRPr>
          </a:p>
          <a:p>
            <a:pPr lvl="2"/>
            <a:endParaRPr lang="en-US" altLang="zh-TW" dirty="0" smtClean="0"/>
          </a:p>
          <a:p>
            <a:pPr lvl="2"/>
            <a:endParaRPr lang="en-US" altLang="zh-TW" dirty="0" smtClean="0"/>
          </a:p>
          <a:p>
            <a:pPr lvl="2"/>
            <a:endParaRPr lang="zh-TW" altLang="en-US" dirty="0" smtClean="0"/>
          </a:p>
          <a:p>
            <a:endParaRPr lang="zh-TW" altLang="en-US" dirty="0"/>
          </a:p>
        </p:txBody>
      </p:sp>
      <p:sp>
        <p:nvSpPr>
          <p:cNvPr id="5" name="矩形 4"/>
          <p:cNvSpPr/>
          <p:nvPr/>
        </p:nvSpPr>
        <p:spPr>
          <a:xfrm>
            <a:off x="884734" y="2285871"/>
            <a:ext cx="2355004" cy="338554"/>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altLang="zh-TW" sz="1600" dirty="0" smtClean="0"/>
              <a:t>/</a:t>
            </a:r>
            <a:r>
              <a:rPr lang="en-US" altLang="zh-TW" sz="1600" dirty="0" err="1" smtClean="0"/>
              <a:t>etc</a:t>
            </a:r>
            <a:r>
              <a:rPr lang="en-US" altLang="zh-TW" sz="1600" dirty="0" smtClean="0"/>
              <a:t>/</a:t>
            </a:r>
            <a:r>
              <a:rPr lang="en-US" altLang="zh-TW" sz="1600" dirty="0" err="1" smtClean="0"/>
              <a:t>passwd</a:t>
            </a:r>
            <a:r>
              <a:rPr lang="en-US" altLang="zh-TW" sz="1600" dirty="0" smtClean="0"/>
              <a:t>: </a:t>
            </a:r>
            <a:r>
              <a:rPr lang="en-US" altLang="zh-TW" sz="1600" dirty="0"/>
              <a:t>ASCII </a:t>
            </a:r>
            <a:r>
              <a:rPr lang="en-US" altLang="zh-TW" sz="1600" dirty="0" smtClean="0"/>
              <a:t> text</a:t>
            </a:r>
            <a:endParaRPr lang="en-US" altLang="zh-TW" sz="1600" dirty="0"/>
          </a:p>
        </p:txBody>
      </p:sp>
      <p:sp>
        <p:nvSpPr>
          <p:cNvPr id="8" name="矩形 7"/>
          <p:cNvSpPr/>
          <p:nvPr/>
        </p:nvSpPr>
        <p:spPr>
          <a:xfrm>
            <a:off x="923766" y="3308713"/>
            <a:ext cx="4224298"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zh-TW" sz="1600" dirty="0"/>
              <a:t>/bin/: directory</a:t>
            </a:r>
          </a:p>
        </p:txBody>
      </p:sp>
      <p:sp>
        <p:nvSpPr>
          <p:cNvPr id="10" name="矩形 9"/>
          <p:cNvSpPr/>
          <p:nvPr/>
        </p:nvSpPr>
        <p:spPr>
          <a:xfrm>
            <a:off x="884734" y="4636293"/>
            <a:ext cx="7215658" cy="1200329"/>
          </a:xfrm>
          <a:prstGeom prst="rect">
            <a:avLst/>
          </a:prstGeom>
        </p:spPr>
        <p:style>
          <a:lnRef idx="2">
            <a:schemeClr val="dk1"/>
          </a:lnRef>
          <a:fillRef idx="1">
            <a:schemeClr val="lt1"/>
          </a:fillRef>
          <a:effectRef idx="0">
            <a:schemeClr val="dk1"/>
          </a:effectRef>
          <a:fontRef idx="minor">
            <a:schemeClr val="dk1"/>
          </a:fontRef>
        </p:style>
        <p:txBody>
          <a:bodyPr wrap="square" anchor="ctr">
            <a:spAutoFit/>
          </a:bodyPr>
          <a:lstStyle/>
          <a:p>
            <a:pPr>
              <a:lnSpc>
                <a:spcPct val="150000"/>
              </a:lnSpc>
            </a:pPr>
            <a:r>
              <a:rPr lang="en-US" altLang="zh-TW" sz="1600" dirty="0"/>
              <a:t>/bin/</a:t>
            </a:r>
            <a:r>
              <a:rPr lang="en-US" altLang="zh-TW" sz="1600" dirty="0" err="1"/>
              <a:t>cp</a:t>
            </a:r>
            <a:r>
              <a:rPr lang="en-US" altLang="zh-TW" sz="1600" dirty="0"/>
              <a:t>: ELF 64-bit LSB executable, x86-64, version 1 (SYSV), dynamically linked (uses shared libs), for GNU/Linux 2.6.32, </a:t>
            </a:r>
            <a:r>
              <a:rPr lang="en-US" altLang="zh-TW" sz="1600" dirty="0" err="1"/>
              <a:t>BuildID</a:t>
            </a:r>
            <a:r>
              <a:rPr lang="en-US" altLang="zh-TW" sz="1600" dirty="0"/>
              <a:t>[sha1]=0xe649cde2b13c057cc6a5574808fb5f026f7b8555, stripped</a:t>
            </a:r>
          </a:p>
        </p:txBody>
      </p:sp>
    </p:spTree>
    <p:extLst>
      <p:ext uri="{BB962C8B-B14F-4D97-AF65-F5344CB8AC3E}">
        <p14:creationId xmlns:p14="http://schemas.microsoft.com/office/powerpoint/2010/main" val="15590062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磁碟的用量</a:t>
            </a:r>
            <a:r>
              <a:rPr lang="en-US" altLang="zh-TW" smtClean="0"/>
              <a:t>(du)</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solidFill>
                  <a:srgbClr val="1F497D"/>
                </a:solidFill>
              </a:rPr>
              <a:pPr/>
              <a:t>69</a:t>
            </a:fld>
            <a:endParaRPr lang="zh-TW" altLang="en-US">
              <a:solidFill>
                <a:srgbClr val="1F497D"/>
              </a:solidFill>
            </a:endParaRPr>
          </a:p>
        </p:txBody>
      </p:sp>
      <p:sp>
        <p:nvSpPr>
          <p:cNvPr id="3" name="內容版面配置區 2"/>
          <p:cNvSpPr>
            <a:spLocks noGrp="1"/>
          </p:cNvSpPr>
          <p:nvPr>
            <p:ph sz="quarter" idx="1"/>
          </p:nvPr>
        </p:nvSpPr>
        <p:spPr/>
        <p:txBody>
          <a:bodyPr/>
          <a:lstStyle/>
          <a:p>
            <a:r>
              <a:rPr lang="en-US" altLang="zh-TW" dirty="0" smtClean="0"/>
              <a:t>du  [</a:t>
            </a:r>
            <a:r>
              <a:rPr lang="zh-TW" altLang="en-US" dirty="0" smtClean="0"/>
              <a:t>檔案</a:t>
            </a:r>
            <a:r>
              <a:rPr lang="en-US" altLang="zh-TW" dirty="0" smtClean="0"/>
              <a:t>]	</a:t>
            </a:r>
            <a:r>
              <a:rPr lang="en-US" altLang="zh-TW" dirty="0" smtClean="0">
                <a:solidFill>
                  <a:srgbClr val="00B050"/>
                </a:solidFill>
              </a:rPr>
              <a:t>#</a:t>
            </a:r>
            <a:r>
              <a:rPr lang="zh-TW" altLang="en-US" dirty="0" smtClean="0">
                <a:solidFill>
                  <a:srgbClr val="00B050"/>
                </a:solidFill>
              </a:rPr>
              <a:t>顯示檔案</a:t>
            </a:r>
            <a:r>
              <a:rPr lang="en-US" altLang="zh-TW" dirty="0" smtClean="0">
                <a:solidFill>
                  <a:srgbClr val="00B050"/>
                </a:solidFill>
              </a:rPr>
              <a:t>(</a:t>
            </a:r>
            <a:r>
              <a:rPr lang="zh-TW" altLang="en-US" dirty="0" smtClean="0">
                <a:solidFill>
                  <a:srgbClr val="00B050"/>
                </a:solidFill>
              </a:rPr>
              <a:t>目錄</a:t>
            </a:r>
            <a:r>
              <a:rPr lang="en-US" altLang="zh-TW" dirty="0" smtClean="0">
                <a:solidFill>
                  <a:srgbClr val="00B050"/>
                </a:solidFill>
              </a:rPr>
              <a:t>)</a:t>
            </a:r>
            <a:r>
              <a:rPr lang="zh-TW" altLang="en-US" dirty="0" smtClean="0">
                <a:solidFill>
                  <a:srgbClr val="00B050"/>
                </a:solidFill>
              </a:rPr>
              <a:t>的磁碟用量</a:t>
            </a:r>
            <a:r>
              <a:rPr lang="en-US" altLang="zh-TW" dirty="0" smtClean="0">
                <a:solidFill>
                  <a:srgbClr val="00B050"/>
                </a:solidFill>
              </a:rPr>
              <a:t>(disk usage)</a:t>
            </a:r>
          </a:p>
          <a:p>
            <a:pPr lvl="1"/>
            <a:r>
              <a:rPr lang="en-US" altLang="zh-TW" dirty="0" smtClean="0"/>
              <a:t>du  -h  [</a:t>
            </a:r>
            <a:r>
              <a:rPr lang="zh-TW" altLang="en-US" dirty="0" smtClean="0"/>
              <a:t>檔案</a:t>
            </a:r>
            <a:r>
              <a:rPr lang="en-US" altLang="zh-TW" dirty="0" smtClean="0"/>
              <a:t>/</a:t>
            </a:r>
            <a:r>
              <a:rPr lang="zh-TW" altLang="en-US" dirty="0" smtClean="0"/>
              <a:t>目錄</a:t>
            </a:r>
            <a:r>
              <a:rPr lang="en-US" altLang="zh-TW" dirty="0" smtClean="0"/>
              <a:t>]  	</a:t>
            </a:r>
            <a:r>
              <a:rPr lang="en-US" altLang="zh-TW" dirty="0" smtClean="0">
                <a:solidFill>
                  <a:srgbClr val="00B050"/>
                </a:solidFill>
              </a:rPr>
              <a:t>#</a:t>
            </a:r>
            <a:r>
              <a:rPr lang="zh-TW" altLang="en-US" dirty="0" smtClean="0">
                <a:solidFill>
                  <a:srgbClr val="00B050"/>
                </a:solidFill>
              </a:rPr>
              <a:t>以易懂的方式顯示大小</a:t>
            </a:r>
          </a:p>
          <a:p>
            <a:pPr lvl="1"/>
            <a:r>
              <a:rPr lang="en-US" altLang="zh-TW" dirty="0" smtClean="0"/>
              <a:t>du  -</a:t>
            </a:r>
            <a:r>
              <a:rPr lang="en-US" altLang="zh-TW" dirty="0" err="1" smtClean="0"/>
              <a:t>sh</a:t>
            </a:r>
            <a:r>
              <a:rPr lang="en-US" altLang="zh-TW" dirty="0" smtClean="0"/>
              <a:t>  [</a:t>
            </a:r>
            <a:r>
              <a:rPr lang="zh-TW" altLang="en-US" dirty="0" smtClean="0"/>
              <a:t>檔案</a:t>
            </a:r>
            <a:r>
              <a:rPr lang="en-US" altLang="zh-TW" dirty="0" smtClean="0"/>
              <a:t>/</a:t>
            </a:r>
            <a:r>
              <a:rPr lang="zh-TW" altLang="en-US" dirty="0" smtClean="0"/>
              <a:t>目錄</a:t>
            </a:r>
            <a:r>
              <a:rPr lang="en-US" altLang="zh-TW" dirty="0" smtClean="0"/>
              <a:t>]	</a:t>
            </a:r>
            <a:r>
              <a:rPr lang="en-US" altLang="zh-TW" dirty="0" smtClean="0">
                <a:solidFill>
                  <a:srgbClr val="00B050"/>
                </a:solidFill>
              </a:rPr>
              <a:t>#</a:t>
            </a:r>
            <a:r>
              <a:rPr lang="zh-TW" altLang="en-US" dirty="0" smtClean="0">
                <a:solidFill>
                  <a:srgbClr val="00B050"/>
                </a:solidFill>
              </a:rPr>
              <a:t>總結顯示總用量</a:t>
            </a:r>
            <a:endParaRPr lang="en-US" altLang="zh-TW" dirty="0" smtClean="0">
              <a:solidFill>
                <a:srgbClr val="00B050"/>
              </a:solidFill>
            </a:endParaRPr>
          </a:p>
          <a:p>
            <a:pPr lvl="1"/>
            <a:r>
              <a:rPr lang="en-US" altLang="zh-TW" dirty="0" smtClean="0"/>
              <a:t>du  -ah  [</a:t>
            </a:r>
            <a:r>
              <a:rPr lang="zh-TW" altLang="en-US" dirty="0" smtClean="0"/>
              <a:t>檔案</a:t>
            </a:r>
            <a:r>
              <a:rPr lang="en-US" altLang="zh-TW" dirty="0" smtClean="0"/>
              <a:t>/</a:t>
            </a:r>
            <a:r>
              <a:rPr lang="zh-TW" altLang="en-US" dirty="0" smtClean="0"/>
              <a:t>目錄</a:t>
            </a:r>
            <a:r>
              <a:rPr lang="en-US" altLang="zh-TW" dirty="0" smtClean="0"/>
              <a:t>]	</a:t>
            </a:r>
            <a:r>
              <a:rPr lang="en-US" altLang="zh-TW" dirty="0" smtClean="0">
                <a:solidFill>
                  <a:srgbClr val="00B050"/>
                </a:solidFill>
              </a:rPr>
              <a:t>#</a:t>
            </a:r>
            <a:r>
              <a:rPr lang="zh-TW" altLang="en-US" dirty="0" smtClean="0">
                <a:solidFill>
                  <a:srgbClr val="00B050"/>
                </a:solidFill>
              </a:rPr>
              <a:t>顯示每個項目的用量</a:t>
            </a:r>
            <a:endParaRPr lang="en-US" altLang="zh-TW" dirty="0" smtClean="0">
              <a:solidFill>
                <a:srgbClr val="00B050"/>
              </a:solidFill>
            </a:endParaRPr>
          </a:p>
          <a:p>
            <a:endParaRPr lang="zh-TW" altLang="en-US" dirty="0"/>
          </a:p>
        </p:txBody>
      </p:sp>
      <p:sp>
        <p:nvSpPr>
          <p:cNvPr id="7" name="矩形 6"/>
          <p:cNvSpPr/>
          <p:nvPr/>
        </p:nvSpPr>
        <p:spPr>
          <a:xfrm>
            <a:off x="899592" y="3140968"/>
            <a:ext cx="4680520" cy="3046988"/>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TW" sz="1600" dirty="0">
                <a:solidFill>
                  <a:prstClr val="black"/>
                </a:solidFill>
              </a:rPr>
              <a:t>8.0K	./.local/share/telepathy/mission-control</a:t>
            </a:r>
          </a:p>
          <a:p>
            <a:r>
              <a:rPr lang="en-US" altLang="zh-TW" sz="1600" dirty="0">
                <a:solidFill>
                  <a:prstClr val="black"/>
                </a:solidFill>
              </a:rPr>
              <a:t>12K	./.local/share/telepathy</a:t>
            </a:r>
          </a:p>
          <a:p>
            <a:r>
              <a:rPr lang="en-US" altLang="zh-TW" sz="1600" dirty="0">
                <a:solidFill>
                  <a:prstClr val="black"/>
                </a:solidFill>
              </a:rPr>
              <a:t>8.0K	./.local/share/</a:t>
            </a:r>
            <a:r>
              <a:rPr lang="en-US" altLang="zh-TW" sz="1600" dirty="0" err="1">
                <a:solidFill>
                  <a:prstClr val="black"/>
                </a:solidFill>
              </a:rPr>
              <a:t>icc</a:t>
            </a:r>
            <a:endParaRPr lang="en-US" altLang="zh-TW" sz="1600" dirty="0">
              <a:solidFill>
                <a:prstClr val="black"/>
              </a:solidFill>
            </a:endParaRPr>
          </a:p>
          <a:p>
            <a:r>
              <a:rPr lang="en-US" altLang="zh-TW" sz="1600" dirty="0">
                <a:solidFill>
                  <a:prstClr val="black"/>
                </a:solidFill>
              </a:rPr>
              <a:t>444K	./.local/share</a:t>
            </a:r>
          </a:p>
          <a:p>
            <a:r>
              <a:rPr lang="en-US" altLang="zh-TW" sz="1600" dirty="0">
                <a:solidFill>
                  <a:prstClr val="black"/>
                </a:solidFill>
              </a:rPr>
              <a:t>448K	./.local</a:t>
            </a:r>
          </a:p>
          <a:p>
            <a:r>
              <a:rPr lang="en-US" altLang="zh-TW" sz="1600" dirty="0">
                <a:solidFill>
                  <a:prstClr val="black"/>
                </a:solidFill>
              </a:rPr>
              <a:t>8.0K	./.chewing</a:t>
            </a:r>
          </a:p>
          <a:p>
            <a:r>
              <a:rPr lang="en-US" altLang="zh-TW" sz="1600" dirty="0">
                <a:solidFill>
                  <a:prstClr val="black"/>
                </a:solidFill>
              </a:rPr>
              <a:t>4.0K	./</a:t>
            </a:r>
            <a:r>
              <a:rPr lang="zh-TW" altLang="en-US" sz="1600" dirty="0">
                <a:solidFill>
                  <a:prstClr val="black"/>
                </a:solidFill>
              </a:rPr>
              <a:t>桌面</a:t>
            </a:r>
          </a:p>
          <a:p>
            <a:r>
              <a:rPr lang="en-US" altLang="zh-TW" sz="1600" dirty="0">
                <a:solidFill>
                  <a:prstClr val="black"/>
                </a:solidFill>
              </a:rPr>
              <a:t>4.0K	./</a:t>
            </a:r>
            <a:r>
              <a:rPr lang="zh-TW" altLang="en-US" sz="1600" dirty="0">
                <a:solidFill>
                  <a:prstClr val="black"/>
                </a:solidFill>
              </a:rPr>
              <a:t>下載</a:t>
            </a:r>
          </a:p>
          <a:p>
            <a:r>
              <a:rPr lang="en-US" altLang="zh-TW" sz="1600" dirty="0">
                <a:solidFill>
                  <a:prstClr val="black"/>
                </a:solidFill>
              </a:rPr>
              <a:t>4.0K	./</a:t>
            </a:r>
            <a:r>
              <a:rPr lang="zh-TW" altLang="en-US" sz="1600" dirty="0">
                <a:solidFill>
                  <a:prstClr val="black"/>
                </a:solidFill>
              </a:rPr>
              <a:t>影片</a:t>
            </a:r>
          </a:p>
          <a:p>
            <a:r>
              <a:rPr lang="en-US" altLang="zh-TW" sz="1600" dirty="0">
                <a:solidFill>
                  <a:prstClr val="black"/>
                </a:solidFill>
              </a:rPr>
              <a:t>4.0K	./</a:t>
            </a:r>
            <a:r>
              <a:rPr lang="zh-TW" altLang="en-US" sz="1600" dirty="0">
                <a:solidFill>
                  <a:prstClr val="black"/>
                </a:solidFill>
              </a:rPr>
              <a:t>圖片</a:t>
            </a:r>
          </a:p>
          <a:p>
            <a:r>
              <a:rPr lang="en-US" altLang="zh-TW" sz="1600" dirty="0">
                <a:solidFill>
                  <a:prstClr val="black"/>
                </a:solidFill>
              </a:rPr>
              <a:t>4.0K	./</a:t>
            </a:r>
            <a:r>
              <a:rPr lang="zh-TW" altLang="en-US" sz="1600" dirty="0">
                <a:solidFill>
                  <a:prstClr val="black"/>
                </a:solidFill>
              </a:rPr>
              <a:t>音樂</a:t>
            </a:r>
          </a:p>
          <a:p>
            <a:r>
              <a:rPr lang="en-US" altLang="zh-TW" sz="1600" dirty="0">
                <a:solidFill>
                  <a:prstClr val="black"/>
                </a:solidFill>
              </a:rPr>
              <a:t>792K	.</a:t>
            </a:r>
          </a:p>
        </p:txBody>
      </p:sp>
    </p:spTree>
    <p:extLst>
      <p:ext uri="{BB962C8B-B14F-4D97-AF65-F5344CB8AC3E}">
        <p14:creationId xmlns:p14="http://schemas.microsoft.com/office/powerpoint/2010/main" val="13052064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Oracle </a:t>
            </a:r>
            <a:r>
              <a:rPr lang="en-US" altLang="zh-TW" dirty="0" err="1" smtClean="0"/>
              <a:t>VirtualBox</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7</a:t>
            </a:fld>
            <a:endParaRPr lang="zh-TW" altLang="en-US" dirty="0"/>
          </a:p>
        </p:txBody>
      </p:sp>
      <p:sp>
        <p:nvSpPr>
          <p:cNvPr id="5" name="內容版面配置區 4"/>
          <p:cNvSpPr>
            <a:spLocks noGrp="1"/>
          </p:cNvSpPr>
          <p:nvPr>
            <p:ph sz="quarter" idx="1"/>
          </p:nvPr>
        </p:nvSpPr>
        <p:spPr/>
        <p:txBody>
          <a:bodyPr/>
          <a:lstStyle/>
          <a:p>
            <a:r>
              <a:rPr lang="en-US" altLang="zh-TW" dirty="0" err="1" smtClean="0"/>
              <a:t>VirtualBox</a:t>
            </a:r>
            <a:r>
              <a:rPr lang="zh-TW" altLang="en-US" dirty="0" smtClean="0"/>
              <a:t>是</a:t>
            </a:r>
            <a:r>
              <a:rPr lang="zh-TW" altLang="en-US" dirty="0"/>
              <a:t>一套</a:t>
            </a:r>
            <a:r>
              <a:rPr lang="zh-TW" altLang="en-US" dirty="0" smtClean="0"/>
              <a:t>免費的虛擬機器軟體</a:t>
            </a:r>
            <a:endParaRPr lang="en-US" altLang="zh-TW" dirty="0" smtClean="0"/>
          </a:p>
          <a:p>
            <a:pPr lvl="1"/>
            <a:r>
              <a:rPr lang="en-US" altLang="zh-TW" dirty="0" smtClean="0"/>
              <a:t>Guest</a:t>
            </a:r>
            <a:r>
              <a:rPr lang="zh-TW" altLang="en-US" dirty="0"/>
              <a:t>可輕易新增、刪除、複製、</a:t>
            </a:r>
            <a:r>
              <a:rPr lang="zh-TW" altLang="en-US" dirty="0" smtClean="0">
                <a:solidFill>
                  <a:srgbClr val="FF0000"/>
                </a:solidFill>
              </a:rPr>
              <a:t>快照備份</a:t>
            </a:r>
            <a:r>
              <a:rPr lang="zh-TW" altLang="en-US" dirty="0" smtClean="0"/>
              <a:t>、還原</a:t>
            </a:r>
            <a:endParaRPr lang="en-US" altLang="zh-TW" dirty="0" smtClean="0"/>
          </a:p>
          <a:p>
            <a:pPr lvl="1"/>
            <a:r>
              <a:rPr lang="zh-TW" altLang="en-US" dirty="0" smtClean="0"/>
              <a:t>類似軟體還有</a:t>
            </a:r>
            <a:r>
              <a:rPr lang="en-US" altLang="zh-TW" dirty="0" err="1" smtClean="0"/>
              <a:t>Vmware</a:t>
            </a:r>
            <a:r>
              <a:rPr lang="en-US" altLang="zh-TW" dirty="0" smtClean="0"/>
              <a:t> Player</a:t>
            </a:r>
            <a:r>
              <a:rPr lang="zh-TW" altLang="en-US" dirty="0" smtClean="0"/>
              <a:t>、微軟</a:t>
            </a:r>
            <a:r>
              <a:rPr lang="en-US" altLang="zh-TW" dirty="0" smtClean="0"/>
              <a:t>Virtual PC</a:t>
            </a:r>
            <a:r>
              <a:rPr lang="zh-TW" altLang="en-US" dirty="0" smtClean="0"/>
              <a:t>等</a:t>
            </a:r>
            <a:endParaRPr lang="en-US" altLang="zh-TW" dirty="0" smtClean="0"/>
          </a:p>
          <a:p>
            <a:pPr lvl="1"/>
            <a:r>
              <a:rPr lang="zh-TW" altLang="en-US" dirty="0" smtClean="0"/>
              <a:t>常用</a:t>
            </a:r>
            <a:r>
              <a:rPr lang="zh-TW" altLang="en-US" dirty="0"/>
              <a:t>於練習及</a:t>
            </a:r>
            <a:r>
              <a:rPr lang="zh-TW" altLang="en-US" dirty="0" smtClean="0"/>
              <a:t>測試</a:t>
            </a:r>
            <a:endParaRPr lang="en-US" altLang="zh-TW" dirty="0" smtClean="0"/>
          </a:p>
          <a:p>
            <a:pPr lvl="1"/>
            <a:r>
              <a:rPr lang="en-US" altLang="zh-TW" dirty="0"/>
              <a:t>https://www.virtualbox.org/wiki/Downloads</a:t>
            </a:r>
            <a:r>
              <a:rPr lang="zh-TW" altLang="en-US" dirty="0"/>
              <a:t> </a:t>
            </a:r>
          </a:p>
          <a:p>
            <a:pPr lvl="1"/>
            <a:endParaRPr lang="en-US" altLang="zh-TW" dirty="0" smtClean="0"/>
          </a:p>
        </p:txBody>
      </p:sp>
      <p:grpSp>
        <p:nvGrpSpPr>
          <p:cNvPr id="2" name="群組 1"/>
          <p:cNvGrpSpPr/>
          <p:nvPr/>
        </p:nvGrpSpPr>
        <p:grpSpPr>
          <a:xfrm>
            <a:off x="978178" y="3645024"/>
            <a:ext cx="7032788" cy="2880320"/>
            <a:chOff x="1050186" y="4411851"/>
            <a:chExt cx="7032788" cy="1753453"/>
          </a:xfrm>
        </p:grpSpPr>
        <p:pic>
          <p:nvPicPr>
            <p:cNvPr id="14" name="Picture 2"/>
            <p:cNvPicPr>
              <a:picLocks noChangeAspect="1" noChangeArrowheads="1"/>
            </p:cNvPicPr>
            <p:nvPr/>
          </p:nvPicPr>
          <p:blipFill>
            <a:blip r:embed="rId3" cstate="email">
              <a:extLst>
                <a:ext uri="{BEBA8EAE-BF5A-486C-A8C5-ECC9F3942E4B}">
                  <a14:imgProps xmlns:a14="http://schemas.microsoft.com/office/drawing/2010/main">
                    <a14:imgLayer r:embed="rId4">
                      <a14:imgEffect>
                        <a14:sharpenSoften amount="30000"/>
                      </a14:imgEffect>
                    </a14:imgLayer>
                  </a14:imgProps>
                </a:ext>
                <a:ext uri="{28A0092B-C50C-407E-A947-70E740481C1C}">
                  <a14:useLocalDpi xmlns:a14="http://schemas.microsoft.com/office/drawing/2010/main"/>
                </a:ext>
              </a:extLst>
            </a:blip>
            <a:srcRect/>
            <a:stretch>
              <a:fillRect/>
            </a:stretch>
          </p:blipFill>
          <p:spPr bwMode="auto">
            <a:xfrm>
              <a:off x="1050186" y="4411851"/>
              <a:ext cx="5400319" cy="1753453"/>
            </a:xfrm>
            <a:prstGeom prst="rect">
              <a:avLst/>
            </a:prstGeom>
            <a:ln/>
          </p:spPr>
          <p:style>
            <a:lnRef idx="2">
              <a:schemeClr val="dk1"/>
            </a:lnRef>
            <a:fillRef idx="1">
              <a:schemeClr val="lt1"/>
            </a:fillRef>
            <a:effectRef idx="0">
              <a:schemeClr val="dk1"/>
            </a:effectRef>
            <a:fontRef idx="minor">
              <a:schemeClr val="dk1"/>
            </a:fontRef>
          </p:style>
        </p:pic>
        <p:sp>
          <p:nvSpPr>
            <p:cNvPr id="17" name="矩形 16"/>
            <p:cNvSpPr/>
            <p:nvPr/>
          </p:nvSpPr>
          <p:spPr>
            <a:xfrm>
              <a:off x="5436096" y="5656237"/>
              <a:ext cx="2646878" cy="265938"/>
            </a:xfrm>
            <a:prstGeom prst="rect">
              <a:avLst/>
            </a:prstGeom>
          </p:spPr>
          <p:txBody>
            <a:bodyPr wrap="none">
              <a:spAutoFit/>
            </a:bodyPr>
            <a:lstStyle/>
            <a:p>
              <a:r>
                <a:rPr lang="zh-TW" altLang="en-US" sz="1600" dirty="0" smtClean="0">
                  <a:solidFill>
                    <a:srgbClr val="FF0000"/>
                  </a:solidFill>
                </a:rPr>
                <a:t>請下載 </a:t>
              </a:r>
              <a:r>
                <a:rPr lang="en-US" altLang="zh-TW" sz="1600" dirty="0">
                  <a:solidFill>
                    <a:srgbClr val="FF0000"/>
                  </a:solidFill>
                </a:rPr>
                <a:t>Windows </a:t>
              </a:r>
              <a:r>
                <a:rPr lang="en-US" altLang="zh-TW" sz="1600" dirty="0" smtClean="0">
                  <a:solidFill>
                    <a:srgbClr val="FF0000"/>
                  </a:solidFill>
                </a:rPr>
                <a:t>hosts</a:t>
              </a:r>
              <a:r>
                <a:rPr lang="zh-TW" altLang="en-US" sz="1600" dirty="0">
                  <a:solidFill>
                    <a:srgbClr val="FF0000"/>
                  </a:solidFill>
                </a:rPr>
                <a:t>版本</a:t>
              </a:r>
            </a:p>
          </p:txBody>
        </p:sp>
        <p:cxnSp>
          <p:nvCxnSpPr>
            <p:cNvPr id="19" name="直線單箭頭接點 18"/>
            <p:cNvCxnSpPr/>
            <p:nvPr/>
          </p:nvCxnSpPr>
          <p:spPr>
            <a:xfrm flipH="1">
              <a:off x="4776458" y="5733256"/>
              <a:ext cx="648072" cy="0"/>
            </a:xfrm>
            <a:prstGeom prst="straightConnector1">
              <a:avLst/>
            </a:prstGeom>
            <a:ln w="38100">
              <a:tailEnd type="arrow"/>
            </a:ln>
          </p:spPr>
          <p:style>
            <a:lnRef idx="1">
              <a:schemeClr val="accent2"/>
            </a:lnRef>
            <a:fillRef idx="0">
              <a:schemeClr val="accent2"/>
            </a:fillRef>
            <a:effectRef idx="0">
              <a:schemeClr val="accent2"/>
            </a:effectRef>
            <a:fontRef idx="minor">
              <a:schemeClr val="tx1"/>
            </a:fontRef>
          </p:style>
        </p:cxnSp>
        <p:pic>
          <p:nvPicPr>
            <p:cNvPr id="3074" name="Picture 2" descr="C:\Users\YanMing\AppData\Local\Microsoft\Windows\INetCache\IE\LMI1OA26\92[1].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548648" y="4582314"/>
              <a:ext cx="1100419" cy="11004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5333862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smtClean="0"/>
              <a:t>檔案系統的用量</a:t>
            </a:r>
            <a:r>
              <a:rPr lang="en-US" altLang="zh-TW" smtClean="0"/>
              <a:t>(df)</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solidFill>
                  <a:srgbClr val="1F497D"/>
                </a:solidFill>
              </a:rPr>
              <a:pPr/>
              <a:t>70</a:t>
            </a:fld>
            <a:endParaRPr lang="zh-TW" altLang="en-US">
              <a:solidFill>
                <a:srgbClr val="1F497D"/>
              </a:solidFill>
            </a:endParaRPr>
          </a:p>
        </p:txBody>
      </p:sp>
      <p:sp>
        <p:nvSpPr>
          <p:cNvPr id="2" name="內容版面配置區 1"/>
          <p:cNvSpPr>
            <a:spLocks noGrp="1"/>
          </p:cNvSpPr>
          <p:nvPr>
            <p:ph sz="quarter" idx="1"/>
          </p:nvPr>
        </p:nvSpPr>
        <p:spPr/>
        <p:txBody>
          <a:bodyPr/>
          <a:lstStyle/>
          <a:p>
            <a:r>
              <a:rPr lang="en-US" altLang="zh-TW" dirty="0" err="1" smtClean="0"/>
              <a:t>df</a:t>
            </a:r>
            <a:r>
              <a:rPr lang="en-US" altLang="zh-TW" dirty="0" smtClean="0"/>
              <a:t>	</a:t>
            </a:r>
            <a:r>
              <a:rPr lang="zh-TW" altLang="en-US" dirty="0" smtClean="0"/>
              <a:t>   </a:t>
            </a:r>
            <a:r>
              <a:rPr lang="en-US" altLang="zh-TW" dirty="0" smtClean="0">
                <a:solidFill>
                  <a:srgbClr val="00B050"/>
                </a:solidFill>
              </a:rPr>
              <a:t>#</a:t>
            </a:r>
            <a:r>
              <a:rPr lang="zh-TW" altLang="en-US" dirty="0" smtClean="0">
                <a:solidFill>
                  <a:srgbClr val="00B050"/>
                </a:solidFill>
              </a:rPr>
              <a:t>顯示所有檔案系統的資訊 </a:t>
            </a:r>
            <a:r>
              <a:rPr lang="en-US" altLang="zh-TW" dirty="0" smtClean="0">
                <a:solidFill>
                  <a:srgbClr val="00B050"/>
                </a:solidFill>
              </a:rPr>
              <a:t>(disk free)</a:t>
            </a:r>
          </a:p>
          <a:p>
            <a:r>
              <a:rPr lang="en-US" altLang="zh-TW" dirty="0" err="1" smtClean="0"/>
              <a:t>df</a:t>
            </a:r>
            <a:r>
              <a:rPr lang="en-US" altLang="zh-TW" dirty="0" smtClean="0"/>
              <a:t>  -h</a:t>
            </a:r>
            <a:r>
              <a:rPr lang="zh-TW" altLang="en-US" dirty="0" smtClean="0"/>
              <a:t>  </a:t>
            </a:r>
            <a:r>
              <a:rPr lang="en-US" altLang="zh-TW" dirty="0" smtClean="0">
                <a:solidFill>
                  <a:srgbClr val="00B050"/>
                </a:solidFill>
              </a:rPr>
              <a:t>#</a:t>
            </a:r>
            <a:r>
              <a:rPr lang="zh-TW" altLang="en-US" dirty="0" smtClean="0">
                <a:solidFill>
                  <a:srgbClr val="00B050"/>
                </a:solidFill>
              </a:rPr>
              <a:t>以易懂的方式</a:t>
            </a:r>
            <a:r>
              <a:rPr lang="zh-TW" altLang="en-US" dirty="0" smtClean="0">
                <a:solidFill>
                  <a:srgbClr val="00B050"/>
                </a:solidFill>
              </a:rPr>
              <a:t>顯示大小</a:t>
            </a:r>
            <a:endParaRPr lang="en-US" altLang="zh-TW" dirty="0" smtClean="0">
              <a:solidFill>
                <a:srgbClr val="00B050"/>
              </a:solidFill>
            </a:endParaRPr>
          </a:p>
          <a:p>
            <a:pPr lvl="1"/>
            <a:r>
              <a:rPr lang="zh-TW" altLang="en-US" dirty="0" smtClean="0"/>
              <a:t>例如</a:t>
            </a:r>
            <a:r>
              <a:rPr lang="en-US" altLang="zh-TW" dirty="0" smtClean="0"/>
              <a:t>:  1K  234M  2G</a:t>
            </a:r>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zh-TW" altLang="en-US" dirty="0"/>
          </a:p>
        </p:txBody>
      </p:sp>
      <p:pic>
        <p:nvPicPr>
          <p:cNvPr id="7"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0000"/>
                    </a14:imgEffect>
                  </a14:imgLayer>
                </a14:imgProps>
              </a:ext>
              <a:ext uri="{28A0092B-C50C-407E-A947-70E740481C1C}">
                <a14:useLocalDpi xmlns:a14="http://schemas.microsoft.com/office/drawing/2010/main"/>
              </a:ext>
            </a:extLst>
          </a:blip>
          <a:srcRect/>
          <a:stretch>
            <a:fillRect/>
          </a:stretch>
        </p:blipFill>
        <p:spPr bwMode="auto">
          <a:xfrm>
            <a:off x="683568" y="2759768"/>
            <a:ext cx="7072998" cy="2037383"/>
          </a:xfrm>
          <a:prstGeom prst="rect">
            <a:avLst/>
          </a:prstGeom>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04848063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smtClean="0"/>
              <a:t>計算字數</a:t>
            </a:r>
            <a:r>
              <a:rPr lang="en-US" altLang="zh-TW" dirty="0" smtClean="0"/>
              <a:t>(</a:t>
            </a:r>
            <a:r>
              <a:rPr lang="en-US" altLang="zh-TW" dirty="0" err="1" smtClean="0"/>
              <a:t>wc</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71</a:t>
            </a:fld>
            <a:endParaRPr lang="zh-TW" altLang="en-US"/>
          </a:p>
        </p:txBody>
      </p:sp>
      <p:sp>
        <p:nvSpPr>
          <p:cNvPr id="2" name="內容版面配置區 1"/>
          <p:cNvSpPr>
            <a:spLocks noGrp="1"/>
          </p:cNvSpPr>
          <p:nvPr>
            <p:ph sz="quarter" idx="1"/>
          </p:nvPr>
        </p:nvSpPr>
        <p:spPr/>
        <p:txBody>
          <a:bodyPr/>
          <a:lstStyle/>
          <a:p>
            <a:r>
              <a:rPr lang="en-US" altLang="zh-TW" dirty="0" err="1" smtClean="0"/>
              <a:t>wc</a:t>
            </a:r>
            <a:r>
              <a:rPr lang="en-US" altLang="zh-TW" dirty="0" smtClean="0"/>
              <a:t>  [</a:t>
            </a:r>
            <a:r>
              <a:rPr lang="zh-TW" altLang="en-US" dirty="0" smtClean="0"/>
              <a:t>檔案</a:t>
            </a:r>
            <a:r>
              <a:rPr lang="en-US" altLang="zh-TW" dirty="0" smtClean="0"/>
              <a:t>]	</a:t>
            </a:r>
            <a:r>
              <a:rPr lang="zh-TW" altLang="en-US" dirty="0" smtClean="0"/>
              <a:t> </a:t>
            </a:r>
            <a:r>
              <a:rPr lang="en-US" altLang="zh-TW" dirty="0" smtClean="0">
                <a:solidFill>
                  <a:srgbClr val="00B050"/>
                </a:solidFill>
              </a:rPr>
              <a:t>#</a:t>
            </a:r>
            <a:r>
              <a:rPr lang="zh-TW" altLang="en-US" dirty="0" smtClean="0">
                <a:solidFill>
                  <a:srgbClr val="00B050"/>
                </a:solidFill>
              </a:rPr>
              <a:t>印出行數，字數，字元數</a:t>
            </a:r>
            <a:endParaRPr lang="en-US" altLang="zh-TW" dirty="0" smtClean="0">
              <a:solidFill>
                <a:srgbClr val="00B050"/>
              </a:solidFill>
            </a:endParaRPr>
          </a:p>
          <a:p>
            <a:pPr lvl="1"/>
            <a:r>
              <a:rPr lang="en-US" altLang="zh-TW" dirty="0" err="1" smtClean="0"/>
              <a:t>wc</a:t>
            </a:r>
            <a:r>
              <a:rPr lang="en-US" altLang="zh-TW" dirty="0" smtClean="0"/>
              <a:t>  ~/.</a:t>
            </a:r>
            <a:r>
              <a:rPr lang="en-US" altLang="zh-TW" dirty="0" err="1" smtClean="0"/>
              <a:t>bashrc</a:t>
            </a:r>
            <a:r>
              <a:rPr lang="en-US" altLang="zh-TW" dirty="0" smtClean="0"/>
              <a:t>	</a:t>
            </a:r>
          </a:p>
          <a:p>
            <a:pPr lvl="2"/>
            <a:r>
              <a:rPr lang="en-US" altLang="zh-TW" dirty="0" smtClean="0"/>
              <a:t>107  498  3486  /home/</a:t>
            </a:r>
            <a:r>
              <a:rPr lang="en-US" altLang="zh-TW" dirty="0" err="1" smtClean="0"/>
              <a:t>iiiedu</a:t>
            </a:r>
            <a:r>
              <a:rPr lang="en-US" altLang="zh-TW" dirty="0" smtClean="0"/>
              <a:t>/.</a:t>
            </a:r>
            <a:r>
              <a:rPr lang="en-US" altLang="zh-TW" dirty="0" err="1" smtClean="0"/>
              <a:t>bashrc</a:t>
            </a:r>
            <a:endParaRPr lang="en-US" altLang="zh-TW" dirty="0" smtClean="0"/>
          </a:p>
          <a:p>
            <a:pPr lvl="1"/>
            <a:r>
              <a:rPr lang="en-US" altLang="zh-TW" dirty="0" err="1" smtClean="0"/>
              <a:t>wc</a:t>
            </a:r>
            <a:r>
              <a:rPr lang="en-US" altLang="zh-TW" dirty="0" smtClean="0"/>
              <a:t>    </a:t>
            </a:r>
            <a:r>
              <a:rPr lang="en-US" altLang="zh-TW" dirty="0" smtClean="0">
                <a:solidFill>
                  <a:srgbClr val="00B050"/>
                </a:solidFill>
              </a:rPr>
              <a:t>#</a:t>
            </a:r>
            <a:r>
              <a:rPr lang="zh-TW" altLang="en-US" dirty="0" smtClean="0">
                <a:solidFill>
                  <a:srgbClr val="00B050"/>
                </a:solidFill>
              </a:rPr>
              <a:t>從鍵盤輸入做計算</a:t>
            </a:r>
            <a:endParaRPr lang="en-US" altLang="zh-TW" dirty="0" smtClean="0">
              <a:solidFill>
                <a:srgbClr val="00B050"/>
              </a:solidFill>
            </a:endParaRPr>
          </a:p>
          <a:p>
            <a:pPr lvl="2"/>
            <a:r>
              <a:rPr lang="zh-TW" altLang="en-US" dirty="0"/>
              <a:t>輸入資料後</a:t>
            </a:r>
            <a:r>
              <a:rPr lang="zh-TW" altLang="en-US" dirty="0" smtClean="0"/>
              <a:t>，同時按下 </a:t>
            </a:r>
            <a:r>
              <a:rPr lang="en-US" altLang="zh-TW" dirty="0" smtClean="0"/>
              <a:t>Ctrl</a:t>
            </a:r>
            <a:r>
              <a:rPr lang="zh-TW" altLang="en-US" dirty="0" smtClean="0"/>
              <a:t> 及 </a:t>
            </a:r>
            <a:r>
              <a:rPr lang="en-US" altLang="zh-TW" dirty="0" smtClean="0"/>
              <a:t>d</a:t>
            </a:r>
            <a:r>
              <a:rPr lang="zh-TW" altLang="en-US" dirty="0" smtClean="0"/>
              <a:t> 按鍵，作為結束符號</a:t>
            </a:r>
            <a:endParaRPr lang="en-US" altLang="zh-TW" dirty="0" smtClean="0"/>
          </a:p>
          <a:p>
            <a:pPr lvl="1"/>
            <a:endParaRPr lang="en-US" altLang="zh-TW" dirty="0" smtClean="0"/>
          </a:p>
          <a:p>
            <a:pPr lvl="1"/>
            <a:endParaRPr lang="en-US" altLang="zh-TW" dirty="0" smtClean="0"/>
          </a:p>
          <a:p>
            <a:pPr lvl="1"/>
            <a:endParaRPr lang="en-US" altLang="zh-TW" dirty="0" smtClean="0"/>
          </a:p>
          <a:p>
            <a:endParaRPr lang="en-US" altLang="zh-TW" dirty="0" smtClean="0"/>
          </a:p>
          <a:p>
            <a:endParaRPr lang="en-US" altLang="zh-TW" dirty="0"/>
          </a:p>
          <a:p>
            <a:endParaRPr lang="zh-TW" altLang="en-US" dirty="0"/>
          </a:p>
        </p:txBody>
      </p:sp>
      <p:graphicFrame>
        <p:nvGraphicFramePr>
          <p:cNvPr id="8" name="表格 7"/>
          <p:cNvGraphicFramePr>
            <a:graphicFrameLocks noGrp="1"/>
          </p:cNvGraphicFramePr>
          <p:nvPr>
            <p:extLst>
              <p:ext uri="{D42A27DB-BD31-4B8C-83A1-F6EECF244321}">
                <p14:modId xmlns:p14="http://schemas.microsoft.com/office/powerpoint/2010/main" val="873730802"/>
              </p:ext>
            </p:extLst>
          </p:nvPr>
        </p:nvGraphicFramePr>
        <p:xfrm>
          <a:off x="755576" y="3501008"/>
          <a:ext cx="4086364" cy="1483360"/>
        </p:xfrm>
        <a:graphic>
          <a:graphicData uri="http://schemas.openxmlformats.org/drawingml/2006/table">
            <a:tbl>
              <a:tblPr firstRow="1" bandRow="1">
                <a:tableStyleId>{72833802-FEF1-4C79-8D5D-14CF1EAF98D9}</a:tableStyleId>
              </a:tblPr>
              <a:tblGrid>
                <a:gridCol w="646430">
                  <a:extLst>
                    <a:ext uri="{9D8B030D-6E8A-4147-A177-3AD203B41FA5}">
                      <a16:colId xmlns="" xmlns:a16="http://schemas.microsoft.com/office/drawing/2014/main" val="20000"/>
                    </a:ext>
                  </a:extLst>
                </a:gridCol>
                <a:gridCol w="3439934">
                  <a:extLst>
                    <a:ext uri="{9D8B030D-6E8A-4147-A177-3AD203B41FA5}">
                      <a16:colId xmlns="" xmlns:a16="http://schemas.microsoft.com/office/drawing/2014/main" val="20001"/>
                    </a:ext>
                  </a:extLst>
                </a:gridCol>
              </a:tblGrid>
              <a:tr h="370840">
                <a:tc>
                  <a:txBody>
                    <a:bodyPr/>
                    <a:lstStyle/>
                    <a:p>
                      <a:r>
                        <a:rPr lang="zh-TW" altLang="en-US" sz="1600" dirty="0" smtClean="0"/>
                        <a:t>選項</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意義</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370840">
                <a:tc>
                  <a:txBody>
                    <a:bodyPr/>
                    <a:lstStyle/>
                    <a:p>
                      <a:pPr algn="ctr"/>
                      <a:r>
                        <a:rPr lang="en-US" altLang="zh-TW" sz="1600" dirty="0" smtClean="0"/>
                        <a:t>-l</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計算行數 </a:t>
                      </a:r>
                      <a:r>
                        <a:rPr lang="en-US" altLang="zh-TW" sz="1600" dirty="0" smtClean="0"/>
                        <a:t>(line)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370840">
                <a:tc>
                  <a:txBody>
                    <a:bodyPr/>
                    <a:lstStyle/>
                    <a:p>
                      <a:pPr algn="ctr"/>
                      <a:r>
                        <a:rPr lang="en-US" altLang="zh-TW" sz="1600" dirty="0" smtClean="0"/>
                        <a:t>-w</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計算字數 </a:t>
                      </a:r>
                      <a:r>
                        <a:rPr lang="en-US" altLang="zh-TW" sz="1600" dirty="0" smtClean="0"/>
                        <a:t>(word)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370840">
                <a:tc>
                  <a:txBody>
                    <a:bodyPr/>
                    <a:lstStyle/>
                    <a:p>
                      <a:pPr algn="ctr"/>
                      <a:r>
                        <a:rPr lang="en-US" altLang="zh-TW" sz="1600" dirty="0" smtClean="0"/>
                        <a:t>-c</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計算字元數 </a:t>
                      </a:r>
                      <a:r>
                        <a:rPr lang="en-US" altLang="zh-TW" sz="1600" dirty="0" smtClean="0"/>
                        <a:t>(byte)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399741033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向</a:t>
            </a:r>
            <a:r>
              <a:rPr lang="en-US" altLang="zh-TW" smtClean="0"/>
              <a:t>Bash  shell</a:t>
            </a:r>
            <a:r>
              <a:rPr lang="zh-TW" altLang="en-US" smtClean="0"/>
              <a:t>送出結束訊號</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72</a:t>
            </a:fld>
            <a:endParaRPr lang="zh-TW" altLang="en-US"/>
          </a:p>
        </p:txBody>
      </p:sp>
      <p:sp>
        <p:nvSpPr>
          <p:cNvPr id="4" name="內容版面配置區 3"/>
          <p:cNvSpPr>
            <a:spLocks noGrp="1"/>
          </p:cNvSpPr>
          <p:nvPr>
            <p:ph sz="quarter" idx="1"/>
          </p:nvPr>
        </p:nvSpPr>
        <p:spPr/>
        <p:txBody>
          <a:bodyPr/>
          <a:lstStyle/>
          <a:p>
            <a:r>
              <a:rPr lang="en-US" altLang="zh-TW" dirty="0" smtClean="0"/>
              <a:t>Ctrl</a:t>
            </a:r>
            <a:r>
              <a:rPr lang="zh-TW" altLang="en-US" dirty="0" smtClean="0"/>
              <a:t> </a:t>
            </a:r>
            <a:r>
              <a:rPr lang="en-US" altLang="zh-TW" dirty="0" smtClean="0"/>
              <a:t>c</a:t>
            </a:r>
            <a:endParaRPr lang="zh-TW" altLang="en-US" dirty="0" smtClean="0"/>
          </a:p>
          <a:p>
            <a:pPr lvl="1"/>
            <a:r>
              <a:rPr lang="zh-TW" altLang="en-US" dirty="0" smtClean="0"/>
              <a:t>送出中斷信號給目前正在執行中的指令</a:t>
            </a:r>
            <a:endParaRPr lang="en-US" altLang="zh-TW" dirty="0" smtClean="0"/>
          </a:p>
          <a:p>
            <a:pPr lvl="1"/>
            <a:r>
              <a:rPr lang="zh-TW" altLang="en-US" dirty="0" smtClean="0"/>
              <a:t>視為非正常終止</a:t>
            </a:r>
          </a:p>
          <a:p>
            <a:pPr lvl="1"/>
            <a:endParaRPr lang="en-US" altLang="zh-TW" dirty="0" smtClean="0"/>
          </a:p>
          <a:p>
            <a:r>
              <a:rPr lang="en-US" altLang="zh-TW" dirty="0" smtClean="0"/>
              <a:t>Ctrl</a:t>
            </a:r>
            <a:r>
              <a:rPr lang="zh-TW" altLang="en-US" dirty="0" smtClean="0"/>
              <a:t> </a:t>
            </a:r>
            <a:r>
              <a:rPr lang="en-US" altLang="zh-TW" dirty="0" smtClean="0"/>
              <a:t>d</a:t>
            </a:r>
            <a:endParaRPr lang="zh-TW" altLang="en-US" dirty="0" smtClean="0"/>
          </a:p>
          <a:p>
            <a:pPr lvl="1"/>
            <a:r>
              <a:rPr lang="zh-TW" altLang="en-US" dirty="0" smtClean="0"/>
              <a:t>送出一個</a:t>
            </a:r>
            <a:r>
              <a:rPr lang="en-US" altLang="zh-TW" dirty="0" smtClean="0"/>
              <a:t>EOF(End</a:t>
            </a:r>
            <a:r>
              <a:rPr lang="zh-TW" altLang="en-US" dirty="0" smtClean="0"/>
              <a:t> </a:t>
            </a:r>
            <a:r>
              <a:rPr lang="en-US" altLang="zh-TW" dirty="0" smtClean="0"/>
              <a:t>of File)</a:t>
            </a:r>
            <a:r>
              <a:rPr lang="zh-TW" altLang="en-US" dirty="0" smtClean="0"/>
              <a:t>字元給正在執行中的指令</a:t>
            </a:r>
            <a:endParaRPr lang="en-US" altLang="zh-TW" dirty="0" smtClean="0"/>
          </a:p>
          <a:p>
            <a:pPr lvl="1"/>
            <a:r>
              <a:rPr lang="zh-TW" altLang="en-US" dirty="0" smtClean="0"/>
              <a:t>通常用來終止操控台的輸入</a:t>
            </a:r>
            <a:endParaRPr lang="en-US" altLang="zh-TW" dirty="0" smtClean="0"/>
          </a:p>
          <a:p>
            <a:pPr lvl="1"/>
            <a:r>
              <a:rPr lang="zh-TW" altLang="en-US" dirty="0" smtClean="0"/>
              <a:t>視為正常的終止</a:t>
            </a:r>
            <a:endParaRPr lang="zh-TW" altLang="en-US" dirty="0"/>
          </a:p>
        </p:txBody>
      </p:sp>
    </p:spTree>
    <p:extLst>
      <p:ext uri="{BB962C8B-B14F-4D97-AF65-F5344CB8AC3E}">
        <p14:creationId xmlns:p14="http://schemas.microsoft.com/office/powerpoint/2010/main" val="33047095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印出字串</a:t>
            </a:r>
            <a:r>
              <a:rPr lang="en-US" altLang="zh-TW" smtClean="0"/>
              <a:t>(echo)</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73</a:t>
            </a:fld>
            <a:endParaRPr lang="zh-TW" altLang="en-US"/>
          </a:p>
        </p:txBody>
      </p:sp>
      <p:sp>
        <p:nvSpPr>
          <p:cNvPr id="4" name="內容版面配置區 3"/>
          <p:cNvSpPr>
            <a:spLocks noGrp="1"/>
          </p:cNvSpPr>
          <p:nvPr>
            <p:ph sz="quarter" idx="1"/>
          </p:nvPr>
        </p:nvSpPr>
        <p:spPr/>
        <p:txBody>
          <a:bodyPr>
            <a:normAutofit/>
          </a:bodyPr>
          <a:lstStyle/>
          <a:p>
            <a:r>
              <a:rPr lang="en-US" altLang="zh-TW" dirty="0" smtClean="0"/>
              <a:t>echo</a:t>
            </a:r>
            <a:r>
              <a:rPr lang="zh-TW" altLang="en-US" dirty="0" smtClean="0"/>
              <a:t>  字串</a:t>
            </a:r>
            <a:r>
              <a:rPr lang="en-US" altLang="zh-TW" dirty="0" smtClean="0"/>
              <a:t>	</a:t>
            </a:r>
          </a:p>
          <a:p>
            <a:pPr lvl="1"/>
            <a:r>
              <a:rPr lang="en-US" altLang="zh-TW" dirty="0" smtClean="0"/>
              <a:t>echo  test		</a:t>
            </a:r>
            <a:r>
              <a:rPr lang="en-US" altLang="zh-TW" dirty="0" smtClean="0">
                <a:solidFill>
                  <a:srgbClr val="00B050"/>
                </a:solidFill>
              </a:rPr>
              <a:t>#</a:t>
            </a:r>
            <a:r>
              <a:rPr lang="zh-TW" altLang="en-US" dirty="0" smtClean="0">
                <a:solidFill>
                  <a:srgbClr val="00B050"/>
                </a:solidFill>
              </a:rPr>
              <a:t>印出</a:t>
            </a:r>
            <a:r>
              <a:rPr lang="en-US" altLang="zh-TW" dirty="0" smtClean="0">
                <a:solidFill>
                  <a:srgbClr val="00B050"/>
                </a:solidFill>
              </a:rPr>
              <a:t>test</a:t>
            </a:r>
          </a:p>
          <a:p>
            <a:pPr lvl="1"/>
            <a:r>
              <a:rPr lang="en-US" altLang="zh-TW" dirty="0" smtClean="0"/>
              <a:t>echo  -n  test2	</a:t>
            </a:r>
            <a:r>
              <a:rPr lang="en-US" altLang="zh-TW" dirty="0" smtClean="0">
                <a:solidFill>
                  <a:srgbClr val="00B050"/>
                </a:solidFill>
              </a:rPr>
              <a:t>#</a:t>
            </a:r>
            <a:r>
              <a:rPr lang="zh-TW" altLang="en-US" dirty="0" smtClean="0">
                <a:solidFill>
                  <a:srgbClr val="00B050"/>
                </a:solidFill>
              </a:rPr>
              <a:t>印出</a:t>
            </a:r>
            <a:r>
              <a:rPr lang="en-US" altLang="zh-TW" dirty="0" smtClean="0">
                <a:solidFill>
                  <a:srgbClr val="00B050"/>
                </a:solidFill>
              </a:rPr>
              <a:t>test</a:t>
            </a:r>
            <a:r>
              <a:rPr lang="zh-TW" altLang="en-US" dirty="0" smtClean="0">
                <a:solidFill>
                  <a:srgbClr val="00B050"/>
                </a:solidFill>
              </a:rPr>
              <a:t>後不換行</a:t>
            </a:r>
            <a:endParaRPr lang="en-US" altLang="zh-TW" dirty="0" smtClean="0">
              <a:solidFill>
                <a:srgbClr val="00B050"/>
              </a:solidFill>
            </a:endParaRPr>
          </a:p>
          <a:p>
            <a:pPr lvl="1"/>
            <a:r>
              <a:rPr lang="en-US" altLang="zh-TW" dirty="0" smtClean="0"/>
              <a:t>echo  $PATH	</a:t>
            </a:r>
            <a:r>
              <a:rPr lang="en-US" altLang="zh-TW" dirty="0" smtClean="0">
                <a:solidFill>
                  <a:srgbClr val="00B050"/>
                </a:solidFill>
              </a:rPr>
              <a:t>#</a:t>
            </a:r>
            <a:r>
              <a:rPr lang="zh-TW" altLang="en-US" dirty="0" smtClean="0">
                <a:solidFill>
                  <a:srgbClr val="00B050"/>
                </a:solidFill>
              </a:rPr>
              <a:t>印出環境變數</a:t>
            </a:r>
            <a:r>
              <a:rPr lang="en-US" altLang="zh-TW" dirty="0" smtClean="0">
                <a:solidFill>
                  <a:srgbClr val="00B050"/>
                </a:solidFill>
              </a:rPr>
              <a:t>PATH</a:t>
            </a:r>
            <a:r>
              <a:rPr lang="zh-TW" altLang="en-US" dirty="0" smtClean="0">
                <a:solidFill>
                  <a:srgbClr val="00B050"/>
                </a:solidFill>
              </a:rPr>
              <a:t>的值</a:t>
            </a:r>
            <a:endParaRPr lang="en-US" altLang="zh-TW" dirty="0" smtClean="0">
              <a:solidFill>
                <a:srgbClr val="00B050"/>
              </a:solidFill>
            </a:endParaRPr>
          </a:p>
          <a:p>
            <a:r>
              <a:rPr lang="zh-TW" altLang="en-US" dirty="0"/>
              <a:t>字串可用引號</a:t>
            </a:r>
            <a:r>
              <a:rPr lang="zh-TW" altLang="en-US" dirty="0" smtClean="0"/>
              <a:t>標注</a:t>
            </a:r>
            <a:endParaRPr lang="en-US" altLang="zh-TW" dirty="0" smtClean="0"/>
          </a:p>
          <a:p>
            <a:pPr lvl="1"/>
            <a:r>
              <a:rPr lang="en-US" altLang="zh-TW" dirty="0" smtClean="0"/>
              <a:t>echo  “hello    world” 	</a:t>
            </a:r>
            <a:r>
              <a:rPr lang="en-US" altLang="zh-TW" dirty="0" smtClean="0">
                <a:solidFill>
                  <a:srgbClr val="00B050"/>
                </a:solidFill>
              </a:rPr>
              <a:t>#</a:t>
            </a:r>
            <a:r>
              <a:rPr lang="zh-TW" altLang="en-US" dirty="0" smtClean="0">
                <a:solidFill>
                  <a:srgbClr val="00B050"/>
                </a:solidFill>
              </a:rPr>
              <a:t>依字串原樣輸出</a:t>
            </a:r>
            <a:endParaRPr lang="en-US" altLang="zh-TW" dirty="0" smtClean="0">
              <a:solidFill>
                <a:srgbClr val="00B050"/>
              </a:solidFill>
            </a:endParaRPr>
          </a:p>
          <a:p>
            <a:pPr lvl="1"/>
            <a:r>
              <a:rPr lang="en-US" altLang="zh-TW" dirty="0" smtClean="0"/>
              <a:t>echo  hello    world	</a:t>
            </a:r>
            <a:r>
              <a:rPr lang="en-US" altLang="zh-TW" dirty="0" smtClean="0">
                <a:solidFill>
                  <a:srgbClr val="00B050"/>
                </a:solidFill>
              </a:rPr>
              <a:t>#</a:t>
            </a:r>
            <a:r>
              <a:rPr lang="zh-TW" altLang="en-US" dirty="0" smtClean="0">
                <a:solidFill>
                  <a:srgbClr val="00B050"/>
                </a:solidFill>
              </a:rPr>
              <a:t>視為</a:t>
            </a:r>
            <a:r>
              <a:rPr lang="en-US" altLang="zh-TW" dirty="0" smtClean="0">
                <a:solidFill>
                  <a:srgbClr val="00B050"/>
                </a:solidFill>
              </a:rPr>
              <a:t>2</a:t>
            </a:r>
            <a:r>
              <a:rPr lang="zh-TW" altLang="en-US" dirty="0" smtClean="0">
                <a:solidFill>
                  <a:srgbClr val="00B050"/>
                </a:solidFill>
              </a:rPr>
              <a:t>個字串，以一個空格區隔</a:t>
            </a:r>
            <a:endParaRPr lang="en-US" altLang="zh-TW" dirty="0" smtClean="0">
              <a:solidFill>
                <a:srgbClr val="00B050"/>
              </a:solidFill>
            </a:endParaRPr>
          </a:p>
          <a:p>
            <a:r>
              <a:rPr lang="zh-TW" altLang="en-US" dirty="0"/>
              <a:t>若要一次輸出多行，可使用單引號標記範圍</a:t>
            </a:r>
            <a:endParaRPr lang="en-US" altLang="zh-TW" dirty="0"/>
          </a:p>
          <a:p>
            <a:pPr lvl="1"/>
            <a:r>
              <a:rPr lang="en-US" altLang="zh-TW" dirty="0" smtClean="0"/>
              <a:t>echo </a:t>
            </a:r>
            <a:r>
              <a:rPr lang="en-US" altLang="zh-TW" b="1" dirty="0" smtClean="0">
                <a:solidFill>
                  <a:srgbClr val="FF0000"/>
                </a:solidFill>
              </a:rPr>
              <a:t>‘</a:t>
            </a:r>
            <a:r>
              <a:rPr lang="en-US" altLang="zh-TW" dirty="0" smtClean="0"/>
              <a:t>	</a:t>
            </a:r>
          </a:p>
          <a:p>
            <a:pPr marL="594360" lvl="2" indent="0">
              <a:buNone/>
            </a:pPr>
            <a:r>
              <a:rPr lang="en-US" altLang="zh-TW" dirty="0" smtClean="0">
                <a:solidFill>
                  <a:srgbClr val="0070C0"/>
                </a:solidFill>
              </a:rPr>
              <a:t>&gt;</a:t>
            </a:r>
            <a:r>
              <a:rPr lang="zh-TW" altLang="en-US" dirty="0" smtClean="0">
                <a:solidFill>
                  <a:srgbClr val="0070C0"/>
                </a:solidFill>
              </a:rPr>
              <a:t> </a:t>
            </a:r>
            <a:r>
              <a:rPr lang="en-US" altLang="zh-TW" dirty="0" smtClean="0">
                <a:solidFill>
                  <a:srgbClr val="0070C0"/>
                </a:solidFill>
              </a:rPr>
              <a:t>12345</a:t>
            </a:r>
          </a:p>
          <a:p>
            <a:pPr marL="594360" lvl="2" indent="0">
              <a:buNone/>
            </a:pPr>
            <a:r>
              <a:rPr lang="en-US" altLang="zh-TW" dirty="0" smtClean="0">
                <a:solidFill>
                  <a:srgbClr val="0070C0"/>
                </a:solidFill>
              </a:rPr>
              <a:t>&gt;</a:t>
            </a:r>
            <a:r>
              <a:rPr lang="zh-TW" altLang="en-US" dirty="0" smtClean="0">
                <a:solidFill>
                  <a:srgbClr val="0070C0"/>
                </a:solidFill>
              </a:rPr>
              <a:t> </a:t>
            </a:r>
            <a:r>
              <a:rPr lang="en-US" altLang="zh-TW" dirty="0" smtClean="0">
                <a:solidFill>
                  <a:srgbClr val="0070C0"/>
                </a:solidFill>
              </a:rPr>
              <a:t>67890</a:t>
            </a:r>
            <a:r>
              <a:rPr lang="zh-TW" altLang="en-US" b="1" dirty="0" smtClean="0">
                <a:solidFill>
                  <a:srgbClr val="0070C0"/>
                </a:solidFill>
              </a:rPr>
              <a:t> </a:t>
            </a:r>
            <a:r>
              <a:rPr lang="en-US" altLang="zh-TW" b="1" dirty="0" smtClean="0">
                <a:solidFill>
                  <a:srgbClr val="FF0000"/>
                </a:solidFill>
              </a:rPr>
              <a:t>’</a:t>
            </a:r>
          </a:p>
          <a:p>
            <a:pPr lvl="1"/>
            <a:endParaRPr lang="en-US" altLang="zh-TW" dirty="0" smtClean="0"/>
          </a:p>
        </p:txBody>
      </p:sp>
    </p:spTree>
    <p:extLst>
      <p:ext uri="{BB962C8B-B14F-4D97-AF65-F5344CB8AC3E}">
        <p14:creationId xmlns:p14="http://schemas.microsoft.com/office/powerpoint/2010/main" val="124046734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p:txBody>
          <a:bodyPr/>
          <a:lstStyle/>
          <a:p>
            <a:r>
              <a:rPr lang="zh-TW" altLang="en-US" dirty="0" smtClean="0"/>
              <a:t>指令別名 </a:t>
            </a:r>
            <a:r>
              <a:rPr lang="en-US" altLang="zh-TW" dirty="0" smtClean="0"/>
              <a:t>(alias / </a:t>
            </a:r>
            <a:r>
              <a:rPr lang="en-US" altLang="zh-TW" dirty="0" err="1" smtClean="0"/>
              <a:t>unalias</a:t>
            </a:r>
            <a:r>
              <a:rPr lang="en-US" altLang="zh-TW" dirty="0" smtClean="0"/>
              <a:t>)</a:t>
            </a:r>
            <a:endParaRPr lang="zh-TW" altLang="en-US" dirty="0" smtClean="0"/>
          </a:p>
        </p:txBody>
      </p:sp>
      <p:sp>
        <p:nvSpPr>
          <p:cNvPr id="2" name="投影片編號版面配置區 1"/>
          <p:cNvSpPr>
            <a:spLocks noGrp="1"/>
          </p:cNvSpPr>
          <p:nvPr>
            <p:ph type="sldNum" sz="quarter" idx="12"/>
          </p:nvPr>
        </p:nvSpPr>
        <p:spPr/>
        <p:txBody>
          <a:bodyPr/>
          <a:lstStyle/>
          <a:p>
            <a:fld id="{73DA0BB7-265A-403C-9275-D587AB510EDC}" type="slidenum">
              <a:rPr lang="zh-TW" altLang="en-US" smtClean="0"/>
              <a:pPr/>
              <a:t>74</a:t>
            </a:fld>
            <a:endParaRPr lang="zh-TW" altLang="en-US"/>
          </a:p>
        </p:txBody>
      </p:sp>
      <p:sp>
        <p:nvSpPr>
          <p:cNvPr id="34820" name="Rectangle 3"/>
          <p:cNvSpPr>
            <a:spLocks noGrp="1" noChangeArrowheads="1"/>
          </p:cNvSpPr>
          <p:nvPr>
            <p:ph sz="quarter" idx="1"/>
          </p:nvPr>
        </p:nvSpPr>
        <p:spPr/>
        <p:txBody>
          <a:bodyPr/>
          <a:lstStyle/>
          <a:p>
            <a:endParaRPr lang="en-US" altLang="zh-TW" dirty="0" smtClean="0"/>
          </a:p>
          <a:p>
            <a:endParaRPr lang="en-US" altLang="zh-TW" dirty="0"/>
          </a:p>
          <a:p>
            <a:endParaRPr lang="en-US" altLang="zh-TW" dirty="0" smtClean="0"/>
          </a:p>
          <a:p>
            <a:r>
              <a:rPr lang="zh-TW" altLang="en-US" dirty="0" smtClean="0"/>
              <a:t>「別名」可用來用方便記憶的字串取代長指令</a:t>
            </a:r>
            <a:endParaRPr lang="en-US" altLang="zh-TW" dirty="0" smtClean="0"/>
          </a:p>
          <a:p>
            <a:pPr lvl="1"/>
            <a:r>
              <a:rPr lang="en-US" altLang="zh-TW" dirty="0" smtClean="0"/>
              <a:t>alias  cl=“clear”  	</a:t>
            </a:r>
            <a:r>
              <a:rPr lang="en-US" altLang="zh-TW" dirty="0" smtClean="0">
                <a:solidFill>
                  <a:srgbClr val="00B050"/>
                </a:solidFill>
              </a:rPr>
              <a:t>#</a:t>
            </a:r>
            <a:r>
              <a:rPr lang="zh-TW" altLang="en-US" dirty="0" smtClean="0">
                <a:solidFill>
                  <a:srgbClr val="00B050"/>
                </a:solidFill>
              </a:rPr>
              <a:t>設定</a:t>
            </a:r>
            <a:r>
              <a:rPr lang="en-US" altLang="zh-TW" dirty="0" smtClean="0">
                <a:solidFill>
                  <a:srgbClr val="00B050"/>
                </a:solidFill>
              </a:rPr>
              <a:t>cl</a:t>
            </a:r>
            <a:r>
              <a:rPr lang="zh-TW" altLang="en-US" dirty="0" smtClean="0">
                <a:solidFill>
                  <a:srgbClr val="00B050"/>
                </a:solidFill>
              </a:rPr>
              <a:t>等同</a:t>
            </a:r>
            <a:r>
              <a:rPr lang="en-US" altLang="zh-TW" dirty="0" smtClean="0">
                <a:solidFill>
                  <a:srgbClr val="00B050"/>
                </a:solidFill>
              </a:rPr>
              <a:t>clear</a:t>
            </a:r>
          </a:p>
          <a:p>
            <a:pPr lvl="1"/>
            <a:r>
              <a:rPr lang="en-US" altLang="zh-TW" dirty="0" smtClean="0"/>
              <a:t>alias  temp=“cd  /</a:t>
            </a:r>
            <a:r>
              <a:rPr lang="en-US" altLang="zh-TW" dirty="0" err="1" smtClean="0"/>
              <a:t>tmp</a:t>
            </a:r>
            <a:r>
              <a:rPr lang="en-US" altLang="zh-TW" dirty="0" smtClean="0"/>
              <a:t>; ls”</a:t>
            </a:r>
            <a:r>
              <a:rPr lang="zh-TW" altLang="en-US" dirty="0" smtClean="0"/>
              <a:t>   </a:t>
            </a:r>
            <a:r>
              <a:rPr lang="en-US" altLang="zh-TW" dirty="0" smtClean="0">
                <a:solidFill>
                  <a:srgbClr val="00B050"/>
                </a:solidFill>
              </a:rPr>
              <a:t>#</a:t>
            </a:r>
            <a:r>
              <a:rPr lang="zh-TW" altLang="en-US" dirty="0" smtClean="0">
                <a:solidFill>
                  <a:srgbClr val="00B050"/>
                </a:solidFill>
              </a:rPr>
              <a:t>設定</a:t>
            </a:r>
            <a:r>
              <a:rPr lang="en-US" altLang="zh-TW" dirty="0" smtClean="0">
                <a:solidFill>
                  <a:srgbClr val="00B050"/>
                </a:solidFill>
              </a:rPr>
              <a:t>temp</a:t>
            </a:r>
            <a:r>
              <a:rPr lang="zh-TW" altLang="en-US" dirty="0" smtClean="0">
                <a:solidFill>
                  <a:srgbClr val="00B050"/>
                </a:solidFill>
              </a:rPr>
              <a:t>等同</a:t>
            </a:r>
            <a:r>
              <a:rPr lang="en-US" altLang="zh-TW" dirty="0" smtClean="0">
                <a:solidFill>
                  <a:srgbClr val="00B050"/>
                </a:solidFill>
              </a:rPr>
              <a:t>cd /</a:t>
            </a:r>
            <a:r>
              <a:rPr lang="en-US" altLang="zh-TW" dirty="0" err="1" smtClean="0">
                <a:solidFill>
                  <a:srgbClr val="00B050"/>
                </a:solidFill>
              </a:rPr>
              <a:t>tmp;ls</a:t>
            </a:r>
            <a:endParaRPr lang="zh-TW" altLang="en-US" dirty="0" smtClean="0">
              <a:solidFill>
                <a:srgbClr val="00B050"/>
              </a:solidFill>
            </a:endParaRPr>
          </a:p>
          <a:p>
            <a:pPr lvl="1"/>
            <a:r>
              <a:rPr lang="en-US" altLang="zh-TW" dirty="0" err="1"/>
              <a:t>unalias</a:t>
            </a:r>
            <a:r>
              <a:rPr lang="zh-TW" altLang="en-US" dirty="0"/>
              <a:t>  </a:t>
            </a:r>
            <a:r>
              <a:rPr lang="en-US" altLang="zh-TW" dirty="0"/>
              <a:t>cl	</a:t>
            </a:r>
            <a:r>
              <a:rPr lang="en-US" altLang="zh-TW" dirty="0">
                <a:solidFill>
                  <a:srgbClr val="00B050"/>
                </a:solidFill>
              </a:rPr>
              <a:t>#</a:t>
            </a:r>
            <a:r>
              <a:rPr lang="zh-TW" altLang="en-US" dirty="0">
                <a:solidFill>
                  <a:srgbClr val="00B050"/>
                </a:solidFill>
              </a:rPr>
              <a:t>刪除</a:t>
            </a:r>
            <a:r>
              <a:rPr lang="en-US" altLang="zh-TW" dirty="0">
                <a:solidFill>
                  <a:srgbClr val="00B050"/>
                </a:solidFill>
              </a:rPr>
              <a:t>cl</a:t>
            </a:r>
            <a:r>
              <a:rPr lang="zh-TW" altLang="en-US" dirty="0">
                <a:solidFill>
                  <a:srgbClr val="00B050"/>
                </a:solidFill>
              </a:rPr>
              <a:t>的別名</a:t>
            </a:r>
            <a:endParaRPr lang="en-US" altLang="zh-TW" dirty="0" smtClean="0">
              <a:solidFill>
                <a:srgbClr val="00B050"/>
              </a:solidFill>
            </a:endParaRPr>
          </a:p>
          <a:p>
            <a:pPr lvl="1"/>
            <a:r>
              <a:rPr lang="en-US" altLang="zh-TW" dirty="0" smtClean="0"/>
              <a:t>alias	 </a:t>
            </a:r>
            <a:r>
              <a:rPr lang="en-US" altLang="zh-TW" dirty="0" smtClean="0">
                <a:solidFill>
                  <a:srgbClr val="00B050"/>
                </a:solidFill>
              </a:rPr>
              <a:t>#</a:t>
            </a:r>
            <a:r>
              <a:rPr lang="zh-TW" altLang="en-US" dirty="0" smtClean="0">
                <a:solidFill>
                  <a:srgbClr val="00B050"/>
                </a:solidFill>
              </a:rPr>
              <a:t>查看目前所有的別名</a:t>
            </a:r>
            <a:endParaRPr lang="en-US" altLang="zh-TW" dirty="0" smtClean="0">
              <a:solidFill>
                <a:srgbClr val="00B050"/>
              </a:solidFill>
            </a:endParaRPr>
          </a:p>
          <a:p>
            <a:pPr lvl="1"/>
            <a:endParaRPr lang="en-US" altLang="zh-TW" dirty="0" smtClean="0"/>
          </a:p>
          <a:p>
            <a:endParaRPr lang="en-US" altLang="zh-TW" dirty="0" smtClean="0"/>
          </a:p>
          <a:p>
            <a:endParaRPr lang="en-US" altLang="zh-TW" dirty="0" smtClean="0"/>
          </a:p>
          <a:p>
            <a:endParaRPr lang="en-US" altLang="zh-TW" dirty="0" smtClean="0"/>
          </a:p>
          <a:p>
            <a:pPr lvl="1"/>
            <a:endParaRPr lang="zh-TW" altLang="en-US" dirty="0" smtClean="0"/>
          </a:p>
          <a:p>
            <a:endParaRPr lang="en-US" altLang="zh-TW" dirty="0" smtClean="0"/>
          </a:p>
          <a:p>
            <a:endParaRPr lang="en-US" altLang="zh-TW" dirty="0" smtClean="0"/>
          </a:p>
          <a:p>
            <a:endParaRPr lang="en-US" altLang="zh-TW" dirty="0" smtClean="0"/>
          </a:p>
          <a:p>
            <a:endParaRPr lang="en-US" altLang="zh-TW" dirty="0" smtClean="0"/>
          </a:p>
        </p:txBody>
      </p:sp>
      <p:sp>
        <p:nvSpPr>
          <p:cNvPr id="3" name="矩形 2"/>
          <p:cNvSpPr/>
          <p:nvPr/>
        </p:nvSpPr>
        <p:spPr>
          <a:xfrm>
            <a:off x="1319808" y="4880238"/>
            <a:ext cx="3240360" cy="181588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zh-TW" sz="1600" dirty="0">
                <a:solidFill>
                  <a:prstClr val="black"/>
                </a:solidFill>
              </a:rPr>
              <a:t>alias </a:t>
            </a:r>
            <a:r>
              <a:rPr lang="en-US" altLang="zh-TW" sz="1600" dirty="0" err="1">
                <a:solidFill>
                  <a:prstClr val="black"/>
                </a:solidFill>
              </a:rPr>
              <a:t>egrep</a:t>
            </a:r>
            <a:r>
              <a:rPr lang="en-US" altLang="zh-TW" sz="1600" dirty="0">
                <a:solidFill>
                  <a:prstClr val="black"/>
                </a:solidFill>
              </a:rPr>
              <a:t>='</a:t>
            </a:r>
            <a:r>
              <a:rPr lang="en-US" altLang="zh-TW" sz="1600" dirty="0" err="1">
                <a:solidFill>
                  <a:prstClr val="black"/>
                </a:solidFill>
              </a:rPr>
              <a:t>egrep</a:t>
            </a:r>
            <a:r>
              <a:rPr lang="en-US" altLang="zh-TW" sz="1600" dirty="0">
                <a:solidFill>
                  <a:prstClr val="black"/>
                </a:solidFill>
              </a:rPr>
              <a:t> --color=auto'</a:t>
            </a:r>
          </a:p>
          <a:p>
            <a:r>
              <a:rPr lang="en-US" altLang="zh-TW" sz="1600" dirty="0">
                <a:solidFill>
                  <a:prstClr val="black"/>
                </a:solidFill>
              </a:rPr>
              <a:t>alias </a:t>
            </a:r>
            <a:r>
              <a:rPr lang="en-US" altLang="zh-TW" sz="1600" dirty="0" err="1">
                <a:solidFill>
                  <a:prstClr val="black"/>
                </a:solidFill>
              </a:rPr>
              <a:t>fgrep</a:t>
            </a:r>
            <a:r>
              <a:rPr lang="en-US" altLang="zh-TW" sz="1600" dirty="0">
                <a:solidFill>
                  <a:prstClr val="black"/>
                </a:solidFill>
              </a:rPr>
              <a:t>='</a:t>
            </a:r>
            <a:r>
              <a:rPr lang="en-US" altLang="zh-TW" sz="1600" dirty="0" err="1">
                <a:solidFill>
                  <a:prstClr val="black"/>
                </a:solidFill>
              </a:rPr>
              <a:t>fgrep</a:t>
            </a:r>
            <a:r>
              <a:rPr lang="en-US" altLang="zh-TW" sz="1600" dirty="0">
                <a:solidFill>
                  <a:prstClr val="black"/>
                </a:solidFill>
              </a:rPr>
              <a:t> --color=auto'</a:t>
            </a:r>
          </a:p>
          <a:p>
            <a:r>
              <a:rPr lang="en-US" altLang="zh-TW" sz="1600" dirty="0">
                <a:solidFill>
                  <a:prstClr val="black"/>
                </a:solidFill>
              </a:rPr>
              <a:t>alias </a:t>
            </a:r>
            <a:r>
              <a:rPr lang="en-US" altLang="zh-TW" sz="1600" dirty="0" err="1">
                <a:solidFill>
                  <a:prstClr val="black"/>
                </a:solidFill>
              </a:rPr>
              <a:t>grep</a:t>
            </a:r>
            <a:r>
              <a:rPr lang="en-US" altLang="zh-TW" sz="1600" dirty="0">
                <a:solidFill>
                  <a:prstClr val="black"/>
                </a:solidFill>
              </a:rPr>
              <a:t>='</a:t>
            </a:r>
            <a:r>
              <a:rPr lang="en-US" altLang="zh-TW" sz="1600" dirty="0" err="1">
                <a:solidFill>
                  <a:prstClr val="black"/>
                </a:solidFill>
              </a:rPr>
              <a:t>grep</a:t>
            </a:r>
            <a:r>
              <a:rPr lang="en-US" altLang="zh-TW" sz="1600" dirty="0">
                <a:solidFill>
                  <a:prstClr val="black"/>
                </a:solidFill>
              </a:rPr>
              <a:t> --color=auto'</a:t>
            </a:r>
          </a:p>
          <a:p>
            <a:r>
              <a:rPr lang="en-US" altLang="zh-TW" sz="1600" dirty="0">
                <a:solidFill>
                  <a:prstClr val="black"/>
                </a:solidFill>
              </a:rPr>
              <a:t>alias l='</a:t>
            </a:r>
            <a:r>
              <a:rPr lang="en-US" altLang="zh-TW" sz="1600" dirty="0" err="1">
                <a:solidFill>
                  <a:prstClr val="black"/>
                </a:solidFill>
              </a:rPr>
              <a:t>ls</a:t>
            </a:r>
            <a:r>
              <a:rPr lang="en-US" altLang="zh-TW" sz="1600" dirty="0">
                <a:solidFill>
                  <a:prstClr val="black"/>
                </a:solidFill>
              </a:rPr>
              <a:t> -CF'</a:t>
            </a:r>
          </a:p>
          <a:p>
            <a:r>
              <a:rPr lang="en-US" altLang="zh-TW" sz="1600" dirty="0">
                <a:solidFill>
                  <a:prstClr val="black"/>
                </a:solidFill>
              </a:rPr>
              <a:t>alias la='</a:t>
            </a:r>
            <a:r>
              <a:rPr lang="en-US" altLang="zh-TW" sz="1600" dirty="0" err="1">
                <a:solidFill>
                  <a:prstClr val="black"/>
                </a:solidFill>
              </a:rPr>
              <a:t>ls</a:t>
            </a:r>
            <a:r>
              <a:rPr lang="en-US" altLang="zh-TW" sz="1600" dirty="0">
                <a:solidFill>
                  <a:prstClr val="black"/>
                </a:solidFill>
              </a:rPr>
              <a:t> -A'</a:t>
            </a:r>
          </a:p>
          <a:p>
            <a:r>
              <a:rPr lang="en-US" altLang="zh-TW" sz="1600" dirty="0">
                <a:solidFill>
                  <a:prstClr val="black"/>
                </a:solidFill>
              </a:rPr>
              <a:t>alias </a:t>
            </a:r>
            <a:r>
              <a:rPr lang="en-US" altLang="zh-TW" sz="1600" dirty="0" err="1">
                <a:solidFill>
                  <a:prstClr val="black"/>
                </a:solidFill>
              </a:rPr>
              <a:t>ll</a:t>
            </a:r>
            <a:r>
              <a:rPr lang="en-US" altLang="zh-TW" sz="1600" dirty="0">
                <a:solidFill>
                  <a:prstClr val="black"/>
                </a:solidFill>
              </a:rPr>
              <a:t>='</a:t>
            </a:r>
            <a:r>
              <a:rPr lang="en-US" altLang="zh-TW" sz="1600" dirty="0" err="1">
                <a:solidFill>
                  <a:prstClr val="black"/>
                </a:solidFill>
              </a:rPr>
              <a:t>ls</a:t>
            </a:r>
            <a:r>
              <a:rPr lang="en-US" altLang="zh-TW" sz="1600" dirty="0">
                <a:solidFill>
                  <a:prstClr val="black"/>
                </a:solidFill>
              </a:rPr>
              <a:t> -</a:t>
            </a:r>
            <a:r>
              <a:rPr lang="en-US" altLang="zh-TW" sz="1600" dirty="0" err="1">
                <a:solidFill>
                  <a:prstClr val="black"/>
                </a:solidFill>
              </a:rPr>
              <a:t>alF</a:t>
            </a:r>
            <a:r>
              <a:rPr lang="en-US" altLang="zh-TW" sz="1600" dirty="0">
                <a:solidFill>
                  <a:prstClr val="black"/>
                </a:solidFill>
              </a:rPr>
              <a:t>'</a:t>
            </a:r>
          </a:p>
          <a:p>
            <a:r>
              <a:rPr lang="en-US" altLang="zh-TW" sz="1600" dirty="0">
                <a:solidFill>
                  <a:prstClr val="black"/>
                </a:solidFill>
              </a:rPr>
              <a:t>alias </a:t>
            </a:r>
            <a:r>
              <a:rPr lang="en-US" altLang="zh-TW" sz="1600" dirty="0" err="1">
                <a:solidFill>
                  <a:prstClr val="black"/>
                </a:solidFill>
              </a:rPr>
              <a:t>ls</a:t>
            </a:r>
            <a:r>
              <a:rPr lang="en-US" altLang="zh-TW" sz="1600" dirty="0">
                <a:solidFill>
                  <a:prstClr val="black"/>
                </a:solidFill>
              </a:rPr>
              <a:t>='</a:t>
            </a:r>
            <a:r>
              <a:rPr lang="en-US" altLang="zh-TW" sz="1600" dirty="0" err="1">
                <a:solidFill>
                  <a:prstClr val="black"/>
                </a:solidFill>
              </a:rPr>
              <a:t>ls</a:t>
            </a:r>
            <a:r>
              <a:rPr lang="en-US" altLang="zh-TW" sz="1600" dirty="0">
                <a:solidFill>
                  <a:prstClr val="black"/>
                </a:solidFill>
              </a:rPr>
              <a:t> --color=auto'</a:t>
            </a:r>
          </a:p>
        </p:txBody>
      </p:sp>
      <p:graphicFrame>
        <p:nvGraphicFramePr>
          <p:cNvPr id="6" name="資料庫圖表 5"/>
          <p:cNvGraphicFramePr/>
          <p:nvPr>
            <p:extLst>
              <p:ext uri="{D42A27DB-BD31-4B8C-83A1-F6EECF244321}">
                <p14:modId xmlns:p14="http://schemas.microsoft.com/office/powerpoint/2010/main" val="1954385120"/>
              </p:ext>
            </p:extLst>
          </p:nvPr>
        </p:nvGraphicFramePr>
        <p:xfrm>
          <a:off x="755576" y="1313581"/>
          <a:ext cx="5832648" cy="1224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6468945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於設定檔</a:t>
            </a:r>
            <a:r>
              <a:rPr lang="zh-TW" altLang="en-US" dirty="0" smtClean="0"/>
              <a:t>內</a:t>
            </a:r>
            <a:r>
              <a:rPr lang="en-US" altLang="zh-TW" dirty="0" smtClean="0"/>
              <a:t>”</a:t>
            </a:r>
            <a:r>
              <a:rPr lang="zh-TW" altLang="en-US" dirty="0" smtClean="0"/>
              <a:t>永久</a:t>
            </a:r>
            <a:r>
              <a:rPr lang="en-US" altLang="zh-TW" dirty="0" smtClean="0"/>
              <a:t>”</a:t>
            </a:r>
            <a:r>
              <a:rPr lang="zh-TW" altLang="en-US" dirty="0" smtClean="0"/>
              <a:t>設定別名</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75</a:t>
            </a:fld>
            <a:endParaRPr lang="zh-TW" altLang="en-US"/>
          </a:p>
        </p:txBody>
      </p:sp>
      <p:sp>
        <p:nvSpPr>
          <p:cNvPr id="4" name="內容版面配置區 3"/>
          <p:cNvSpPr>
            <a:spLocks noGrp="1"/>
          </p:cNvSpPr>
          <p:nvPr>
            <p:ph sz="quarter" idx="1"/>
          </p:nvPr>
        </p:nvSpPr>
        <p:spPr/>
        <p:txBody>
          <a:bodyPr>
            <a:normAutofit/>
          </a:bodyPr>
          <a:lstStyle/>
          <a:p>
            <a:r>
              <a:rPr lang="zh-TW" altLang="en-US" dirty="0" smtClean="0"/>
              <a:t>編輯</a:t>
            </a:r>
            <a:r>
              <a:rPr lang="en-US" altLang="zh-TW" dirty="0" smtClean="0"/>
              <a:t>~/.</a:t>
            </a:r>
            <a:r>
              <a:rPr lang="en-US" altLang="zh-TW" dirty="0" err="1" smtClean="0"/>
              <a:t>bashrc</a:t>
            </a:r>
            <a:r>
              <a:rPr lang="zh-TW" altLang="en-US" dirty="0" smtClean="0"/>
              <a:t>檔案 </a:t>
            </a:r>
            <a:r>
              <a:rPr lang="en-US" altLang="zh-TW" dirty="0" smtClean="0"/>
              <a:t>(</a:t>
            </a:r>
            <a:r>
              <a:rPr lang="zh-TW" altLang="en-US" dirty="0" smtClean="0"/>
              <a:t>影響範圍只限自己帳號</a:t>
            </a:r>
            <a:r>
              <a:rPr lang="en-US" altLang="zh-TW" dirty="0" smtClean="0"/>
              <a:t>)</a:t>
            </a:r>
          </a:p>
          <a:p>
            <a:pPr lvl="1"/>
            <a:r>
              <a:rPr lang="en-US" altLang="zh-TW" dirty="0" err="1" smtClean="0"/>
              <a:t>gedit</a:t>
            </a:r>
            <a:r>
              <a:rPr lang="en-US" altLang="zh-TW" dirty="0" smtClean="0"/>
              <a:t>  ~/.</a:t>
            </a:r>
            <a:r>
              <a:rPr lang="en-US" altLang="zh-TW" dirty="0" err="1" smtClean="0"/>
              <a:t>bashrc</a:t>
            </a:r>
            <a:endParaRPr lang="en-US" altLang="zh-TW" dirty="0" smtClean="0"/>
          </a:p>
          <a:p>
            <a:r>
              <a:rPr lang="zh-TW" altLang="en-US" dirty="0" smtClean="0"/>
              <a:t>編輯完成後，要重新套用</a:t>
            </a:r>
            <a:r>
              <a:rPr lang="zh-TW" altLang="en-US" dirty="0"/>
              <a:t>設定</a:t>
            </a:r>
            <a:r>
              <a:rPr lang="zh-TW" altLang="en-US" dirty="0" smtClean="0"/>
              <a:t>檔才會生效</a:t>
            </a:r>
            <a:endParaRPr lang="en-US" altLang="zh-TW" dirty="0" smtClean="0"/>
          </a:p>
          <a:p>
            <a:pPr lvl="1"/>
            <a:r>
              <a:rPr lang="en-US" altLang="zh-TW" dirty="0" smtClean="0"/>
              <a:t>source ~/.</a:t>
            </a:r>
            <a:r>
              <a:rPr lang="en-US" altLang="zh-TW" dirty="0" err="1" smtClean="0"/>
              <a:t>bashrc</a:t>
            </a:r>
            <a:endParaRPr lang="en-US" altLang="zh-TW" dirty="0" smtClean="0"/>
          </a:p>
          <a:p>
            <a:pPr lvl="1"/>
            <a:endParaRPr lang="en-US" altLang="zh-TW" dirty="0"/>
          </a:p>
          <a:p>
            <a:pPr lvl="1"/>
            <a:endParaRPr lang="en-US" altLang="zh-TW" dirty="0" smtClean="0"/>
          </a:p>
          <a:p>
            <a:pPr lvl="1"/>
            <a:endParaRPr lang="en-US" altLang="zh-TW" dirty="0"/>
          </a:p>
          <a:p>
            <a:pPr lvl="1"/>
            <a:endParaRPr lang="en-US" altLang="zh-TW" dirty="0" smtClean="0"/>
          </a:p>
          <a:p>
            <a:pPr lvl="1"/>
            <a:endParaRPr lang="en-US" altLang="zh-TW" dirty="0"/>
          </a:p>
          <a:p>
            <a:pPr lvl="1"/>
            <a:endParaRPr lang="en-US" altLang="zh-TW" dirty="0" smtClean="0"/>
          </a:p>
          <a:p>
            <a:r>
              <a:rPr lang="zh-TW" altLang="en-US" dirty="0" smtClean="0"/>
              <a:t>註：若要影響全系統，需以</a:t>
            </a:r>
            <a:r>
              <a:rPr lang="en-US" altLang="zh-TW" dirty="0" smtClean="0"/>
              <a:t>root</a:t>
            </a:r>
            <a:r>
              <a:rPr lang="zh-TW" altLang="en-US" dirty="0" smtClean="0"/>
              <a:t>身分編輯 </a:t>
            </a:r>
            <a:r>
              <a:rPr lang="en-US" altLang="zh-TW" dirty="0" smtClean="0"/>
              <a:t>/</a:t>
            </a:r>
            <a:r>
              <a:rPr lang="en-US" altLang="zh-TW" dirty="0" err="1" smtClean="0"/>
              <a:t>etc</a:t>
            </a:r>
            <a:r>
              <a:rPr lang="en-US" altLang="zh-TW" dirty="0" smtClean="0"/>
              <a:t>/profile</a:t>
            </a:r>
          </a:p>
          <a:p>
            <a:endParaRPr lang="en-US" altLang="zh-TW" dirty="0"/>
          </a:p>
          <a:p>
            <a:endParaRPr lang="zh-TW"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3" y="3068960"/>
            <a:ext cx="5328592" cy="2281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圓角矩形 4"/>
          <p:cNvSpPr/>
          <p:nvPr/>
        </p:nvSpPr>
        <p:spPr>
          <a:xfrm>
            <a:off x="467544" y="4797152"/>
            <a:ext cx="4392488" cy="504056"/>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3722396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指令搜尋順序</a:t>
            </a:r>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solidFill>
                  <a:srgbClr val="1F497D"/>
                </a:solidFill>
              </a:rPr>
              <a:pPr/>
              <a:t>76</a:t>
            </a:fld>
            <a:endParaRPr lang="zh-TW" altLang="en-US">
              <a:solidFill>
                <a:srgbClr val="1F497D"/>
              </a:solidFill>
            </a:endParaRPr>
          </a:p>
        </p:txBody>
      </p:sp>
      <p:sp>
        <p:nvSpPr>
          <p:cNvPr id="4" name="內容版面配置區 3"/>
          <p:cNvSpPr>
            <a:spLocks noGrp="1"/>
          </p:cNvSpPr>
          <p:nvPr>
            <p:ph sz="quarter" idx="1"/>
          </p:nvPr>
        </p:nvSpPr>
        <p:spPr/>
        <p:txBody>
          <a:bodyPr/>
          <a:lstStyle/>
          <a:p>
            <a:r>
              <a:rPr lang="zh-TW" altLang="en-US" dirty="0"/>
              <a:t>當使用者輸入指令時，系統會依序搜尋：</a:t>
            </a:r>
          </a:p>
        </p:txBody>
      </p:sp>
      <p:graphicFrame>
        <p:nvGraphicFramePr>
          <p:cNvPr id="5" name="資料庫圖表 4"/>
          <p:cNvGraphicFramePr/>
          <p:nvPr>
            <p:extLst>
              <p:ext uri="{D42A27DB-BD31-4B8C-83A1-F6EECF244321}">
                <p14:modId xmlns:p14="http://schemas.microsoft.com/office/powerpoint/2010/main" val="2735817372"/>
              </p:ext>
            </p:extLst>
          </p:nvPr>
        </p:nvGraphicFramePr>
        <p:xfrm>
          <a:off x="162097" y="1916832"/>
          <a:ext cx="8712968" cy="34563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矩形 7"/>
          <p:cNvSpPr/>
          <p:nvPr/>
        </p:nvSpPr>
        <p:spPr>
          <a:xfrm>
            <a:off x="6012160" y="5517232"/>
            <a:ext cx="2880320" cy="830997"/>
          </a:xfrm>
          <a:prstGeom prst="rect">
            <a:avLst/>
          </a:prstGeom>
        </p:spPr>
        <p:txBody>
          <a:bodyPr wrap="square">
            <a:spAutoFit/>
          </a:bodyPr>
          <a:lstStyle/>
          <a:p>
            <a:pPr marL="182563" indent="-182563">
              <a:buFont typeface="Arial" panose="020B0604020202020204" pitchFamily="34" charset="0"/>
              <a:buChar char="•"/>
            </a:pPr>
            <a:r>
              <a:rPr lang="zh-TW" altLang="en-US" sz="1600" dirty="0" smtClean="0">
                <a:solidFill>
                  <a:prstClr val="black"/>
                </a:solidFill>
              </a:rPr>
              <a:t>由多個目錄組成，以</a:t>
            </a:r>
            <a:r>
              <a:rPr lang="en-US" altLang="zh-TW" sz="1600" b="1" dirty="0" smtClean="0">
                <a:solidFill>
                  <a:prstClr val="black"/>
                </a:solidFill>
              </a:rPr>
              <a:t>:</a:t>
            </a:r>
            <a:r>
              <a:rPr lang="zh-TW" altLang="en-US" sz="1600" dirty="0" smtClean="0">
                <a:solidFill>
                  <a:prstClr val="black"/>
                </a:solidFill>
              </a:rPr>
              <a:t>區隔</a:t>
            </a:r>
            <a:endParaRPr lang="en-US" altLang="zh-TW" sz="1600" dirty="0" smtClean="0">
              <a:solidFill>
                <a:prstClr val="black"/>
              </a:solidFill>
            </a:endParaRPr>
          </a:p>
          <a:p>
            <a:pPr marL="182563" indent="-182563">
              <a:buFont typeface="Arial" panose="020B0604020202020204" pitchFamily="34" charset="0"/>
              <a:buChar char="•"/>
            </a:pPr>
            <a:r>
              <a:rPr lang="zh-TW" altLang="en-US" sz="1600" dirty="0" smtClean="0">
                <a:solidFill>
                  <a:prstClr val="black"/>
                </a:solidFill>
              </a:rPr>
              <a:t>在目錄中搜尋執行檔</a:t>
            </a:r>
            <a:endParaRPr lang="en-US" altLang="zh-TW" sz="1600" dirty="0" smtClean="0">
              <a:solidFill>
                <a:prstClr val="black"/>
              </a:solidFill>
            </a:endParaRPr>
          </a:p>
          <a:p>
            <a:pPr marL="182563" indent="-182563">
              <a:buFont typeface="Arial" panose="020B0604020202020204" pitchFamily="34" charset="0"/>
              <a:buChar char="•"/>
            </a:pPr>
            <a:r>
              <a:rPr lang="zh-TW" altLang="en-US" sz="1600" dirty="0" smtClean="0">
                <a:solidFill>
                  <a:prstClr val="black"/>
                </a:solidFill>
              </a:rPr>
              <a:t>先找到</a:t>
            </a:r>
            <a:r>
              <a:rPr lang="zh-TW" altLang="en-US" sz="1600" dirty="0">
                <a:solidFill>
                  <a:prstClr val="black"/>
                </a:solidFill>
              </a:rPr>
              <a:t>先贏</a:t>
            </a:r>
          </a:p>
        </p:txBody>
      </p:sp>
      <p:sp>
        <p:nvSpPr>
          <p:cNvPr id="6" name="矩形 5"/>
          <p:cNvSpPr/>
          <p:nvPr/>
        </p:nvSpPr>
        <p:spPr>
          <a:xfrm>
            <a:off x="395536" y="3247696"/>
            <a:ext cx="2326278" cy="1200329"/>
          </a:xfrm>
          <a:prstGeom prst="rect">
            <a:avLst/>
          </a:prstGeom>
        </p:spPr>
        <p:txBody>
          <a:bodyPr wrap="square">
            <a:spAutoFit/>
          </a:bodyPr>
          <a:lstStyle/>
          <a:p>
            <a:pPr marL="182563" indent="-182563">
              <a:buFont typeface="Arial" panose="020B0604020202020204" pitchFamily="34" charset="0"/>
              <a:buChar char="•"/>
            </a:pPr>
            <a:r>
              <a:rPr lang="zh-TW" altLang="en-US" dirty="0" smtClean="0">
                <a:solidFill>
                  <a:srgbClr val="FF0000"/>
                </a:solidFill>
              </a:rPr>
              <a:t>若要執行當前</a:t>
            </a:r>
            <a:r>
              <a:rPr lang="zh-TW" altLang="en-US" dirty="0">
                <a:solidFill>
                  <a:srgbClr val="FF0000"/>
                </a:solidFill>
              </a:rPr>
              <a:t>目錄</a:t>
            </a:r>
            <a:r>
              <a:rPr lang="zh-TW" altLang="en-US" dirty="0" smtClean="0">
                <a:solidFill>
                  <a:srgbClr val="FF0000"/>
                </a:solidFill>
              </a:rPr>
              <a:t>下的執行檔，必須使用</a:t>
            </a:r>
            <a:r>
              <a:rPr lang="en-US" altLang="zh-TW" dirty="0" smtClean="0">
                <a:solidFill>
                  <a:srgbClr val="FF0000"/>
                </a:solidFill>
              </a:rPr>
              <a:t>./</a:t>
            </a:r>
          </a:p>
          <a:p>
            <a:pPr marL="182563" indent="-182563">
              <a:buFont typeface="Arial" panose="020B0604020202020204" pitchFamily="34" charset="0"/>
              <a:buChar char="•"/>
            </a:pPr>
            <a:r>
              <a:rPr lang="zh-TW" altLang="en-US" dirty="0" smtClean="0">
                <a:solidFill>
                  <a:prstClr val="black"/>
                </a:solidFill>
              </a:rPr>
              <a:t>例如 </a:t>
            </a:r>
            <a:r>
              <a:rPr lang="en-US" altLang="zh-TW" dirty="0" smtClean="0">
                <a:solidFill>
                  <a:prstClr val="black"/>
                </a:solidFill>
              </a:rPr>
              <a:t>./</a:t>
            </a:r>
            <a:r>
              <a:rPr lang="en-US" altLang="zh-TW" dirty="0" err="1" smtClean="0">
                <a:solidFill>
                  <a:prstClr val="black"/>
                </a:solidFill>
              </a:rPr>
              <a:t>testexe</a:t>
            </a:r>
            <a:endParaRPr lang="en-US" altLang="zh-TW" dirty="0">
              <a:solidFill>
                <a:prstClr val="black"/>
              </a:solidFill>
            </a:endParaRPr>
          </a:p>
        </p:txBody>
      </p:sp>
    </p:spTree>
    <p:extLst>
      <p:ext uri="{BB962C8B-B14F-4D97-AF65-F5344CB8AC3E}">
        <p14:creationId xmlns:p14="http://schemas.microsoft.com/office/powerpoint/2010/main" val="77582947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顯示指令類型或位置 </a:t>
            </a:r>
            <a:r>
              <a:rPr lang="en-US" altLang="zh-TW" dirty="0" smtClean="0"/>
              <a:t>(type</a:t>
            </a:r>
            <a:r>
              <a:rPr lang="zh-TW" altLang="en-US" dirty="0" smtClean="0"/>
              <a:t> </a:t>
            </a:r>
            <a:r>
              <a:rPr lang="en-US" altLang="zh-TW" dirty="0" smtClean="0"/>
              <a:t>/</a:t>
            </a:r>
            <a:r>
              <a:rPr lang="zh-TW" altLang="en-US" dirty="0" smtClean="0"/>
              <a:t> </a:t>
            </a:r>
            <a:r>
              <a:rPr lang="en-US" altLang="zh-TW" dirty="0" smtClean="0"/>
              <a:t>which</a:t>
            </a:r>
            <a:r>
              <a:rPr lang="zh-TW" altLang="en-US" dirty="0" smtClean="0"/>
              <a:t> </a:t>
            </a:r>
            <a:r>
              <a:rPr lang="en-US" altLang="zh-TW" dirty="0" smtClean="0"/>
              <a:t>/</a:t>
            </a:r>
            <a:r>
              <a:rPr lang="zh-TW" altLang="en-US" dirty="0" smtClean="0"/>
              <a:t> </a:t>
            </a:r>
            <a:r>
              <a:rPr lang="en-US" altLang="zh-TW" dirty="0" err="1" smtClean="0"/>
              <a:t>whereis</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77</a:t>
            </a:fld>
            <a:endParaRPr lang="zh-TW" altLang="en-US"/>
          </a:p>
        </p:txBody>
      </p:sp>
      <p:sp>
        <p:nvSpPr>
          <p:cNvPr id="3" name="內容版面配置區 2"/>
          <p:cNvSpPr>
            <a:spLocks noGrp="1"/>
          </p:cNvSpPr>
          <p:nvPr>
            <p:ph sz="quarter" idx="1"/>
          </p:nvPr>
        </p:nvSpPr>
        <p:spPr/>
        <p:txBody>
          <a:bodyPr>
            <a:normAutofit/>
          </a:bodyPr>
          <a:lstStyle/>
          <a:p>
            <a:pPr lvl="1"/>
            <a:endParaRPr lang="en-US" altLang="zh-TW" sz="2000" dirty="0" smtClean="0"/>
          </a:p>
          <a:p>
            <a:pPr lvl="1"/>
            <a:endParaRPr lang="en-US" altLang="zh-TW" sz="2000" dirty="0"/>
          </a:p>
          <a:p>
            <a:pPr lvl="1"/>
            <a:endParaRPr lang="en-US" altLang="zh-TW" sz="2000" dirty="0" smtClean="0"/>
          </a:p>
          <a:p>
            <a:pPr lvl="1"/>
            <a:endParaRPr lang="en-US" altLang="zh-TW" sz="2000" dirty="0"/>
          </a:p>
          <a:p>
            <a:pPr lvl="1"/>
            <a:endParaRPr lang="en-US" altLang="zh-TW" sz="2000" dirty="0" smtClean="0"/>
          </a:p>
          <a:p>
            <a:pPr lvl="1"/>
            <a:endParaRPr lang="en-US" altLang="zh-TW" sz="2000" dirty="0" smtClean="0"/>
          </a:p>
          <a:p>
            <a:pPr lvl="1"/>
            <a:endParaRPr lang="en-US" altLang="zh-TW" sz="2000" dirty="0"/>
          </a:p>
          <a:p>
            <a:pPr lvl="1"/>
            <a:r>
              <a:rPr lang="en-US" altLang="zh-TW" sz="2000" dirty="0" smtClean="0"/>
              <a:t>type </a:t>
            </a:r>
            <a:r>
              <a:rPr lang="en-US" altLang="zh-TW" sz="2000" dirty="0" err="1" smtClean="0"/>
              <a:t>cp</a:t>
            </a:r>
            <a:r>
              <a:rPr lang="en-US" altLang="zh-TW" sz="2000" dirty="0" smtClean="0"/>
              <a:t> 	</a:t>
            </a:r>
            <a:r>
              <a:rPr lang="en-US" altLang="zh-TW" sz="2000" dirty="0" smtClean="0">
                <a:sym typeface="Wingdings" panose="05000000000000000000" pitchFamily="2" charset="2"/>
              </a:rPr>
              <a:t></a:t>
            </a:r>
            <a:r>
              <a:rPr lang="zh-TW" altLang="en-US" sz="2000" dirty="0" smtClean="0"/>
              <a:t>顯示 </a:t>
            </a:r>
            <a:r>
              <a:rPr lang="en-US" altLang="zh-TW" sz="2000" dirty="0" err="1" smtClean="0"/>
              <a:t>cp</a:t>
            </a:r>
            <a:r>
              <a:rPr lang="en-US" altLang="zh-TW" sz="2000" dirty="0" smtClean="0"/>
              <a:t> is /</a:t>
            </a:r>
            <a:r>
              <a:rPr lang="en-US" altLang="zh-TW" sz="2000" dirty="0" err="1" smtClean="0"/>
              <a:t>usr</a:t>
            </a:r>
            <a:r>
              <a:rPr lang="en-US" altLang="zh-TW" sz="2000" dirty="0" smtClean="0"/>
              <a:t>/bin/</a:t>
            </a:r>
            <a:r>
              <a:rPr lang="en-US" altLang="zh-TW" sz="2000" dirty="0" err="1" smtClean="0"/>
              <a:t>cp</a:t>
            </a:r>
            <a:endParaRPr lang="en-US" altLang="zh-TW" sz="2000" dirty="0" smtClean="0"/>
          </a:p>
          <a:p>
            <a:pPr lvl="1"/>
            <a:r>
              <a:rPr lang="en-US" altLang="zh-TW" sz="2000" dirty="0" smtClean="0"/>
              <a:t>type ls </a:t>
            </a:r>
            <a:r>
              <a:rPr lang="en-US" altLang="zh-TW" sz="2000" dirty="0"/>
              <a:t>	</a:t>
            </a:r>
            <a:r>
              <a:rPr lang="en-US" altLang="zh-TW" sz="2000" dirty="0">
                <a:sym typeface="Wingdings" panose="05000000000000000000" pitchFamily="2" charset="2"/>
              </a:rPr>
              <a:t></a:t>
            </a:r>
            <a:r>
              <a:rPr lang="zh-TW" altLang="en-US" sz="2000" dirty="0"/>
              <a:t>顯示 </a:t>
            </a:r>
            <a:r>
              <a:rPr lang="en-US" altLang="zh-TW" sz="2000" dirty="0" smtClean="0"/>
              <a:t>ls </a:t>
            </a:r>
            <a:r>
              <a:rPr lang="en-US" altLang="zh-TW" sz="2000" dirty="0"/>
              <a:t>is </a:t>
            </a:r>
            <a:r>
              <a:rPr lang="en-US" altLang="zh-TW" sz="2000" dirty="0" smtClean="0"/>
              <a:t>aliased to ’ls –color=auto’</a:t>
            </a:r>
            <a:endParaRPr lang="en-US" altLang="zh-TW" sz="2000" dirty="0"/>
          </a:p>
          <a:p>
            <a:pPr lvl="1"/>
            <a:r>
              <a:rPr lang="en-US" altLang="zh-TW" sz="2000" dirty="0" smtClean="0"/>
              <a:t>type cd	</a:t>
            </a:r>
            <a:r>
              <a:rPr lang="en-US" altLang="zh-TW" sz="2000" dirty="0" smtClean="0">
                <a:sym typeface="Wingdings" panose="05000000000000000000" pitchFamily="2" charset="2"/>
              </a:rPr>
              <a:t></a:t>
            </a:r>
            <a:r>
              <a:rPr lang="zh-TW" altLang="en-US" sz="2000" dirty="0" smtClean="0"/>
              <a:t>顯示 </a:t>
            </a:r>
            <a:r>
              <a:rPr lang="en-US" altLang="zh-TW" sz="2000" dirty="0" smtClean="0"/>
              <a:t>cd is a shell </a:t>
            </a:r>
            <a:r>
              <a:rPr lang="en-US" altLang="zh-TW" sz="2000" dirty="0" err="1" smtClean="0"/>
              <a:t>builtin</a:t>
            </a:r>
            <a:endParaRPr lang="en-US" altLang="zh-TW" sz="2000" dirty="0" smtClean="0"/>
          </a:p>
          <a:p>
            <a:pPr lvl="1"/>
            <a:r>
              <a:rPr lang="en-US" altLang="zh-TW" sz="2000" dirty="0" smtClean="0"/>
              <a:t>which </a:t>
            </a:r>
            <a:r>
              <a:rPr lang="en-US" altLang="zh-TW" sz="2000" dirty="0" err="1" smtClean="0"/>
              <a:t>cp</a:t>
            </a:r>
            <a:r>
              <a:rPr lang="en-US" altLang="zh-TW" sz="2000" dirty="0" smtClean="0"/>
              <a:t>	</a:t>
            </a:r>
            <a:r>
              <a:rPr lang="en-US" altLang="zh-TW" sz="2000" dirty="0" smtClean="0">
                <a:sym typeface="Wingdings" panose="05000000000000000000" pitchFamily="2" charset="2"/>
              </a:rPr>
              <a:t></a:t>
            </a:r>
            <a:r>
              <a:rPr lang="zh-TW" altLang="en-US" sz="2000" dirty="0" smtClean="0"/>
              <a:t>顯示 </a:t>
            </a:r>
            <a:r>
              <a:rPr lang="en-US" altLang="zh-TW" sz="2000" dirty="0" smtClean="0"/>
              <a:t>/</a:t>
            </a:r>
            <a:r>
              <a:rPr lang="en-US" altLang="zh-TW" sz="2000" dirty="0" err="1" smtClean="0"/>
              <a:t>usr</a:t>
            </a:r>
            <a:r>
              <a:rPr lang="en-US" altLang="zh-TW" sz="2000" dirty="0" smtClean="0"/>
              <a:t>/bin/</a:t>
            </a:r>
            <a:r>
              <a:rPr lang="en-US" altLang="zh-TW" sz="2000" dirty="0" err="1" smtClean="0"/>
              <a:t>cp</a:t>
            </a:r>
            <a:endParaRPr lang="en-US" altLang="zh-TW" sz="2000" dirty="0" smtClean="0"/>
          </a:p>
          <a:p>
            <a:pPr lvl="1"/>
            <a:r>
              <a:rPr lang="en-US" altLang="zh-TW" sz="2000" dirty="0" err="1" smtClean="0"/>
              <a:t>whereis</a:t>
            </a:r>
            <a:r>
              <a:rPr lang="en-US" altLang="zh-TW" sz="2000" dirty="0" smtClean="0"/>
              <a:t> </a:t>
            </a:r>
            <a:r>
              <a:rPr lang="en-US" altLang="zh-TW" sz="2000" dirty="0" err="1" smtClean="0"/>
              <a:t>cp</a:t>
            </a:r>
            <a:r>
              <a:rPr lang="zh-TW" altLang="en-US" sz="2000" dirty="0" smtClean="0"/>
              <a:t> </a:t>
            </a:r>
            <a:r>
              <a:rPr lang="en-US" altLang="zh-TW" sz="2000" dirty="0" smtClean="0">
                <a:sym typeface="Wingdings" panose="05000000000000000000" pitchFamily="2" charset="2"/>
              </a:rPr>
              <a:t></a:t>
            </a:r>
            <a:r>
              <a:rPr lang="zh-TW" altLang="en-US" sz="2000" dirty="0" smtClean="0"/>
              <a:t>顯示 </a:t>
            </a:r>
            <a:r>
              <a:rPr lang="en-US" altLang="zh-TW" sz="2000" dirty="0" err="1" smtClean="0"/>
              <a:t>cp</a:t>
            </a:r>
            <a:r>
              <a:rPr lang="en-US" altLang="zh-TW" sz="2000" dirty="0" smtClean="0"/>
              <a:t>: /</a:t>
            </a:r>
            <a:r>
              <a:rPr lang="en-US" altLang="zh-TW" sz="2000" dirty="0" err="1" smtClean="0"/>
              <a:t>usr</a:t>
            </a:r>
            <a:r>
              <a:rPr lang="en-US" altLang="zh-TW" sz="2000" dirty="0" smtClean="0"/>
              <a:t>/bin/</a:t>
            </a:r>
            <a:r>
              <a:rPr lang="en-US" altLang="zh-TW" sz="2000" dirty="0" err="1" smtClean="0"/>
              <a:t>cp</a:t>
            </a:r>
            <a:r>
              <a:rPr lang="en-US" altLang="zh-TW" sz="2000" dirty="0" smtClean="0"/>
              <a:t> /</a:t>
            </a:r>
            <a:r>
              <a:rPr lang="en-US" altLang="zh-TW" sz="2000" dirty="0" err="1" smtClean="0"/>
              <a:t>usr</a:t>
            </a:r>
            <a:r>
              <a:rPr lang="en-US" altLang="zh-TW" sz="2000" dirty="0" smtClean="0"/>
              <a:t>/share/man/man1/cp.1.gz    			/</a:t>
            </a:r>
            <a:r>
              <a:rPr lang="en-US" altLang="zh-TW" sz="2000" dirty="0" err="1" smtClean="0"/>
              <a:t>usr</a:t>
            </a:r>
            <a:r>
              <a:rPr lang="en-US" altLang="zh-TW" sz="2000" dirty="0" smtClean="0"/>
              <a:t>/share/man/man1p/cp.1p.gz</a:t>
            </a:r>
          </a:p>
          <a:p>
            <a:endParaRPr lang="en-US" altLang="zh-TW" sz="2400" dirty="0" smtClean="0"/>
          </a:p>
          <a:p>
            <a:endParaRPr lang="zh-TW" altLang="en-US" sz="2400" dirty="0"/>
          </a:p>
        </p:txBody>
      </p:sp>
      <p:graphicFrame>
        <p:nvGraphicFramePr>
          <p:cNvPr id="5" name="內容版面配置區 4"/>
          <p:cNvGraphicFramePr>
            <a:graphicFrameLocks/>
          </p:cNvGraphicFramePr>
          <p:nvPr>
            <p:extLst>
              <p:ext uri="{D42A27DB-BD31-4B8C-83A1-F6EECF244321}">
                <p14:modId xmlns:p14="http://schemas.microsoft.com/office/powerpoint/2010/main" val="1885168251"/>
              </p:ext>
            </p:extLst>
          </p:nvPr>
        </p:nvGraphicFramePr>
        <p:xfrm>
          <a:off x="251520" y="1268760"/>
          <a:ext cx="8435280" cy="20882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517760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搜尋檔案或目錄位置</a:t>
            </a:r>
            <a:r>
              <a:rPr lang="en-US" altLang="zh-TW" dirty="0" smtClean="0"/>
              <a:t>(locate)</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78</a:t>
            </a:fld>
            <a:endParaRPr lang="zh-TW" altLang="en-US"/>
          </a:p>
        </p:txBody>
      </p:sp>
      <p:sp>
        <p:nvSpPr>
          <p:cNvPr id="3" name="內容版面配置區 2"/>
          <p:cNvSpPr>
            <a:spLocks noGrp="1"/>
          </p:cNvSpPr>
          <p:nvPr>
            <p:ph sz="quarter" idx="1"/>
          </p:nvPr>
        </p:nvSpPr>
        <p:spPr/>
        <p:txBody>
          <a:bodyPr/>
          <a:lstStyle/>
          <a:p>
            <a:r>
              <a:rPr lang="en-US" altLang="zh-TW" dirty="0" smtClean="0"/>
              <a:t>locate</a:t>
            </a:r>
            <a:r>
              <a:rPr lang="zh-TW" altLang="en-US" dirty="0" smtClean="0"/>
              <a:t>  </a:t>
            </a:r>
            <a:r>
              <a:rPr lang="en-US" altLang="zh-TW" dirty="0" smtClean="0"/>
              <a:t>“</a:t>
            </a:r>
            <a:r>
              <a:rPr lang="zh-TW" altLang="en-US" dirty="0" smtClean="0"/>
              <a:t>檔名關鍵字</a:t>
            </a:r>
            <a:r>
              <a:rPr lang="en-US" altLang="zh-TW" dirty="0" smtClean="0"/>
              <a:t>”</a:t>
            </a:r>
            <a:r>
              <a:rPr lang="zh-TW" altLang="en-US" dirty="0" smtClean="0"/>
              <a:t>  </a:t>
            </a:r>
            <a:endParaRPr lang="en-US" altLang="zh-TW" dirty="0" smtClean="0"/>
          </a:p>
          <a:p>
            <a:pPr lvl="1"/>
            <a:r>
              <a:rPr lang="zh-TW" altLang="en-US" dirty="0" smtClean="0"/>
              <a:t>以</a:t>
            </a:r>
            <a:r>
              <a:rPr lang="en-US" altLang="zh-TW" dirty="0" smtClean="0"/>
              <a:t>”</a:t>
            </a:r>
            <a:r>
              <a:rPr lang="zh-TW" altLang="en-US" dirty="0"/>
              <a:t>關鍵字</a:t>
            </a:r>
            <a:r>
              <a:rPr lang="en-US" altLang="zh-TW" dirty="0"/>
              <a:t>”</a:t>
            </a:r>
            <a:r>
              <a:rPr lang="zh-TW" altLang="en-US" dirty="0" smtClean="0"/>
              <a:t>搜尋檔案</a:t>
            </a:r>
            <a:r>
              <a:rPr lang="en-US" altLang="zh-TW" dirty="0" smtClean="0"/>
              <a:t>(</a:t>
            </a:r>
            <a:r>
              <a:rPr lang="zh-TW" altLang="en-US" dirty="0" smtClean="0"/>
              <a:t>或目錄</a:t>
            </a:r>
            <a:r>
              <a:rPr lang="en-US" altLang="zh-TW" dirty="0" smtClean="0"/>
              <a:t>)</a:t>
            </a:r>
            <a:r>
              <a:rPr lang="zh-TW" altLang="en-US" dirty="0" smtClean="0"/>
              <a:t>的路徑名稱</a:t>
            </a:r>
            <a:endParaRPr lang="en-US" altLang="zh-TW" dirty="0" smtClean="0"/>
          </a:p>
          <a:p>
            <a:pPr lvl="1"/>
            <a:r>
              <a:rPr lang="zh-TW" altLang="en-US" dirty="0" smtClean="0"/>
              <a:t>用查索引表的方式，比翻硬碟快，但若</a:t>
            </a:r>
            <a:r>
              <a:rPr lang="zh-TW" altLang="en-US" dirty="0"/>
              <a:t>未更新索引表，搜尋結果可能</a:t>
            </a:r>
            <a:r>
              <a:rPr lang="zh-TW" altLang="en-US" dirty="0" smtClean="0"/>
              <a:t>失真</a:t>
            </a:r>
            <a:endParaRPr lang="en-US" altLang="zh-TW" dirty="0" smtClean="0"/>
          </a:p>
          <a:p>
            <a:pPr lvl="2"/>
            <a:r>
              <a:rPr lang="zh-TW" altLang="en-US" dirty="0" smtClean="0"/>
              <a:t>以</a:t>
            </a:r>
            <a:r>
              <a:rPr lang="en-US" altLang="zh-TW" dirty="0" smtClean="0"/>
              <a:t>root</a:t>
            </a:r>
            <a:r>
              <a:rPr lang="zh-TW" altLang="en-US" dirty="0" smtClean="0"/>
              <a:t>身分執行 </a:t>
            </a:r>
            <a:r>
              <a:rPr lang="en-US" altLang="zh-TW" dirty="0" err="1" smtClean="0"/>
              <a:t>updatedb</a:t>
            </a:r>
            <a:endParaRPr lang="en-US" altLang="zh-TW" dirty="0" smtClean="0"/>
          </a:p>
        </p:txBody>
      </p:sp>
      <p:graphicFrame>
        <p:nvGraphicFramePr>
          <p:cNvPr id="8" name="表格 7"/>
          <p:cNvGraphicFramePr>
            <a:graphicFrameLocks noGrp="1"/>
          </p:cNvGraphicFramePr>
          <p:nvPr>
            <p:extLst>
              <p:ext uri="{D42A27DB-BD31-4B8C-83A1-F6EECF244321}">
                <p14:modId xmlns:p14="http://schemas.microsoft.com/office/powerpoint/2010/main" val="2095915758"/>
              </p:ext>
            </p:extLst>
          </p:nvPr>
        </p:nvGraphicFramePr>
        <p:xfrm>
          <a:off x="1033933" y="3346913"/>
          <a:ext cx="6124990" cy="1676400"/>
        </p:xfrm>
        <a:graphic>
          <a:graphicData uri="http://schemas.openxmlformats.org/drawingml/2006/table">
            <a:tbl>
              <a:tblPr firstRow="1" bandRow="1">
                <a:tableStyleId>{69012ECD-51FC-41F1-AA8D-1B2483CD663E}</a:tableStyleId>
              </a:tblPr>
              <a:tblGrid>
                <a:gridCol w="1837794">
                  <a:extLst>
                    <a:ext uri="{9D8B030D-6E8A-4147-A177-3AD203B41FA5}">
                      <a16:colId xmlns="" xmlns:a16="http://schemas.microsoft.com/office/drawing/2014/main" val="20000"/>
                    </a:ext>
                  </a:extLst>
                </a:gridCol>
                <a:gridCol w="4287196">
                  <a:extLst>
                    <a:ext uri="{9D8B030D-6E8A-4147-A177-3AD203B41FA5}">
                      <a16:colId xmlns="" xmlns:a16="http://schemas.microsoft.com/office/drawing/2014/main" val="20001"/>
                    </a:ext>
                  </a:extLst>
                </a:gridCol>
              </a:tblGrid>
              <a:tr h="144016">
                <a:tc>
                  <a:txBody>
                    <a:bodyPr/>
                    <a:lstStyle/>
                    <a:p>
                      <a:r>
                        <a:rPr lang="zh-TW" altLang="en-US" sz="1600" dirty="0" smtClean="0"/>
                        <a:t>指令範例</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說明</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168776">
                <a:tc>
                  <a:txBody>
                    <a:bodyPr/>
                    <a:lstStyle/>
                    <a:p>
                      <a:r>
                        <a:rPr lang="en-US" altLang="zh-TW" sz="1600" dirty="0" smtClean="0"/>
                        <a:t>locate  </a:t>
                      </a:r>
                      <a:r>
                        <a:rPr lang="en-US" altLang="zh-TW" sz="1600" dirty="0" err="1" smtClean="0"/>
                        <a:t>iiiedu</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在絕對路徑中出現</a:t>
                      </a:r>
                      <a:r>
                        <a:rPr lang="en-US" altLang="zh-TW" sz="1600" dirty="0" err="1" smtClean="0"/>
                        <a:t>iiiedu</a:t>
                      </a:r>
                      <a:r>
                        <a:rPr lang="zh-TW" altLang="en-US" sz="1600" dirty="0" smtClean="0"/>
                        <a:t>字串的都會列出</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121528">
                <a:tc>
                  <a:txBody>
                    <a:bodyPr/>
                    <a:lstStyle/>
                    <a:p>
                      <a:r>
                        <a:rPr lang="en-US" altLang="zh-TW" sz="1600" dirty="0" smtClean="0"/>
                        <a:t>locate  -b  </a:t>
                      </a:r>
                      <a:r>
                        <a:rPr lang="en-US" altLang="zh-TW" sz="1600" dirty="0" err="1" smtClean="0"/>
                        <a:t>iiiedu</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基本檔名有出現</a:t>
                      </a:r>
                      <a:r>
                        <a:rPr lang="en-US" altLang="zh-TW" sz="1600" dirty="0" err="1" smtClean="0"/>
                        <a:t>iiiedu</a:t>
                      </a:r>
                      <a:r>
                        <a:rPr lang="zh-TW" altLang="en-US" sz="1600" dirty="0" smtClean="0"/>
                        <a:t>字串的才會列出</a:t>
                      </a:r>
                      <a:endParaRPr lang="en-US" altLang="zh-TW" sz="16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146288">
                <a:tc>
                  <a:txBody>
                    <a:bodyPr/>
                    <a:lstStyle/>
                    <a:p>
                      <a:r>
                        <a:rPr lang="en-US" altLang="zh-TW" sz="1600" dirty="0" smtClean="0"/>
                        <a:t>locate  -c  </a:t>
                      </a:r>
                      <a:r>
                        <a:rPr lang="en-US" altLang="zh-TW" sz="1600" dirty="0" err="1" smtClean="0"/>
                        <a:t>iiiedu</a:t>
                      </a:r>
                      <a:r>
                        <a:rPr lang="en-US" altLang="zh-TW" sz="1600" dirty="0" smtClean="0"/>
                        <a:t> </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只顯示找到的數量</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0">
                <a:tc>
                  <a:txBody>
                    <a:bodyPr/>
                    <a:lstStyle/>
                    <a:p>
                      <a:r>
                        <a:rPr lang="en-US" altLang="zh-TW" sz="1600" dirty="0" smtClean="0"/>
                        <a:t>locate  “*.</a:t>
                      </a:r>
                      <a:r>
                        <a:rPr lang="en-US" altLang="zh-TW" sz="1600" dirty="0" err="1" smtClean="0"/>
                        <a:t>img</a:t>
                      </a:r>
                      <a:r>
                        <a:rPr lang="en-US" altLang="zh-TW" sz="1600" dirty="0" smtClean="0"/>
                        <a:t>”</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找副檔名為</a:t>
                      </a:r>
                      <a:r>
                        <a:rPr lang="en-US" altLang="zh-TW" sz="1600" dirty="0" err="1" smtClean="0"/>
                        <a:t>img</a:t>
                      </a:r>
                      <a:r>
                        <a:rPr lang="zh-TW" altLang="en-US" sz="1600" dirty="0" smtClean="0"/>
                        <a:t>的檔案</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bl>
          </a:graphicData>
        </a:graphic>
      </p:graphicFrame>
      <p:grpSp>
        <p:nvGrpSpPr>
          <p:cNvPr id="31" name="群組 30"/>
          <p:cNvGrpSpPr/>
          <p:nvPr/>
        </p:nvGrpSpPr>
        <p:grpSpPr>
          <a:xfrm>
            <a:off x="919411" y="5373216"/>
            <a:ext cx="7541021" cy="1393889"/>
            <a:chOff x="626631" y="3428233"/>
            <a:chExt cx="7113721" cy="1717925"/>
          </a:xfrm>
        </p:grpSpPr>
        <p:sp>
          <p:nvSpPr>
            <p:cNvPr id="5" name="圓角矩形 4"/>
            <p:cNvSpPr/>
            <p:nvPr/>
          </p:nvSpPr>
          <p:spPr>
            <a:xfrm>
              <a:off x="626631" y="3752269"/>
              <a:ext cx="1284632" cy="50405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sz="1600" dirty="0" smtClean="0"/>
                <a:t>locate</a:t>
              </a:r>
              <a:endParaRPr lang="zh-TW" altLang="en-US" sz="1600" dirty="0"/>
            </a:p>
          </p:txBody>
        </p:sp>
        <p:sp>
          <p:nvSpPr>
            <p:cNvPr id="6" name="流程圖: 磁碟 5"/>
            <p:cNvSpPr/>
            <p:nvPr/>
          </p:nvSpPr>
          <p:spPr>
            <a:xfrm>
              <a:off x="3555987" y="3608253"/>
              <a:ext cx="1552538" cy="792088"/>
            </a:xfrm>
            <a:prstGeom prst="flowChartMagneticDisk">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zh-TW" altLang="en-US" sz="1600" dirty="0" smtClean="0"/>
                <a:t>索引表</a:t>
              </a:r>
              <a:endParaRPr lang="zh-TW" altLang="en-US" sz="1600" dirty="0"/>
            </a:p>
          </p:txBody>
        </p:sp>
        <p:cxnSp>
          <p:nvCxnSpPr>
            <p:cNvPr id="9" name="直線單箭頭接點 8"/>
            <p:cNvCxnSpPr>
              <a:stCxn id="5" idx="3"/>
              <a:endCxn id="6" idx="2"/>
            </p:cNvCxnSpPr>
            <p:nvPr/>
          </p:nvCxnSpPr>
          <p:spPr>
            <a:xfrm>
              <a:off x="1911263" y="4004297"/>
              <a:ext cx="1644724"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stCxn id="6" idx="4"/>
              <a:endCxn id="15" idx="1"/>
            </p:cNvCxnSpPr>
            <p:nvPr/>
          </p:nvCxnSpPr>
          <p:spPr>
            <a:xfrm>
              <a:off x="5108525" y="4004297"/>
              <a:ext cx="1422762"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15" name="圖片 14"/>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a:ext>
              </a:extLst>
            </a:blip>
            <a:stretch>
              <a:fillRect/>
            </a:stretch>
          </p:blipFill>
          <p:spPr>
            <a:xfrm>
              <a:off x="6531287" y="3428233"/>
              <a:ext cx="1209065" cy="1152128"/>
            </a:xfrm>
            <a:prstGeom prst="rect">
              <a:avLst/>
            </a:prstGeom>
          </p:spPr>
        </p:pic>
        <p:sp>
          <p:nvSpPr>
            <p:cNvPr id="22" name="矩形 21"/>
            <p:cNvSpPr/>
            <p:nvPr/>
          </p:nvSpPr>
          <p:spPr>
            <a:xfrm>
              <a:off x="6531287" y="4561383"/>
              <a:ext cx="1209065" cy="584775"/>
            </a:xfrm>
            <a:prstGeom prst="rect">
              <a:avLst/>
            </a:prstGeom>
          </p:spPr>
          <p:txBody>
            <a:bodyPr wrap="square">
              <a:spAutoFit/>
            </a:bodyPr>
            <a:lstStyle/>
            <a:p>
              <a:r>
                <a:rPr lang="en-US" altLang="zh-TW" sz="1600" dirty="0" smtClean="0"/>
                <a:t>File System</a:t>
              </a:r>
              <a:endParaRPr lang="zh-TW" altLang="en-US" sz="1600" dirty="0"/>
            </a:p>
          </p:txBody>
        </p:sp>
        <p:sp>
          <p:nvSpPr>
            <p:cNvPr id="24" name="矩形 23"/>
            <p:cNvSpPr/>
            <p:nvPr/>
          </p:nvSpPr>
          <p:spPr>
            <a:xfrm>
              <a:off x="2170256" y="4147568"/>
              <a:ext cx="1249616" cy="338554"/>
            </a:xfrm>
            <a:prstGeom prst="rect">
              <a:avLst/>
            </a:prstGeom>
          </p:spPr>
          <p:txBody>
            <a:bodyPr wrap="square">
              <a:spAutoFit/>
            </a:bodyPr>
            <a:lstStyle/>
            <a:p>
              <a:r>
                <a:rPr lang="zh-TW" altLang="en-US" sz="1600" dirty="0" smtClean="0"/>
                <a:t>查詢索引</a:t>
              </a:r>
              <a:r>
                <a:rPr lang="zh-TW" altLang="en-US" sz="1600" dirty="0"/>
                <a:t>表</a:t>
              </a:r>
            </a:p>
          </p:txBody>
        </p:sp>
        <p:sp>
          <p:nvSpPr>
            <p:cNvPr id="28" name="矩形 27"/>
            <p:cNvSpPr/>
            <p:nvPr/>
          </p:nvSpPr>
          <p:spPr>
            <a:xfrm>
              <a:off x="5313192" y="4128568"/>
              <a:ext cx="1039067" cy="338554"/>
            </a:xfrm>
            <a:prstGeom prst="rect">
              <a:avLst/>
            </a:prstGeom>
          </p:spPr>
          <p:txBody>
            <a:bodyPr wrap="none">
              <a:spAutoFit/>
            </a:bodyPr>
            <a:lstStyle/>
            <a:p>
              <a:r>
                <a:rPr lang="en-US" altLang="zh-TW" sz="1600" dirty="0" err="1"/>
                <a:t>updatedb</a:t>
              </a:r>
              <a:endParaRPr lang="zh-TW" altLang="en-US" sz="1600" dirty="0"/>
            </a:p>
          </p:txBody>
        </p:sp>
      </p:grpSp>
    </p:spTree>
    <p:extLst>
      <p:ext uri="{BB962C8B-B14F-4D97-AF65-F5344CB8AC3E}">
        <p14:creationId xmlns:p14="http://schemas.microsoft.com/office/powerpoint/2010/main" val="78131741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尋找檔案位置</a:t>
            </a:r>
            <a:r>
              <a:rPr lang="en-US" altLang="zh-TW" dirty="0" smtClean="0"/>
              <a:t>(find)</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79</a:t>
            </a:fld>
            <a:endParaRPr lang="zh-TW" altLang="en-US"/>
          </a:p>
        </p:txBody>
      </p:sp>
      <p:sp>
        <p:nvSpPr>
          <p:cNvPr id="3" name="內容版面配置區 2"/>
          <p:cNvSpPr>
            <a:spLocks noGrp="1"/>
          </p:cNvSpPr>
          <p:nvPr>
            <p:ph sz="quarter" idx="1"/>
          </p:nvPr>
        </p:nvSpPr>
        <p:spPr/>
        <p:txBody>
          <a:bodyPr>
            <a:normAutofit/>
          </a:bodyPr>
          <a:lstStyle/>
          <a:p>
            <a:r>
              <a:rPr lang="en-US" altLang="zh-TW" sz="2400" dirty="0" smtClean="0"/>
              <a:t>find  [</a:t>
            </a:r>
            <a:r>
              <a:rPr lang="zh-TW" altLang="en-US" sz="2400" dirty="0" smtClean="0"/>
              <a:t>搜尋路徑</a:t>
            </a:r>
            <a:r>
              <a:rPr lang="en-US" altLang="zh-TW" sz="2400" dirty="0" smtClean="0"/>
              <a:t>]…</a:t>
            </a:r>
            <a:r>
              <a:rPr lang="zh-TW" altLang="en-US" sz="2400" dirty="0" smtClean="0"/>
              <a:t> </a:t>
            </a:r>
            <a:r>
              <a:rPr lang="en-US" altLang="zh-TW" sz="2400" dirty="0" smtClean="0"/>
              <a:t>[</a:t>
            </a:r>
            <a:r>
              <a:rPr lang="zh-TW" altLang="en-US" sz="2400" dirty="0" smtClean="0"/>
              <a:t>選項</a:t>
            </a:r>
            <a:r>
              <a:rPr lang="en-US" altLang="zh-TW" sz="2400" dirty="0" smtClean="0"/>
              <a:t>]…</a:t>
            </a:r>
            <a:r>
              <a:rPr lang="zh-TW" altLang="en-US" sz="2400" dirty="0" smtClean="0"/>
              <a:t> 字串   </a:t>
            </a:r>
            <a:endParaRPr lang="en-US" altLang="zh-TW" sz="2400" dirty="0" smtClean="0"/>
          </a:p>
          <a:p>
            <a:pPr lvl="1"/>
            <a:r>
              <a:rPr lang="zh-TW" altLang="en-US" sz="2000" dirty="0" smtClean="0">
                <a:sym typeface="Wingdings" pitchFamily="2" charset="2"/>
              </a:rPr>
              <a:t>翻硬碟</a:t>
            </a:r>
            <a:r>
              <a:rPr lang="zh-TW" altLang="en-US" sz="2000" dirty="0" smtClean="0"/>
              <a:t>搜尋檔案，速度較慢</a:t>
            </a:r>
            <a:endParaRPr lang="en-US" altLang="zh-TW" sz="2000" dirty="0" smtClean="0"/>
          </a:p>
          <a:p>
            <a:pPr lvl="1"/>
            <a:r>
              <a:rPr lang="zh-TW" altLang="en-US" sz="2000" dirty="0" smtClean="0"/>
              <a:t>搜尋路徑可為多個目錄，以空白分隔</a:t>
            </a:r>
            <a:endParaRPr lang="en-US" altLang="zh-TW" sz="2000" dirty="0" smtClean="0"/>
          </a:p>
          <a:p>
            <a:pPr lvl="1"/>
            <a:r>
              <a:rPr lang="zh-TW" altLang="en-US" sz="2000" dirty="0" smtClean="0"/>
              <a:t>若無指定路徑則預設是搜尋</a:t>
            </a:r>
            <a:r>
              <a:rPr lang="zh-TW" altLang="en-US" sz="2000" dirty="0" smtClean="0">
                <a:solidFill>
                  <a:srgbClr val="FF0000"/>
                </a:solidFill>
              </a:rPr>
              <a:t>當前目錄</a:t>
            </a:r>
            <a:r>
              <a:rPr lang="en-US" altLang="zh-TW" sz="2000" dirty="0" smtClean="0"/>
              <a:t>(</a:t>
            </a:r>
            <a:r>
              <a:rPr lang="zh-TW" altLang="en-US" sz="2000" dirty="0" smtClean="0"/>
              <a:t>及子目錄</a:t>
            </a:r>
            <a:r>
              <a:rPr lang="en-US" altLang="zh-TW" sz="2000" dirty="0" smtClean="0"/>
              <a:t>)</a:t>
            </a:r>
          </a:p>
          <a:p>
            <a:endParaRPr lang="zh-TW" altLang="en-US" sz="2400" dirty="0"/>
          </a:p>
        </p:txBody>
      </p:sp>
      <p:graphicFrame>
        <p:nvGraphicFramePr>
          <p:cNvPr id="5" name="表格 4"/>
          <p:cNvGraphicFramePr>
            <a:graphicFrameLocks noGrp="1"/>
          </p:cNvGraphicFramePr>
          <p:nvPr>
            <p:extLst>
              <p:ext uri="{D42A27DB-BD31-4B8C-83A1-F6EECF244321}">
                <p14:modId xmlns:p14="http://schemas.microsoft.com/office/powerpoint/2010/main" val="3172830018"/>
              </p:ext>
            </p:extLst>
          </p:nvPr>
        </p:nvGraphicFramePr>
        <p:xfrm>
          <a:off x="971600" y="2889840"/>
          <a:ext cx="6038216" cy="3779520"/>
        </p:xfrm>
        <a:graphic>
          <a:graphicData uri="http://schemas.openxmlformats.org/drawingml/2006/table">
            <a:tbl>
              <a:tblPr firstRow="1" bandRow="1">
                <a:tableStyleId>{85BE263C-DBD7-4A20-BB59-AAB30ACAA65A}</a:tableStyleId>
              </a:tblPr>
              <a:tblGrid>
                <a:gridCol w="938530">
                  <a:extLst>
                    <a:ext uri="{9D8B030D-6E8A-4147-A177-3AD203B41FA5}">
                      <a16:colId xmlns="" xmlns:a16="http://schemas.microsoft.com/office/drawing/2014/main" val="20000"/>
                    </a:ext>
                  </a:extLst>
                </a:gridCol>
                <a:gridCol w="1356043">
                  <a:extLst>
                    <a:ext uri="{9D8B030D-6E8A-4147-A177-3AD203B41FA5}">
                      <a16:colId xmlns="" xmlns:a16="http://schemas.microsoft.com/office/drawing/2014/main" val="20001"/>
                    </a:ext>
                  </a:extLst>
                </a:gridCol>
                <a:gridCol w="3743643">
                  <a:extLst>
                    <a:ext uri="{9D8B030D-6E8A-4147-A177-3AD203B41FA5}">
                      <a16:colId xmlns="" xmlns:a16="http://schemas.microsoft.com/office/drawing/2014/main" val="20002"/>
                    </a:ext>
                  </a:extLst>
                </a:gridCol>
              </a:tblGrid>
              <a:tr h="125680">
                <a:tc>
                  <a:txBody>
                    <a:bodyPr/>
                    <a:lstStyle/>
                    <a:p>
                      <a:r>
                        <a:rPr lang="zh-TW" altLang="en-US" sz="1400" dirty="0" smtClean="0"/>
                        <a:t>根據</a:t>
                      </a:r>
                      <a:endParaRPr lang="zh-TW" altLang="en-US" sz="1400" dirty="0">
                        <a:latin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400" dirty="0" smtClean="0"/>
                        <a:t>用法</a:t>
                      </a:r>
                      <a:endParaRPr lang="zh-TW" altLang="en-US" sz="1400" dirty="0">
                        <a:latin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400" dirty="0" smtClean="0"/>
                        <a:t>說明</a:t>
                      </a:r>
                      <a:endParaRPr lang="zh-TW" altLang="en-US" sz="1400" dirty="0">
                        <a:latin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127248">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zh-TW" sz="1400" kern="1200" dirty="0" smtClean="0"/>
                        <a:t>名稱</a:t>
                      </a:r>
                      <a:endParaRPr lang="zh-TW" altLang="en-US" sz="1400" b="1" kern="1200" dirty="0">
                        <a:solidFill>
                          <a:schemeClr val="lt1"/>
                        </a:solidFill>
                        <a:latin typeface="微軟正黑體" panose="020B0604030504040204" pitchFamily="34" charset="-12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1400" kern="1200" dirty="0" smtClean="0"/>
                        <a:t>-name </a:t>
                      </a:r>
                      <a:r>
                        <a:rPr lang="zh-TW" altLang="en-US" sz="1400" kern="1200" dirty="0" smtClean="0"/>
                        <a:t>檔名</a:t>
                      </a:r>
                      <a:endParaRPr lang="zh-TW" altLang="en-US" sz="1400" b="1" kern="1200" dirty="0">
                        <a:solidFill>
                          <a:schemeClr val="lt1"/>
                        </a:solidFill>
                        <a:latin typeface="微軟正黑體" panose="020B0604030504040204" pitchFamily="34" charset="-12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TW" altLang="en-US" sz="1400" kern="1200" dirty="0" smtClean="0"/>
                        <a:t>檔名若是使用萬用字元則須使用引號</a:t>
                      </a:r>
                      <a:endParaRPr lang="zh-TW" altLang="en-US" sz="1400" b="1" kern="1200" dirty="0">
                        <a:solidFill>
                          <a:schemeClr val="lt1"/>
                        </a:solidFill>
                        <a:latin typeface="微軟正黑體" panose="020B0604030504040204" pitchFamily="34" charset="-12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1"/>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400" kern="1200" dirty="0" smtClean="0"/>
                        <a:t>使用者</a:t>
                      </a:r>
                      <a:endParaRPr lang="zh-TW" altLang="en-US" sz="1400" b="1" kern="1200" dirty="0">
                        <a:solidFill>
                          <a:schemeClr val="lt1"/>
                        </a:solidFill>
                        <a:latin typeface="微軟正黑體" panose="020B0604030504040204" pitchFamily="34" charset="-12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altLang="zh-TW" sz="1400" kern="1200" dirty="0" smtClean="0"/>
                        <a:t>-user </a:t>
                      </a:r>
                      <a:r>
                        <a:rPr lang="zh-TW" altLang="en-US" sz="1400" kern="1200" dirty="0" smtClean="0"/>
                        <a:t>帳號</a:t>
                      </a:r>
                      <a:endParaRPr lang="en-US" altLang="zh-TW" sz="1400" kern="1200"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lang="en-US" altLang="zh-TW" sz="1400" kern="1200" dirty="0" smtClean="0"/>
                        <a:t>-group </a:t>
                      </a:r>
                      <a:r>
                        <a:rPr lang="zh-TW" altLang="en-US" sz="1400" kern="1200" dirty="0" smtClean="0"/>
                        <a:t>群組</a:t>
                      </a:r>
                      <a:endParaRPr lang="zh-TW" altLang="en-US" sz="1400" b="1" kern="1200" dirty="0">
                        <a:solidFill>
                          <a:schemeClr val="lt1"/>
                        </a:solidFill>
                        <a:latin typeface="微軟正黑體" panose="020B0604030504040204" pitchFamily="34" charset="-12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TW" altLang="en-US" sz="1400" kern="1200" dirty="0" smtClean="0"/>
                        <a:t>也可以用 </a:t>
                      </a:r>
                      <a:r>
                        <a:rPr lang="en-US" altLang="zh-TW" sz="1400" kern="1200" dirty="0" smtClean="0"/>
                        <a:t>-</a:t>
                      </a:r>
                      <a:r>
                        <a:rPr lang="en-US" altLang="zh-TW" sz="1400" kern="1200" dirty="0" err="1" smtClean="0"/>
                        <a:t>uid</a:t>
                      </a:r>
                      <a:r>
                        <a:rPr lang="en-US" altLang="zh-TW" sz="1400" kern="1200" dirty="0" smtClean="0"/>
                        <a:t> </a:t>
                      </a:r>
                    </a:p>
                    <a:p>
                      <a:r>
                        <a:rPr lang="zh-TW" altLang="en-US" sz="1400" kern="1200" dirty="0" smtClean="0"/>
                        <a:t>也可以用 </a:t>
                      </a:r>
                      <a:r>
                        <a:rPr lang="en-US" altLang="zh-TW" sz="1400" kern="1200" dirty="0" smtClean="0"/>
                        <a:t>-</a:t>
                      </a:r>
                      <a:r>
                        <a:rPr lang="en-US" altLang="zh-TW" sz="1400" kern="1200" dirty="0" err="1" smtClean="0"/>
                        <a:t>gid</a:t>
                      </a:r>
                      <a:r>
                        <a:rPr lang="zh-TW" altLang="en-US" sz="1400" kern="1200" dirty="0" smtClean="0"/>
                        <a:t> </a:t>
                      </a:r>
                      <a:endParaRPr lang="zh-TW" altLang="en-US" sz="1400" b="1" kern="1200" dirty="0">
                        <a:solidFill>
                          <a:schemeClr val="lt1"/>
                        </a:solidFill>
                        <a:latin typeface="微軟正黑體" panose="020B0604030504040204" pitchFamily="34" charset="-12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2"/>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400" kern="1200" dirty="0" smtClean="0"/>
                        <a:t>檔案類型</a:t>
                      </a:r>
                      <a:endParaRPr lang="zh-TW" altLang="en-US" sz="1400" b="1" kern="1200" dirty="0">
                        <a:solidFill>
                          <a:schemeClr val="lt1"/>
                        </a:solidFill>
                        <a:latin typeface="微軟正黑體" panose="020B0604030504040204" pitchFamily="34" charset="-12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altLang="zh-TW" sz="1400" kern="1200" dirty="0" smtClean="0"/>
                        <a:t>-type </a:t>
                      </a:r>
                      <a:r>
                        <a:rPr lang="zh-TW" altLang="en-US" sz="1400" kern="1200" dirty="0" smtClean="0"/>
                        <a:t> </a:t>
                      </a:r>
                      <a:r>
                        <a:rPr lang="en-US" altLang="zh-TW" sz="1400" kern="1200" dirty="0" smtClean="0"/>
                        <a:t>f</a:t>
                      </a:r>
                    </a:p>
                    <a:p>
                      <a:pPr marL="0" marR="0" lvl="2" indent="0" algn="l" defTabSz="914400" rtl="0" eaLnBrk="1" fontAlgn="auto" latinLnBrk="0" hangingPunct="1">
                        <a:lnSpc>
                          <a:spcPct val="100000"/>
                        </a:lnSpc>
                        <a:spcBef>
                          <a:spcPts val="0"/>
                        </a:spcBef>
                        <a:spcAft>
                          <a:spcPts val="0"/>
                        </a:spcAft>
                        <a:buClrTx/>
                        <a:buSzTx/>
                        <a:buFontTx/>
                        <a:buNone/>
                        <a:tabLst/>
                        <a:defRPr/>
                      </a:pPr>
                      <a:r>
                        <a:rPr lang="en-US" altLang="zh-TW" sz="1400" kern="1200" dirty="0" smtClean="0"/>
                        <a:t>-type d</a:t>
                      </a:r>
                      <a:endParaRPr lang="zh-TW" altLang="en-US" sz="1400" b="1" kern="1200" dirty="0">
                        <a:solidFill>
                          <a:schemeClr val="lt1"/>
                        </a:solidFill>
                        <a:latin typeface="微軟正黑體" panose="020B0604030504040204" pitchFamily="34" charset="-12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1400" kern="1200" dirty="0" smtClean="0"/>
                        <a:t>f</a:t>
                      </a:r>
                      <a:r>
                        <a:rPr lang="zh-TW" altLang="en-US" sz="1400" kern="1200" dirty="0" smtClean="0"/>
                        <a:t>表示為檔案</a:t>
                      </a:r>
                      <a:endParaRPr lang="en-US" altLang="zh-TW" sz="1400" kern="1200" dirty="0" smtClean="0"/>
                    </a:p>
                    <a:p>
                      <a:r>
                        <a:rPr lang="en-US" altLang="zh-TW" sz="1400" kern="1200" dirty="0" smtClean="0"/>
                        <a:t>d</a:t>
                      </a:r>
                      <a:r>
                        <a:rPr lang="zh-TW" altLang="en-US" sz="1400" kern="1200" dirty="0" smtClean="0"/>
                        <a:t>表示為目錄</a:t>
                      </a:r>
                      <a:endParaRPr lang="zh-TW" altLang="en-US" sz="1400" b="1" kern="1200" dirty="0">
                        <a:solidFill>
                          <a:schemeClr val="lt1"/>
                        </a:solidFill>
                        <a:latin typeface="微軟正黑體" panose="020B0604030504040204" pitchFamily="34" charset="-12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r h="0">
                <a:tc rowSpan="4">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400" kern="1200" dirty="0" smtClean="0"/>
                        <a:t>時間</a:t>
                      </a:r>
                      <a:endParaRPr lang="zh-TW" altLang="en-US" sz="1400" b="1" kern="1200" dirty="0">
                        <a:solidFill>
                          <a:schemeClr val="lt1"/>
                        </a:solidFill>
                        <a:latin typeface="微軟正黑體" panose="020B0604030504040204" pitchFamily="34" charset="-12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1400" kern="1200" dirty="0" smtClean="0"/>
                        <a:t>-</a:t>
                      </a:r>
                      <a:r>
                        <a:rPr lang="en-US" altLang="zh-TW" sz="1400" kern="1200" dirty="0" err="1" smtClean="0"/>
                        <a:t>mtime</a:t>
                      </a:r>
                      <a:r>
                        <a:rPr lang="en-US" altLang="zh-TW" sz="1400" kern="1200" dirty="0" smtClean="0"/>
                        <a:t> </a:t>
                      </a:r>
                      <a:r>
                        <a:rPr lang="zh-TW" altLang="en-US" sz="1400" kern="1200" dirty="0" smtClean="0"/>
                        <a:t> </a:t>
                      </a:r>
                      <a:r>
                        <a:rPr lang="en-US" altLang="zh-TW" sz="1400" kern="1200" dirty="0" smtClean="0"/>
                        <a:t>4</a:t>
                      </a:r>
                      <a:endParaRPr lang="en-US" altLang="zh-TW" sz="1400" b="1" kern="1200" dirty="0" smtClean="0">
                        <a:solidFill>
                          <a:schemeClr val="lt1"/>
                        </a:solidFill>
                        <a:latin typeface="微軟正黑體" panose="020B0604030504040204" pitchFamily="34" charset="-12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1400" kern="1200" dirty="0" smtClean="0"/>
                        <a:t>4</a:t>
                      </a:r>
                      <a:r>
                        <a:rPr lang="zh-TW" altLang="en-US" sz="1400" kern="1200" dirty="0" smtClean="0"/>
                        <a:t>天前當天被更動過</a:t>
                      </a:r>
                      <a:endParaRPr lang="zh-TW" altLang="en-US" sz="1400" b="1" kern="1200" dirty="0">
                        <a:solidFill>
                          <a:schemeClr val="lt1"/>
                        </a:solidFill>
                        <a:latin typeface="微軟正黑體" panose="020B0604030504040204" pitchFamily="34" charset="-12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4"/>
                  </a:ext>
                </a:extLst>
              </a:tr>
              <a:tr h="143480">
                <a:tc vMerge="1">
                  <a:txBody>
                    <a:bodyPr/>
                    <a:lstStyle/>
                    <a:p>
                      <a:endParaRPr lang="zh-TW"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kern="1200" dirty="0" smtClean="0"/>
                        <a:t>-</a:t>
                      </a:r>
                      <a:r>
                        <a:rPr lang="en-US" altLang="zh-TW" sz="1400" kern="1200" dirty="0" err="1" smtClean="0"/>
                        <a:t>mtime</a:t>
                      </a:r>
                      <a:r>
                        <a:rPr lang="en-US" altLang="zh-TW" sz="1400" kern="1200" dirty="0" smtClean="0"/>
                        <a:t> +4</a:t>
                      </a:r>
                      <a:endParaRPr lang="zh-TW" altLang="en-US" sz="1400" b="1" kern="1200" dirty="0">
                        <a:solidFill>
                          <a:schemeClr val="lt1"/>
                        </a:solidFill>
                        <a:latin typeface="微軟正黑體" panose="020B0604030504040204" pitchFamily="34" charset="-12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1400" kern="1200" dirty="0" smtClean="0"/>
                        <a:t>4</a:t>
                      </a:r>
                      <a:r>
                        <a:rPr lang="zh-TW" altLang="en-US" sz="1400" kern="1200" dirty="0" smtClean="0"/>
                        <a:t>天前</a:t>
                      </a:r>
                      <a:r>
                        <a:rPr lang="en-US" altLang="zh-TW" sz="1400" kern="1200" dirty="0" smtClean="0"/>
                        <a:t>(</a:t>
                      </a:r>
                      <a:r>
                        <a:rPr lang="zh-TW" altLang="en-US" sz="1400" kern="1200" dirty="0" smtClean="0"/>
                        <a:t>不含第</a:t>
                      </a:r>
                      <a:r>
                        <a:rPr lang="en-US" altLang="zh-TW" sz="1400" kern="1200" dirty="0" smtClean="0"/>
                        <a:t>4</a:t>
                      </a:r>
                      <a:r>
                        <a:rPr lang="zh-TW" altLang="en-US" sz="1400" kern="1200" dirty="0" smtClean="0"/>
                        <a:t>天</a:t>
                      </a:r>
                      <a:r>
                        <a:rPr lang="en-US" altLang="zh-TW" sz="1400" kern="1200" dirty="0" smtClean="0"/>
                        <a:t>)</a:t>
                      </a:r>
                      <a:r>
                        <a:rPr lang="zh-TW" altLang="en-US" sz="1400" kern="1200" dirty="0" smtClean="0"/>
                        <a:t>內被更動過</a:t>
                      </a:r>
                      <a:endParaRPr lang="zh-TW" altLang="en-US" sz="1400" b="1" kern="1200" dirty="0">
                        <a:solidFill>
                          <a:schemeClr val="lt1"/>
                        </a:solidFill>
                        <a:latin typeface="微軟正黑體" panose="020B0604030504040204" pitchFamily="34" charset="-12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5"/>
                  </a:ext>
                </a:extLst>
              </a:tr>
              <a:tr h="126712">
                <a:tc vMerge="1">
                  <a:txBody>
                    <a:bodyPr/>
                    <a:lstStyle/>
                    <a:p>
                      <a:endParaRPr lang="zh-TW"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kern="1200" dirty="0" smtClean="0"/>
                        <a:t>-</a:t>
                      </a:r>
                      <a:r>
                        <a:rPr lang="en-US" altLang="zh-TW" sz="1400" kern="1200" dirty="0" err="1" smtClean="0"/>
                        <a:t>mtime</a:t>
                      </a:r>
                      <a:r>
                        <a:rPr lang="en-US" altLang="zh-TW" sz="1400" kern="1200" dirty="0" smtClean="0"/>
                        <a:t> -4</a:t>
                      </a:r>
                      <a:endParaRPr lang="zh-TW" altLang="en-US" sz="1400" b="1" kern="1200" dirty="0">
                        <a:solidFill>
                          <a:schemeClr val="lt1"/>
                        </a:solidFill>
                        <a:latin typeface="微軟正黑體" panose="020B0604030504040204" pitchFamily="34" charset="-12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1400" kern="1200" dirty="0" smtClean="0"/>
                        <a:t>4</a:t>
                      </a:r>
                      <a:r>
                        <a:rPr lang="zh-TW" altLang="en-US" sz="1400" kern="1200" dirty="0" smtClean="0"/>
                        <a:t>天內被更動過</a:t>
                      </a:r>
                      <a:endParaRPr lang="zh-TW" altLang="en-US" sz="1400" b="1" kern="1200" dirty="0">
                        <a:solidFill>
                          <a:schemeClr val="lt1"/>
                        </a:solidFill>
                        <a:latin typeface="微軟正黑體" panose="020B0604030504040204" pitchFamily="34" charset="-12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6"/>
                  </a:ext>
                </a:extLst>
              </a:tr>
              <a:tr h="0">
                <a:tc vMerge="1">
                  <a:txBody>
                    <a:bodyPr/>
                    <a:lstStyle/>
                    <a:p>
                      <a:endParaRPr lang="zh-TW"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kern="1200" dirty="0" smtClean="0"/>
                        <a:t>-newer file1</a:t>
                      </a:r>
                      <a:endParaRPr lang="zh-TW" altLang="en-US" sz="1400" b="1" kern="1200" dirty="0">
                        <a:solidFill>
                          <a:schemeClr val="lt1"/>
                        </a:solidFill>
                        <a:latin typeface="微軟正黑體" panose="020B0604030504040204" pitchFamily="34" charset="-12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TW" altLang="en-US" sz="1400" kern="1200" dirty="0" smtClean="0"/>
                        <a:t>比 </a:t>
                      </a:r>
                      <a:r>
                        <a:rPr lang="en-US" altLang="zh-TW" sz="1400" kern="1200" dirty="0" smtClean="0"/>
                        <a:t>file1 </a:t>
                      </a:r>
                      <a:r>
                        <a:rPr lang="zh-TW" altLang="en-US" sz="1400" kern="1200" dirty="0" smtClean="0"/>
                        <a:t>還要新的</a:t>
                      </a:r>
                      <a:endParaRPr lang="zh-TW" altLang="en-US" sz="1400" b="1" kern="1200" dirty="0">
                        <a:solidFill>
                          <a:schemeClr val="lt1"/>
                        </a:solidFill>
                        <a:latin typeface="微軟正黑體" panose="020B0604030504040204" pitchFamily="34" charset="-12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7"/>
                  </a:ext>
                </a:extLst>
              </a:tr>
              <a:tr h="0">
                <a:tc rowSpan="2">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400" kern="1200" dirty="0" smtClean="0"/>
                        <a:t>檔案大小</a:t>
                      </a:r>
                      <a:endParaRPr lang="zh-TW" altLang="en-US" sz="1400" b="1" kern="1200" dirty="0" smtClean="0">
                        <a:solidFill>
                          <a:schemeClr val="lt1"/>
                        </a:solidFill>
                        <a:latin typeface="微軟正黑體" panose="020B0604030504040204" pitchFamily="34" charset="-12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altLang="zh-TW" sz="1400" kern="1200" dirty="0" smtClean="0"/>
                        <a:t>-size </a:t>
                      </a:r>
                      <a:r>
                        <a:rPr lang="zh-TW" altLang="en-US" sz="1400" kern="1200" dirty="0" smtClean="0"/>
                        <a:t> </a:t>
                      </a:r>
                      <a:r>
                        <a:rPr lang="en-US" altLang="zh-TW" sz="1400" kern="1200" dirty="0" smtClean="0"/>
                        <a:t>[+-]SIZE</a:t>
                      </a:r>
                      <a:endParaRPr lang="zh-TW" altLang="en-US" sz="1400" b="1" kern="1200" dirty="0" smtClean="0">
                        <a:solidFill>
                          <a:schemeClr val="lt1"/>
                        </a:solidFill>
                        <a:latin typeface="微軟正黑體" panose="020B0604030504040204" pitchFamily="34" charset="-12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kern="1200" dirty="0" smtClean="0"/>
                        <a:t>c</a:t>
                      </a:r>
                      <a:r>
                        <a:rPr lang="zh-TW" altLang="en-US" sz="1400" kern="1200" dirty="0" smtClean="0"/>
                        <a:t>代表</a:t>
                      </a:r>
                      <a:r>
                        <a:rPr lang="en-US" altLang="zh-TW" sz="1400" kern="1200" dirty="0" smtClean="0"/>
                        <a:t>byte</a:t>
                      </a:r>
                      <a:r>
                        <a:rPr lang="zh-TW" altLang="en-US" sz="1400" kern="1200" dirty="0" smtClean="0"/>
                        <a:t>，</a:t>
                      </a:r>
                      <a:r>
                        <a:rPr lang="en-US" altLang="zh-TW" sz="1400" kern="1200" dirty="0" smtClean="0"/>
                        <a:t>k</a:t>
                      </a:r>
                      <a:r>
                        <a:rPr lang="zh-TW" altLang="en-US" sz="1400" kern="1200" dirty="0" smtClean="0"/>
                        <a:t>代表</a:t>
                      </a:r>
                      <a:r>
                        <a:rPr lang="en-US" altLang="zh-TW" sz="1400" kern="1200" dirty="0" smtClean="0"/>
                        <a:t>KB</a:t>
                      </a:r>
                      <a:r>
                        <a:rPr lang="zh-TW" altLang="en-US" sz="1400" kern="1200" dirty="0" smtClean="0"/>
                        <a:t>，</a:t>
                      </a:r>
                      <a:r>
                        <a:rPr lang="en-US" altLang="zh-TW" sz="1400" kern="1200" dirty="0" smtClean="0"/>
                        <a:t>M</a:t>
                      </a:r>
                      <a:r>
                        <a:rPr lang="zh-TW" altLang="en-US" sz="1400" kern="1200" dirty="0" smtClean="0"/>
                        <a:t>代表</a:t>
                      </a:r>
                      <a:r>
                        <a:rPr lang="en-US" altLang="zh-TW" sz="1400" kern="1200" dirty="0" smtClean="0"/>
                        <a:t>MB</a:t>
                      </a:r>
                      <a:r>
                        <a:rPr lang="zh-TW" altLang="en-US" sz="1400" kern="1200" dirty="0" smtClean="0"/>
                        <a:t>，</a:t>
                      </a:r>
                      <a:r>
                        <a:rPr lang="en-US" altLang="zh-TW" sz="1400" kern="1200" dirty="0" smtClean="0"/>
                        <a:t>G</a:t>
                      </a:r>
                      <a:r>
                        <a:rPr lang="zh-TW" altLang="en-US" sz="1400" kern="1200" dirty="0" smtClean="0"/>
                        <a:t>代表</a:t>
                      </a:r>
                      <a:r>
                        <a:rPr lang="en-US" altLang="zh-TW" sz="1400" kern="1200" dirty="0" smtClean="0"/>
                        <a:t>GB</a:t>
                      </a:r>
                      <a:endParaRPr lang="zh-TW" altLang="en-US" sz="1400" b="1" kern="1200" dirty="0" smtClean="0">
                        <a:solidFill>
                          <a:schemeClr val="lt1"/>
                        </a:solidFill>
                        <a:latin typeface="微軟正黑體" panose="020B0604030504040204" pitchFamily="34" charset="-12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8"/>
                  </a:ext>
                </a:extLst>
              </a:tr>
              <a:tr h="0">
                <a:tc vMerge="1">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zh-TW" altLang="en-US" sz="1400" dirty="0" smtClean="0">
                        <a:latin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altLang="zh-TW" sz="1400" kern="1200" dirty="0" smtClean="0"/>
                        <a:t>-empty</a:t>
                      </a:r>
                      <a:r>
                        <a:rPr lang="zh-TW" altLang="en-US" sz="1400" kern="1200" dirty="0" smtClean="0"/>
                        <a:t> </a:t>
                      </a:r>
                      <a:endParaRPr lang="zh-TW" altLang="en-US" sz="1400" b="1" kern="1200" dirty="0" smtClean="0">
                        <a:solidFill>
                          <a:schemeClr val="lt1"/>
                        </a:solidFill>
                        <a:latin typeface="微軟正黑體" panose="020B0604030504040204" pitchFamily="34" charset="-12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400" kern="1200" dirty="0" smtClean="0"/>
                        <a:t>空的檔案或目錄</a:t>
                      </a:r>
                      <a:endParaRPr lang="zh-TW" altLang="en-US" sz="1400" b="1" kern="1200" dirty="0" smtClean="0">
                        <a:solidFill>
                          <a:schemeClr val="lt1"/>
                        </a:solidFill>
                        <a:latin typeface="微軟正黑體" panose="020B0604030504040204" pitchFamily="34" charset="-12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9"/>
                  </a:ext>
                </a:extLst>
              </a:tr>
              <a:tr h="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400" kern="1200" dirty="0" smtClean="0"/>
                        <a:t>搜尋深度</a:t>
                      </a:r>
                      <a:endParaRPr lang="zh-TW" altLang="en-US" sz="1400" b="1" kern="1200" dirty="0" smtClean="0">
                        <a:solidFill>
                          <a:schemeClr val="lt1"/>
                        </a:solidFill>
                        <a:latin typeface="微軟正黑體" panose="020B0604030504040204" pitchFamily="34" charset="-12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altLang="zh-TW" sz="1400" kern="1200" dirty="0" smtClean="0"/>
                        <a:t>-</a:t>
                      </a:r>
                      <a:r>
                        <a:rPr lang="en-US" altLang="zh-TW" sz="1400" kern="1200" dirty="0" err="1" smtClean="0"/>
                        <a:t>maxdepth</a:t>
                      </a:r>
                      <a:r>
                        <a:rPr lang="en-US" altLang="zh-TW" sz="1400" kern="1200" dirty="0" smtClean="0"/>
                        <a:t>  N </a:t>
                      </a:r>
                      <a:endParaRPr lang="zh-TW" altLang="en-US" sz="1400" b="1" kern="1200" dirty="0" smtClean="0">
                        <a:solidFill>
                          <a:schemeClr val="lt1"/>
                        </a:solidFill>
                        <a:latin typeface="微軟正黑體" panose="020B0604030504040204" pitchFamily="34" charset="-12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400" kern="1200" dirty="0" smtClean="0"/>
                        <a:t>進入指定目錄下層目錄時，最深不超過</a:t>
                      </a:r>
                      <a:r>
                        <a:rPr lang="en-US" altLang="zh-TW" sz="1400" kern="1200" dirty="0" smtClean="0"/>
                        <a:t>N</a:t>
                      </a:r>
                      <a:r>
                        <a:rPr lang="zh-TW" altLang="en-US" sz="1400" kern="1200" dirty="0" smtClean="0"/>
                        <a:t>層</a:t>
                      </a:r>
                      <a:endParaRPr lang="zh-TW" altLang="en-US" sz="1400" b="1" kern="1200" dirty="0" smtClean="0">
                        <a:solidFill>
                          <a:schemeClr val="lt1"/>
                        </a:solidFill>
                        <a:latin typeface="微軟正黑體" panose="020B0604030504040204" pitchFamily="34" charset="-12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10"/>
                  </a:ext>
                </a:extLst>
              </a:tr>
            </a:tbl>
          </a:graphicData>
        </a:graphic>
      </p:graphicFrame>
      <p:pic>
        <p:nvPicPr>
          <p:cNvPr id="6" name="圖片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66902" y="1321023"/>
            <a:ext cx="441049" cy="441049"/>
          </a:xfrm>
          <a:prstGeom prst="rect">
            <a:avLst/>
          </a:prstGeom>
        </p:spPr>
      </p:pic>
      <p:grpSp>
        <p:nvGrpSpPr>
          <p:cNvPr id="7" name="群組 6"/>
          <p:cNvGrpSpPr/>
          <p:nvPr/>
        </p:nvGrpSpPr>
        <p:grpSpPr>
          <a:xfrm>
            <a:off x="5868145" y="1321023"/>
            <a:ext cx="2956199" cy="1490682"/>
            <a:chOff x="5718210" y="1628800"/>
            <a:chExt cx="2503282" cy="1490682"/>
          </a:xfrm>
        </p:grpSpPr>
        <p:grpSp>
          <p:nvGrpSpPr>
            <p:cNvPr id="8" name="群組 7"/>
            <p:cNvGrpSpPr/>
            <p:nvPr/>
          </p:nvGrpSpPr>
          <p:grpSpPr>
            <a:xfrm>
              <a:off x="5718210" y="1628800"/>
              <a:ext cx="2278855" cy="1152128"/>
              <a:chOff x="827584" y="2600908"/>
              <a:chExt cx="3779490" cy="1152128"/>
            </a:xfrm>
          </p:grpSpPr>
          <p:sp>
            <p:nvSpPr>
              <p:cNvPr id="10" name="圓角矩形 9"/>
              <p:cNvSpPr/>
              <p:nvPr/>
            </p:nvSpPr>
            <p:spPr>
              <a:xfrm>
                <a:off x="827584" y="2924944"/>
                <a:ext cx="1224136" cy="50405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sz="1600" dirty="0" smtClean="0"/>
                  <a:t>find</a:t>
                </a:r>
                <a:endParaRPr lang="zh-TW" altLang="en-US" sz="1400" dirty="0"/>
              </a:p>
            </p:txBody>
          </p:sp>
          <p:cxnSp>
            <p:nvCxnSpPr>
              <p:cNvPr id="12" name="直線單箭頭接點 11"/>
              <p:cNvCxnSpPr/>
              <p:nvPr/>
            </p:nvCxnSpPr>
            <p:spPr>
              <a:xfrm>
                <a:off x="2119222" y="3176972"/>
                <a:ext cx="1403225"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14" name="圖片 13"/>
              <p:cNvPicPr>
                <a:picLocks noChangeAspect="1"/>
              </p:cNvPicPr>
              <p:nvPr/>
            </p:nvPicPr>
            <p:blipFill>
              <a:blip r:embed="rId3" cstate="email">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a:ext>
                </a:extLst>
              </a:blip>
              <a:stretch>
                <a:fillRect/>
              </a:stretch>
            </p:blipFill>
            <p:spPr>
              <a:xfrm>
                <a:off x="3454946" y="2600908"/>
                <a:ext cx="1152128" cy="1152128"/>
              </a:xfrm>
              <a:prstGeom prst="rect">
                <a:avLst/>
              </a:prstGeom>
            </p:spPr>
          </p:pic>
        </p:grpSp>
        <p:sp>
          <p:nvSpPr>
            <p:cNvPr id="9" name="矩形 8"/>
            <p:cNvSpPr/>
            <p:nvPr/>
          </p:nvSpPr>
          <p:spPr>
            <a:xfrm>
              <a:off x="7158370" y="2780928"/>
              <a:ext cx="1063122" cy="338554"/>
            </a:xfrm>
            <a:prstGeom prst="rect">
              <a:avLst/>
            </a:prstGeom>
          </p:spPr>
          <p:txBody>
            <a:bodyPr wrap="none">
              <a:spAutoFit/>
            </a:bodyPr>
            <a:lstStyle/>
            <a:p>
              <a:r>
                <a:rPr lang="en-US" altLang="zh-TW" sz="1600" dirty="0" smtClean="0"/>
                <a:t>File System</a:t>
              </a:r>
              <a:endParaRPr lang="zh-TW" altLang="en-US" sz="1600" dirty="0"/>
            </a:p>
          </p:txBody>
        </p:sp>
      </p:grpSp>
    </p:spTree>
    <p:extLst>
      <p:ext uri="{BB962C8B-B14F-4D97-AF65-F5344CB8AC3E}">
        <p14:creationId xmlns:p14="http://schemas.microsoft.com/office/powerpoint/2010/main" val="28346647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在</a:t>
            </a:r>
            <a:r>
              <a:rPr lang="en-US" altLang="zh-TW" dirty="0" err="1"/>
              <a:t>VirtualBox</a:t>
            </a:r>
            <a:r>
              <a:rPr lang="zh-TW" altLang="en-US" dirty="0"/>
              <a:t>建立新的虛擬主機</a:t>
            </a:r>
            <a:r>
              <a:rPr lang="en-US" altLang="zh-TW" dirty="0"/>
              <a:t>(Guest)</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8</a:t>
            </a:fld>
            <a:endParaRPr lang="zh-TW" altLang="en-US"/>
          </a:p>
        </p:txBody>
      </p:sp>
      <p:sp>
        <p:nvSpPr>
          <p:cNvPr id="4" name="內容版面配置區 3"/>
          <p:cNvSpPr>
            <a:spLocks noGrp="1"/>
          </p:cNvSpPr>
          <p:nvPr>
            <p:ph sz="quarter" idx="1"/>
          </p:nvPr>
        </p:nvSpPr>
        <p:spPr/>
        <p:txBody>
          <a:bodyPr/>
          <a:lstStyle/>
          <a:p>
            <a:endParaRPr lang="zh-TW" altLang="en-US" dirty="0"/>
          </a:p>
        </p:txBody>
      </p:sp>
      <p:pic>
        <p:nvPicPr>
          <p:cNvPr id="5" name="內容版面配置區 4"/>
          <p:cNvPicPr>
            <a:picLocks noChangeAspect="1"/>
          </p:cNvPicPr>
          <p:nvPr/>
        </p:nvPicPr>
        <p:blipFill>
          <a:blip r:embed="rId2" cstate="email">
            <a:extLst>
              <a:ext uri="{BEBA8EAE-BF5A-486C-A8C5-ECC9F3942E4B}">
                <a14:imgProps xmlns:a14="http://schemas.microsoft.com/office/drawing/2010/main">
                  <a14:imgLayer r:embed="rId3">
                    <a14:imgEffect>
                      <a14:sharpenSoften amount="70000"/>
                    </a14:imgEffect>
                  </a14:imgLayer>
                </a14:imgProps>
              </a:ext>
              <a:ext uri="{28A0092B-C50C-407E-A947-70E740481C1C}">
                <a14:useLocalDpi xmlns:a14="http://schemas.microsoft.com/office/drawing/2010/main"/>
              </a:ext>
            </a:extLst>
          </a:blip>
          <a:stretch>
            <a:fillRect/>
          </a:stretch>
        </p:blipFill>
        <p:spPr>
          <a:xfrm>
            <a:off x="827584" y="1412776"/>
            <a:ext cx="5110714" cy="4968552"/>
          </a:xfrm>
          <a:prstGeom prst="rect">
            <a:avLst/>
          </a:prstGeom>
        </p:spPr>
      </p:pic>
      <p:sp>
        <p:nvSpPr>
          <p:cNvPr id="7" name="圓角矩形圖說文字 6"/>
          <p:cNvSpPr/>
          <p:nvPr/>
        </p:nvSpPr>
        <p:spPr>
          <a:xfrm>
            <a:off x="6084168" y="1988840"/>
            <a:ext cx="2736304" cy="3672408"/>
          </a:xfrm>
          <a:prstGeom prst="wedgeRoundRectCallout">
            <a:avLst/>
          </a:prstGeom>
        </p:spPr>
        <p:style>
          <a:lnRef idx="2">
            <a:schemeClr val="accent2"/>
          </a:lnRef>
          <a:fillRef idx="1">
            <a:schemeClr val="lt1"/>
          </a:fillRef>
          <a:effectRef idx="0">
            <a:schemeClr val="accent2"/>
          </a:effectRef>
          <a:fontRef idx="minor">
            <a:schemeClr val="dk1"/>
          </a:fontRef>
        </p:style>
        <p:txBody>
          <a:bodyPr rtlCol="0" anchor="ctr"/>
          <a:lstStyle/>
          <a:p>
            <a:r>
              <a:rPr lang="zh-TW" altLang="en-US" dirty="0" smtClean="0"/>
              <a:t>註：若</a:t>
            </a:r>
            <a:r>
              <a:rPr lang="zh-TW" altLang="en-US" dirty="0"/>
              <a:t>無法選成</a:t>
            </a:r>
            <a:r>
              <a:rPr lang="en-US" altLang="zh-TW" dirty="0"/>
              <a:t>64</a:t>
            </a:r>
            <a:r>
              <a:rPr lang="zh-TW" altLang="en-US" dirty="0"/>
              <a:t>位元的作業系統，請調整</a:t>
            </a:r>
            <a:r>
              <a:rPr lang="en-US" altLang="zh-TW" dirty="0"/>
              <a:t>BIOS</a:t>
            </a:r>
            <a:r>
              <a:rPr lang="zh-TW" altLang="en-US" dirty="0" smtClean="0"/>
              <a:t>設定：</a:t>
            </a:r>
            <a:endParaRPr lang="en-US" altLang="zh-TW" dirty="0" smtClean="0"/>
          </a:p>
          <a:p>
            <a:endParaRPr lang="en-US" altLang="zh-TW" dirty="0" smtClean="0"/>
          </a:p>
          <a:p>
            <a:r>
              <a:rPr lang="en-US" altLang="zh-TW" dirty="0" smtClean="0"/>
              <a:t>1.</a:t>
            </a:r>
            <a:r>
              <a:rPr lang="zh-TW" altLang="en-US" dirty="0" smtClean="0"/>
              <a:t>重開機</a:t>
            </a:r>
            <a:r>
              <a:rPr lang="zh-TW" altLang="en-US" dirty="0"/>
              <a:t>後立即按下</a:t>
            </a:r>
            <a:r>
              <a:rPr lang="en-US" altLang="zh-TW" dirty="0"/>
              <a:t>del</a:t>
            </a:r>
            <a:r>
              <a:rPr lang="zh-TW" altLang="en-US" dirty="0"/>
              <a:t>進入</a:t>
            </a:r>
            <a:r>
              <a:rPr lang="en-US" altLang="zh-TW" dirty="0"/>
              <a:t>BIOS</a:t>
            </a:r>
            <a:r>
              <a:rPr lang="zh-TW" altLang="en-US" dirty="0"/>
              <a:t>設定頁</a:t>
            </a:r>
            <a:r>
              <a:rPr lang="zh-TW" altLang="en-US" dirty="0" smtClean="0"/>
              <a:t>面</a:t>
            </a:r>
            <a:endParaRPr lang="en-US" altLang="zh-TW" dirty="0" smtClean="0"/>
          </a:p>
          <a:p>
            <a:endParaRPr lang="en-US" altLang="zh-TW" dirty="0" smtClean="0"/>
          </a:p>
          <a:p>
            <a:r>
              <a:rPr lang="en-US" altLang="zh-TW" dirty="0" smtClean="0"/>
              <a:t>2.</a:t>
            </a:r>
            <a:r>
              <a:rPr lang="zh-TW" altLang="en-US" dirty="0" smtClean="0"/>
              <a:t>「</a:t>
            </a:r>
            <a:r>
              <a:rPr lang="zh-TW" altLang="en-US" dirty="0"/>
              <a:t>中央處理器」的進階設定必須開啟「</a:t>
            </a:r>
            <a:r>
              <a:rPr lang="en-US" altLang="zh-TW" b="1" dirty="0">
                <a:solidFill>
                  <a:srgbClr val="FF0000"/>
                </a:solidFill>
              </a:rPr>
              <a:t>Intel®</a:t>
            </a:r>
            <a:r>
              <a:rPr lang="zh-TW" altLang="en-US" b="1" dirty="0">
                <a:solidFill>
                  <a:srgbClr val="FF0000"/>
                </a:solidFill>
              </a:rPr>
              <a:t>虛擬化技術</a:t>
            </a:r>
            <a:r>
              <a:rPr lang="zh-TW" altLang="en-US" dirty="0"/>
              <a:t>」</a:t>
            </a:r>
          </a:p>
          <a:p>
            <a:pPr algn="ctr"/>
            <a:endParaRPr lang="zh-TW" altLang="en-US" dirty="0"/>
          </a:p>
        </p:txBody>
      </p:sp>
    </p:spTree>
    <p:extLst>
      <p:ext uri="{BB962C8B-B14F-4D97-AF65-F5344CB8AC3E}">
        <p14:creationId xmlns:p14="http://schemas.microsoft.com/office/powerpoint/2010/main" val="318533725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find</a:t>
            </a:r>
            <a:r>
              <a:rPr lang="zh-TW" altLang="en-US" dirty="0" smtClean="0"/>
              <a:t>範例</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80</a:t>
            </a:fld>
            <a:endParaRPr lang="zh-TW" altLang="en-US"/>
          </a:p>
        </p:txBody>
      </p:sp>
      <p:graphicFrame>
        <p:nvGraphicFramePr>
          <p:cNvPr id="5" name="內容版面配置區 4"/>
          <p:cNvGraphicFramePr>
            <a:graphicFrameLocks noGrp="1"/>
          </p:cNvGraphicFramePr>
          <p:nvPr>
            <p:ph sz="quarter" idx="1"/>
            <p:extLst>
              <p:ext uri="{D42A27DB-BD31-4B8C-83A1-F6EECF244321}">
                <p14:modId xmlns:p14="http://schemas.microsoft.com/office/powerpoint/2010/main" val="3919334472"/>
              </p:ext>
            </p:extLst>
          </p:nvPr>
        </p:nvGraphicFramePr>
        <p:xfrm>
          <a:off x="457200" y="1219200"/>
          <a:ext cx="7859216" cy="4946109"/>
        </p:xfrm>
        <a:graphic>
          <a:graphicData uri="http://schemas.openxmlformats.org/drawingml/2006/table">
            <a:tbl>
              <a:tblPr firstRow="1" bandRow="1">
                <a:tableStyleId>{69012ECD-51FC-41F1-AA8D-1B2483CD663E}</a:tableStyleId>
              </a:tblPr>
              <a:tblGrid>
                <a:gridCol w="3286117">
                  <a:extLst>
                    <a:ext uri="{9D8B030D-6E8A-4147-A177-3AD203B41FA5}">
                      <a16:colId xmlns="" xmlns:a16="http://schemas.microsoft.com/office/drawing/2014/main" val="20000"/>
                    </a:ext>
                  </a:extLst>
                </a:gridCol>
                <a:gridCol w="4573099">
                  <a:extLst>
                    <a:ext uri="{9D8B030D-6E8A-4147-A177-3AD203B41FA5}">
                      <a16:colId xmlns="" xmlns:a16="http://schemas.microsoft.com/office/drawing/2014/main" val="20001"/>
                    </a:ext>
                  </a:extLst>
                </a:gridCol>
              </a:tblGrid>
              <a:tr h="415496">
                <a:tc>
                  <a:txBody>
                    <a:bodyPr/>
                    <a:lstStyle/>
                    <a:p>
                      <a:r>
                        <a:rPr lang="zh-TW" altLang="en-US" sz="1600" dirty="0" smtClean="0"/>
                        <a:t>指令</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說明</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415496">
                <a:tc>
                  <a:txBody>
                    <a:bodyPr/>
                    <a:lstStyle/>
                    <a:p>
                      <a:r>
                        <a:rPr lang="en-US" altLang="zh-TW" sz="1600" dirty="0" smtClean="0"/>
                        <a:t>find </a:t>
                      </a:r>
                      <a:r>
                        <a:rPr lang="zh-TW" altLang="en-US" sz="1600" dirty="0" smtClean="0"/>
                        <a:t> </a:t>
                      </a:r>
                      <a:r>
                        <a:rPr lang="en-US" altLang="zh-TW" sz="1600" dirty="0" smtClean="0"/>
                        <a:t>/lib/  -name  “java”</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找出</a:t>
                      </a:r>
                      <a:r>
                        <a:rPr lang="en-US" altLang="zh-TW" sz="1600" dirty="0" smtClean="0"/>
                        <a:t>/lib/</a:t>
                      </a:r>
                      <a:r>
                        <a:rPr lang="zh-TW" altLang="en-US" sz="1600" dirty="0" smtClean="0"/>
                        <a:t>目錄</a:t>
                      </a:r>
                      <a:r>
                        <a:rPr lang="en-US" altLang="zh-TW" sz="1600" dirty="0" smtClean="0"/>
                        <a:t>(</a:t>
                      </a:r>
                      <a:r>
                        <a:rPr lang="zh-TW" altLang="en-US" sz="1600" dirty="0" smtClean="0"/>
                        <a:t>及子目錄</a:t>
                      </a:r>
                      <a:r>
                        <a:rPr lang="en-US" altLang="zh-TW" sz="1600" dirty="0" smtClean="0"/>
                        <a:t>)</a:t>
                      </a:r>
                      <a:r>
                        <a:rPr lang="zh-TW" altLang="en-US" sz="1600" dirty="0" smtClean="0"/>
                        <a:t>內的</a:t>
                      </a:r>
                      <a:r>
                        <a:rPr lang="en-US" altLang="zh-TW" sz="1600" dirty="0" smtClean="0"/>
                        <a:t>java</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415496">
                <a:tc>
                  <a:txBody>
                    <a:bodyPr/>
                    <a:lstStyle/>
                    <a:p>
                      <a:r>
                        <a:rPr lang="en-US" altLang="zh-TW" sz="1600" dirty="0" smtClean="0"/>
                        <a:t>find /lib/ -</a:t>
                      </a:r>
                      <a:r>
                        <a:rPr lang="en-US" altLang="zh-TW" sz="1600" dirty="0" err="1" smtClean="0"/>
                        <a:t>maxdepth</a:t>
                      </a:r>
                      <a:r>
                        <a:rPr lang="en-US" altLang="zh-TW" sz="1600" dirty="0" smtClean="0"/>
                        <a:t>  1</a:t>
                      </a:r>
                      <a:r>
                        <a:rPr lang="zh-TW" altLang="en-US" sz="1600" dirty="0" smtClean="0"/>
                        <a:t> </a:t>
                      </a:r>
                      <a:r>
                        <a:rPr lang="en-US" altLang="zh-TW" sz="1600" dirty="0" smtClean="0"/>
                        <a:t>-name “java”</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搜尋</a:t>
                      </a:r>
                      <a:r>
                        <a:rPr lang="en-US" altLang="zh-TW" sz="1600" dirty="0" smtClean="0"/>
                        <a:t>/lib/</a:t>
                      </a:r>
                      <a:r>
                        <a:rPr lang="zh-TW" altLang="en-US" sz="1600" dirty="0" smtClean="0"/>
                        <a:t>目錄</a:t>
                      </a:r>
                      <a:r>
                        <a:rPr lang="en-US" altLang="zh-TW" sz="1600" dirty="0" smtClean="0"/>
                        <a:t>(</a:t>
                      </a:r>
                      <a:r>
                        <a:rPr lang="zh-TW" altLang="en-US" sz="1600" dirty="0" smtClean="0"/>
                        <a:t>不含子目錄</a:t>
                      </a:r>
                      <a:r>
                        <a:rPr lang="en-US" altLang="zh-TW" sz="1600" dirty="0" smtClean="0"/>
                        <a:t>)</a:t>
                      </a:r>
                      <a:r>
                        <a:rPr lang="zh-TW" altLang="en-US" sz="1600" dirty="0" smtClean="0"/>
                        <a:t>內的</a:t>
                      </a:r>
                      <a:r>
                        <a:rPr lang="en-US" altLang="zh-TW" sz="1600" dirty="0" smtClean="0"/>
                        <a:t>java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5496">
                <a:tc>
                  <a:txBody>
                    <a:bodyPr/>
                    <a:lstStyle/>
                    <a:p>
                      <a:r>
                        <a:rPr lang="en-US" altLang="zh-TW" sz="1600" dirty="0" smtClean="0"/>
                        <a:t>find </a:t>
                      </a:r>
                      <a:r>
                        <a:rPr lang="zh-TW" altLang="en-US" sz="1600" dirty="0" smtClean="0"/>
                        <a:t> </a:t>
                      </a:r>
                      <a:r>
                        <a:rPr lang="en-US" altLang="zh-TW" sz="1600" dirty="0" smtClean="0"/>
                        <a:t>/boot/ </a:t>
                      </a:r>
                      <a:r>
                        <a:rPr lang="zh-TW" altLang="en-US" sz="1600" baseline="0" dirty="0" smtClean="0"/>
                        <a:t> </a:t>
                      </a:r>
                      <a:r>
                        <a:rPr lang="en-US" altLang="zh-TW" sz="1600" baseline="0" dirty="0" smtClean="0"/>
                        <a:t>/</a:t>
                      </a:r>
                      <a:r>
                        <a:rPr lang="en-US" altLang="zh-TW" sz="1600" baseline="0" dirty="0" err="1" smtClean="0"/>
                        <a:t>usr</a:t>
                      </a:r>
                      <a:r>
                        <a:rPr lang="en-US" altLang="zh-TW" sz="1600" baseline="0" dirty="0" smtClean="0"/>
                        <a:t>/ </a:t>
                      </a:r>
                      <a:r>
                        <a:rPr lang="en-US" altLang="zh-TW" sz="1600" dirty="0" smtClean="0"/>
                        <a:t> -name  “*.</a:t>
                      </a:r>
                      <a:r>
                        <a:rPr lang="en-US" altLang="zh-TW" sz="1600" dirty="0" err="1" smtClean="0"/>
                        <a:t>img</a:t>
                      </a:r>
                      <a:r>
                        <a:rPr lang="en-US" altLang="zh-TW" sz="1600" dirty="0" smtClean="0"/>
                        <a:t>”</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列出</a:t>
                      </a:r>
                      <a:r>
                        <a:rPr lang="en-US" altLang="zh-TW" sz="1600" dirty="0" smtClean="0"/>
                        <a:t>/boot/</a:t>
                      </a:r>
                      <a:r>
                        <a:rPr lang="zh-TW" altLang="en-US" sz="1600" dirty="0" smtClean="0"/>
                        <a:t>及</a:t>
                      </a:r>
                      <a:r>
                        <a:rPr lang="en-US" altLang="zh-TW" sz="1600" dirty="0" smtClean="0"/>
                        <a:t>/</a:t>
                      </a:r>
                      <a:r>
                        <a:rPr lang="en-US" altLang="zh-TW" sz="1600" dirty="0" err="1" smtClean="0"/>
                        <a:t>usr</a:t>
                      </a:r>
                      <a:r>
                        <a:rPr lang="en-US" altLang="zh-TW" sz="1600" dirty="0" smtClean="0"/>
                        <a:t>/</a:t>
                      </a:r>
                      <a:r>
                        <a:rPr lang="zh-TW" altLang="en-US" sz="1600" dirty="0" smtClean="0"/>
                        <a:t>目錄內的</a:t>
                      </a:r>
                      <a:r>
                        <a:rPr lang="en-US" altLang="zh-TW" sz="1600" dirty="0" err="1" smtClean="0"/>
                        <a:t>img</a:t>
                      </a:r>
                      <a:r>
                        <a:rPr lang="zh-TW" altLang="en-US" sz="1600" dirty="0" smtClean="0"/>
                        <a:t>檔案</a:t>
                      </a:r>
                      <a:endParaRPr lang="en-US" altLang="zh-TW" sz="16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375653">
                <a:tc>
                  <a:txBody>
                    <a:bodyPr/>
                    <a:lstStyle/>
                    <a:p>
                      <a:r>
                        <a:rPr lang="en-US" altLang="zh-TW" sz="1600" dirty="0" smtClean="0"/>
                        <a:t>find  /bin/  -name  “??”</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列出</a:t>
                      </a:r>
                      <a:r>
                        <a:rPr lang="en-US" altLang="zh-TW" sz="1600" dirty="0" smtClean="0"/>
                        <a:t>/bin/</a:t>
                      </a:r>
                      <a:r>
                        <a:rPr lang="zh-TW" altLang="en-US" sz="1600" dirty="0" smtClean="0"/>
                        <a:t>內名稱為</a:t>
                      </a:r>
                      <a:r>
                        <a:rPr lang="en-US" altLang="zh-TW" sz="1600" dirty="0" smtClean="0"/>
                        <a:t>2</a:t>
                      </a:r>
                      <a:r>
                        <a:rPr lang="zh-TW" altLang="en-US" sz="1600" dirty="0" smtClean="0"/>
                        <a:t>個字元的檔案或目錄 </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415496">
                <a:tc>
                  <a:txBody>
                    <a:bodyPr/>
                    <a:lstStyle/>
                    <a:p>
                      <a:r>
                        <a:rPr lang="en-US" altLang="zh-TW" sz="1600" dirty="0" smtClean="0"/>
                        <a:t>find  /boot/  -type  d </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列出</a:t>
                      </a:r>
                      <a:r>
                        <a:rPr lang="en-US" altLang="zh-TW" sz="1600" dirty="0" smtClean="0"/>
                        <a:t>/boot/</a:t>
                      </a:r>
                      <a:r>
                        <a:rPr lang="zh-TW" altLang="en-US" sz="1600" dirty="0" smtClean="0"/>
                        <a:t>內所有目錄</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r h="415496">
                <a:tc>
                  <a:txBody>
                    <a:bodyPr/>
                    <a:lstStyle/>
                    <a:p>
                      <a:r>
                        <a:rPr lang="en-US" altLang="zh-TW" sz="1600" dirty="0" smtClean="0"/>
                        <a:t>find /boot/ -user root -type f </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列出</a:t>
                      </a:r>
                      <a:r>
                        <a:rPr lang="en-US" altLang="zh-TW" sz="1600" dirty="0" smtClean="0"/>
                        <a:t>/boot/</a:t>
                      </a:r>
                      <a:r>
                        <a:rPr lang="zh-TW" altLang="en-US" sz="1600" dirty="0" smtClean="0"/>
                        <a:t>屬於</a:t>
                      </a:r>
                      <a:r>
                        <a:rPr lang="en-US" altLang="zh-TW" sz="1600" dirty="0" smtClean="0"/>
                        <a:t>root</a:t>
                      </a:r>
                      <a:r>
                        <a:rPr lang="zh-TW" altLang="en-US" sz="1600" dirty="0" smtClean="0"/>
                        <a:t>的檔案</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5"/>
                  </a:ext>
                </a:extLst>
              </a:tr>
              <a:tr h="415496">
                <a:tc>
                  <a:txBody>
                    <a:bodyPr/>
                    <a:lstStyle/>
                    <a:p>
                      <a:r>
                        <a:rPr lang="en-US" altLang="zh-TW" sz="1600" dirty="0" smtClean="0"/>
                        <a:t>find  /bin/  -size  +500k</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列出</a:t>
                      </a:r>
                      <a:r>
                        <a:rPr lang="en-US" altLang="zh-TW" sz="1600" dirty="0" smtClean="0"/>
                        <a:t>/bin/</a:t>
                      </a:r>
                      <a:r>
                        <a:rPr lang="zh-TW" altLang="en-US" sz="1600" dirty="0" smtClean="0"/>
                        <a:t>內大於</a:t>
                      </a:r>
                      <a:r>
                        <a:rPr lang="en-US" altLang="zh-TW" sz="1600" dirty="0" smtClean="0"/>
                        <a:t>500KB</a:t>
                      </a:r>
                      <a:r>
                        <a:rPr lang="zh-TW" altLang="en-US" sz="1600" dirty="0" smtClean="0"/>
                        <a:t>的檔案或目錄</a:t>
                      </a:r>
                      <a:endParaRPr lang="en-US" altLang="zh-TW" sz="16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6"/>
                  </a:ext>
                </a:extLst>
              </a:tr>
              <a:tr h="415496">
                <a:tc>
                  <a:txBody>
                    <a:bodyPr/>
                    <a:lstStyle/>
                    <a:p>
                      <a:r>
                        <a:rPr lang="en-US" altLang="zh-TW" sz="1600" dirty="0" smtClean="0"/>
                        <a:t>find  /bin/  -size  -5c</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列出</a:t>
                      </a:r>
                      <a:r>
                        <a:rPr lang="en-US" altLang="zh-TW" sz="1600" dirty="0" smtClean="0"/>
                        <a:t>/bin/</a:t>
                      </a:r>
                      <a:r>
                        <a:rPr lang="zh-TW" altLang="en-US" sz="1600" dirty="0" smtClean="0"/>
                        <a:t>內小於</a:t>
                      </a:r>
                      <a:r>
                        <a:rPr lang="en-US" altLang="zh-TW" sz="1600" dirty="0" smtClean="0"/>
                        <a:t>5</a:t>
                      </a:r>
                      <a:r>
                        <a:rPr lang="zh-TW" altLang="en-US" sz="1600" dirty="0" smtClean="0"/>
                        <a:t> </a:t>
                      </a:r>
                      <a:r>
                        <a:rPr lang="en-US" altLang="zh-TW" sz="1600" dirty="0" smtClean="0"/>
                        <a:t>byte</a:t>
                      </a:r>
                      <a:r>
                        <a:rPr lang="zh-TW" altLang="en-US" sz="1600" dirty="0" smtClean="0"/>
                        <a:t>的檔案或目錄</a:t>
                      </a:r>
                      <a:endParaRPr lang="en-US" altLang="zh-TW" sz="16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7"/>
                  </a:ext>
                </a:extLst>
              </a:tr>
              <a:tr h="415496">
                <a:tc>
                  <a:txBody>
                    <a:bodyPr/>
                    <a:lstStyle/>
                    <a:p>
                      <a:r>
                        <a:rPr lang="en-US" altLang="zh-TW" sz="1600" dirty="0" smtClean="0"/>
                        <a:t>find  /boot/  -type  f  -size  +2M </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列出</a:t>
                      </a:r>
                      <a:r>
                        <a:rPr lang="en-US" altLang="zh-TW" sz="1600" dirty="0" smtClean="0"/>
                        <a:t>/boot/</a:t>
                      </a:r>
                      <a:r>
                        <a:rPr lang="zh-TW" altLang="en-US" sz="1600" dirty="0" smtClean="0"/>
                        <a:t>內大於</a:t>
                      </a:r>
                      <a:r>
                        <a:rPr lang="en-US" altLang="zh-TW" sz="1600" dirty="0" smtClean="0"/>
                        <a:t>2MB</a:t>
                      </a:r>
                      <a:r>
                        <a:rPr lang="zh-TW" altLang="en-US" sz="1600" dirty="0" smtClean="0"/>
                        <a:t>的檔案</a:t>
                      </a:r>
                      <a:endParaRPr lang="en-US" altLang="zh-TW" sz="16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8"/>
                  </a:ext>
                </a:extLst>
              </a:tr>
              <a:tr h="415496">
                <a:tc>
                  <a:txBody>
                    <a:bodyPr/>
                    <a:lstStyle/>
                    <a:p>
                      <a:r>
                        <a:rPr lang="en-US" altLang="zh-TW" sz="1600" dirty="0" smtClean="0"/>
                        <a:t>find  ~  -newer  /</a:t>
                      </a:r>
                      <a:r>
                        <a:rPr lang="en-US" altLang="zh-TW" sz="1600" dirty="0" err="1" smtClean="0"/>
                        <a:t>etc</a:t>
                      </a:r>
                      <a:r>
                        <a:rPr lang="en-US" altLang="zh-TW" sz="1600" dirty="0" smtClean="0"/>
                        <a:t>/</a:t>
                      </a:r>
                      <a:r>
                        <a:rPr lang="en-US" altLang="zh-TW" sz="1600" dirty="0" err="1" smtClean="0"/>
                        <a:t>passwd</a:t>
                      </a:r>
                      <a:r>
                        <a:rPr lang="zh-TW" altLang="en-US" sz="1600" dirty="0" smtClean="0"/>
                        <a:t> </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列出家目錄內比</a:t>
                      </a:r>
                      <a:r>
                        <a:rPr lang="en-US" altLang="zh-TW" sz="1600" dirty="0" smtClean="0"/>
                        <a:t>/</a:t>
                      </a:r>
                      <a:r>
                        <a:rPr lang="en-US" altLang="zh-TW" sz="1600" dirty="0" err="1" smtClean="0"/>
                        <a:t>etc</a:t>
                      </a:r>
                      <a:r>
                        <a:rPr lang="en-US" altLang="zh-TW" sz="1600" dirty="0" smtClean="0"/>
                        <a:t>/</a:t>
                      </a:r>
                      <a:r>
                        <a:rPr lang="en-US" altLang="zh-TW" sz="1600" dirty="0" err="1" smtClean="0"/>
                        <a:t>passwd</a:t>
                      </a:r>
                      <a:r>
                        <a:rPr lang="zh-TW" altLang="en-US" sz="1600" dirty="0" smtClean="0"/>
                        <a:t>新的檔案或目錄</a:t>
                      </a:r>
                      <a:endParaRPr lang="en-US" altLang="zh-TW" sz="16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9"/>
                  </a:ext>
                </a:extLst>
              </a:tr>
              <a:tr h="415496">
                <a:tc>
                  <a:txBody>
                    <a:bodyPr/>
                    <a:lstStyle/>
                    <a:p>
                      <a:r>
                        <a:rPr lang="en-US" altLang="zh-TW" sz="1600" dirty="0" smtClean="0"/>
                        <a:t>find . -empty</a:t>
                      </a:r>
                      <a:r>
                        <a:rPr lang="zh-TW" altLang="en-US" sz="1600" dirty="0" smtClean="0"/>
                        <a:t>  </a:t>
                      </a:r>
                      <a:r>
                        <a:rPr lang="en-US" altLang="zh-TW" sz="1600" dirty="0" smtClean="0"/>
                        <a:t>-type</a:t>
                      </a:r>
                      <a:r>
                        <a:rPr lang="en-US" altLang="zh-TW" sz="1600" baseline="0" dirty="0" smtClean="0"/>
                        <a:t> f</a:t>
                      </a:r>
                      <a:endParaRPr lang="zh-TW"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列出當前目錄下的空檔案</a:t>
                      </a:r>
                      <a:endParaRPr lang="en-US" altLang="zh-TW" sz="16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10"/>
                  </a:ext>
                </a:extLst>
              </a:tr>
            </a:tbl>
          </a:graphicData>
        </a:graphic>
      </p:graphicFrame>
    </p:spTree>
    <p:extLst>
      <p:ext uri="{BB962C8B-B14F-4D97-AF65-F5344CB8AC3E}">
        <p14:creationId xmlns:p14="http://schemas.microsoft.com/office/powerpoint/2010/main" val="34514509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p:txBody>
          <a:bodyPr/>
          <a:lstStyle/>
          <a:p>
            <a:r>
              <a:rPr lang="en-US" altLang="zh-TW" dirty="0" smtClean="0"/>
              <a:t>Linux  </a:t>
            </a:r>
            <a:r>
              <a:rPr lang="zh-TW" altLang="en-US" dirty="0" smtClean="0"/>
              <a:t>輸出資料流</a:t>
            </a:r>
            <a:endParaRPr lang="en-US" altLang="zh-TW" dirty="0" smtClean="0"/>
          </a:p>
        </p:txBody>
      </p:sp>
      <p:sp>
        <p:nvSpPr>
          <p:cNvPr id="2" name="投影片編號版面配置區 1"/>
          <p:cNvSpPr>
            <a:spLocks noGrp="1"/>
          </p:cNvSpPr>
          <p:nvPr>
            <p:ph type="sldNum" sz="quarter" idx="12"/>
          </p:nvPr>
        </p:nvSpPr>
        <p:spPr/>
        <p:txBody>
          <a:bodyPr/>
          <a:lstStyle/>
          <a:p>
            <a:fld id="{73DA0BB7-265A-403C-9275-D587AB510EDC}" type="slidenum">
              <a:rPr lang="zh-TW" altLang="en-US" smtClean="0"/>
              <a:pPr/>
              <a:t>81</a:t>
            </a:fld>
            <a:endParaRPr lang="zh-TW" altLang="en-US"/>
          </a:p>
        </p:txBody>
      </p:sp>
      <p:sp>
        <p:nvSpPr>
          <p:cNvPr id="36868" name="Rectangle 3"/>
          <p:cNvSpPr>
            <a:spLocks noGrp="1" noChangeArrowheads="1"/>
          </p:cNvSpPr>
          <p:nvPr>
            <p:ph sz="quarter" idx="1"/>
          </p:nvPr>
        </p:nvSpPr>
        <p:spPr/>
        <p:txBody>
          <a:bodyPr>
            <a:normAutofit fontScale="92500" lnSpcReduction="10000"/>
          </a:bodyPr>
          <a:lstStyle/>
          <a:p>
            <a:endParaRPr lang="en-US" altLang="zh-TW" smtClean="0"/>
          </a:p>
          <a:p>
            <a:endParaRPr lang="en-US" altLang="zh-TW" smtClean="0"/>
          </a:p>
          <a:p>
            <a:endParaRPr lang="en-US" altLang="zh-TW" smtClean="0"/>
          </a:p>
          <a:p>
            <a:endParaRPr lang="en-US" altLang="zh-TW" smtClean="0"/>
          </a:p>
          <a:p>
            <a:endParaRPr lang="en-US" altLang="zh-TW" smtClean="0"/>
          </a:p>
          <a:p>
            <a:endParaRPr lang="en-US" altLang="zh-TW" smtClean="0"/>
          </a:p>
          <a:p>
            <a:pPr lvl="1"/>
            <a:endParaRPr lang="en-US" altLang="zh-TW" smtClean="0"/>
          </a:p>
          <a:p>
            <a:endParaRPr lang="en-US" altLang="zh-TW" smtClean="0"/>
          </a:p>
          <a:p>
            <a:endParaRPr lang="en-US" altLang="zh-TW" smtClean="0"/>
          </a:p>
          <a:p>
            <a:r>
              <a:rPr lang="zh-TW" altLang="en-US" smtClean="0"/>
              <a:t>可將</a:t>
            </a:r>
            <a:r>
              <a:rPr lang="en-US" altLang="zh-TW" smtClean="0"/>
              <a:t>stdout</a:t>
            </a:r>
            <a:r>
              <a:rPr lang="zh-TW" altLang="en-US" smtClean="0"/>
              <a:t>與</a:t>
            </a:r>
            <a:r>
              <a:rPr lang="en-US" altLang="zh-TW" smtClean="0"/>
              <a:t>stderr</a:t>
            </a:r>
            <a:r>
              <a:rPr lang="zh-TW" altLang="en-US" smtClean="0"/>
              <a:t>的資料流重新導向，分開處理</a:t>
            </a:r>
            <a:endParaRPr lang="en-US" altLang="zh-TW" smtClean="0"/>
          </a:p>
          <a:p>
            <a:pPr lvl="1"/>
            <a:r>
              <a:rPr lang="zh-TW" altLang="en-US" smtClean="0"/>
              <a:t>例如將</a:t>
            </a:r>
            <a:r>
              <a:rPr lang="en-US" altLang="zh-TW" smtClean="0"/>
              <a:t>stdout</a:t>
            </a:r>
            <a:r>
              <a:rPr lang="zh-TW" altLang="en-US" smtClean="0"/>
              <a:t>記錄於檔案內，而</a:t>
            </a:r>
            <a:r>
              <a:rPr lang="en-US" altLang="zh-TW" smtClean="0"/>
              <a:t>stderr</a:t>
            </a:r>
            <a:r>
              <a:rPr lang="zh-TW" altLang="en-US" smtClean="0"/>
              <a:t>顯示在螢幕</a:t>
            </a:r>
            <a:endParaRPr lang="en-US" altLang="zh-TW" smtClean="0"/>
          </a:p>
          <a:p>
            <a:pPr lvl="1"/>
            <a:r>
              <a:rPr lang="zh-TW" altLang="en-US" smtClean="0"/>
              <a:t>或是將</a:t>
            </a:r>
            <a:r>
              <a:rPr lang="en-US" altLang="zh-TW" smtClean="0"/>
              <a:t>stderr</a:t>
            </a:r>
            <a:r>
              <a:rPr lang="zh-TW" altLang="en-US" smtClean="0"/>
              <a:t>導向至</a:t>
            </a:r>
            <a:r>
              <a:rPr lang="en-US" altLang="zh-TW" smtClean="0"/>
              <a:t>/dev/null</a:t>
            </a:r>
            <a:r>
              <a:rPr lang="zh-TW" altLang="en-US" smtClean="0"/>
              <a:t>，可丟棄錯誤訊息</a:t>
            </a:r>
            <a:endParaRPr lang="en-US" altLang="zh-TW" dirty="0" smtClean="0"/>
          </a:p>
        </p:txBody>
      </p:sp>
      <p:graphicFrame>
        <p:nvGraphicFramePr>
          <p:cNvPr id="3" name="表格 2"/>
          <p:cNvGraphicFramePr>
            <a:graphicFrameLocks noGrp="1"/>
          </p:cNvGraphicFramePr>
          <p:nvPr>
            <p:extLst>
              <p:ext uri="{D42A27DB-BD31-4B8C-83A1-F6EECF244321}">
                <p14:modId xmlns:p14="http://schemas.microsoft.com/office/powerpoint/2010/main" val="735760389"/>
              </p:ext>
            </p:extLst>
          </p:nvPr>
        </p:nvGraphicFramePr>
        <p:xfrm>
          <a:off x="541100" y="2924944"/>
          <a:ext cx="8174038" cy="1737360"/>
        </p:xfrm>
        <a:graphic>
          <a:graphicData uri="http://schemas.openxmlformats.org/drawingml/2006/table">
            <a:tbl>
              <a:tblPr>
                <a:tableStyleId>{616DA210-FB5B-4158-B5E0-FEB733F419BA}</a:tableStyleId>
              </a:tblPr>
              <a:tblGrid>
                <a:gridCol w="934556">
                  <a:extLst>
                    <a:ext uri="{9D8B030D-6E8A-4147-A177-3AD203B41FA5}">
                      <a16:colId xmlns="" xmlns:a16="http://schemas.microsoft.com/office/drawing/2014/main" val="20000"/>
                    </a:ext>
                  </a:extLst>
                </a:gridCol>
                <a:gridCol w="936104">
                  <a:extLst>
                    <a:ext uri="{9D8B030D-6E8A-4147-A177-3AD203B41FA5}">
                      <a16:colId xmlns="" xmlns:a16="http://schemas.microsoft.com/office/drawing/2014/main" val="20001"/>
                    </a:ext>
                  </a:extLst>
                </a:gridCol>
                <a:gridCol w="1670418">
                  <a:extLst>
                    <a:ext uri="{9D8B030D-6E8A-4147-A177-3AD203B41FA5}">
                      <a16:colId xmlns="" xmlns:a16="http://schemas.microsoft.com/office/drawing/2014/main" val="20002"/>
                    </a:ext>
                  </a:extLst>
                </a:gridCol>
                <a:gridCol w="1389380">
                  <a:extLst>
                    <a:ext uri="{9D8B030D-6E8A-4147-A177-3AD203B41FA5}">
                      <a16:colId xmlns="" xmlns:a16="http://schemas.microsoft.com/office/drawing/2014/main" val="20003"/>
                    </a:ext>
                  </a:extLst>
                </a:gridCol>
                <a:gridCol w="3243580">
                  <a:extLst>
                    <a:ext uri="{9D8B030D-6E8A-4147-A177-3AD203B41FA5}">
                      <a16:colId xmlns="" xmlns:a16="http://schemas.microsoft.com/office/drawing/2014/main" val="20004"/>
                    </a:ext>
                  </a:extLst>
                </a:gridCol>
              </a:tblGrid>
              <a:tr h="0">
                <a:tc>
                  <a:txBody>
                    <a:bodyPr/>
                    <a:lstStyle/>
                    <a:p>
                      <a:r>
                        <a:rPr lang="en-US" sz="1800" dirty="0" smtClean="0">
                          <a:effectLst/>
                        </a:rPr>
                        <a:t>Handle</a:t>
                      </a:r>
                      <a:r>
                        <a:rPr lang="zh-TW" altLang="en-US" sz="1800" dirty="0" smtClean="0">
                          <a:effectLst/>
                        </a:rPr>
                        <a:t>代號</a:t>
                      </a:r>
                      <a:endParaRPr lang="en-US" sz="18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anchor="ctr">
                    <a:solidFill>
                      <a:schemeClr val="accent1">
                        <a:lumMod val="60000"/>
                        <a:lumOff val="40000"/>
                      </a:schemeClr>
                    </a:solidFill>
                  </a:tcPr>
                </a:tc>
                <a:tc>
                  <a:txBody>
                    <a:bodyPr/>
                    <a:lstStyle/>
                    <a:p>
                      <a:r>
                        <a:rPr lang="zh-TW" altLang="en-US" sz="1800" dirty="0" smtClean="0">
                          <a:effectLst/>
                        </a:rPr>
                        <a:t>名稱</a:t>
                      </a:r>
                      <a:endParaRPr lang="en-US" sz="18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anchor="ctr">
                    <a:solidFill>
                      <a:schemeClr val="accent1">
                        <a:lumMod val="60000"/>
                        <a:lumOff val="40000"/>
                      </a:schemeClr>
                    </a:solidFill>
                  </a:tcPr>
                </a:tc>
                <a:tc>
                  <a:txBody>
                    <a:bodyPr/>
                    <a:lstStyle/>
                    <a:p>
                      <a:r>
                        <a:rPr lang="zh-TW" altLang="en-US" sz="1800" dirty="0" smtClean="0">
                          <a:effectLst/>
                        </a:rPr>
                        <a:t>描述</a:t>
                      </a:r>
                      <a:endParaRPr lang="en-US" sz="18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anchor="ctr">
                    <a:solidFill>
                      <a:schemeClr val="accent1">
                        <a:lumMod val="60000"/>
                        <a:lumOff val="40000"/>
                      </a:schemeClr>
                    </a:solidFill>
                  </a:tcPr>
                </a:tc>
                <a:tc>
                  <a:txBody>
                    <a:bodyPr/>
                    <a:lstStyle/>
                    <a:p>
                      <a:r>
                        <a:rPr lang="zh-TW" altLang="en-US" sz="1800" dirty="0" smtClean="0">
                          <a:effectLst/>
                        </a:rPr>
                        <a:t>預設裝置</a:t>
                      </a:r>
                      <a:endParaRPr lang="en-US" sz="18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anchor="ctr">
                    <a:solidFill>
                      <a:schemeClr val="accent1">
                        <a:lumMod val="60000"/>
                        <a:lumOff val="40000"/>
                      </a:schemeClr>
                    </a:solidFill>
                  </a:tcPr>
                </a:tc>
                <a:tc>
                  <a:txBody>
                    <a:bodyPr/>
                    <a:lstStyle/>
                    <a:p>
                      <a:r>
                        <a:rPr lang="zh-TW" altLang="en-US" sz="1800" dirty="0" smtClean="0">
                          <a:effectLst/>
                        </a:rPr>
                        <a:t>用途</a:t>
                      </a:r>
                      <a:endParaRPr lang="en-US" sz="18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anchor="ctr">
                    <a:solidFill>
                      <a:schemeClr val="accent1">
                        <a:lumMod val="60000"/>
                        <a:lumOff val="40000"/>
                      </a:schemeClr>
                    </a:solidFill>
                  </a:tcPr>
                </a:tc>
                <a:extLst>
                  <a:ext uri="{0D108BD9-81ED-4DB2-BD59-A6C34878D82A}">
                    <a16:rowId xmlns="" xmlns:a16="http://schemas.microsoft.com/office/drawing/2014/main" val="10000"/>
                  </a:ext>
                </a:extLst>
              </a:tr>
              <a:tr h="0">
                <a:tc>
                  <a:txBody>
                    <a:bodyPr/>
                    <a:lstStyle/>
                    <a:p>
                      <a:pPr algn="ctr"/>
                      <a:r>
                        <a:rPr lang="en-US" altLang="zh-TW" sz="1800" dirty="0">
                          <a:effectLst/>
                        </a:rPr>
                        <a:t>0</a:t>
                      </a:r>
                      <a:endParaRPr lang="en-US" altLang="zh-TW" sz="18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anchor="ctr"/>
                </a:tc>
                <a:tc>
                  <a:txBody>
                    <a:bodyPr/>
                    <a:lstStyle/>
                    <a:p>
                      <a:r>
                        <a:rPr lang="en-US" sz="1800" dirty="0" err="1">
                          <a:effectLst/>
                        </a:rPr>
                        <a:t>stdin</a:t>
                      </a:r>
                      <a:endParaRPr lang="en-US" sz="18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anchor="ctr"/>
                </a:tc>
                <a:tc>
                  <a:txBody>
                    <a:bodyPr/>
                    <a:lstStyle/>
                    <a:p>
                      <a:r>
                        <a:rPr lang="zh-TW" altLang="en-US" sz="1800" dirty="0" smtClean="0">
                          <a:effectLst/>
                        </a:rPr>
                        <a:t>標準輸入</a:t>
                      </a:r>
                      <a:endParaRPr lang="en-US" sz="18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anchor="ctr"/>
                </a:tc>
                <a:tc>
                  <a:txBody>
                    <a:bodyPr/>
                    <a:lstStyle/>
                    <a:p>
                      <a:r>
                        <a:rPr lang="zh-TW" altLang="en-US" sz="1800" dirty="0" smtClean="0">
                          <a:effectLst/>
                        </a:rPr>
                        <a:t>鍵盤</a:t>
                      </a:r>
                      <a:endParaRPr lang="en-US" sz="18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anchor="ctr"/>
                </a:tc>
                <a:tc rowSpan="2">
                  <a:txBody>
                    <a:bodyPr/>
                    <a:lstStyle/>
                    <a:p>
                      <a:r>
                        <a:rPr lang="zh-TW" altLang="en-US" sz="1800" dirty="0" smtClean="0">
                          <a:effectLst/>
                        </a:rPr>
                        <a:t>大多數指令可從</a:t>
                      </a:r>
                      <a:r>
                        <a:rPr lang="en-US" sz="1800" dirty="0" err="1" smtClean="0">
                          <a:effectLst/>
                        </a:rPr>
                        <a:t>stdin</a:t>
                      </a:r>
                      <a:r>
                        <a:rPr lang="zh-TW" altLang="en-US" sz="1800" dirty="0" smtClean="0">
                          <a:effectLst/>
                        </a:rPr>
                        <a:t>讀取輸入</a:t>
                      </a:r>
                      <a:endParaRPr lang="en-US" altLang="zh-TW" sz="1800" dirty="0" smtClean="0">
                        <a:effectLst/>
                      </a:endParaRPr>
                    </a:p>
                    <a:p>
                      <a:r>
                        <a:rPr lang="zh-TW" altLang="en-US" sz="1800" dirty="0" smtClean="0">
                          <a:effectLst/>
                        </a:rPr>
                        <a:t>，並將輸出寫到</a:t>
                      </a:r>
                      <a:r>
                        <a:rPr lang="en-US" sz="1800" dirty="0" err="1" smtClean="0">
                          <a:effectLst/>
                        </a:rPr>
                        <a:t>stdout</a:t>
                      </a:r>
                      <a:endParaRPr lang="en-US" sz="18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anchor="ctr"/>
                </a:tc>
                <a:extLst>
                  <a:ext uri="{0D108BD9-81ED-4DB2-BD59-A6C34878D82A}">
                    <a16:rowId xmlns="" xmlns:a16="http://schemas.microsoft.com/office/drawing/2014/main" val="10001"/>
                  </a:ext>
                </a:extLst>
              </a:tr>
              <a:tr h="0">
                <a:tc>
                  <a:txBody>
                    <a:bodyPr/>
                    <a:lstStyle/>
                    <a:p>
                      <a:pPr algn="ctr"/>
                      <a:r>
                        <a:rPr lang="en-US" altLang="zh-TW" sz="1800" dirty="0">
                          <a:effectLst/>
                        </a:rPr>
                        <a:t>1</a:t>
                      </a:r>
                      <a:endParaRPr lang="en-US" altLang="zh-TW" sz="18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anchor="ctr"/>
                </a:tc>
                <a:tc>
                  <a:txBody>
                    <a:bodyPr/>
                    <a:lstStyle/>
                    <a:p>
                      <a:r>
                        <a:rPr lang="en-US" sz="1800" dirty="0" err="1">
                          <a:effectLst/>
                        </a:rPr>
                        <a:t>stdout</a:t>
                      </a:r>
                      <a:endParaRPr lang="en-US" sz="18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anchor="ctr"/>
                </a:tc>
                <a:tc>
                  <a:txBody>
                    <a:bodyPr/>
                    <a:lstStyle/>
                    <a:p>
                      <a:r>
                        <a:rPr lang="zh-TW" altLang="en-US" sz="1800" dirty="0" smtClean="0">
                          <a:effectLst/>
                        </a:rPr>
                        <a:t>標準輸出</a:t>
                      </a:r>
                      <a:endParaRPr lang="en-US" sz="18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anchor="ctr"/>
                </a:tc>
                <a:tc>
                  <a:txBody>
                    <a:bodyPr/>
                    <a:lstStyle/>
                    <a:p>
                      <a:r>
                        <a:rPr lang="zh-TW" altLang="en-US" sz="1800" dirty="0" smtClean="0">
                          <a:effectLst/>
                        </a:rPr>
                        <a:t>終端機螢幕</a:t>
                      </a:r>
                      <a:endParaRPr lang="en-US" sz="18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anchor="ctr"/>
                </a:tc>
                <a:tc vMerge="1">
                  <a:txBody>
                    <a:bodyPr/>
                    <a:lstStyle/>
                    <a:p>
                      <a:endParaRPr lang="en-US" dirty="0">
                        <a:effectLst/>
                      </a:endParaRPr>
                    </a:p>
                  </a:txBody>
                  <a:tcPr anchor="ctr"/>
                </a:tc>
                <a:extLst>
                  <a:ext uri="{0D108BD9-81ED-4DB2-BD59-A6C34878D82A}">
                    <a16:rowId xmlns="" xmlns:a16="http://schemas.microsoft.com/office/drawing/2014/main" val="10002"/>
                  </a:ext>
                </a:extLst>
              </a:tr>
              <a:tr h="0">
                <a:tc>
                  <a:txBody>
                    <a:bodyPr/>
                    <a:lstStyle/>
                    <a:p>
                      <a:pPr algn="ctr"/>
                      <a:r>
                        <a:rPr lang="en-US" altLang="zh-TW" sz="1800" dirty="0">
                          <a:effectLst/>
                        </a:rPr>
                        <a:t>2</a:t>
                      </a:r>
                      <a:endParaRPr lang="en-US" altLang="zh-TW" sz="18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anchor="ctr"/>
                </a:tc>
                <a:tc>
                  <a:txBody>
                    <a:bodyPr/>
                    <a:lstStyle/>
                    <a:p>
                      <a:r>
                        <a:rPr lang="en-US" sz="1800" dirty="0" err="1">
                          <a:effectLst/>
                        </a:rPr>
                        <a:t>stderr</a:t>
                      </a:r>
                      <a:endParaRPr lang="en-US" sz="18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dirty="0" smtClean="0">
                          <a:effectLst/>
                        </a:rPr>
                        <a:t>標準錯誤輸出</a:t>
                      </a:r>
                      <a:endParaRPr lang="en-US" sz="18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dirty="0" smtClean="0">
                          <a:effectLst/>
                        </a:rPr>
                        <a:t>終端機螢幕</a:t>
                      </a:r>
                      <a:endParaRPr lang="en-US" sz="18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anchor="ctr"/>
                </a:tc>
                <a:tc>
                  <a:txBody>
                    <a:bodyPr/>
                    <a:lstStyle/>
                    <a:p>
                      <a:r>
                        <a:rPr lang="zh-TW" altLang="en-US" sz="1800" dirty="0" smtClean="0">
                          <a:effectLst/>
                        </a:rPr>
                        <a:t>專供用來輸出錯誤訊息</a:t>
                      </a:r>
                      <a:endParaRPr lang="en-US" sz="18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anchor="ctr"/>
                </a:tc>
                <a:extLst>
                  <a:ext uri="{0D108BD9-81ED-4DB2-BD59-A6C34878D82A}">
                    <a16:rowId xmlns="" xmlns:a16="http://schemas.microsoft.com/office/drawing/2014/main" val="10003"/>
                  </a:ext>
                </a:extLst>
              </a:tr>
            </a:tbl>
          </a:graphicData>
        </a:graphic>
      </p:graphicFrame>
      <p:grpSp>
        <p:nvGrpSpPr>
          <p:cNvPr id="11" name="群組 10"/>
          <p:cNvGrpSpPr/>
          <p:nvPr/>
        </p:nvGrpSpPr>
        <p:grpSpPr>
          <a:xfrm>
            <a:off x="1934448" y="1196476"/>
            <a:ext cx="6093936" cy="1368428"/>
            <a:chOff x="2051720" y="1124205"/>
            <a:chExt cx="4972515" cy="1368428"/>
          </a:xfrm>
        </p:grpSpPr>
        <p:grpSp>
          <p:nvGrpSpPr>
            <p:cNvPr id="36869" name="Group 4"/>
            <p:cNvGrpSpPr>
              <a:grpSpLocks/>
            </p:cNvGrpSpPr>
            <p:nvPr/>
          </p:nvGrpSpPr>
          <p:grpSpPr bwMode="auto">
            <a:xfrm>
              <a:off x="2165208" y="1124205"/>
              <a:ext cx="3792103" cy="1368428"/>
              <a:chOff x="1301" y="2896"/>
              <a:chExt cx="2255" cy="862"/>
            </a:xfrm>
          </p:grpSpPr>
          <p:sp>
            <p:nvSpPr>
              <p:cNvPr id="36873" name="Text Box 6"/>
              <p:cNvSpPr txBox="1">
                <a:spLocks noChangeArrowheads="1"/>
              </p:cNvSpPr>
              <p:nvPr/>
            </p:nvSpPr>
            <p:spPr bwMode="auto">
              <a:xfrm>
                <a:off x="2512" y="3525"/>
                <a:ext cx="104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rgbClr val="FF9900"/>
                  </a:buClr>
                  <a:buFont typeface="Wingdings 2" pitchFamily="18" charset="2"/>
                  <a:buChar char="©"/>
                  <a:defRPr kumimoji="1" sz="3200">
                    <a:solidFill>
                      <a:schemeClr val="tx1"/>
                    </a:solidFill>
                    <a:latin typeface="Verdana" pitchFamily="34" charset="0"/>
                    <a:ea typeface="標楷體" pitchFamily="65" charset="-120"/>
                  </a:defRPr>
                </a:lvl1pPr>
                <a:lvl2pPr marL="742950" indent="-285750" algn="l" eaLnBrk="0" hangingPunct="0">
                  <a:spcBef>
                    <a:spcPct val="20000"/>
                  </a:spcBef>
                  <a:buClr>
                    <a:schemeClr val="accent2"/>
                  </a:buClr>
                  <a:buFont typeface="Wingdings" pitchFamily="2" charset="2"/>
                  <a:buChar char="v"/>
                  <a:defRPr kumimoji="1" sz="2800">
                    <a:solidFill>
                      <a:schemeClr val="tx1"/>
                    </a:solidFill>
                    <a:latin typeface="Verdana" pitchFamily="34" charset="0"/>
                    <a:ea typeface="標楷體" pitchFamily="65" charset="-120"/>
                  </a:defRPr>
                </a:lvl2pPr>
                <a:lvl3pPr marL="1143000" indent="-228600" algn="l" eaLnBrk="0" hangingPunct="0">
                  <a:spcBef>
                    <a:spcPct val="20000"/>
                  </a:spcBef>
                  <a:buClr>
                    <a:srgbClr val="FF9900"/>
                  </a:buClr>
                  <a:buFont typeface="Wingdings" pitchFamily="2" charset="2"/>
                  <a:buChar char="§"/>
                  <a:defRPr kumimoji="1" sz="2400">
                    <a:solidFill>
                      <a:schemeClr val="tx1"/>
                    </a:solidFill>
                    <a:latin typeface="Verdana" pitchFamily="34" charset="0"/>
                    <a:ea typeface="標楷體" pitchFamily="65" charset="-120"/>
                  </a:defRPr>
                </a:lvl3pPr>
                <a:lvl4pPr marL="1600200" indent="-228600" algn="l" eaLnBrk="0" hangingPunct="0">
                  <a:spcBef>
                    <a:spcPct val="20000"/>
                  </a:spcBef>
                  <a:buClr>
                    <a:schemeClr val="accent2"/>
                  </a:buClr>
                  <a:buChar char="•"/>
                  <a:defRPr kumimoji="1" sz="2000">
                    <a:solidFill>
                      <a:schemeClr val="tx1"/>
                    </a:solidFill>
                    <a:latin typeface="Verdana" pitchFamily="34" charset="0"/>
                    <a:ea typeface="標楷體" pitchFamily="65" charset="-120"/>
                  </a:defRPr>
                </a:lvl4pPr>
                <a:lvl5pPr marL="2057400" indent="-228600" algn="l" eaLnBrk="0" hangingPunct="0">
                  <a:spcBef>
                    <a:spcPct val="20000"/>
                  </a:spcBef>
                  <a:buClr>
                    <a:srgbClr val="FF9900"/>
                  </a:buClr>
                  <a:buChar char="–"/>
                  <a:defRPr kumimoji="1" sz="2000">
                    <a:solidFill>
                      <a:schemeClr val="tx1"/>
                    </a:solidFill>
                    <a:latin typeface="Verdana" pitchFamily="34" charset="0"/>
                    <a:ea typeface="標楷體" pitchFamily="65" charset="-120"/>
                  </a:defRPr>
                </a:lvl5pPr>
                <a:lvl6pPr marL="2514600" indent="-228600" eaLnBrk="0" fontAlgn="base" hangingPunct="0">
                  <a:spcBef>
                    <a:spcPct val="20000"/>
                  </a:spcBef>
                  <a:spcAft>
                    <a:spcPct val="0"/>
                  </a:spcAft>
                  <a:buClr>
                    <a:srgbClr val="FF9900"/>
                  </a:buClr>
                  <a:buChar char="–"/>
                  <a:defRPr kumimoji="1" sz="2000">
                    <a:solidFill>
                      <a:schemeClr val="tx1"/>
                    </a:solidFill>
                    <a:latin typeface="Verdana" pitchFamily="34" charset="0"/>
                    <a:ea typeface="標楷體" pitchFamily="65" charset="-120"/>
                  </a:defRPr>
                </a:lvl6pPr>
                <a:lvl7pPr marL="2971800" indent="-228600" eaLnBrk="0" fontAlgn="base" hangingPunct="0">
                  <a:spcBef>
                    <a:spcPct val="20000"/>
                  </a:spcBef>
                  <a:spcAft>
                    <a:spcPct val="0"/>
                  </a:spcAft>
                  <a:buClr>
                    <a:srgbClr val="FF9900"/>
                  </a:buClr>
                  <a:buChar char="–"/>
                  <a:defRPr kumimoji="1" sz="2000">
                    <a:solidFill>
                      <a:schemeClr val="tx1"/>
                    </a:solidFill>
                    <a:latin typeface="Verdana" pitchFamily="34" charset="0"/>
                    <a:ea typeface="標楷體" pitchFamily="65" charset="-120"/>
                  </a:defRPr>
                </a:lvl7pPr>
                <a:lvl8pPr marL="3429000" indent="-228600" eaLnBrk="0" fontAlgn="base" hangingPunct="0">
                  <a:spcBef>
                    <a:spcPct val="20000"/>
                  </a:spcBef>
                  <a:spcAft>
                    <a:spcPct val="0"/>
                  </a:spcAft>
                  <a:buClr>
                    <a:srgbClr val="FF9900"/>
                  </a:buClr>
                  <a:buChar char="–"/>
                  <a:defRPr kumimoji="1" sz="2000">
                    <a:solidFill>
                      <a:schemeClr val="tx1"/>
                    </a:solidFill>
                    <a:latin typeface="Verdana" pitchFamily="34" charset="0"/>
                    <a:ea typeface="標楷體" pitchFamily="65" charset="-120"/>
                  </a:defRPr>
                </a:lvl8pPr>
                <a:lvl9pPr marL="3886200" indent="-228600" eaLnBrk="0" fontAlgn="base" hangingPunct="0">
                  <a:spcBef>
                    <a:spcPct val="20000"/>
                  </a:spcBef>
                  <a:spcAft>
                    <a:spcPct val="0"/>
                  </a:spcAft>
                  <a:buClr>
                    <a:srgbClr val="FF9900"/>
                  </a:buClr>
                  <a:buChar char="–"/>
                  <a:defRPr kumimoji="1" sz="2000">
                    <a:solidFill>
                      <a:schemeClr val="tx1"/>
                    </a:solidFill>
                    <a:latin typeface="Verdana" pitchFamily="34" charset="0"/>
                    <a:ea typeface="標楷體" pitchFamily="65" charset="-120"/>
                  </a:defRPr>
                </a:lvl9pPr>
              </a:lstStyle>
              <a:p>
                <a:pPr algn="ctr" eaLnBrk="1" hangingPunct="1">
                  <a:spcBef>
                    <a:spcPct val="50000"/>
                  </a:spcBef>
                  <a:buClrTx/>
                  <a:buFontTx/>
                  <a:buNone/>
                </a:pPr>
                <a:r>
                  <a:rPr lang="en-US" altLang="zh-TW" sz="1800" dirty="0" err="1" smtClean="0">
                    <a:latin typeface="+mn-ea"/>
                    <a:ea typeface="+mn-ea"/>
                    <a:cs typeface="Arial Unicode MS" panose="020B0604020202020204" pitchFamily="34" charset="-120"/>
                  </a:rPr>
                  <a:t>stderr</a:t>
                </a:r>
                <a:r>
                  <a:rPr lang="en-US" altLang="zh-TW" sz="1800" dirty="0" smtClean="0">
                    <a:latin typeface="+mn-ea"/>
                    <a:ea typeface="+mn-ea"/>
                    <a:cs typeface="Arial Unicode MS" panose="020B0604020202020204" pitchFamily="34" charset="-120"/>
                  </a:rPr>
                  <a:t>(2)</a:t>
                </a:r>
                <a:endParaRPr lang="en-US" altLang="zh-TW" sz="1800" dirty="0">
                  <a:latin typeface="+mn-ea"/>
                  <a:ea typeface="+mn-ea"/>
                  <a:cs typeface="Arial Unicode MS" panose="020B0604020202020204" pitchFamily="34" charset="-120"/>
                </a:endParaRPr>
              </a:p>
            </p:txBody>
          </p:sp>
          <p:sp>
            <p:nvSpPr>
              <p:cNvPr id="36874" name="Text Box 7"/>
              <p:cNvSpPr txBox="1">
                <a:spLocks noChangeArrowheads="1"/>
              </p:cNvSpPr>
              <p:nvPr/>
            </p:nvSpPr>
            <p:spPr bwMode="auto">
              <a:xfrm>
                <a:off x="2518" y="2896"/>
                <a:ext cx="99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rgbClr val="FF9900"/>
                  </a:buClr>
                  <a:buFont typeface="Wingdings 2" pitchFamily="18" charset="2"/>
                  <a:buChar char="©"/>
                  <a:defRPr kumimoji="1" sz="3200">
                    <a:solidFill>
                      <a:schemeClr val="tx1"/>
                    </a:solidFill>
                    <a:latin typeface="Verdana" pitchFamily="34" charset="0"/>
                    <a:ea typeface="標楷體" pitchFamily="65" charset="-120"/>
                  </a:defRPr>
                </a:lvl1pPr>
                <a:lvl2pPr marL="742950" indent="-285750" algn="l" eaLnBrk="0" hangingPunct="0">
                  <a:spcBef>
                    <a:spcPct val="20000"/>
                  </a:spcBef>
                  <a:buClr>
                    <a:schemeClr val="accent2"/>
                  </a:buClr>
                  <a:buFont typeface="Wingdings" pitchFamily="2" charset="2"/>
                  <a:buChar char="v"/>
                  <a:defRPr kumimoji="1" sz="2800">
                    <a:solidFill>
                      <a:schemeClr val="tx1"/>
                    </a:solidFill>
                    <a:latin typeface="Verdana" pitchFamily="34" charset="0"/>
                    <a:ea typeface="標楷體" pitchFamily="65" charset="-120"/>
                  </a:defRPr>
                </a:lvl2pPr>
                <a:lvl3pPr marL="1143000" indent="-228600" algn="l" eaLnBrk="0" hangingPunct="0">
                  <a:spcBef>
                    <a:spcPct val="20000"/>
                  </a:spcBef>
                  <a:buClr>
                    <a:srgbClr val="FF9900"/>
                  </a:buClr>
                  <a:buFont typeface="Wingdings" pitchFamily="2" charset="2"/>
                  <a:buChar char="§"/>
                  <a:defRPr kumimoji="1" sz="2400">
                    <a:solidFill>
                      <a:schemeClr val="tx1"/>
                    </a:solidFill>
                    <a:latin typeface="Verdana" pitchFamily="34" charset="0"/>
                    <a:ea typeface="標楷體" pitchFamily="65" charset="-120"/>
                  </a:defRPr>
                </a:lvl3pPr>
                <a:lvl4pPr marL="1600200" indent="-228600" algn="l" eaLnBrk="0" hangingPunct="0">
                  <a:spcBef>
                    <a:spcPct val="20000"/>
                  </a:spcBef>
                  <a:buClr>
                    <a:schemeClr val="accent2"/>
                  </a:buClr>
                  <a:buChar char="•"/>
                  <a:defRPr kumimoji="1" sz="2000">
                    <a:solidFill>
                      <a:schemeClr val="tx1"/>
                    </a:solidFill>
                    <a:latin typeface="Verdana" pitchFamily="34" charset="0"/>
                    <a:ea typeface="標楷體" pitchFamily="65" charset="-120"/>
                  </a:defRPr>
                </a:lvl4pPr>
                <a:lvl5pPr marL="2057400" indent="-228600" algn="l" eaLnBrk="0" hangingPunct="0">
                  <a:spcBef>
                    <a:spcPct val="20000"/>
                  </a:spcBef>
                  <a:buClr>
                    <a:srgbClr val="FF9900"/>
                  </a:buClr>
                  <a:buChar char="–"/>
                  <a:defRPr kumimoji="1" sz="2000">
                    <a:solidFill>
                      <a:schemeClr val="tx1"/>
                    </a:solidFill>
                    <a:latin typeface="Verdana" pitchFamily="34" charset="0"/>
                    <a:ea typeface="標楷體" pitchFamily="65" charset="-120"/>
                  </a:defRPr>
                </a:lvl5pPr>
                <a:lvl6pPr marL="2514600" indent="-228600" eaLnBrk="0" fontAlgn="base" hangingPunct="0">
                  <a:spcBef>
                    <a:spcPct val="20000"/>
                  </a:spcBef>
                  <a:spcAft>
                    <a:spcPct val="0"/>
                  </a:spcAft>
                  <a:buClr>
                    <a:srgbClr val="FF9900"/>
                  </a:buClr>
                  <a:buChar char="–"/>
                  <a:defRPr kumimoji="1" sz="2000">
                    <a:solidFill>
                      <a:schemeClr val="tx1"/>
                    </a:solidFill>
                    <a:latin typeface="Verdana" pitchFamily="34" charset="0"/>
                    <a:ea typeface="標楷體" pitchFamily="65" charset="-120"/>
                  </a:defRPr>
                </a:lvl6pPr>
                <a:lvl7pPr marL="2971800" indent="-228600" eaLnBrk="0" fontAlgn="base" hangingPunct="0">
                  <a:spcBef>
                    <a:spcPct val="20000"/>
                  </a:spcBef>
                  <a:spcAft>
                    <a:spcPct val="0"/>
                  </a:spcAft>
                  <a:buClr>
                    <a:srgbClr val="FF9900"/>
                  </a:buClr>
                  <a:buChar char="–"/>
                  <a:defRPr kumimoji="1" sz="2000">
                    <a:solidFill>
                      <a:schemeClr val="tx1"/>
                    </a:solidFill>
                    <a:latin typeface="Verdana" pitchFamily="34" charset="0"/>
                    <a:ea typeface="標楷體" pitchFamily="65" charset="-120"/>
                  </a:defRPr>
                </a:lvl7pPr>
                <a:lvl8pPr marL="3429000" indent="-228600" eaLnBrk="0" fontAlgn="base" hangingPunct="0">
                  <a:spcBef>
                    <a:spcPct val="20000"/>
                  </a:spcBef>
                  <a:spcAft>
                    <a:spcPct val="0"/>
                  </a:spcAft>
                  <a:buClr>
                    <a:srgbClr val="FF9900"/>
                  </a:buClr>
                  <a:buChar char="–"/>
                  <a:defRPr kumimoji="1" sz="2000">
                    <a:solidFill>
                      <a:schemeClr val="tx1"/>
                    </a:solidFill>
                    <a:latin typeface="Verdana" pitchFamily="34" charset="0"/>
                    <a:ea typeface="標楷體" pitchFamily="65" charset="-120"/>
                  </a:defRPr>
                </a:lvl8pPr>
                <a:lvl9pPr marL="3886200" indent="-228600" eaLnBrk="0" fontAlgn="base" hangingPunct="0">
                  <a:spcBef>
                    <a:spcPct val="20000"/>
                  </a:spcBef>
                  <a:spcAft>
                    <a:spcPct val="0"/>
                  </a:spcAft>
                  <a:buClr>
                    <a:srgbClr val="FF9900"/>
                  </a:buClr>
                  <a:buChar char="–"/>
                  <a:defRPr kumimoji="1" sz="2000">
                    <a:solidFill>
                      <a:schemeClr val="tx1"/>
                    </a:solidFill>
                    <a:latin typeface="Verdana" pitchFamily="34" charset="0"/>
                    <a:ea typeface="標楷體" pitchFamily="65" charset="-120"/>
                  </a:defRPr>
                </a:lvl9pPr>
              </a:lstStyle>
              <a:p>
                <a:pPr algn="ctr" eaLnBrk="1" hangingPunct="1">
                  <a:spcBef>
                    <a:spcPct val="50000"/>
                  </a:spcBef>
                  <a:buClrTx/>
                  <a:buFontTx/>
                  <a:buNone/>
                </a:pPr>
                <a:r>
                  <a:rPr lang="en-US" altLang="zh-TW" sz="1800" dirty="0" err="1" smtClean="0"/>
                  <a:t>stdout</a:t>
                </a:r>
                <a:r>
                  <a:rPr lang="en-US" altLang="zh-TW" sz="1800" dirty="0" smtClean="0"/>
                  <a:t>(1)</a:t>
                </a:r>
              </a:p>
            </p:txBody>
          </p:sp>
          <p:sp>
            <p:nvSpPr>
              <p:cNvPr id="36875" name="Text Box 8"/>
              <p:cNvSpPr txBox="1">
                <a:spLocks noChangeArrowheads="1"/>
              </p:cNvSpPr>
              <p:nvPr/>
            </p:nvSpPr>
            <p:spPr bwMode="auto">
              <a:xfrm>
                <a:off x="1301" y="3344"/>
                <a:ext cx="70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eaLnBrk="0" hangingPunct="0">
                  <a:spcBef>
                    <a:spcPct val="20000"/>
                  </a:spcBef>
                  <a:buClr>
                    <a:srgbClr val="FF9900"/>
                  </a:buClr>
                  <a:buFont typeface="Wingdings 2" pitchFamily="18" charset="2"/>
                  <a:buChar char="©"/>
                  <a:defRPr kumimoji="1" sz="3200">
                    <a:solidFill>
                      <a:schemeClr val="tx1"/>
                    </a:solidFill>
                    <a:latin typeface="Verdana" pitchFamily="34" charset="0"/>
                    <a:ea typeface="標楷體" pitchFamily="65" charset="-120"/>
                  </a:defRPr>
                </a:lvl1pPr>
                <a:lvl2pPr marL="742950" indent="-285750" algn="l" eaLnBrk="0" hangingPunct="0">
                  <a:spcBef>
                    <a:spcPct val="20000"/>
                  </a:spcBef>
                  <a:buClr>
                    <a:schemeClr val="accent2"/>
                  </a:buClr>
                  <a:buFont typeface="Wingdings" pitchFamily="2" charset="2"/>
                  <a:buChar char="v"/>
                  <a:defRPr kumimoji="1" sz="2800">
                    <a:solidFill>
                      <a:schemeClr val="tx1"/>
                    </a:solidFill>
                    <a:latin typeface="Verdana" pitchFamily="34" charset="0"/>
                    <a:ea typeface="標楷體" pitchFamily="65" charset="-120"/>
                  </a:defRPr>
                </a:lvl2pPr>
                <a:lvl3pPr marL="1143000" indent="-228600" algn="l" eaLnBrk="0" hangingPunct="0">
                  <a:spcBef>
                    <a:spcPct val="20000"/>
                  </a:spcBef>
                  <a:buClr>
                    <a:srgbClr val="FF9900"/>
                  </a:buClr>
                  <a:buFont typeface="Wingdings" pitchFamily="2" charset="2"/>
                  <a:buChar char="§"/>
                  <a:defRPr kumimoji="1" sz="2400">
                    <a:solidFill>
                      <a:schemeClr val="tx1"/>
                    </a:solidFill>
                    <a:latin typeface="Verdana" pitchFamily="34" charset="0"/>
                    <a:ea typeface="標楷體" pitchFamily="65" charset="-120"/>
                  </a:defRPr>
                </a:lvl3pPr>
                <a:lvl4pPr marL="1600200" indent="-228600" algn="l" eaLnBrk="0" hangingPunct="0">
                  <a:spcBef>
                    <a:spcPct val="20000"/>
                  </a:spcBef>
                  <a:buClr>
                    <a:schemeClr val="accent2"/>
                  </a:buClr>
                  <a:buChar char="•"/>
                  <a:defRPr kumimoji="1" sz="2000">
                    <a:solidFill>
                      <a:schemeClr val="tx1"/>
                    </a:solidFill>
                    <a:latin typeface="Verdana" pitchFamily="34" charset="0"/>
                    <a:ea typeface="標楷體" pitchFamily="65" charset="-120"/>
                  </a:defRPr>
                </a:lvl4pPr>
                <a:lvl5pPr marL="2057400" indent="-228600" algn="l" eaLnBrk="0" hangingPunct="0">
                  <a:spcBef>
                    <a:spcPct val="20000"/>
                  </a:spcBef>
                  <a:buClr>
                    <a:srgbClr val="FF9900"/>
                  </a:buClr>
                  <a:buChar char="–"/>
                  <a:defRPr kumimoji="1" sz="2000">
                    <a:solidFill>
                      <a:schemeClr val="tx1"/>
                    </a:solidFill>
                    <a:latin typeface="Verdana" pitchFamily="34" charset="0"/>
                    <a:ea typeface="標楷體" pitchFamily="65" charset="-120"/>
                  </a:defRPr>
                </a:lvl5pPr>
                <a:lvl6pPr marL="2514600" indent="-228600" eaLnBrk="0" fontAlgn="base" hangingPunct="0">
                  <a:spcBef>
                    <a:spcPct val="20000"/>
                  </a:spcBef>
                  <a:spcAft>
                    <a:spcPct val="0"/>
                  </a:spcAft>
                  <a:buClr>
                    <a:srgbClr val="FF9900"/>
                  </a:buClr>
                  <a:buChar char="–"/>
                  <a:defRPr kumimoji="1" sz="2000">
                    <a:solidFill>
                      <a:schemeClr val="tx1"/>
                    </a:solidFill>
                    <a:latin typeface="Verdana" pitchFamily="34" charset="0"/>
                    <a:ea typeface="標楷體" pitchFamily="65" charset="-120"/>
                  </a:defRPr>
                </a:lvl6pPr>
                <a:lvl7pPr marL="2971800" indent="-228600" eaLnBrk="0" fontAlgn="base" hangingPunct="0">
                  <a:spcBef>
                    <a:spcPct val="20000"/>
                  </a:spcBef>
                  <a:spcAft>
                    <a:spcPct val="0"/>
                  </a:spcAft>
                  <a:buClr>
                    <a:srgbClr val="FF9900"/>
                  </a:buClr>
                  <a:buChar char="–"/>
                  <a:defRPr kumimoji="1" sz="2000">
                    <a:solidFill>
                      <a:schemeClr val="tx1"/>
                    </a:solidFill>
                    <a:latin typeface="Verdana" pitchFamily="34" charset="0"/>
                    <a:ea typeface="標楷體" pitchFamily="65" charset="-120"/>
                  </a:defRPr>
                </a:lvl7pPr>
                <a:lvl8pPr marL="3429000" indent="-228600" eaLnBrk="0" fontAlgn="base" hangingPunct="0">
                  <a:spcBef>
                    <a:spcPct val="20000"/>
                  </a:spcBef>
                  <a:spcAft>
                    <a:spcPct val="0"/>
                  </a:spcAft>
                  <a:buClr>
                    <a:srgbClr val="FF9900"/>
                  </a:buClr>
                  <a:buChar char="–"/>
                  <a:defRPr kumimoji="1" sz="2000">
                    <a:solidFill>
                      <a:schemeClr val="tx1"/>
                    </a:solidFill>
                    <a:latin typeface="Verdana" pitchFamily="34" charset="0"/>
                    <a:ea typeface="標楷體" pitchFamily="65" charset="-120"/>
                  </a:defRPr>
                </a:lvl8pPr>
                <a:lvl9pPr marL="3886200" indent="-228600" eaLnBrk="0" fontAlgn="base" hangingPunct="0">
                  <a:spcBef>
                    <a:spcPct val="20000"/>
                  </a:spcBef>
                  <a:spcAft>
                    <a:spcPct val="0"/>
                  </a:spcAft>
                  <a:buClr>
                    <a:srgbClr val="FF9900"/>
                  </a:buClr>
                  <a:buChar char="–"/>
                  <a:defRPr kumimoji="1" sz="2000">
                    <a:solidFill>
                      <a:schemeClr val="tx1"/>
                    </a:solidFill>
                    <a:latin typeface="Verdana" pitchFamily="34" charset="0"/>
                    <a:ea typeface="標楷體" pitchFamily="65" charset="-120"/>
                  </a:defRPr>
                </a:lvl9pPr>
              </a:lstStyle>
              <a:p>
                <a:pPr algn="ctr" eaLnBrk="1" hangingPunct="1">
                  <a:spcBef>
                    <a:spcPct val="50000"/>
                  </a:spcBef>
                  <a:buClrTx/>
                  <a:buFontTx/>
                  <a:buNone/>
                </a:pPr>
                <a:r>
                  <a:rPr lang="en-US" altLang="zh-TW" sz="1800" dirty="0" err="1" smtClean="0"/>
                  <a:t>stdin</a:t>
                </a:r>
                <a:r>
                  <a:rPr lang="en-US" altLang="zh-TW" sz="1800" dirty="0" smtClean="0"/>
                  <a:t>(</a:t>
                </a:r>
                <a:r>
                  <a:rPr lang="en-US" altLang="zh-TW" sz="1800" dirty="0" smtClean="0">
                    <a:latin typeface="+mn-ea"/>
                    <a:ea typeface="+mn-ea"/>
                    <a:cs typeface="Arial Unicode MS" panose="020B0604020202020204" pitchFamily="34" charset="-120"/>
                  </a:rPr>
                  <a:t>0)</a:t>
                </a:r>
                <a:endParaRPr lang="en-US" altLang="zh-TW" sz="1800" dirty="0">
                  <a:latin typeface="+mn-ea"/>
                  <a:ea typeface="+mn-ea"/>
                  <a:cs typeface="Arial Unicode MS" panose="020B0604020202020204" pitchFamily="34" charset="-120"/>
                </a:endParaRPr>
              </a:p>
            </p:txBody>
          </p:sp>
          <p:sp>
            <p:nvSpPr>
              <p:cNvPr id="36877" name="Line 10"/>
              <p:cNvSpPr>
                <a:spLocks noChangeShapeType="1"/>
              </p:cNvSpPr>
              <p:nvPr/>
            </p:nvSpPr>
            <p:spPr bwMode="auto">
              <a:xfrm flipV="1">
                <a:off x="2647" y="3067"/>
                <a:ext cx="823" cy="91"/>
              </a:xfrm>
              <a:prstGeom prst="line">
                <a:avLst/>
              </a:prstGeom>
              <a:ln>
                <a:headEnd/>
                <a:tailEnd type="triangle" w="med" len="med"/>
              </a:ln>
              <a:extLst/>
            </p:spPr>
            <p:style>
              <a:lnRef idx="3">
                <a:schemeClr val="accent1"/>
              </a:lnRef>
              <a:fillRef idx="0">
                <a:schemeClr val="accent1"/>
              </a:fillRef>
              <a:effectRef idx="2">
                <a:schemeClr val="accent1"/>
              </a:effectRef>
              <a:fontRef idx="minor">
                <a:schemeClr val="tx1"/>
              </a:fontRef>
            </p:style>
            <p:txBody>
              <a:bodyPr/>
              <a:lstStyle/>
              <a:p>
                <a:endParaRPr lang="zh-TW" altLang="en-US">
                  <a:solidFill>
                    <a:prstClr val="black"/>
                  </a:solidFill>
                  <a:latin typeface="+mn-ea"/>
                  <a:cs typeface="Arial Unicode MS" panose="020B0604020202020204" pitchFamily="34" charset="-120"/>
                </a:endParaRPr>
              </a:p>
            </p:txBody>
          </p:sp>
          <p:sp>
            <p:nvSpPr>
              <p:cNvPr id="36878" name="Line 11"/>
              <p:cNvSpPr>
                <a:spLocks noChangeShapeType="1"/>
              </p:cNvSpPr>
              <p:nvPr/>
            </p:nvSpPr>
            <p:spPr bwMode="auto">
              <a:xfrm>
                <a:off x="2647" y="3344"/>
                <a:ext cx="823" cy="154"/>
              </a:xfrm>
              <a:prstGeom prst="line">
                <a:avLst/>
              </a:prstGeom>
              <a:ln>
                <a:headEnd/>
                <a:tailEnd type="triangle" w="med" len="med"/>
              </a:ln>
              <a:extLst/>
            </p:spPr>
            <p:style>
              <a:lnRef idx="3">
                <a:schemeClr val="accent1"/>
              </a:lnRef>
              <a:fillRef idx="0">
                <a:schemeClr val="accent1"/>
              </a:fillRef>
              <a:effectRef idx="2">
                <a:schemeClr val="accent1"/>
              </a:effectRef>
              <a:fontRef idx="minor">
                <a:schemeClr val="tx1"/>
              </a:fontRef>
            </p:style>
            <p:txBody>
              <a:bodyPr/>
              <a:lstStyle/>
              <a:p>
                <a:endParaRPr lang="zh-TW" altLang="en-US">
                  <a:solidFill>
                    <a:prstClr val="black"/>
                  </a:solidFill>
                  <a:latin typeface="+mn-ea"/>
                  <a:cs typeface="Arial Unicode MS" panose="020B0604020202020204" pitchFamily="34" charset="-120"/>
                </a:endParaRPr>
              </a:p>
            </p:txBody>
          </p:sp>
        </p:grpSp>
        <p:grpSp>
          <p:nvGrpSpPr>
            <p:cNvPr id="10" name="群組 9"/>
            <p:cNvGrpSpPr/>
            <p:nvPr/>
          </p:nvGrpSpPr>
          <p:grpSpPr>
            <a:xfrm>
              <a:off x="2051720" y="1210724"/>
              <a:ext cx="4972515" cy="1116253"/>
              <a:chOff x="2052537" y="1210724"/>
              <a:chExt cx="4972515" cy="1116253"/>
            </a:xfrm>
          </p:grpSpPr>
          <p:sp>
            <p:nvSpPr>
              <p:cNvPr id="4" name="橢圓 3"/>
              <p:cNvSpPr/>
              <p:nvPr/>
            </p:nvSpPr>
            <p:spPr>
              <a:xfrm>
                <a:off x="3419872" y="1268424"/>
                <a:ext cx="1008112" cy="9144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TW" altLang="en-US" sz="2400" b="1" dirty="0" smtClean="0">
                    <a:latin typeface="+mn-ea"/>
                  </a:rPr>
                  <a:t>指令</a:t>
                </a:r>
                <a:endParaRPr lang="zh-TW" altLang="en-US" b="1" dirty="0">
                  <a:latin typeface="+mn-ea"/>
                </a:endParaRPr>
              </a:p>
            </p:txBody>
          </p:sp>
          <p:cxnSp>
            <p:nvCxnSpPr>
              <p:cNvPr id="6" name="直線單箭頭接點 5"/>
              <p:cNvCxnSpPr>
                <a:endCxn id="4" idx="2"/>
              </p:cNvCxnSpPr>
              <p:nvPr/>
            </p:nvCxnSpPr>
            <p:spPr>
              <a:xfrm>
                <a:off x="2052537" y="1725075"/>
                <a:ext cx="1367335" cy="5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 Box 5"/>
              <p:cNvSpPr txBox="1">
                <a:spLocks noChangeArrowheads="1"/>
              </p:cNvSpPr>
              <p:nvPr/>
            </p:nvSpPr>
            <p:spPr bwMode="auto">
              <a:xfrm>
                <a:off x="5871446" y="1210724"/>
                <a:ext cx="1153606" cy="369332"/>
              </a:xfrm>
              <a:prstGeom prst="rect">
                <a:avLst/>
              </a:prstGeom>
              <a:ln>
                <a:noFill/>
                <a:headEnd/>
                <a:tailEnd/>
              </a:ln>
              <a:extLst/>
            </p:spPr>
            <p:style>
              <a:lnRef idx="2">
                <a:schemeClr val="dk1"/>
              </a:lnRef>
              <a:fillRef idx="1">
                <a:schemeClr val="lt1"/>
              </a:fillRef>
              <a:effectRef idx="0">
                <a:schemeClr val="dk1"/>
              </a:effectRef>
              <a:fontRef idx="minor">
                <a:schemeClr val="dk1"/>
              </a:fontRef>
            </p:style>
            <p:txBody>
              <a:bodyPr wrap="square">
                <a:spAutoFit/>
              </a:bodyPr>
              <a:lstStyle>
                <a:lvl1pPr algn="l" eaLnBrk="0" hangingPunct="0">
                  <a:spcBef>
                    <a:spcPct val="20000"/>
                  </a:spcBef>
                  <a:buClr>
                    <a:srgbClr val="FF9900"/>
                  </a:buClr>
                  <a:buFont typeface="Wingdings 2" pitchFamily="18" charset="2"/>
                  <a:buChar char="©"/>
                  <a:defRPr kumimoji="1" sz="3200">
                    <a:solidFill>
                      <a:schemeClr val="tx1"/>
                    </a:solidFill>
                    <a:latin typeface="Verdana" pitchFamily="34" charset="0"/>
                    <a:ea typeface="標楷體" pitchFamily="65" charset="-120"/>
                  </a:defRPr>
                </a:lvl1pPr>
                <a:lvl2pPr marL="742950" indent="-285750" algn="l" eaLnBrk="0" hangingPunct="0">
                  <a:spcBef>
                    <a:spcPct val="20000"/>
                  </a:spcBef>
                  <a:buClr>
                    <a:schemeClr val="accent2"/>
                  </a:buClr>
                  <a:buFont typeface="Wingdings" pitchFamily="2" charset="2"/>
                  <a:buChar char="v"/>
                  <a:defRPr kumimoji="1" sz="2800">
                    <a:solidFill>
                      <a:schemeClr val="tx1"/>
                    </a:solidFill>
                    <a:latin typeface="Verdana" pitchFamily="34" charset="0"/>
                    <a:ea typeface="標楷體" pitchFamily="65" charset="-120"/>
                  </a:defRPr>
                </a:lvl2pPr>
                <a:lvl3pPr marL="1143000" indent="-228600" algn="l" eaLnBrk="0" hangingPunct="0">
                  <a:spcBef>
                    <a:spcPct val="20000"/>
                  </a:spcBef>
                  <a:buClr>
                    <a:srgbClr val="FF9900"/>
                  </a:buClr>
                  <a:buFont typeface="Wingdings" pitchFamily="2" charset="2"/>
                  <a:buChar char="§"/>
                  <a:defRPr kumimoji="1" sz="2400">
                    <a:solidFill>
                      <a:schemeClr val="tx1"/>
                    </a:solidFill>
                    <a:latin typeface="Verdana" pitchFamily="34" charset="0"/>
                    <a:ea typeface="標楷體" pitchFamily="65" charset="-120"/>
                  </a:defRPr>
                </a:lvl3pPr>
                <a:lvl4pPr marL="1600200" indent="-228600" algn="l" eaLnBrk="0" hangingPunct="0">
                  <a:spcBef>
                    <a:spcPct val="20000"/>
                  </a:spcBef>
                  <a:buClr>
                    <a:schemeClr val="accent2"/>
                  </a:buClr>
                  <a:buChar char="•"/>
                  <a:defRPr kumimoji="1" sz="2000">
                    <a:solidFill>
                      <a:schemeClr val="tx1"/>
                    </a:solidFill>
                    <a:latin typeface="Verdana" pitchFamily="34" charset="0"/>
                    <a:ea typeface="標楷體" pitchFamily="65" charset="-120"/>
                  </a:defRPr>
                </a:lvl4pPr>
                <a:lvl5pPr marL="2057400" indent="-228600" algn="l" eaLnBrk="0" hangingPunct="0">
                  <a:spcBef>
                    <a:spcPct val="20000"/>
                  </a:spcBef>
                  <a:buClr>
                    <a:srgbClr val="FF9900"/>
                  </a:buClr>
                  <a:buChar char="–"/>
                  <a:defRPr kumimoji="1" sz="2000">
                    <a:solidFill>
                      <a:schemeClr val="tx1"/>
                    </a:solidFill>
                    <a:latin typeface="Verdana" pitchFamily="34" charset="0"/>
                    <a:ea typeface="標楷體" pitchFamily="65" charset="-120"/>
                  </a:defRPr>
                </a:lvl5pPr>
                <a:lvl6pPr marL="2514600" indent="-228600" eaLnBrk="0" fontAlgn="base" hangingPunct="0">
                  <a:spcBef>
                    <a:spcPct val="20000"/>
                  </a:spcBef>
                  <a:spcAft>
                    <a:spcPct val="0"/>
                  </a:spcAft>
                  <a:buClr>
                    <a:srgbClr val="FF9900"/>
                  </a:buClr>
                  <a:buChar char="–"/>
                  <a:defRPr kumimoji="1" sz="2000">
                    <a:solidFill>
                      <a:schemeClr val="tx1"/>
                    </a:solidFill>
                    <a:latin typeface="Verdana" pitchFamily="34" charset="0"/>
                    <a:ea typeface="標楷體" pitchFamily="65" charset="-120"/>
                  </a:defRPr>
                </a:lvl6pPr>
                <a:lvl7pPr marL="2971800" indent="-228600" eaLnBrk="0" fontAlgn="base" hangingPunct="0">
                  <a:spcBef>
                    <a:spcPct val="20000"/>
                  </a:spcBef>
                  <a:spcAft>
                    <a:spcPct val="0"/>
                  </a:spcAft>
                  <a:buClr>
                    <a:srgbClr val="FF9900"/>
                  </a:buClr>
                  <a:buChar char="–"/>
                  <a:defRPr kumimoji="1" sz="2000">
                    <a:solidFill>
                      <a:schemeClr val="tx1"/>
                    </a:solidFill>
                    <a:latin typeface="Verdana" pitchFamily="34" charset="0"/>
                    <a:ea typeface="標楷體" pitchFamily="65" charset="-120"/>
                  </a:defRPr>
                </a:lvl7pPr>
                <a:lvl8pPr marL="3429000" indent="-228600" eaLnBrk="0" fontAlgn="base" hangingPunct="0">
                  <a:spcBef>
                    <a:spcPct val="20000"/>
                  </a:spcBef>
                  <a:spcAft>
                    <a:spcPct val="0"/>
                  </a:spcAft>
                  <a:buClr>
                    <a:srgbClr val="FF9900"/>
                  </a:buClr>
                  <a:buChar char="–"/>
                  <a:defRPr kumimoji="1" sz="2000">
                    <a:solidFill>
                      <a:schemeClr val="tx1"/>
                    </a:solidFill>
                    <a:latin typeface="Verdana" pitchFamily="34" charset="0"/>
                    <a:ea typeface="標楷體" pitchFamily="65" charset="-120"/>
                  </a:defRPr>
                </a:lvl8pPr>
                <a:lvl9pPr marL="3886200" indent="-228600" eaLnBrk="0" fontAlgn="base" hangingPunct="0">
                  <a:spcBef>
                    <a:spcPct val="20000"/>
                  </a:spcBef>
                  <a:spcAft>
                    <a:spcPct val="0"/>
                  </a:spcAft>
                  <a:buClr>
                    <a:srgbClr val="FF9900"/>
                  </a:buClr>
                  <a:buChar char="–"/>
                  <a:defRPr kumimoji="1" sz="2000">
                    <a:solidFill>
                      <a:schemeClr val="tx1"/>
                    </a:solidFill>
                    <a:latin typeface="Verdana" pitchFamily="34" charset="0"/>
                    <a:ea typeface="標楷體" pitchFamily="65" charset="-120"/>
                  </a:defRPr>
                </a:lvl9pPr>
              </a:lstStyle>
              <a:p>
                <a:pPr algn="ctr" eaLnBrk="1" hangingPunct="1">
                  <a:spcBef>
                    <a:spcPct val="50000"/>
                  </a:spcBef>
                  <a:buClrTx/>
                  <a:buFontTx/>
                  <a:buNone/>
                </a:pPr>
                <a:r>
                  <a:rPr lang="zh-TW" altLang="en-US" sz="1800" dirty="0" smtClean="0">
                    <a:solidFill>
                      <a:prstClr val="black"/>
                    </a:solidFill>
                    <a:latin typeface="+mn-ea"/>
                    <a:ea typeface="+mn-ea"/>
                    <a:cs typeface="Arial Unicode MS" panose="020B0604020202020204" pitchFamily="34" charset="-120"/>
                  </a:rPr>
                  <a:t>終端機螢幕</a:t>
                </a:r>
                <a:endParaRPr lang="en-US" altLang="zh-TW" sz="1800" dirty="0">
                  <a:solidFill>
                    <a:prstClr val="black"/>
                  </a:solidFill>
                  <a:latin typeface="+mn-ea"/>
                  <a:ea typeface="+mn-ea"/>
                  <a:cs typeface="Arial Unicode MS" panose="020B0604020202020204" pitchFamily="34" charset="-120"/>
                </a:endParaRPr>
              </a:p>
            </p:txBody>
          </p:sp>
          <p:sp>
            <p:nvSpPr>
              <p:cNvPr id="21" name="Text Box 5"/>
              <p:cNvSpPr txBox="1">
                <a:spLocks noChangeArrowheads="1"/>
              </p:cNvSpPr>
              <p:nvPr/>
            </p:nvSpPr>
            <p:spPr bwMode="auto">
              <a:xfrm>
                <a:off x="5871446" y="1957645"/>
                <a:ext cx="1153606" cy="369332"/>
              </a:xfrm>
              <a:prstGeom prst="rect">
                <a:avLst/>
              </a:prstGeom>
              <a:ln>
                <a:noFill/>
                <a:headEnd/>
                <a:tailEnd/>
              </a:ln>
              <a:extLst/>
            </p:spPr>
            <p:style>
              <a:lnRef idx="2">
                <a:schemeClr val="dk1"/>
              </a:lnRef>
              <a:fillRef idx="1">
                <a:schemeClr val="lt1"/>
              </a:fillRef>
              <a:effectRef idx="0">
                <a:schemeClr val="dk1"/>
              </a:effectRef>
              <a:fontRef idx="minor">
                <a:schemeClr val="dk1"/>
              </a:fontRef>
            </p:style>
            <p:txBody>
              <a:bodyPr wrap="square">
                <a:spAutoFit/>
              </a:bodyPr>
              <a:lstStyle>
                <a:lvl1pPr algn="l" eaLnBrk="0" hangingPunct="0">
                  <a:spcBef>
                    <a:spcPct val="20000"/>
                  </a:spcBef>
                  <a:buClr>
                    <a:srgbClr val="FF9900"/>
                  </a:buClr>
                  <a:buFont typeface="Wingdings 2" pitchFamily="18" charset="2"/>
                  <a:buChar char="©"/>
                  <a:defRPr kumimoji="1" sz="3200">
                    <a:solidFill>
                      <a:schemeClr val="tx1"/>
                    </a:solidFill>
                    <a:latin typeface="Verdana" pitchFamily="34" charset="0"/>
                    <a:ea typeface="標楷體" pitchFamily="65" charset="-120"/>
                  </a:defRPr>
                </a:lvl1pPr>
                <a:lvl2pPr marL="742950" indent="-285750" algn="l" eaLnBrk="0" hangingPunct="0">
                  <a:spcBef>
                    <a:spcPct val="20000"/>
                  </a:spcBef>
                  <a:buClr>
                    <a:schemeClr val="accent2"/>
                  </a:buClr>
                  <a:buFont typeface="Wingdings" pitchFamily="2" charset="2"/>
                  <a:buChar char="v"/>
                  <a:defRPr kumimoji="1" sz="2800">
                    <a:solidFill>
                      <a:schemeClr val="tx1"/>
                    </a:solidFill>
                    <a:latin typeface="Verdana" pitchFamily="34" charset="0"/>
                    <a:ea typeface="標楷體" pitchFamily="65" charset="-120"/>
                  </a:defRPr>
                </a:lvl2pPr>
                <a:lvl3pPr marL="1143000" indent="-228600" algn="l" eaLnBrk="0" hangingPunct="0">
                  <a:spcBef>
                    <a:spcPct val="20000"/>
                  </a:spcBef>
                  <a:buClr>
                    <a:srgbClr val="FF9900"/>
                  </a:buClr>
                  <a:buFont typeface="Wingdings" pitchFamily="2" charset="2"/>
                  <a:buChar char="§"/>
                  <a:defRPr kumimoji="1" sz="2400">
                    <a:solidFill>
                      <a:schemeClr val="tx1"/>
                    </a:solidFill>
                    <a:latin typeface="Verdana" pitchFamily="34" charset="0"/>
                    <a:ea typeface="標楷體" pitchFamily="65" charset="-120"/>
                  </a:defRPr>
                </a:lvl3pPr>
                <a:lvl4pPr marL="1600200" indent="-228600" algn="l" eaLnBrk="0" hangingPunct="0">
                  <a:spcBef>
                    <a:spcPct val="20000"/>
                  </a:spcBef>
                  <a:buClr>
                    <a:schemeClr val="accent2"/>
                  </a:buClr>
                  <a:buChar char="•"/>
                  <a:defRPr kumimoji="1" sz="2000">
                    <a:solidFill>
                      <a:schemeClr val="tx1"/>
                    </a:solidFill>
                    <a:latin typeface="Verdana" pitchFamily="34" charset="0"/>
                    <a:ea typeface="標楷體" pitchFamily="65" charset="-120"/>
                  </a:defRPr>
                </a:lvl4pPr>
                <a:lvl5pPr marL="2057400" indent="-228600" algn="l" eaLnBrk="0" hangingPunct="0">
                  <a:spcBef>
                    <a:spcPct val="20000"/>
                  </a:spcBef>
                  <a:buClr>
                    <a:srgbClr val="FF9900"/>
                  </a:buClr>
                  <a:buChar char="–"/>
                  <a:defRPr kumimoji="1" sz="2000">
                    <a:solidFill>
                      <a:schemeClr val="tx1"/>
                    </a:solidFill>
                    <a:latin typeface="Verdana" pitchFamily="34" charset="0"/>
                    <a:ea typeface="標楷體" pitchFamily="65" charset="-120"/>
                  </a:defRPr>
                </a:lvl5pPr>
                <a:lvl6pPr marL="2514600" indent="-228600" eaLnBrk="0" fontAlgn="base" hangingPunct="0">
                  <a:spcBef>
                    <a:spcPct val="20000"/>
                  </a:spcBef>
                  <a:spcAft>
                    <a:spcPct val="0"/>
                  </a:spcAft>
                  <a:buClr>
                    <a:srgbClr val="FF9900"/>
                  </a:buClr>
                  <a:buChar char="–"/>
                  <a:defRPr kumimoji="1" sz="2000">
                    <a:solidFill>
                      <a:schemeClr val="tx1"/>
                    </a:solidFill>
                    <a:latin typeface="Verdana" pitchFamily="34" charset="0"/>
                    <a:ea typeface="標楷體" pitchFamily="65" charset="-120"/>
                  </a:defRPr>
                </a:lvl6pPr>
                <a:lvl7pPr marL="2971800" indent="-228600" eaLnBrk="0" fontAlgn="base" hangingPunct="0">
                  <a:spcBef>
                    <a:spcPct val="20000"/>
                  </a:spcBef>
                  <a:spcAft>
                    <a:spcPct val="0"/>
                  </a:spcAft>
                  <a:buClr>
                    <a:srgbClr val="FF9900"/>
                  </a:buClr>
                  <a:buChar char="–"/>
                  <a:defRPr kumimoji="1" sz="2000">
                    <a:solidFill>
                      <a:schemeClr val="tx1"/>
                    </a:solidFill>
                    <a:latin typeface="Verdana" pitchFamily="34" charset="0"/>
                    <a:ea typeface="標楷體" pitchFamily="65" charset="-120"/>
                  </a:defRPr>
                </a:lvl7pPr>
                <a:lvl8pPr marL="3429000" indent="-228600" eaLnBrk="0" fontAlgn="base" hangingPunct="0">
                  <a:spcBef>
                    <a:spcPct val="20000"/>
                  </a:spcBef>
                  <a:spcAft>
                    <a:spcPct val="0"/>
                  </a:spcAft>
                  <a:buClr>
                    <a:srgbClr val="FF9900"/>
                  </a:buClr>
                  <a:buChar char="–"/>
                  <a:defRPr kumimoji="1" sz="2000">
                    <a:solidFill>
                      <a:schemeClr val="tx1"/>
                    </a:solidFill>
                    <a:latin typeface="Verdana" pitchFamily="34" charset="0"/>
                    <a:ea typeface="標楷體" pitchFamily="65" charset="-120"/>
                  </a:defRPr>
                </a:lvl8pPr>
                <a:lvl9pPr marL="3886200" indent="-228600" eaLnBrk="0" fontAlgn="base" hangingPunct="0">
                  <a:spcBef>
                    <a:spcPct val="20000"/>
                  </a:spcBef>
                  <a:spcAft>
                    <a:spcPct val="0"/>
                  </a:spcAft>
                  <a:buClr>
                    <a:srgbClr val="FF9900"/>
                  </a:buClr>
                  <a:buChar char="–"/>
                  <a:defRPr kumimoji="1" sz="2000">
                    <a:solidFill>
                      <a:schemeClr val="tx1"/>
                    </a:solidFill>
                    <a:latin typeface="Verdana" pitchFamily="34" charset="0"/>
                    <a:ea typeface="標楷體" pitchFamily="65" charset="-120"/>
                  </a:defRPr>
                </a:lvl9pPr>
              </a:lstStyle>
              <a:p>
                <a:pPr algn="ctr" eaLnBrk="1" hangingPunct="1">
                  <a:spcBef>
                    <a:spcPct val="50000"/>
                  </a:spcBef>
                  <a:buClrTx/>
                  <a:buFontTx/>
                  <a:buNone/>
                </a:pPr>
                <a:r>
                  <a:rPr lang="zh-TW" altLang="en-US" sz="1800" dirty="0">
                    <a:solidFill>
                      <a:prstClr val="black"/>
                    </a:solidFill>
                    <a:latin typeface="+mn-ea"/>
                    <a:ea typeface="+mn-ea"/>
                    <a:cs typeface="Arial Unicode MS" panose="020B0604020202020204" pitchFamily="34" charset="-120"/>
                  </a:rPr>
                  <a:t>終端機</a:t>
                </a:r>
                <a:r>
                  <a:rPr lang="zh-TW" altLang="en-US" sz="1800" dirty="0" smtClean="0">
                    <a:solidFill>
                      <a:prstClr val="black"/>
                    </a:solidFill>
                    <a:latin typeface="+mn-ea"/>
                    <a:ea typeface="+mn-ea"/>
                    <a:cs typeface="Arial Unicode MS" panose="020B0604020202020204" pitchFamily="34" charset="-120"/>
                  </a:rPr>
                  <a:t>螢幕</a:t>
                </a:r>
                <a:endParaRPr lang="en-US" altLang="zh-TW" sz="1800" dirty="0">
                  <a:solidFill>
                    <a:prstClr val="black"/>
                  </a:solidFill>
                  <a:latin typeface="+mn-ea"/>
                  <a:ea typeface="+mn-ea"/>
                  <a:cs typeface="Arial Unicode MS" panose="020B0604020202020204" pitchFamily="34" charset="-120"/>
                </a:endParaRPr>
              </a:p>
            </p:txBody>
          </p:sp>
        </p:grpSp>
      </p:grpSp>
      <p:pic>
        <p:nvPicPr>
          <p:cNvPr id="102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80876" y="1556792"/>
            <a:ext cx="10953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圖片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018785" y="1381420"/>
            <a:ext cx="914618" cy="914618"/>
          </a:xfrm>
          <a:prstGeom prst="rect">
            <a:avLst/>
          </a:prstGeom>
        </p:spPr>
      </p:pic>
    </p:spTree>
    <p:extLst>
      <p:ext uri="{BB962C8B-B14F-4D97-AF65-F5344CB8AC3E}">
        <p14:creationId xmlns:p14="http://schemas.microsoft.com/office/powerpoint/2010/main" val="69064262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資料流導出符號</a:t>
            </a:r>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82</a:t>
            </a:fld>
            <a:endParaRPr lang="zh-TW" altLang="en-US"/>
          </a:p>
        </p:txBody>
      </p:sp>
      <p:graphicFrame>
        <p:nvGraphicFramePr>
          <p:cNvPr id="5" name="內容版面配置區 4"/>
          <p:cNvGraphicFramePr>
            <a:graphicFrameLocks noGrp="1"/>
          </p:cNvGraphicFramePr>
          <p:nvPr>
            <p:ph sz="quarter" idx="1"/>
            <p:extLst>
              <p:ext uri="{D42A27DB-BD31-4B8C-83A1-F6EECF244321}">
                <p14:modId xmlns:p14="http://schemas.microsoft.com/office/powerpoint/2010/main" val="3650534498"/>
              </p:ext>
            </p:extLst>
          </p:nvPr>
        </p:nvGraphicFramePr>
        <p:xfrm>
          <a:off x="889248" y="1363216"/>
          <a:ext cx="5923799" cy="4484528"/>
        </p:xfrm>
        <a:graphic>
          <a:graphicData uri="http://schemas.openxmlformats.org/drawingml/2006/table">
            <a:tbl>
              <a:tblPr firstRow="1" bandRow="1">
                <a:tableStyleId>{69012ECD-51FC-41F1-AA8D-1B2483CD663E}</a:tableStyleId>
              </a:tblPr>
              <a:tblGrid>
                <a:gridCol w="1041919">
                  <a:extLst>
                    <a:ext uri="{9D8B030D-6E8A-4147-A177-3AD203B41FA5}">
                      <a16:colId xmlns="" xmlns:a16="http://schemas.microsoft.com/office/drawing/2014/main" val="20000"/>
                    </a:ext>
                  </a:extLst>
                </a:gridCol>
                <a:gridCol w="4881880">
                  <a:extLst>
                    <a:ext uri="{9D8B030D-6E8A-4147-A177-3AD203B41FA5}">
                      <a16:colId xmlns="" xmlns:a16="http://schemas.microsoft.com/office/drawing/2014/main" val="20001"/>
                    </a:ext>
                  </a:extLst>
                </a:gridCol>
              </a:tblGrid>
              <a:tr h="553616">
                <a:tc>
                  <a:txBody>
                    <a:bodyPr/>
                    <a:lstStyle/>
                    <a:p>
                      <a:pPr algn="l"/>
                      <a:r>
                        <a:rPr lang="zh-TW" altLang="en-US" dirty="0" smtClean="0"/>
                        <a:t>符號</a:t>
                      </a:r>
                      <a:endParaRPr lang="zh-TW" altLang="en-US" dirty="0"/>
                    </a:p>
                  </a:txBody>
                  <a:tcPr anchor="ctr"/>
                </a:tc>
                <a:tc>
                  <a:txBody>
                    <a:bodyPr/>
                    <a:lstStyle/>
                    <a:p>
                      <a:pPr algn="l"/>
                      <a:r>
                        <a:rPr lang="zh-TW" altLang="en-US" dirty="0" smtClean="0"/>
                        <a:t>說明</a:t>
                      </a:r>
                      <a:endParaRPr lang="zh-TW" altLang="en-US" dirty="0"/>
                    </a:p>
                  </a:txBody>
                  <a:tcPr anchor="ctr"/>
                </a:tc>
                <a:extLst>
                  <a:ext uri="{0D108BD9-81ED-4DB2-BD59-A6C34878D82A}">
                    <a16:rowId xmlns="" xmlns:a16="http://schemas.microsoft.com/office/drawing/2014/main" val="10000"/>
                  </a:ext>
                </a:extLst>
              </a:tr>
              <a:tr h="655152">
                <a:tc>
                  <a:txBody>
                    <a:bodyPr/>
                    <a:lstStyle/>
                    <a:p>
                      <a:pPr algn="ctr"/>
                      <a:r>
                        <a:rPr lang="en-US" altLang="zh-TW" dirty="0" smtClean="0"/>
                        <a:t>&gt;</a:t>
                      </a:r>
                      <a:endParaRPr lang="zh-TW" altLang="en-US" dirty="0"/>
                    </a:p>
                  </a:txBody>
                  <a:tcPr anchor="ctr"/>
                </a:tc>
                <a:tc>
                  <a:txBody>
                    <a:bodyPr/>
                    <a:lstStyle/>
                    <a:p>
                      <a:r>
                        <a:rPr lang="zh-TW" altLang="en-US" dirty="0" smtClean="0"/>
                        <a:t>重導</a:t>
                      </a:r>
                      <a:r>
                        <a:rPr lang="en-US" altLang="zh-TW" dirty="0" err="1" smtClean="0"/>
                        <a:t>stdout</a:t>
                      </a:r>
                      <a:r>
                        <a:rPr lang="zh-TW" altLang="en-US" dirty="0" smtClean="0"/>
                        <a:t>，</a:t>
                      </a:r>
                      <a:r>
                        <a:rPr lang="zh-TW" altLang="en-US" u="sng" dirty="0" smtClean="0"/>
                        <a:t>覆蓋</a:t>
                      </a:r>
                      <a:r>
                        <a:rPr lang="zh-TW" altLang="en-US" dirty="0" smtClean="0"/>
                        <a:t>掉原始檔案內容</a:t>
                      </a:r>
                      <a:endParaRPr lang="zh-TW" altLang="en-US" dirty="0"/>
                    </a:p>
                  </a:txBody>
                  <a:tcPr anchor="ctr"/>
                </a:tc>
                <a:extLst>
                  <a:ext uri="{0D108BD9-81ED-4DB2-BD59-A6C34878D82A}">
                    <a16:rowId xmlns="" xmlns:a16="http://schemas.microsoft.com/office/drawing/2014/main" val="10001"/>
                  </a:ext>
                </a:extLst>
              </a:tr>
              <a:tr h="655152">
                <a:tc>
                  <a:txBody>
                    <a:bodyPr/>
                    <a:lstStyle/>
                    <a:p>
                      <a:pPr algn="ctr"/>
                      <a:r>
                        <a:rPr lang="en-US" altLang="zh-TW" dirty="0" smtClean="0"/>
                        <a:t>&gt;&gt;</a:t>
                      </a:r>
                      <a:endParaRPr lang="zh-TW" altLang="en-US" dirty="0"/>
                    </a:p>
                  </a:txBody>
                  <a:tcPr anchor="ctr"/>
                </a:tc>
                <a:tc>
                  <a:txBody>
                    <a:bodyPr/>
                    <a:lstStyle/>
                    <a:p>
                      <a:r>
                        <a:rPr lang="zh-TW" altLang="en-US" dirty="0" smtClean="0"/>
                        <a:t>重導</a:t>
                      </a:r>
                      <a:r>
                        <a:rPr lang="en-US" altLang="zh-TW" dirty="0" err="1" smtClean="0"/>
                        <a:t>stdout</a:t>
                      </a:r>
                      <a:r>
                        <a:rPr lang="zh-TW" altLang="en-US" dirty="0" smtClean="0"/>
                        <a:t>，</a:t>
                      </a:r>
                      <a:r>
                        <a:rPr lang="zh-TW" altLang="en-US" u="sng" dirty="0" smtClean="0"/>
                        <a:t>附加</a:t>
                      </a:r>
                      <a:r>
                        <a:rPr lang="zh-TW" altLang="en-US" dirty="0" smtClean="0"/>
                        <a:t>在原始檔案內容後端</a:t>
                      </a:r>
                      <a:endParaRPr lang="zh-TW" altLang="en-US" dirty="0"/>
                    </a:p>
                  </a:txBody>
                  <a:tcPr anchor="ctr"/>
                </a:tc>
                <a:extLst>
                  <a:ext uri="{0D108BD9-81ED-4DB2-BD59-A6C34878D82A}">
                    <a16:rowId xmlns="" xmlns:a16="http://schemas.microsoft.com/office/drawing/2014/main" val="10002"/>
                  </a:ext>
                </a:extLst>
              </a:tr>
              <a:tr h="655152">
                <a:tc>
                  <a:txBody>
                    <a:bodyPr/>
                    <a:lstStyle/>
                    <a:p>
                      <a:pPr algn="ctr"/>
                      <a:r>
                        <a:rPr lang="en-US" altLang="zh-TW" dirty="0" smtClean="0"/>
                        <a:t>2&gt;</a:t>
                      </a:r>
                      <a:endParaRPr lang="zh-TW" altLang="en-US" dirty="0"/>
                    </a:p>
                  </a:txBody>
                  <a:tcPr anchor="ctr"/>
                </a:tc>
                <a:tc>
                  <a:txBody>
                    <a:bodyPr/>
                    <a:lstStyle/>
                    <a:p>
                      <a:r>
                        <a:rPr lang="zh-TW" altLang="en-US" dirty="0" smtClean="0"/>
                        <a:t>重導</a:t>
                      </a:r>
                      <a:r>
                        <a:rPr lang="en-US" altLang="zh-TW" dirty="0" err="1" smtClean="0"/>
                        <a:t>stderr</a:t>
                      </a:r>
                      <a:r>
                        <a:rPr lang="zh-TW" altLang="en-US" dirty="0" smtClean="0"/>
                        <a:t>，</a:t>
                      </a:r>
                      <a:r>
                        <a:rPr lang="zh-TW" altLang="en-US" u="sng" dirty="0" smtClean="0"/>
                        <a:t>覆蓋</a:t>
                      </a:r>
                      <a:r>
                        <a:rPr lang="zh-TW" altLang="en-US" dirty="0" smtClean="0"/>
                        <a:t>掉原始檔案內容</a:t>
                      </a:r>
                      <a:endParaRPr lang="zh-TW" altLang="en-US" dirty="0"/>
                    </a:p>
                  </a:txBody>
                  <a:tcPr anchor="ctr"/>
                </a:tc>
                <a:extLst>
                  <a:ext uri="{0D108BD9-81ED-4DB2-BD59-A6C34878D82A}">
                    <a16:rowId xmlns="" xmlns:a16="http://schemas.microsoft.com/office/drawing/2014/main" val="10003"/>
                  </a:ext>
                </a:extLst>
              </a:tr>
              <a:tr h="655152">
                <a:tc>
                  <a:txBody>
                    <a:bodyPr/>
                    <a:lstStyle/>
                    <a:p>
                      <a:pPr algn="ctr"/>
                      <a:r>
                        <a:rPr lang="en-US" altLang="zh-TW" dirty="0" smtClean="0"/>
                        <a:t>2&gt;&gt;</a:t>
                      </a:r>
                      <a:endParaRPr lang="zh-TW" altLang="en-US" dirty="0"/>
                    </a:p>
                  </a:txBody>
                  <a:tcPr anchor="ctr"/>
                </a:tc>
                <a:tc>
                  <a:txBody>
                    <a:bodyPr/>
                    <a:lstStyle/>
                    <a:p>
                      <a:r>
                        <a:rPr lang="zh-TW" altLang="en-US" dirty="0" smtClean="0"/>
                        <a:t>重導</a:t>
                      </a:r>
                      <a:r>
                        <a:rPr lang="en-US" altLang="zh-TW" dirty="0" err="1" smtClean="0"/>
                        <a:t>stderr</a:t>
                      </a:r>
                      <a:r>
                        <a:rPr lang="zh-TW" altLang="en-US" dirty="0" smtClean="0"/>
                        <a:t>，</a:t>
                      </a:r>
                      <a:r>
                        <a:rPr lang="zh-TW" altLang="en-US" u="sng" dirty="0" smtClean="0"/>
                        <a:t>附加</a:t>
                      </a:r>
                      <a:r>
                        <a:rPr lang="zh-TW" altLang="en-US" dirty="0" smtClean="0"/>
                        <a:t>在原始檔案內容後端</a:t>
                      </a:r>
                      <a:endParaRPr lang="zh-TW" altLang="en-US" dirty="0"/>
                    </a:p>
                  </a:txBody>
                  <a:tcPr anchor="ctr"/>
                </a:tc>
                <a:extLst>
                  <a:ext uri="{0D108BD9-81ED-4DB2-BD59-A6C34878D82A}">
                    <a16:rowId xmlns="" xmlns:a16="http://schemas.microsoft.com/office/drawing/2014/main" val="10004"/>
                  </a:ext>
                </a:extLst>
              </a:tr>
              <a:tr h="655152">
                <a:tc>
                  <a:txBody>
                    <a:bodyPr/>
                    <a:lstStyle/>
                    <a:p>
                      <a:pPr algn="ctr"/>
                      <a:r>
                        <a:rPr lang="en-US" altLang="zh-TW" dirty="0" smtClean="0"/>
                        <a:t>&amp;&gt;</a:t>
                      </a:r>
                      <a:endParaRPr lang="zh-TW" altLang="en-US"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重導</a:t>
                      </a:r>
                      <a:r>
                        <a:rPr lang="en-US" altLang="zh-TW" dirty="0" err="1" smtClean="0"/>
                        <a:t>stderr</a:t>
                      </a:r>
                      <a:r>
                        <a:rPr lang="zh-TW" altLang="en-US" dirty="0" smtClean="0"/>
                        <a:t>與</a:t>
                      </a:r>
                      <a:r>
                        <a:rPr lang="en-US" altLang="zh-TW" dirty="0" err="1" smtClean="0"/>
                        <a:t>stdout</a:t>
                      </a:r>
                      <a:r>
                        <a:rPr lang="zh-TW" altLang="en-US" dirty="0" smtClean="0"/>
                        <a:t>，並</a:t>
                      </a:r>
                      <a:r>
                        <a:rPr lang="zh-TW" altLang="en-US" u="sng" dirty="0" smtClean="0"/>
                        <a:t>覆蓋</a:t>
                      </a:r>
                      <a:r>
                        <a:rPr lang="zh-TW" altLang="en-US" dirty="0" smtClean="0"/>
                        <a:t>掉原始檔案內容</a:t>
                      </a:r>
                      <a:endParaRPr lang="en-US" altLang="zh-TW" dirty="0" smtClean="0">
                        <a:solidFill>
                          <a:srgbClr val="00B050"/>
                        </a:solidFill>
                      </a:endParaRPr>
                    </a:p>
                  </a:txBody>
                  <a:tcPr anchor="ctr"/>
                </a:tc>
                <a:extLst>
                  <a:ext uri="{0D108BD9-81ED-4DB2-BD59-A6C34878D82A}">
                    <a16:rowId xmlns="" xmlns:a16="http://schemas.microsoft.com/office/drawing/2014/main" val="10005"/>
                  </a:ext>
                </a:extLst>
              </a:tr>
              <a:tr h="655152">
                <a:tc>
                  <a:txBody>
                    <a:bodyPr/>
                    <a:lstStyle/>
                    <a:p>
                      <a:pPr algn="ctr"/>
                      <a:r>
                        <a:rPr lang="en-US" altLang="zh-TW" dirty="0" smtClean="0"/>
                        <a:t>&amp;&gt;&gt;</a:t>
                      </a:r>
                      <a:endParaRPr lang="zh-TW" altLang="en-US" dirty="0"/>
                    </a:p>
                  </a:txBody>
                  <a:tcPr anchor="ctr"/>
                </a:tc>
                <a:tc>
                  <a:txBody>
                    <a:bodyPr/>
                    <a:lstStyle/>
                    <a:p>
                      <a:r>
                        <a:rPr lang="zh-TW" altLang="en-US" dirty="0" smtClean="0"/>
                        <a:t>重導</a:t>
                      </a:r>
                      <a:r>
                        <a:rPr lang="en-US" altLang="zh-TW" dirty="0" err="1" smtClean="0"/>
                        <a:t>stderr</a:t>
                      </a:r>
                      <a:r>
                        <a:rPr lang="zh-TW" altLang="en-US" dirty="0" smtClean="0"/>
                        <a:t>與</a:t>
                      </a:r>
                      <a:r>
                        <a:rPr lang="en-US" altLang="zh-TW" dirty="0" err="1" smtClean="0"/>
                        <a:t>stdout</a:t>
                      </a:r>
                      <a:r>
                        <a:rPr lang="zh-TW" altLang="en-US" dirty="0" smtClean="0"/>
                        <a:t>，</a:t>
                      </a:r>
                      <a:r>
                        <a:rPr lang="zh-TW" altLang="en-US" u="sng" dirty="0" smtClean="0"/>
                        <a:t>附加</a:t>
                      </a:r>
                      <a:r>
                        <a:rPr lang="zh-TW" altLang="en-US" dirty="0" smtClean="0"/>
                        <a:t>在原始檔案內容之後</a:t>
                      </a:r>
                      <a:endParaRPr lang="zh-TW" altLang="en-US" dirty="0"/>
                    </a:p>
                  </a:txBody>
                  <a:tcPr anchor="ct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2654270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資料流導出</a:t>
            </a:r>
            <a:r>
              <a:rPr lang="zh-TW" altLang="en-US" dirty="0" smtClean="0"/>
              <a:t>符號範例</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83</a:t>
            </a:fld>
            <a:endParaRPr lang="zh-TW" altLang="en-US"/>
          </a:p>
        </p:txBody>
      </p:sp>
      <p:graphicFrame>
        <p:nvGraphicFramePr>
          <p:cNvPr id="5" name="內容版面配置區 4"/>
          <p:cNvGraphicFramePr>
            <a:graphicFrameLocks noGrp="1"/>
          </p:cNvGraphicFramePr>
          <p:nvPr>
            <p:ph sz="quarter" idx="1"/>
            <p:extLst>
              <p:ext uri="{D42A27DB-BD31-4B8C-83A1-F6EECF244321}">
                <p14:modId xmlns:p14="http://schemas.microsoft.com/office/powerpoint/2010/main" val="262580599"/>
              </p:ext>
            </p:extLst>
          </p:nvPr>
        </p:nvGraphicFramePr>
        <p:xfrm>
          <a:off x="457200" y="1219200"/>
          <a:ext cx="8291264" cy="5015620"/>
        </p:xfrm>
        <a:graphic>
          <a:graphicData uri="http://schemas.openxmlformats.org/drawingml/2006/table">
            <a:tbl>
              <a:tblPr firstRow="1" bandRow="1">
                <a:tableStyleId>{69012ECD-51FC-41F1-AA8D-1B2483CD663E}</a:tableStyleId>
              </a:tblPr>
              <a:tblGrid>
                <a:gridCol w="3250704">
                  <a:extLst>
                    <a:ext uri="{9D8B030D-6E8A-4147-A177-3AD203B41FA5}">
                      <a16:colId xmlns="" xmlns:a16="http://schemas.microsoft.com/office/drawing/2014/main" val="20000"/>
                    </a:ext>
                  </a:extLst>
                </a:gridCol>
                <a:gridCol w="5040560">
                  <a:extLst>
                    <a:ext uri="{9D8B030D-6E8A-4147-A177-3AD203B41FA5}">
                      <a16:colId xmlns="" xmlns:a16="http://schemas.microsoft.com/office/drawing/2014/main" val="20001"/>
                    </a:ext>
                  </a:extLst>
                </a:gridCol>
              </a:tblGrid>
              <a:tr h="501562">
                <a:tc>
                  <a:txBody>
                    <a:bodyPr/>
                    <a:lstStyle/>
                    <a:p>
                      <a:pPr algn="l"/>
                      <a:r>
                        <a:rPr lang="zh-TW" altLang="en-US" dirty="0" smtClean="0"/>
                        <a:t>範例</a:t>
                      </a:r>
                      <a:endParaRPr lang="zh-TW" altLang="en-US" dirty="0"/>
                    </a:p>
                  </a:txBody>
                  <a:tcPr anchor="ctr"/>
                </a:tc>
                <a:tc>
                  <a:txBody>
                    <a:bodyPr/>
                    <a:lstStyle/>
                    <a:p>
                      <a:r>
                        <a:rPr lang="zh-TW" altLang="en-US" dirty="0" smtClean="0"/>
                        <a:t>說明</a:t>
                      </a:r>
                      <a:endParaRPr lang="zh-TW" altLang="en-US" dirty="0"/>
                    </a:p>
                  </a:txBody>
                  <a:tcPr anchor="ctr"/>
                </a:tc>
                <a:extLst>
                  <a:ext uri="{0D108BD9-81ED-4DB2-BD59-A6C34878D82A}">
                    <a16:rowId xmlns="" xmlns:a16="http://schemas.microsoft.com/office/drawing/2014/main" val="10000"/>
                  </a:ext>
                </a:extLst>
              </a:tr>
              <a:tr h="501562">
                <a:tc>
                  <a:txBody>
                    <a:bodyPr/>
                    <a:lstStyle/>
                    <a:p>
                      <a:r>
                        <a:rPr lang="en-US" altLang="zh-TW" dirty="0" smtClean="0"/>
                        <a:t>history  &gt;  a.txt</a:t>
                      </a:r>
                      <a:endParaRPr lang="zh-TW" altLang="en-US"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將歷史紀錄寫入</a:t>
                      </a:r>
                      <a:r>
                        <a:rPr lang="en-US" altLang="zh-TW" dirty="0" smtClean="0"/>
                        <a:t>a.txt</a:t>
                      </a:r>
                    </a:p>
                  </a:txBody>
                  <a:tcPr anchor="ctr"/>
                </a:tc>
                <a:extLst>
                  <a:ext uri="{0D108BD9-81ED-4DB2-BD59-A6C34878D82A}">
                    <a16:rowId xmlns="" xmlns:a16="http://schemas.microsoft.com/office/drawing/2014/main" val="10001"/>
                  </a:ext>
                </a:extLst>
              </a:tr>
              <a:tr h="501562">
                <a:tc>
                  <a:txBody>
                    <a:bodyPr/>
                    <a:lstStyle/>
                    <a:p>
                      <a:r>
                        <a:rPr lang="en-US" altLang="zh-TW" dirty="0" smtClean="0"/>
                        <a:t>head /</a:t>
                      </a:r>
                      <a:r>
                        <a:rPr lang="en-US" altLang="zh-TW" dirty="0" err="1" smtClean="0"/>
                        <a:t>etc</a:t>
                      </a:r>
                      <a:r>
                        <a:rPr lang="en-US" altLang="zh-TW" dirty="0" smtClean="0"/>
                        <a:t>/</a:t>
                      </a:r>
                      <a:r>
                        <a:rPr lang="en-US" altLang="zh-TW" dirty="0" err="1" smtClean="0"/>
                        <a:t>passwd</a:t>
                      </a:r>
                      <a:r>
                        <a:rPr lang="en-US" altLang="zh-TW" baseline="0" dirty="0" smtClean="0"/>
                        <a:t>  &gt; b.txt</a:t>
                      </a:r>
                      <a:endParaRPr lang="zh-TW" altLang="en-US"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將前</a:t>
                      </a:r>
                      <a:r>
                        <a:rPr lang="en-US" altLang="zh-TW" dirty="0" smtClean="0"/>
                        <a:t>10</a:t>
                      </a:r>
                      <a:r>
                        <a:rPr lang="zh-TW" altLang="en-US" dirty="0" smtClean="0"/>
                        <a:t>行內容寫入</a:t>
                      </a:r>
                      <a:r>
                        <a:rPr lang="en-US" altLang="zh-TW" dirty="0" smtClean="0"/>
                        <a:t>b.txt</a:t>
                      </a:r>
                    </a:p>
                  </a:txBody>
                  <a:tcPr anchor="ctr"/>
                </a:tc>
              </a:tr>
              <a:tr h="501562">
                <a:tc>
                  <a:txBody>
                    <a:bodyPr/>
                    <a:lstStyle/>
                    <a:p>
                      <a:r>
                        <a:rPr lang="en-US" altLang="zh-TW" dirty="0" smtClean="0"/>
                        <a:t>cat  a.txt  b.txt &gt;  c.txt </a:t>
                      </a:r>
                      <a:endParaRPr lang="zh-TW" altLang="en-US"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將</a:t>
                      </a:r>
                      <a:r>
                        <a:rPr lang="en-US" altLang="zh-TW" dirty="0" smtClean="0"/>
                        <a:t>a</a:t>
                      </a:r>
                      <a:r>
                        <a:rPr lang="zh-TW" altLang="en-US" dirty="0" smtClean="0"/>
                        <a:t>及</a:t>
                      </a:r>
                      <a:r>
                        <a:rPr lang="en-US" altLang="zh-TW" dirty="0" smtClean="0"/>
                        <a:t>b</a:t>
                      </a:r>
                      <a:r>
                        <a:rPr lang="zh-TW" altLang="en-US" dirty="0" smtClean="0"/>
                        <a:t>檔案的內容依序寫入</a:t>
                      </a:r>
                      <a:r>
                        <a:rPr lang="en-US" altLang="zh-TW" dirty="0" smtClean="0"/>
                        <a:t>c.txt</a:t>
                      </a:r>
                      <a:endParaRPr lang="en-US" altLang="zh-TW" dirty="0" smtClean="0">
                        <a:solidFill>
                          <a:srgbClr val="00B050"/>
                        </a:solidFill>
                      </a:endParaRPr>
                    </a:p>
                  </a:txBody>
                  <a:tcPr anchor="ctr"/>
                </a:tc>
                <a:extLst>
                  <a:ext uri="{0D108BD9-81ED-4DB2-BD59-A6C34878D82A}">
                    <a16:rowId xmlns="" xmlns:a16="http://schemas.microsoft.com/office/drawing/2014/main" val="10002"/>
                  </a:ext>
                </a:extLst>
              </a:tr>
              <a:tr h="501562">
                <a:tc>
                  <a:txBody>
                    <a:bodyPr/>
                    <a:lstStyle/>
                    <a:p>
                      <a:r>
                        <a:rPr lang="en-US" altLang="zh-TW" dirty="0" smtClean="0"/>
                        <a:t>echo  “Mary”  &gt;&gt;  login.txt</a:t>
                      </a:r>
                      <a:endParaRPr lang="zh-TW" altLang="en-US"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login.txt</a:t>
                      </a:r>
                      <a:r>
                        <a:rPr lang="zh-TW" altLang="en-US" dirty="0" smtClean="0"/>
                        <a:t>檔案最後一行新增</a:t>
                      </a:r>
                      <a:r>
                        <a:rPr lang="en-US" altLang="zh-TW" dirty="0" smtClean="0"/>
                        <a:t>“Mary”</a:t>
                      </a:r>
                      <a:endParaRPr lang="zh-TW" altLang="en-US" dirty="0"/>
                    </a:p>
                  </a:txBody>
                  <a:tcPr anchor="ctr"/>
                </a:tc>
              </a:tr>
              <a:tr h="501562">
                <a:tc>
                  <a:txBody>
                    <a:bodyPr/>
                    <a:lstStyle/>
                    <a:p>
                      <a:r>
                        <a:rPr lang="zh-TW" altLang="en-US" dirty="0" smtClean="0"/>
                        <a:t>指令  </a:t>
                      </a:r>
                      <a:r>
                        <a:rPr lang="en-US" altLang="zh-TW" dirty="0" smtClean="0"/>
                        <a:t>2&gt;  /dev/null</a:t>
                      </a:r>
                      <a:endParaRPr lang="zh-TW" altLang="en-US" dirty="0"/>
                    </a:p>
                  </a:txBody>
                  <a:tcPr anchor="ctr"/>
                </a:tc>
                <a:tc>
                  <a:txBody>
                    <a:bodyPr/>
                    <a:lstStyle/>
                    <a:p>
                      <a:r>
                        <a:rPr lang="zh-TW" altLang="en-US" dirty="0" smtClean="0"/>
                        <a:t>錯誤訊息導向至</a:t>
                      </a:r>
                      <a:r>
                        <a:rPr lang="en-US" altLang="zh-TW" dirty="0" smtClean="0"/>
                        <a:t>/dev/null</a:t>
                      </a:r>
                      <a:endParaRPr lang="zh-TW" altLang="en-US" dirty="0"/>
                    </a:p>
                  </a:txBody>
                  <a:tcPr anchor="ctr"/>
                </a:tc>
                <a:extLst>
                  <a:ext uri="{0D108BD9-81ED-4DB2-BD59-A6C34878D82A}">
                    <a16:rowId xmlns="" xmlns:a16="http://schemas.microsoft.com/office/drawing/2014/main" val="10003"/>
                  </a:ext>
                </a:extLst>
              </a:tr>
              <a:tr h="501562">
                <a:tc>
                  <a:txBody>
                    <a:bodyPr/>
                    <a:lstStyle/>
                    <a:p>
                      <a:r>
                        <a:rPr lang="zh-TW" altLang="en-US" dirty="0" smtClean="0"/>
                        <a:t>指令 </a:t>
                      </a:r>
                      <a:r>
                        <a:rPr lang="en-US" altLang="zh-TW" dirty="0" smtClean="0"/>
                        <a:t>&amp;&gt;  log.txt </a:t>
                      </a:r>
                      <a:endParaRPr lang="zh-TW" altLang="en-US" dirty="0"/>
                    </a:p>
                  </a:txBody>
                  <a:tcPr anchor="ctr"/>
                </a:tc>
                <a:tc>
                  <a:txBody>
                    <a:bodyPr/>
                    <a:lstStyle/>
                    <a:p>
                      <a:r>
                        <a:rPr lang="zh-TW" altLang="en-US" dirty="0" smtClean="0"/>
                        <a:t>正確及錯誤結果都會寫入</a:t>
                      </a:r>
                      <a:r>
                        <a:rPr lang="en-US" altLang="zh-TW" dirty="0" smtClean="0"/>
                        <a:t>log.txt</a:t>
                      </a:r>
                      <a:endParaRPr lang="zh-TW" altLang="en-US" dirty="0"/>
                    </a:p>
                  </a:txBody>
                  <a:tcPr anchor="ctr"/>
                </a:tc>
                <a:extLst>
                  <a:ext uri="{0D108BD9-81ED-4DB2-BD59-A6C34878D82A}">
                    <a16:rowId xmlns="" xmlns:a16="http://schemas.microsoft.com/office/drawing/2014/main" val="10004"/>
                  </a:ext>
                </a:extLst>
              </a:tr>
              <a:tr h="501562">
                <a:tc>
                  <a:txBody>
                    <a:bodyPr/>
                    <a:lstStyle/>
                    <a:p>
                      <a:r>
                        <a:rPr lang="zh-TW" altLang="en-US" dirty="0" smtClean="0"/>
                        <a:t>指令  </a:t>
                      </a:r>
                      <a:r>
                        <a:rPr lang="en-US" altLang="zh-TW" dirty="0" smtClean="0"/>
                        <a:t>2&gt;&gt;  error.txt</a:t>
                      </a:r>
                      <a:endParaRPr lang="zh-TW" altLang="en-US"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錯誤訊息附加至</a:t>
                      </a:r>
                      <a:r>
                        <a:rPr lang="en-US" altLang="zh-TW" dirty="0" smtClean="0"/>
                        <a:t>error.txt</a:t>
                      </a:r>
                    </a:p>
                  </a:txBody>
                  <a:tcPr anchor="ctr"/>
                </a:tc>
                <a:extLst>
                  <a:ext uri="{0D108BD9-81ED-4DB2-BD59-A6C34878D82A}">
                    <a16:rowId xmlns="" xmlns:a16="http://schemas.microsoft.com/office/drawing/2014/main" val="10006"/>
                  </a:ext>
                </a:extLst>
              </a:tr>
              <a:tr h="501562">
                <a:tc>
                  <a:txBody>
                    <a:bodyPr/>
                    <a:lstStyle/>
                    <a:p>
                      <a:r>
                        <a:rPr lang="zh-TW" altLang="en-US" dirty="0" smtClean="0"/>
                        <a:t>指令  </a:t>
                      </a:r>
                      <a:r>
                        <a:rPr lang="en-US" altLang="zh-TW" dirty="0" smtClean="0"/>
                        <a:t>&amp;&gt;&gt;  log.txt </a:t>
                      </a:r>
                      <a:endParaRPr lang="zh-TW" altLang="en-US"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正確及錯誤結果都會附加至</a:t>
                      </a:r>
                      <a:r>
                        <a:rPr lang="en-US" altLang="zh-TW" dirty="0" smtClean="0"/>
                        <a:t>log.txt</a:t>
                      </a:r>
                      <a:endParaRPr lang="zh-TW" altLang="en-US" dirty="0"/>
                    </a:p>
                  </a:txBody>
                  <a:tcPr anchor="ctr"/>
                </a:tc>
                <a:extLst>
                  <a:ext uri="{0D108BD9-81ED-4DB2-BD59-A6C34878D82A}">
                    <a16:rowId xmlns="" xmlns:a16="http://schemas.microsoft.com/office/drawing/2014/main" val="10007"/>
                  </a:ext>
                </a:extLst>
              </a:tr>
              <a:tr h="501562">
                <a:tc>
                  <a:txBody>
                    <a:bodyPr/>
                    <a:lstStyle/>
                    <a:p>
                      <a:r>
                        <a:rPr lang="zh-TW" altLang="en-US" dirty="0" smtClean="0"/>
                        <a:t>指令  </a:t>
                      </a:r>
                      <a:r>
                        <a:rPr lang="en-US" altLang="zh-TW" dirty="0" smtClean="0"/>
                        <a:t>&gt;correct.log  2&gt;error.log </a:t>
                      </a:r>
                      <a:endParaRPr lang="zh-TW" altLang="en-US"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兩種結果分開儲存</a:t>
                      </a:r>
                      <a:endParaRPr lang="en-US" altLang="zh-TW" dirty="0" smtClean="0">
                        <a:solidFill>
                          <a:srgbClr val="00B050"/>
                        </a:solidFill>
                      </a:endParaRPr>
                    </a:p>
                  </a:txBody>
                  <a:tcPr anchor="ct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18269407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管線</a:t>
            </a:r>
            <a:r>
              <a:rPr lang="en-US" altLang="zh-TW" dirty="0" smtClean="0"/>
              <a:t>(pipe)</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84</a:t>
            </a:fld>
            <a:endParaRPr lang="zh-TW" altLang="en-US"/>
          </a:p>
        </p:txBody>
      </p:sp>
      <p:sp>
        <p:nvSpPr>
          <p:cNvPr id="4" name="內容版面配置區 3"/>
          <p:cNvSpPr>
            <a:spLocks noGrp="1"/>
          </p:cNvSpPr>
          <p:nvPr>
            <p:ph sz="quarter" idx="1"/>
          </p:nvPr>
        </p:nvSpPr>
        <p:spPr/>
        <p:txBody>
          <a:bodyPr/>
          <a:lstStyle/>
          <a:p>
            <a:r>
              <a:rPr lang="zh-TW" altLang="en-US" dirty="0"/>
              <a:t>把前一個指令的</a:t>
            </a:r>
            <a:r>
              <a:rPr lang="en-US" altLang="zh-TW" dirty="0" err="1" smtClean="0"/>
              <a:t>stdout</a:t>
            </a:r>
            <a:r>
              <a:rPr lang="zh-TW" altLang="en-US" dirty="0" smtClean="0"/>
              <a:t>拿來當做</a:t>
            </a:r>
            <a:r>
              <a:rPr lang="zh-TW" altLang="en-US" dirty="0"/>
              <a:t>後一個指令的</a:t>
            </a:r>
            <a:r>
              <a:rPr lang="en-US" altLang="zh-TW" dirty="0" err="1"/>
              <a:t>stdin</a:t>
            </a:r>
            <a:endParaRPr lang="en-US" altLang="zh-TW" dirty="0"/>
          </a:p>
          <a:p>
            <a:r>
              <a:rPr lang="zh-TW" altLang="en-US" dirty="0" smtClean="0"/>
              <a:t>指令</a:t>
            </a:r>
            <a:r>
              <a:rPr lang="en-US" altLang="zh-TW" dirty="0"/>
              <a:t>a</a:t>
            </a:r>
            <a:r>
              <a:rPr lang="zh-TW" altLang="en-US" dirty="0"/>
              <a:t> </a:t>
            </a:r>
            <a:r>
              <a:rPr lang="en-US" altLang="zh-TW" dirty="0"/>
              <a:t>|</a:t>
            </a:r>
            <a:r>
              <a:rPr lang="zh-TW" altLang="en-US" dirty="0"/>
              <a:t> 指令</a:t>
            </a:r>
            <a:r>
              <a:rPr lang="en-US" altLang="zh-TW" dirty="0"/>
              <a:t>b</a:t>
            </a:r>
            <a:r>
              <a:rPr lang="zh-TW" altLang="en-US" dirty="0"/>
              <a:t> </a:t>
            </a:r>
            <a:r>
              <a:rPr lang="en-US" altLang="zh-TW" dirty="0" smtClean="0"/>
              <a:t>|</a:t>
            </a:r>
            <a:r>
              <a:rPr lang="zh-TW" altLang="en-US" dirty="0" smtClean="0"/>
              <a:t> 指令</a:t>
            </a:r>
            <a:r>
              <a:rPr lang="en-US" altLang="zh-TW" dirty="0" smtClean="0"/>
              <a:t>c</a:t>
            </a:r>
            <a:r>
              <a:rPr lang="zh-TW" altLang="en-US" dirty="0" smtClean="0"/>
              <a:t> </a:t>
            </a:r>
            <a:r>
              <a:rPr lang="en-US" altLang="zh-TW" dirty="0" smtClean="0"/>
              <a:t>…</a:t>
            </a:r>
            <a:r>
              <a:rPr lang="zh-TW" altLang="en-US" dirty="0" smtClean="0"/>
              <a:t>以此類推</a:t>
            </a:r>
            <a:endParaRPr lang="en-US" altLang="zh-TW" dirty="0"/>
          </a:p>
          <a:p>
            <a:r>
              <a:rPr lang="zh-TW" altLang="en-US" dirty="0" smtClean="0"/>
              <a:t>範例</a:t>
            </a:r>
            <a:r>
              <a:rPr lang="zh-TW" altLang="en-US" dirty="0"/>
              <a:t>：</a:t>
            </a:r>
            <a:endParaRPr lang="en-US" altLang="zh-TW" dirty="0"/>
          </a:p>
          <a:p>
            <a:pPr lvl="1"/>
            <a:r>
              <a:rPr lang="en-US" altLang="zh-TW" dirty="0" smtClean="0"/>
              <a:t>history | less   </a:t>
            </a:r>
            <a:r>
              <a:rPr lang="en-US" altLang="zh-TW" dirty="0" smtClean="0">
                <a:solidFill>
                  <a:srgbClr val="00B050"/>
                </a:solidFill>
              </a:rPr>
              <a:t>#</a:t>
            </a:r>
            <a:r>
              <a:rPr lang="zh-TW" altLang="en-US" dirty="0" smtClean="0">
                <a:solidFill>
                  <a:srgbClr val="00B050"/>
                </a:solidFill>
              </a:rPr>
              <a:t>把</a:t>
            </a:r>
            <a:r>
              <a:rPr lang="en-US" altLang="zh-TW" dirty="0" smtClean="0">
                <a:solidFill>
                  <a:srgbClr val="00B050"/>
                </a:solidFill>
              </a:rPr>
              <a:t>history</a:t>
            </a:r>
            <a:r>
              <a:rPr lang="zh-TW" altLang="en-US" dirty="0" smtClean="0">
                <a:solidFill>
                  <a:srgbClr val="00B050"/>
                </a:solidFill>
              </a:rPr>
              <a:t>的結果進行分頁顯示</a:t>
            </a:r>
            <a:endParaRPr lang="en-US" altLang="zh-TW" dirty="0" smtClean="0">
              <a:solidFill>
                <a:srgbClr val="00B050"/>
              </a:solidFill>
            </a:endParaRPr>
          </a:p>
          <a:p>
            <a:pPr lvl="1"/>
            <a:r>
              <a:rPr lang="en-US" altLang="zh-TW" dirty="0" smtClean="0"/>
              <a:t>head /</a:t>
            </a:r>
            <a:r>
              <a:rPr lang="en-US" altLang="zh-TW" dirty="0" err="1" smtClean="0"/>
              <a:t>etc</a:t>
            </a:r>
            <a:r>
              <a:rPr lang="en-US" altLang="zh-TW" dirty="0" smtClean="0"/>
              <a:t>/</a:t>
            </a:r>
            <a:r>
              <a:rPr lang="en-US" altLang="zh-TW" dirty="0" err="1" smtClean="0"/>
              <a:t>passwd</a:t>
            </a:r>
            <a:r>
              <a:rPr lang="en-US" altLang="zh-TW" dirty="0" smtClean="0"/>
              <a:t>  |  </a:t>
            </a:r>
            <a:r>
              <a:rPr lang="en-US" altLang="zh-TW" dirty="0" err="1" smtClean="0"/>
              <a:t>wc</a:t>
            </a:r>
            <a:r>
              <a:rPr lang="en-US" altLang="zh-TW" dirty="0" smtClean="0"/>
              <a:t>  </a:t>
            </a:r>
            <a:r>
              <a:rPr lang="zh-TW" altLang="en-US" dirty="0" smtClean="0"/>
              <a:t>  </a:t>
            </a:r>
            <a:r>
              <a:rPr lang="en-US" altLang="zh-TW" dirty="0" smtClean="0">
                <a:solidFill>
                  <a:srgbClr val="00B050"/>
                </a:solidFill>
              </a:rPr>
              <a:t>#</a:t>
            </a:r>
            <a:r>
              <a:rPr lang="zh-TW" altLang="en-US" dirty="0" smtClean="0">
                <a:solidFill>
                  <a:srgbClr val="00B050"/>
                </a:solidFill>
              </a:rPr>
              <a:t>計算前</a:t>
            </a:r>
            <a:r>
              <a:rPr lang="en-US" altLang="zh-TW" dirty="0" smtClean="0">
                <a:solidFill>
                  <a:srgbClr val="00B050"/>
                </a:solidFill>
              </a:rPr>
              <a:t>10</a:t>
            </a:r>
            <a:r>
              <a:rPr lang="zh-TW" altLang="en-US" dirty="0" smtClean="0">
                <a:solidFill>
                  <a:srgbClr val="00B050"/>
                </a:solidFill>
              </a:rPr>
              <a:t>行的行數</a:t>
            </a:r>
            <a:r>
              <a:rPr lang="en-US" altLang="zh-TW" dirty="0" smtClean="0">
                <a:solidFill>
                  <a:srgbClr val="00B050"/>
                </a:solidFill>
              </a:rPr>
              <a:t>/</a:t>
            </a:r>
            <a:r>
              <a:rPr lang="zh-TW" altLang="en-US" dirty="0" smtClean="0">
                <a:solidFill>
                  <a:srgbClr val="00B050"/>
                </a:solidFill>
              </a:rPr>
              <a:t>字數</a:t>
            </a:r>
          </a:p>
          <a:p>
            <a:endParaRPr lang="en-US" altLang="zh-TW" dirty="0" smtClean="0"/>
          </a:p>
          <a:p>
            <a:endParaRPr lang="en-US" altLang="zh-TW" dirty="0" smtClean="0"/>
          </a:p>
          <a:p>
            <a:endParaRPr lang="en-US" altLang="zh-TW" dirty="0" smtClean="0"/>
          </a:p>
          <a:p>
            <a:pPr lvl="1"/>
            <a:endParaRPr lang="en-US" altLang="zh-TW" dirty="0" smtClean="0"/>
          </a:p>
        </p:txBody>
      </p:sp>
      <p:grpSp>
        <p:nvGrpSpPr>
          <p:cNvPr id="5" name="群組 4"/>
          <p:cNvGrpSpPr/>
          <p:nvPr/>
        </p:nvGrpSpPr>
        <p:grpSpPr>
          <a:xfrm>
            <a:off x="1115616" y="4739991"/>
            <a:ext cx="5832648" cy="1475836"/>
            <a:chOff x="971600" y="2930868"/>
            <a:chExt cx="5616624" cy="2714704"/>
          </a:xfrm>
        </p:grpSpPr>
        <p:sp>
          <p:nvSpPr>
            <p:cNvPr id="6" name="圓角矩形 5"/>
            <p:cNvSpPr/>
            <p:nvPr/>
          </p:nvSpPr>
          <p:spPr>
            <a:xfrm>
              <a:off x="971600" y="3977994"/>
              <a:ext cx="1244946" cy="67512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sz="1600" dirty="0" smtClean="0">
                  <a:solidFill>
                    <a:prstClr val="black"/>
                  </a:solidFill>
                </a:rPr>
                <a:t>指令</a:t>
              </a:r>
              <a:r>
                <a:rPr lang="en-US" altLang="zh-TW" sz="1600" dirty="0" smtClean="0">
                  <a:solidFill>
                    <a:prstClr val="black"/>
                  </a:solidFill>
                </a:rPr>
                <a:t>a</a:t>
              </a:r>
              <a:endParaRPr lang="zh-TW" altLang="en-US" sz="1600" dirty="0">
                <a:solidFill>
                  <a:prstClr val="black"/>
                </a:solidFill>
              </a:endParaRPr>
            </a:p>
          </p:txBody>
        </p:sp>
        <p:sp>
          <p:nvSpPr>
            <p:cNvPr id="7" name="圓角矩形 6"/>
            <p:cNvSpPr/>
            <p:nvPr/>
          </p:nvSpPr>
          <p:spPr>
            <a:xfrm>
              <a:off x="3203848" y="3977881"/>
              <a:ext cx="1244946" cy="67512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sz="1600" dirty="0" smtClean="0">
                  <a:solidFill>
                    <a:prstClr val="black"/>
                  </a:solidFill>
                </a:rPr>
                <a:t>指令</a:t>
              </a:r>
              <a:r>
                <a:rPr lang="en-US" altLang="zh-TW" sz="1600" dirty="0" smtClean="0">
                  <a:solidFill>
                    <a:prstClr val="black"/>
                  </a:solidFill>
                </a:rPr>
                <a:t>b</a:t>
              </a:r>
              <a:endParaRPr lang="zh-TW" altLang="en-US" sz="1600" dirty="0">
                <a:solidFill>
                  <a:prstClr val="black"/>
                </a:solidFill>
              </a:endParaRPr>
            </a:p>
          </p:txBody>
        </p:sp>
        <p:sp>
          <p:nvSpPr>
            <p:cNvPr id="8" name="圓角矩形 7"/>
            <p:cNvSpPr/>
            <p:nvPr/>
          </p:nvSpPr>
          <p:spPr>
            <a:xfrm>
              <a:off x="5343278" y="3977996"/>
              <a:ext cx="1244946" cy="67512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sz="1600" dirty="0" smtClean="0">
                  <a:solidFill>
                    <a:prstClr val="black"/>
                  </a:solidFill>
                </a:rPr>
                <a:t>指令</a:t>
              </a:r>
              <a:r>
                <a:rPr lang="en-US" altLang="zh-TW" sz="1600" dirty="0" smtClean="0">
                  <a:solidFill>
                    <a:prstClr val="black"/>
                  </a:solidFill>
                </a:rPr>
                <a:t>c</a:t>
              </a:r>
              <a:endParaRPr lang="zh-TW" altLang="en-US" sz="1600" dirty="0">
                <a:solidFill>
                  <a:prstClr val="black"/>
                </a:solidFill>
              </a:endParaRPr>
            </a:p>
          </p:txBody>
        </p:sp>
        <p:cxnSp>
          <p:nvCxnSpPr>
            <p:cNvPr id="9" name="肘形接點 8"/>
            <p:cNvCxnSpPr>
              <a:stCxn id="6" idx="0"/>
              <a:endCxn id="7" idx="0"/>
            </p:cNvCxnSpPr>
            <p:nvPr/>
          </p:nvCxnSpPr>
          <p:spPr>
            <a:xfrm rot="5400000" flipH="1" flipV="1">
              <a:off x="2710141" y="2861815"/>
              <a:ext cx="113" cy="2232248"/>
            </a:xfrm>
            <a:prstGeom prst="bentConnector3">
              <a:avLst>
                <a:gd name="adj1" fmla="val 36295714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肘形接點 9"/>
            <p:cNvCxnSpPr>
              <a:stCxn id="7" idx="2"/>
              <a:endCxn id="8" idx="2"/>
            </p:cNvCxnSpPr>
            <p:nvPr/>
          </p:nvCxnSpPr>
          <p:spPr>
            <a:xfrm rot="16200000" flipH="1">
              <a:off x="4895979" y="3583347"/>
              <a:ext cx="114" cy="2139430"/>
            </a:xfrm>
            <a:prstGeom prst="bentConnector3">
              <a:avLst>
                <a:gd name="adj1" fmla="val 3572875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2807804" y="3789040"/>
              <a:ext cx="0" cy="1080120"/>
            </a:xfrm>
            <a:prstGeom prst="line">
              <a:avLst/>
            </a:prstGeom>
          </p:spPr>
          <p:style>
            <a:lnRef idx="3">
              <a:schemeClr val="dk1"/>
            </a:lnRef>
            <a:fillRef idx="0">
              <a:schemeClr val="dk1"/>
            </a:fillRef>
            <a:effectRef idx="2">
              <a:schemeClr val="dk1"/>
            </a:effectRef>
            <a:fontRef idx="minor">
              <a:schemeClr val="tx1"/>
            </a:fontRef>
          </p:style>
        </p:cxnSp>
        <p:cxnSp>
          <p:nvCxnSpPr>
            <p:cNvPr id="12" name="直線接點 11"/>
            <p:cNvCxnSpPr/>
            <p:nvPr/>
          </p:nvCxnSpPr>
          <p:spPr>
            <a:xfrm>
              <a:off x="5004048" y="3789040"/>
              <a:ext cx="0" cy="1080120"/>
            </a:xfrm>
            <a:prstGeom prst="line">
              <a:avLst/>
            </a:prstGeom>
          </p:spPr>
          <p:style>
            <a:lnRef idx="3">
              <a:schemeClr val="dk1"/>
            </a:lnRef>
            <a:fillRef idx="0">
              <a:schemeClr val="dk1"/>
            </a:fillRef>
            <a:effectRef idx="2">
              <a:schemeClr val="dk1"/>
            </a:effectRef>
            <a:fontRef idx="minor">
              <a:schemeClr val="tx1"/>
            </a:fontRef>
          </p:style>
        </p:cxnSp>
        <p:sp>
          <p:nvSpPr>
            <p:cNvPr id="14" name="矩形 13"/>
            <p:cNvSpPr/>
            <p:nvPr/>
          </p:nvSpPr>
          <p:spPr>
            <a:xfrm>
              <a:off x="2967672" y="2930868"/>
              <a:ext cx="594607" cy="622748"/>
            </a:xfrm>
            <a:prstGeom prst="rect">
              <a:avLst/>
            </a:prstGeom>
          </p:spPr>
          <p:txBody>
            <a:bodyPr wrap="none">
              <a:spAutoFit/>
            </a:bodyPr>
            <a:lstStyle/>
            <a:p>
              <a:r>
                <a:rPr lang="en-US" altLang="zh-TW" sz="1600" dirty="0" err="1"/>
                <a:t>stdin</a:t>
              </a:r>
              <a:endParaRPr lang="zh-TW" altLang="en-US" sz="1600" dirty="0">
                <a:solidFill>
                  <a:srgbClr val="FF0000"/>
                </a:solidFill>
              </a:endParaRPr>
            </a:p>
          </p:txBody>
        </p:sp>
        <p:sp>
          <p:nvSpPr>
            <p:cNvPr id="15" name="矩形 14"/>
            <p:cNvSpPr/>
            <p:nvPr/>
          </p:nvSpPr>
          <p:spPr>
            <a:xfrm>
              <a:off x="5158507" y="5022824"/>
              <a:ext cx="594607" cy="622748"/>
            </a:xfrm>
            <a:prstGeom prst="rect">
              <a:avLst/>
            </a:prstGeom>
          </p:spPr>
          <p:txBody>
            <a:bodyPr wrap="none">
              <a:spAutoFit/>
            </a:bodyPr>
            <a:lstStyle/>
            <a:p>
              <a:r>
                <a:rPr lang="en-US" altLang="zh-TW" sz="1600" dirty="0" err="1"/>
                <a:t>stdin</a:t>
              </a:r>
              <a:endParaRPr lang="en-US" altLang="zh-TW" sz="1600" dirty="0">
                <a:solidFill>
                  <a:srgbClr val="FF0000"/>
                </a:solidFill>
                <a:latin typeface="+mn-ea"/>
                <a:cs typeface="Arial Unicode MS" panose="020B0604020202020204" pitchFamily="34" charset="-120"/>
              </a:endParaRPr>
            </a:p>
          </p:txBody>
        </p:sp>
      </p:grpSp>
      <p:cxnSp>
        <p:nvCxnSpPr>
          <p:cNvPr id="18" name="肘形接點 17"/>
          <p:cNvCxnSpPr>
            <a:stCxn id="8" idx="0"/>
          </p:cNvCxnSpPr>
          <p:nvPr/>
        </p:nvCxnSpPr>
        <p:spPr>
          <a:xfrm rot="5400000" flipH="1" flipV="1">
            <a:off x="6725725" y="4654669"/>
            <a:ext cx="230712" cy="1078462"/>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Text Box 7"/>
          <p:cNvSpPr txBox="1">
            <a:spLocks noChangeArrowheads="1"/>
          </p:cNvSpPr>
          <p:nvPr/>
        </p:nvSpPr>
        <p:spPr bwMode="auto">
          <a:xfrm>
            <a:off x="1619672" y="4725144"/>
            <a:ext cx="119529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eaLnBrk="0" hangingPunct="0">
              <a:spcBef>
                <a:spcPct val="20000"/>
              </a:spcBef>
              <a:buClr>
                <a:srgbClr val="FF9900"/>
              </a:buClr>
              <a:buFont typeface="Wingdings 2" pitchFamily="18" charset="2"/>
              <a:buChar char="©"/>
              <a:defRPr kumimoji="1" sz="3200">
                <a:solidFill>
                  <a:schemeClr val="tx1"/>
                </a:solidFill>
                <a:latin typeface="Verdana" pitchFamily="34" charset="0"/>
                <a:ea typeface="標楷體" pitchFamily="65" charset="-120"/>
              </a:defRPr>
            </a:lvl1pPr>
            <a:lvl2pPr marL="742950" indent="-285750" algn="l" eaLnBrk="0" hangingPunct="0">
              <a:spcBef>
                <a:spcPct val="20000"/>
              </a:spcBef>
              <a:buClr>
                <a:schemeClr val="accent2"/>
              </a:buClr>
              <a:buFont typeface="Wingdings" pitchFamily="2" charset="2"/>
              <a:buChar char="v"/>
              <a:defRPr kumimoji="1" sz="2800">
                <a:solidFill>
                  <a:schemeClr val="tx1"/>
                </a:solidFill>
                <a:latin typeface="Verdana" pitchFamily="34" charset="0"/>
                <a:ea typeface="標楷體" pitchFamily="65" charset="-120"/>
              </a:defRPr>
            </a:lvl2pPr>
            <a:lvl3pPr marL="1143000" indent="-228600" algn="l" eaLnBrk="0" hangingPunct="0">
              <a:spcBef>
                <a:spcPct val="20000"/>
              </a:spcBef>
              <a:buClr>
                <a:srgbClr val="FF9900"/>
              </a:buClr>
              <a:buFont typeface="Wingdings" pitchFamily="2" charset="2"/>
              <a:buChar char="§"/>
              <a:defRPr kumimoji="1" sz="2400">
                <a:solidFill>
                  <a:schemeClr val="tx1"/>
                </a:solidFill>
                <a:latin typeface="Verdana" pitchFamily="34" charset="0"/>
                <a:ea typeface="標楷體" pitchFamily="65" charset="-120"/>
              </a:defRPr>
            </a:lvl3pPr>
            <a:lvl4pPr marL="1600200" indent="-228600" algn="l" eaLnBrk="0" hangingPunct="0">
              <a:spcBef>
                <a:spcPct val="20000"/>
              </a:spcBef>
              <a:buClr>
                <a:schemeClr val="accent2"/>
              </a:buClr>
              <a:buChar char="•"/>
              <a:defRPr kumimoji="1" sz="2000">
                <a:solidFill>
                  <a:schemeClr val="tx1"/>
                </a:solidFill>
                <a:latin typeface="Verdana" pitchFamily="34" charset="0"/>
                <a:ea typeface="標楷體" pitchFamily="65" charset="-120"/>
              </a:defRPr>
            </a:lvl4pPr>
            <a:lvl5pPr marL="2057400" indent="-228600" algn="l" eaLnBrk="0" hangingPunct="0">
              <a:spcBef>
                <a:spcPct val="20000"/>
              </a:spcBef>
              <a:buClr>
                <a:srgbClr val="FF9900"/>
              </a:buClr>
              <a:buChar char="–"/>
              <a:defRPr kumimoji="1" sz="2000">
                <a:solidFill>
                  <a:schemeClr val="tx1"/>
                </a:solidFill>
                <a:latin typeface="Verdana" pitchFamily="34" charset="0"/>
                <a:ea typeface="標楷體" pitchFamily="65" charset="-120"/>
              </a:defRPr>
            </a:lvl5pPr>
            <a:lvl6pPr marL="2514600" indent="-228600" eaLnBrk="0" fontAlgn="base" hangingPunct="0">
              <a:spcBef>
                <a:spcPct val="20000"/>
              </a:spcBef>
              <a:spcAft>
                <a:spcPct val="0"/>
              </a:spcAft>
              <a:buClr>
                <a:srgbClr val="FF9900"/>
              </a:buClr>
              <a:buChar char="–"/>
              <a:defRPr kumimoji="1" sz="2000">
                <a:solidFill>
                  <a:schemeClr val="tx1"/>
                </a:solidFill>
                <a:latin typeface="Verdana" pitchFamily="34" charset="0"/>
                <a:ea typeface="標楷體" pitchFamily="65" charset="-120"/>
              </a:defRPr>
            </a:lvl6pPr>
            <a:lvl7pPr marL="2971800" indent="-228600" eaLnBrk="0" fontAlgn="base" hangingPunct="0">
              <a:spcBef>
                <a:spcPct val="20000"/>
              </a:spcBef>
              <a:spcAft>
                <a:spcPct val="0"/>
              </a:spcAft>
              <a:buClr>
                <a:srgbClr val="FF9900"/>
              </a:buClr>
              <a:buChar char="–"/>
              <a:defRPr kumimoji="1" sz="2000">
                <a:solidFill>
                  <a:schemeClr val="tx1"/>
                </a:solidFill>
                <a:latin typeface="Verdana" pitchFamily="34" charset="0"/>
                <a:ea typeface="標楷體" pitchFamily="65" charset="-120"/>
              </a:defRPr>
            </a:lvl7pPr>
            <a:lvl8pPr marL="3429000" indent="-228600" eaLnBrk="0" fontAlgn="base" hangingPunct="0">
              <a:spcBef>
                <a:spcPct val="20000"/>
              </a:spcBef>
              <a:spcAft>
                <a:spcPct val="0"/>
              </a:spcAft>
              <a:buClr>
                <a:srgbClr val="FF9900"/>
              </a:buClr>
              <a:buChar char="–"/>
              <a:defRPr kumimoji="1" sz="2000">
                <a:solidFill>
                  <a:schemeClr val="tx1"/>
                </a:solidFill>
                <a:latin typeface="Verdana" pitchFamily="34" charset="0"/>
                <a:ea typeface="標楷體" pitchFamily="65" charset="-120"/>
              </a:defRPr>
            </a:lvl8pPr>
            <a:lvl9pPr marL="3886200" indent="-228600" eaLnBrk="0" fontAlgn="base" hangingPunct="0">
              <a:spcBef>
                <a:spcPct val="20000"/>
              </a:spcBef>
              <a:spcAft>
                <a:spcPct val="0"/>
              </a:spcAft>
              <a:buClr>
                <a:srgbClr val="FF9900"/>
              </a:buClr>
              <a:buChar char="–"/>
              <a:defRPr kumimoji="1" sz="2000">
                <a:solidFill>
                  <a:schemeClr val="tx1"/>
                </a:solidFill>
                <a:latin typeface="Verdana" pitchFamily="34" charset="0"/>
                <a:ea typeface="標楷體" pitchFamily="65" charset="-120"/>
              </a:defRPr>
            </a:lvl9pPr>
          </a:lstStyle>
          <a:p>
            <a:pPr algn="ctr" eaLnBrk="1" hangingPunct="1">
              <a:spcBef>
                <a:spcPct val="50000"/>
              </a:spcBef>
              <a:buClrTx/>
              <a:buFontTx/>
              <a:buNone/>
            </a:pPr>
            <a:r>
              <a:rPr lang="en-US" altLang="zh-TW" sz="1600" dirty="0" err="1"/>
              <a:t>stdout</a:t>
            </a:r>
            <a:endParaRPr lang="en-US" altLang="zh-TW" sz="1600" dirty="0">
              <a:solidFill>
                <a:srgbClr val="FF0000"/>
              </a:solidFill>
              <a:latin typeface="+mn-ea"/>
              <a:ea typeface="+mn-ea"/>
              <a:cs typeface="Arial Unicode MS" panose="020B0604020202020204" pitchFamily="34" charset="-120"/>
            </a:endParaRPr>
          </a:p>
        </p:txBody>
      </p:sp>
      <p:sp>
        <p:nvSpPr>
          <p:cNvPr id="21" name="Text Box 7"/>
          <p:cNvSpPr txBox="1">
            <a:spLocks noChangeArrowheads="1"/>
          </p:cNvSpPr>
          <p:nvPr/>
        </p:nvSpPr>
        <p:spPr bwMode="auto">
          <a:xfrm>
            <a:off x="4005572" y="5877272"/>
            <a:ext cx="12145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eaLnBrk="0" hangingPunct="0">
              <a:spcBef>
                <a:spcPct val="20000"/>
              </a:spcBef>
              <a:buClr>
                <a:srgbClr val="FF9900"/>
              </a:buClr>
              <a:buFont typeface="Wingdings 2" pitchFamily="18" charset="2"/>
              <a:buChar char="©"/>
              <a:defRPr kumimoji="1" sz="3200">
                <a:solidFill>
                  <a:schemeClr val="tx1"/>
                </a:solidFill>
                <a:latin typeface="Verdana" pitchFamily="34" charset="0"/>
                <a:ea typeface="標楷體" pitchFamily="65" charset="-120"/>
              </a:defRPr>
            </a:lvl1pPr>
            <a:lvl2pPr marL="742950" indent="-285750" algn="l" eaLnBrk="0" hangingPunct="0">
              <a:spcBef>
                <a:spcPct val="20000"/>
              </a:spcBef>
              <a:buClr>
                <a:schemeClr val="accent2"/>
              </a:buClr>
              <a:buFont typeface="Wingdings" pitchFamily="2" charset="2"/>
              <a:buChar char="v"/>
              <a:defRPr kumimoji="1" sz="2800">
                <a:solidFill>
                  <a:schemeClr val="tx1"/>
                </a:solidFill>
                <a:latin typeface="Verdana" pitchFamily="34" charset="0"/>
                <a:ea typeface="標楷體" pitchFamily="65" charset="-120"/>
              </a:defRPr>
            </a:lvl2pPr>
            <a:lvl3pPr marL="1143000" indent="-228600" algn="l" eaLnBrk="0" hangingPunct="0">
              <a:spcBef>
                <a:spcPct val="20000"/>
              </a:spcBef>
              <a:buClr>
                <a:srgbClr val="FF9900"/>
              </a:buClr>
              <a:buFont typeface="Wingdings" pitchFamily="2" charset="2"/>
              <a:buChar char="§"/>
              <a:defRPr kumimoji="1" sz="2400">
                <a:solidFill>
                  <a:schemeClr val="tx1"/>
                </a:solidFill>
                <a:latin typeface="Verdana" pitchFamily="34" charset="0"/>
                <a:ea typeface="標楷體" pitchFamily="65" charset="-120"/>
              </a:defRPr>
            </a:lvl3pPr>
            <a:lvl4pPr marL="1600200" indent="-228600" algn="l" eaLnBrk="0" hangingPunct="0">
              <a:spcBef>
                <a:spcPct val="20000"/>
              </a:spcBef>
              <a:buClr>
                <a:schemeClr val="accent2"/>
              </a:buClr>
              <a:buChar char="•"/>
              <a:defRPr kumimoji="1" sz="2000">
                <a:solidFill>
                  <a:schemeClr val="tx1"/>
                </a:solidFill>
                <a:latin typeface="Verdana" pitchFamily="34" charset="0"/>
                <a:ea typeface="標楷體" pitchFamily="65" charset="-120"/>
              </a:defRPr>
            </a:lvl4pPr>
            <a:lvl5pPr marL="2057400" indent="-228600" algn="l" eaLnBrk="0" hangingPunct="0">
              <a:spcBef>
                <a:spcPct val="20000"/>
              </a:spcBef>
              <a:buClr>
                <a:srgbClr val="FF9900"/>
              </a:buClr>
              <a:buChar char="–"/>
              <a:defRPr kumimoji="1" sz="2000">
                <a:solidFill>
                  <a:schemeClr val="tx1"/>
                </a:solidFill>
                <a:latin typeface="Verdana" pitchFamily="34" charset="0"/>
                <a:ea typeface="標楷體" pitchFamily="65" charset="-120"/>
              </a:defRPr>
            </a:lvl5pPr>
            <a:lvl6pPr marL="2514600" indent="-228600" eaLnBrk="0" fontAlgn="base" hangingPunct="0">
              <a:spcBef>
                <a:spcPct val="20000"/>
              </a:spcBef>
              <a:spcAft>
                <a:spcPct val="0"/>
              </a:spcAft>
              <a:buClr>
                <a:srgbClr val="FF9900"/>
              </a:buClr>
              <a:buChar char="–"/>
              <a:defRPr kumimoji="1" sz="2000">
                <a:solidFill>
                  <a:schemeClr val="tx1"/>
                </a:solidFill>
                <a:latin typeface="Verdana" pitchFamily="34" charset="0"/>
                <a:ea typeface="標楷體" pitchFamily="65" charset="-120"/>
              </a:defRPr>
            </a:lvl6pPr>
            <a:lvl7pPr marL="2971800" indent="-228600" eaLnBrk="0" fontAlgn="base" hangingPunct="0">
              <a:spcBef>
                <a:spcPct val="20000"/>
              </a:spcBef>
              <a:spcAft>
                <a:spcPct val="0"/>
              </a:spcAft>
              <a:buClr>
                <a:srgbClr val="FF9900"/>
              </a:buClr>
              <a:buChar char="–"/>
              <a:defRPr kumimoji="1" sz="2000">
                <a:solidFill>
                  <a:schemeClr val="tx1"/>
                </a:solidFill>
                <a:latin typeface="Verdana" pitchFamily="34" charset="0"/>
                <a:ea typeface="標楷體" pitchFamily="65" charset="-120"/>
              </a:defRPr>
            </a:lvl7pPr>
            <a:lvl8pPr marL="3429000" indent="-228600" eaLnBrk="0" fontAlgn="base" hangingPunct="0">
              <a:spcBef>
                <a:spcPct val="20000"/>
              </a:spcBef>
              <a:spcAft>
                <a:spcPct val="0"/>
              </a:spcAft>
              <a:buClr>
                <a:srgbClr val="FF9900"/>
              </a:buClr>
              <a:buChar char="–"/>
              <a:defRPr kumimoji="1" sz="2000">
                <a:solidFill>
                  <a:schemeClr val="tx1"/>
                </a:solidFill>
                <a:latin typeface="Verdana" pitchFamily="34" charset="0"/>
                <a:ea typeface="標楷體" pitchFamily="65" charset="-120"/>
              </a:defRPr>
            </a:lvl8pPr>
            <a:lvl9pPr marL="3886200" indent="-228600" eaLnBrk="0" fontAlgn="base" hangingPunct="0">
              <a:spcBef>
                <a:spcPct val="20000"/>
              </a:spcBef>
              <a:spcAft>
                <a:spcPct val="0"/>
              </a:spcAft>
              <a:buClr>
                <a:srgbClr val="FF9900"/>
              </a:buClr>
              <a:buChar char="–"/>
              <a:defRPr kumimoji="1" sz="2000">
                <a:solidFill>
                  <a:schemeClr val="tx1"/>
                </a:solidFill>
                <a:latin typeface="Verdana" pitchFamily="34" charset="0"/>
                <a:ea typeface="標楷體" pitchFamily="65" charset="-120"/>
              </a:defRPr>
            </a:lvl9pPr>
          </a:lstStyle>
          <a:p>
            <a:pPr algn="ctr" eaLnBrk="1" hangingPunct="1">
              <a:spcBef>
                <a:spcPct val="50000"/>
              </a:spcBef>
              <a:buClrTx/>
              <a:buFontTx/>
              <a:buNone/>
            </a:pPr>
            <a:r>
              <a:rPr lang="en-US" altLang="zh-TW" sz="1600" dirty="0" err="1"/>
              <a:t>stdout</a:t>
            </a:r>
            <a:endParaRPr lang="en-US" altLang="zh-TW" sz="1600" dirty="0">
              <a:solidFill>
                <a:srgbClr val="FF0000"/>
              </a:solidFill>
              <a:latin typeface="+mn-ea"/>
              <a:ea typeface="+mn-ea"/>
              <a:cs typeface="Arial Unicode MS" panose="020B0604020202020204" pitchFamily="34" charset="-120"/>
            </a:endParaRPr>
          </a:p>
        </p:txBody>
      </p:sp>
      <p:sp>
        <p:nvSpPr>
          <p:cNvPr id="22" name="Text Box 7"/>
          <p:cNvSpPr txBox="1">
            <a:spLocks noChangeArrowheads="1"/>
          </p:cNvSpPr>
          <p:nvPr/>
        </p:nvSpPr>
        <p:spPr bwMode="auto">
          <a:xfrm>
            <a:off x="6300192" y="4775666"/>
            <a:ext cx="103929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eaLnBrk="0" hangingPunct="0">
              <a:spcBef>
                <a:spcPct val="20000"/>
              </a:spcBef>
              <a:buClr>
                <a:srgbClr val="FF9900"/>
              </a:buClr>
              <a:buFont typeface="Wingdings 2" pitchFamily="18" charset="2"/>
              <a:buChar char="©"/>
              <a:defRPr kumimoji="1" sz="3200">
                <a:solidFill>
                  <a:schemeClr val="tx1"/>
                </a:solidFill>
                <a:latin typeface="Verdana" pitchFamily="34" charset="0"/>
                <a:ea typeface="標楷體" pitchFamily="65" charset="-120"/>
              </a:defRPr>
            </a:lvl1pPr>
            <a:lvl2pPr marL="742950" indent="-285750" algn="l" eaLnBrk="0" hangingPunct="0">
              <a:spcBef>
                <a:spcPct val="20000"/>
              </a:spcBef>
              <a:buClr>
                <a:schemeClr val="accent2"/>
              </a:buClr>
              <a:buFont typeface="Wingdings" pitchFamily="2" charset="2"/>
              <a:buChar char="v"/>
              <a:defRPr kumimoji="1" sz="2800">
                <a:solidFill>
                  <a:schemeClr val="tx1"/>
                </a:solidFill>
                <a:latin typeface="Verdana" pitchFamily="34" charset="0"/>
                <a:ea typeface="標楷體" pitchFamily="65" charset="-120"/>
              </a:defRPr>
            </a:lvl2pPr>
            <a:lvl3pPr marL="1143000" indent="-228600" algn="l" eaLnBrk="0" hangingPunct="0">
              <a:spcBef>
                <a:spcPct val="20000"/>
              </a:spcBef>
              <a:buClr>
                <a:srgbClr val="FF9900"/>
              </a:buClr>
              <a:buFont typeface="Wingdings" pitchFamily="2" charset="2"/>
              <a:buChar char="§"/>
              <a:defRPr kumimoji="1" sz="2400">
                <a:solidFill>
                  <a:schemeClr val="tx1"/>
                </a:solidFill>
                <a:latin typeface="Verdana" pitchFamily="34" charset="0"/>
                <a:ea typeface="標楷體" pitchFamily="65" charset="-120"/>
              </a:defRPr>
            </a:lvl3pPr>
            <a:lvl4pPr marL="1600200" indent="-228600" algn="l" eaLnBrk="0" hangingPunct="0">
              <a:spcBef>
                <a:spcPct val="20000"/>
              </a:spcBef>
              <a:buClr>
                <a:schemeClr val="accent2"/>
              </a:buClr>
              <a:buChar char="•"/>
              <a:defRPr kumimoji="1" sz="2000">
                <a:solidFill>
                  <a:schemeClr val="tx1"/>
                </a:solidFill>
                <a:latin typeface="Verdana" pitchFamily="34" charset="0"/>
                <a:ea typeface="標楷體" pitchFamily="65" charset="-120"/>
              </a:defRPr>
            </a:lvl4pPr>
            <a:lvl5pPr marL="2057400" indent="-228600" algn="l" eaLnBrk="0" hangingPunct="0">
              <a:spcBef>
                <a:spcPct val="20000"/>
              </a:spcBef>
              <a:buClr>
                <a:srgbClr val="FF9900"/>
              </a:buClr>
              <a:buChar char="–"/>
              <a:defRPr kumimoji="1" sz="2000">
                <a:solidFill>
                  <a:schemeClr val="tx1"/>
                </a:solidFill>
                <a:latin typeface="Verdana" pitchFamily="34" charset="0"/>
                <a:ea typeface="標楷體" pitchFamily="65" charset="-120"/>
              </a:defRPr>
            </a:lvl5pPr>
            <a:lvl6pPr marL="2514600" indent="-228600" eaLnBrk="0" fontAlgn="base" hangingPunct="0">
              <a:spcBef>
                <a:spcPct val="20000"/>
              </a:spcBef>
              <a:spcAft>
                <a:spcPct val="0"/>
              </a:spcAft>
              <a:buClr>
                <a:srgbClr val="FF9900"/>
              </a:buClr>
              <a:buChar char="–"/>
              <a:defRPr kumimoji="1" sz="2000">
                <a:solidFill>
                  <a:schemeClr val="tx1"/>
                </a:solidFill>
                <a:latin typeface="Verdana" pitchFamily="34" charset="0"/>
                <a:ea typeface="標楷體" pitchFamily="65" charset="-120"/>
              </a:defRPr>
            </a:lvl6pPr>
            <a:lvl7pPr marL="2971800" indent="-228600" eaLnBrk="0" fontAlgn="base" hangingPunct="0">
              <a:spcBef>
                <a:spcPct val="20000"/>
              </a:spcBef>
              <a:spcAft>
                <a:spcPct val="0"/>
              </a:spcAft>
              <a:buClr>
                <a:srgbClr val="FF9900"/>
              </a:buClr>
              <a:buChar char="–"/>
              <a:defRPr kumimoji="1" sz="2000">
                <a:solidFill>
                  <a:schemeClr val="tx1"/>
                </a:solidFill>
                <a:latin typeface="Verdana" pitchFamily="34" charset="0"/>
                <a:ea typeface="標楷體" pitchFamily="65" charset="-120"/>
              </a:defRPr>
            </a:lvl7pPr>
            <a:lvl8pPr marL="3429000" indent="-228600" eaLnBrk="0" fontAlgn="base" hangingPunct="0">
              <a:spcBef>
                <a:spcPct val="20000"/>
              </a:spcBef>
              <a:spcAft>
                <a:spcPct val="0"/>
              </a:spcAft>
              <a:buClr>
                <a:srgbClr val="FF9900"/>
              </a:buClr>
              <a:buChar char="–"/>
              <a:defRPr kumimoji="1" sz="2000">
                <a:solidFill>
                  <a:schemeClr val="tx1"/>
                </a:solidFill>
                <a:latin typeface="Verdana" pitchFamily="34" charset="0"/>
                <a:ea typeface="標楷體" pitchFamily="65" charset="-120"/>
              </a:defRPr>
            </a:lvl8pPr>
            <a:lvl9pPr marL="3886200" indent="-228600" eaLnBrk="0" fontAlgn="base" hangingPunct="0">
              <a:spcBef>
                <a:spcPct val="20000"/>
              </a:spcBef>
              <a:spcAft>
                <a:spcPct val="0"/>
              </a:spcAft>
              <a:buClr>
                <a:srgbClr val="FF9900"/>
              </a:buClr>
              <a:buChar char="–"/>
              <a:defRPr kumimoji="1" sz="2000">
                <a:solidFill>
                  <a:schemeClr val="tx1"/>
                </a:solidFill>
                <a:latin typeface="Verdana" pitchFamily="34" charset="0"/>
                <a:ea typeface="標楷體" pitchFamily="65" charset="-120"/>
              </a:defRPr>
            </a:lvl9pPr>
          </a:lstStyle>
          <a:p>
            <a:pPr algn="ctr" eaLnBrk="1" hangingPunct="1">
              <a:spcBef>
                <a:spcPct val="50000"/>
              </a:spcBef>
              <a:buClrTx/>
              <a:buFontTx/>
              <a:buNone/>
            </a:pPr>
            <a:r>
              <a:rPr lang="en-US" altLang="zh-TW" sz="1600" dirty="0" err="1"/>
              <a:t>stdout</a:t>
            </a:r>
            <a:endParaRPr lang="en-US" altLang="zh-TW" sz="1600" dirty="0">
              <a:solidFill>
                <a:srgbClr val="FF0000"/>
              </a:solidFill>
              <a:latin typeface="+mn-ea"/>
              <a:ea typeface="+mn-ea"/>
              <a:cs typeface="Arial Unicode MS" panose="020B0604020202020204" pitchFamily="34" charset="-120"/>
            </a:endParaRPr>
          </a:p>
        </p:txBody>
      </p:sp>
    </p:spTree>
    <p:extLst>
      <p:ext uri="{BB962C8B-B14F-4D97-AF65-F5344CB8AC3E}">
        <p14:creationId xmlns:p14="http://schemas.microsoft.com/office/powerpoint/2010/main" val="183646803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管線</a:t>
            </a:r>
            <a:r>
              <a:rPr lang="en-US" altLang="zh-TW" dirty="0"/>
              <a:t>(</a:t>
            </a:r>
            <a:r>
              <a:rPr lang="en-US" altLang="zh-TW" dirty="0" smtClean="0"/>
              <a:t>pipe)</a:t>
            </a:r>
            <a:r>
              <a:rPr lang="zh-TW" altLang="en-US" dirty="0" smtClean="0"/>
              <a:t>的使用限制</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85</a:t>
            </a:fld>
            <a:endParaRPr lang="zh-TW" altLang="en-US"/>
          </a:p>
        </p:txBody>
      </p:sp>
      <p:sp>
        <p:nvSpPr>
          <p:cNvPr id="4" name="內容版面配置區 3"/>
          <p:cNvSpPr>
            <a:spLocks noGrp="1"/>
          </p:cNvSpPr>
          <p:nvPr>
            <p:ph sz="quarter" idx="1"/>
          </p:nvPr>
        </p:nvSpPr>
        <p:spPr/>
        <p:txBody>
          <a:bodyPr/>
          <a:lstStyle/>
          <a:p>
            <a:r>
              <a:rPr lang="zh-TW" altLang="en-US" dirty="0" smtClean="0"/>
              <a:t>管線</a:t>
            </a:r>
            <a:r>
              <a:rPr lang="zh-TW" altLang="en-US" dirty="0"/>
              <a:t>後面接的指令</a:t>
            </a:r>
            <a:r>
              <a:rPr lang="zh-TW" altLang="en-US" dirty="0" smtClean="0"/>
              <a:t>必須能接收 </a:t>
            </a:r>
            <a:r>
              <a:rPr lang="en-US" altLang="zh-TW" dirty="0" err="1" smtClean="0"/>
              <a:t>stdin</a:t>
            </a:r>
            <a:endParaRPr lang="en-US" altLang="zh-TW" dirty="0"/>
          </a:p>
          <a:p>
            <a:pPr lvl="1"/>
            <a:r>
              <a:rPr lang="en-US" altLang="zh-TW" dirty="0" err="1" smtClean="0"/>
              <a:t>less,head,wc,grep</a:t>
            </a:r>
            <a:r>
              <a:rPr lang="zh-TW" altLang="en-US" dirty="0" smtClean="0"/>
              <a:t> 等處理文字的指令可以放在管線後面</a:t>
            </a:r>
            <a:endParaRPr lang="en-US" altLang="zh-TW" dirty="0" smtClean="0"/>
          </a:p>
          <a:p>
            <a:pPr lvl="1"/>
            <a:r>
              <a:rPr lang="en-US" altLang="zh-TW" dirty="0" smtClean="0"/>
              <a:t>ls</a:t>
            </a:r>
            <a:r>
              <a:rPr lang="zh-TW" altLang="en-US" dirty="0" smtClean="0"/>
              <a:t> </a:t>
            </a:r>
            <a:r>
              <a:rPr lang="en-US" altLang="zh-TW" dirty="0" smtClean="0"/>
              <a:t>,</a:t>
            </a:r>
            <a:r>
              <a:rPr lang="en-US" altLang="zh-TW" dirty="0" err="1" smtClean="0"/>
              <a:t>cp</a:t>
            </a:r>
            <a:r>
              <a:rPr lang="en-US" altLang="zh-TW" dirty="0" smtClean="0"/>
              <a:t>,</a:t>
            </a:r>
            <a:r>
              <a:rPr lang="zh-TW" altLang="en-US" dirty="0" smtClean="0"/>
              <a:t> </a:t>
            </a:r>
            <a:r>
              <a:rPr lang="en-US" altLang="zh-TW" dirty="0" smtClean="0"/>
              <a:t>cd</a:t>
            </a:r>
            <a:r>
              <a:rPr lang="zh-TW" altLang="en-US" dirty="0" smtClean="0"/>
              <a:t>等則不能放在管線後面</a:t>
            </a:r>
            <a:endParaRPr lang="zh-TW" altLang="en-US" dirty="0"/>
          </a:p>
          <a:p>
            <a:endParaRPr lang="en-US" altLang="zh-TW" dirty="0" smtClean="0"/>
          </a:p>
          <a:p>
            <a:r>
              <a:rPr lang="zh-TW" altLang="en-US" dirty="0" smtClean="0"/>
              <a:t>只</a:t>
            </a:r>
            <a:r>
              <a:rPr lang="zh-TW" altLang="en-US" dirty="0"/>
              <a:t>能將</a:t>
            </a:r>
            <a:r>
              <a:rPr lang="en-US" altLang="zh-TW" dirty="0" err="1" smtClean="0"/>
              <a:t>stdout</a:t>
            </a:r>
            <a:r>
              <a:rPr lang="zh-TW" altLang="en-US" dirty="0" smtClean="0"/>
              <a:t>往後面指令丟，</a:t>
            </a:r>
            <a:r>
              <a:rPr lang="zh-TW" altLang="en-US" dirty="0"/>
              <a:t>會忽略</a:t>
            </a:r>
            <a:r>
              <a:rPr lang="en-US" altLang="zh-TW" dirty="0" err="1"/>
              <a:t>stderr</a:t>
            </a:r>
            <a:endParaRPr lang="en-US" altLang="zh-TW" dirty="0"/>
          </a:p>
          <a:p>
            <a:pPr lvl="1"/>
            <a:r>
              <a:rPr lang="zh-TW" altLang="en-US" dirty="0" smtClean="0"/>
              <a:t>所以若前面指令只產生錯誤結果，後面指令收到的</a:t>
            </a:r>
            <a:r>
              <a:rPr lang="en-US" altLang="zh-TW" dirty="0" err="1" smtClean="0"/>
              <a:t>stdout</a:t>
            </a:r>
            <a:r>
              <a:rPr lang="zh-TW" altLang="en-US" dirty="0" smtClean="0"/>
              <a:t>就會是空白</a:t>
            </a:r>
            <a:endParaRPr lang="en-US" altLang="zh-TW" dirty="0" smtClean="0"/>
          </a:p>
          <a:p>
            <a:pPr lvl="1"/>
            <a:r>
              <a:rPr lang="zh-TW" altLang="en-US" dirty="0" smtClean="0"/>
              <a:t>例如</a:t>
            </a:r>
            <a:r>
              <a:rPr lang="en-US" altLang="zh-TW" dirty="0" smtClean="0"/>
              <a:t>:</a:t>
            </a:r>
            <a:r>
              <a:rPr lang="zh-TW" altLang="en-US" dirty="0" smtClean="0"/>
              <a:t>  </a:t>
            </a:r>
            <a:r>
              <a:rPr lang="en-US" altLang="zh-TW" dirty="0" smtClean="0"/>
              <a:t>ls</a:t>
            </a:r>
            <a:r>
              <a:rPr lang="zh-TW" altLang="en-US" dirty="0" smtClean="0"/>
              <a:t> </a:t>
            </a:r>
            <a:r>
              <a:rPr lang="zh-TW" altLang="en-US" dirty="0"/>
              <a:t> </a:t>
            </a:r>
            <a:r>
              <a:rPr lang="en-US" altLang="zh-TW" dirty="0" smtClean="0"/>
              <a:t>-l</a:t>
            </a:r>
            <a:r>
              <a:rPr lang="zh-TW" altLang="en-US" dirty="0" smtClean="0"/>
              <a:t> </a:t>
            </a:r>
            <a:r>
              <a:rPr lang="en-US" altLang="zh-TW" dirty="0" smtClean="0"/>
              <a:t>“</a:t>
            </a:r>
            <a:r>
              <a:rPr lang="zh-TW" altLang="en-US" dirty="0" smtClean="0"/>
              <a:t>錯誤路徑</a:t>
            </a:r>
            <a:r>
              <a:rPr lang="en-US" altLang="zh-TW" dirty="0" smtClean="0"/>
              <a:t>”</a:t>
            </a:r>
            <a:r>
              <a:rPr lang="zh-TW" altLang="en-US" dirty="0" smtClean="0"/>
              <a:t>  </a:t>
            </a:r>
            <a:r>
              <a:rPr lang="en-US" altLang="zh-TW" dirty="0" smtClean="0"/>
              <a:t>|</a:t>
            </a:r>
            <a:r>
              <a:rPr lang="zh-TW" altLang="en-US" dirty="0" smtClean="0"/>
              <a:t>  </a:t>
            </a:r>
            <a:r>
              <a:rPr lang="en-US" altLang="zh-TW" dirty="0" err="1" smtClean="0"/>
              <a:t>wc</a:t>
            </a:r>
            <a:r>
              <a:rPr lang="zh-TW" altLang="en-US" dirty="0" smtClean="0"/>
              <a:t> </a:t>
            </a:r>
            <a:r>
              <a:rPr lang="en-US" altLang="zh-TW" dirty="0" smtClean="0"/>
              <a:t>-l</a:t>
            </a:r>
          </a:p>
          <a:p>
            <a:pPr lvl="2"/>
            <a:r>
              <a:rPr lang="en-US" altLang="zh-TW" dirty="0" err="1" smtClean="0"/>
              <a:t>wc</a:t>
            </a:r>
            <a:r>
              <a:rPr lang="zh-TW" altLang="en-US" dirty="0" smtClean="0"/>
              <a:t>收到空白資料，故計算結果為 </a:t>
            </a:r>
            <a:r>
              <a:rPr lang="en-US" altLang="zh-TW" dirty="0" smtClean="0"/>
              <a:t>0</a:t>
            </a:r>
          </a:p>
          <a:p>
            <a:endParaRPr lang="zh-TW" altLang="en-US" dirty="0"/>
          </a:p>
        </p:txBody>
      </p:sp>
    </p:spTree>
    <p:extLst>
      <p:ext uri="{BB962C8B-B14F-4D97-AF65-F5344CB8AC3E}">
        <p14:creationId xmlns:p14="http://schemas.microsoft.com/office/powerpoint/2010/main" val="29342506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雙重導向</a:t>
            </a:r>
            <a:r>
              <a:rPr lang="en-US" altLang="zh-TW" smtClean="0"/>
              <a:t>(tee)</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86</a:t>
            </a:fld>
            <a:endParaRPr lang="zh-TW" altLang="en-US"/>
          </a:p>
        </p:txBody>
      </p:sp>
      <p:sp>
        <p:nvSpPr>
          <p:cNvPr id="4" name="內容版面配置區 3"/>
          <p:cNvSpPr>
            <a:spLocks noGrp="1"/>
          </p:cNvSpPr>
          <p:nvPr>
            <p:ph sz="quarter" idx="1"/>
          </p:nvPr>
        </p:nvSpPr>
        <p:spPr/>
        <p:txBody>
          <a:bodyPr/>
          <a:lstStyle/>
          <a:p>
            <a:r>
              <a:rPr lang="en-US" altLang="zh-TW" dirty="0" smtClean="0"/>
              <a:t>tee </a:t>
            </a:r>
            <a:r>
              <a:rPr lang="zh-TW" altLang="en-US" dirty="0" smtClean="0"/>
              <a:t>檔案</a:t>
            </a:r>
            <a:r>
              <a:rPr lang="en-US" altLang="zh-TW" dirty="0" smtClean="0"/>
              <a:t> </a:t>
            </a:r>
            <a:r>
              <a:rPr lang="en-US" altLang="zh-TW" dirty="0" smtClean="0">
                <a:solidFill>
                  <a:srgbClr val="00B050"/>
                </a:solidFill>
              </a:rPr>
              <a:t>#</a:t>
            </a:r>
            <a:r>
              <a:rPr lang="zh-TW" altLang="en-US" dirty="0" smtClean="0">
                <a:solidFill>
                  <a:srgbClr val="00B050"/>
                </a:solidFill>
              </a:rPr>
              <a:t>同時將資料流分送到螢幕以及檔案</a:t>
            </a:r>
            <a:endParaRPr lang="en-US" altLang="zh-TW" dirty="0" smtClean="0">
              <a:solidFill>
                <a:srgbClr val="00B050"/>
              </a:solidFill>
            </a:endParaRPr>
          </a:p>
          <a:p>
            <a:pPr lvl="1"/>
            <a:r>
              <a:rPr lang="en-US" altLang="zh-TW" dirty="0" smtClean="0"/>
              <a:t>-a	</a:t>
            </a:r>
            <a:r>
              <a:rPr lang="zh-TW" altLang="en-US" dirty="0" smtClean="0"/>
              <a:t>表示</a:t>
            </a:r>
            <a:r>
              <a:rPr lang="en-US" altLang="zh-TW" dirty="0" smtClean="0"/>
              <a:t>append</a:t>
            </a:r>
            <a:r>
              <a:rPr lang="zh-TW" altLang="en-US" dirty="0" smtClean="0"/>
              <a:t>，以累加方式寫入檔案尾端</a:t>
            </a:r>
            <a:endParaRPr lang="en-US" altLang="zh-TW" dirty="0" smtClean="0"/>
          </a:p>
          <a:p>
            <a:pPr lvl="1"/>
            <a:endParaRPr lang="en-US" altLang="zh-TW" dirty="0" smtClean="0"/>
          </a:p>
          <a:p>
            <a:pPr lvl="1"/>
            <a:endParaRPr lang="en-US" altLang="zh-TW" dirty="0" smtClean="0"/>
          </a:p>
          <a:p>
            <a:pPr lvl="1"/>
            <a:endParaRPr lang="en-US" altLang="zh-TW" dirty="0" smtClean="0"/>
          </a:p>
          <a:p>
            <a:endParaRPr lang="en-US" altLang="zh-TW" dirty="0" smtClean="0"/>
          </a:p>
          <a:p>
            <a:r>
              <a:rPr lang="zh-TW" altLang="en-US" dirty="0" smtClean="0"/>
              <a:t>範例：</a:t>
            </a:r>
            <a:endParaRPr lang="en-US" altLang="zh-TW" dirty="0" smtClean="0"/>
          </a:p>
          <a:p>
            <a:pPr lvl="1"/>
            <a:r>
              <a:rPr lang="en-US" altLang="zh-TW" dirty="0" smtClean="0"/>
              <a:t>echo hello | tee log.txt	</a:t>
            </a:r>
            <a:r>
              <a:rPr lang="zh-TW" altLang="en-US" dirty="0" smtClean="0"/>
              <a:t>     </a:t>
            </a:r>
            <a:r>
              <a:rPr lang="en-US" altLang="zh-TW" dirty="0" smtClean="0">
                <a:solidFill>
                  <a:srgbClr val="00B050"/>
                </a:solidFill>
              </a:rPr>
              <a:t>#</a:t>
            </a:r>
            <a:r>
              <a:rPr lang="zh-TW" altLang="en-US" dirty="0" smtClean="0">
                <a:solidFill>
                  <a:srgbClr val="00B050"/>
                </a:solidFill>
              </a:rPr>
              <a:t>螢幕及檔案都有</a:t>
            </a:r>
            <a:r>
              <a:rPr lang="en-US" altLang="zh-TW" dirty="0" smtClean="0">
                <a:solidFill>
                  <a:srgbClr val="00B050"/>
                </a:solidFill>
              </a:rPr>
              <a:t>hello</a:t>
            </a:r>
          </a:p>
          <a:p>
            <a:pPr lvl="1"/>
            <a:r>
              <a:rPr lang="en-US" altLang="zh-TW" dirty="0" smtClean="0"/>
              <a:t>echo hello2 | tee -a log.txt  </a:t>
            </a:r>
            <a:r>
              <a:rPr lang="en-US" altLang="zh-TW" dirty="0" smtClean="0">
                <a:solidFill>
                  <a:srgbClr val="00B050"/>
                </a:solidFill>
              </a:rPr>
              <a:t>#</a:t>
            </a:r>
            <a:r>
              <a:rPr lang="zh-TW" altLang="en-US" dirty="0" smtClean="0">
                <a:solidFill>
                  <a:srgbClr val="00B050"/>
                </a:solidFill>
              </a:rPr>
              <a:t>將</a:t>
            </a:r>
            <a:r>
              <a:rPr lang="en-US" altLang="zh-TW" dirty="0" smtClean="0">
                <a:solidFill>
                  <a:srgbClr val="00B050"/>
                </a:solidFill>
              </a:rPr>
              <a:t>hello2</a:t>
            </a:r>
            <a:r>
              <a:rPr lang="zh-TW" altLang="en-US" dirty="0" smtClean="0">
                <a:solidFill>
                  <a:srgbClr val="00B050"/>
                </a:solidFill>
              </a:rPr>
              <a:t>附加到</a:t>
            </a:r>
            <a:r>
              <a:rPr lang="en-US" altLang="zh-TW" dirty="0" smtClean="0">
                <a:solidFill>
                  <a:srgbClr val="00B050"/>
                </a:solidFill>
              </a:rPr>
              <a:t>log.txt</a:t>
            </a:r>
          </a:p>
          <a:p>
            <a:pPr lvl="1"/>
            <a:r>
              <a:rPr lang="en-US" altLang="zh-TW" dirty="0" err="1" smtClean="0"/>
              <a:t>ls</a:t>
            </a:r>
            <a:r>
              <a:rPr lang="zh-TW" altLang="en-US" dirty="0" smtClean="0"/>
              <a:t> </a:t>
            </a:r>
            <a:r>
              <a:rPr lang="en-US" altLang="zh-TW" dirty="0" smtClean="0"/>
              <a:t>-l | tee list.txt | less 	</a:t>
            </a:r>
            <a:r>
              <a:rPr lang="zh-TW" altLang="en-US" dirty="0" smtClean="0"/>
              <a:t> </a:t>
            </a:r>
            <a:r>
              <a:rPr lang="en-US" altLang="zh-TW" dirty="0" smtClean="0">
                <a:solidFill>
                  <a:srgbClr val="00B050"/>
                </a:solidFill>
              </a:rPr>
              <a:t>#</a:t>
            </a:r>
            <a:r>
              <a:rPr lang="zh-TW" altLang="en-US" dirty="0" smtClean="0">
                <a:solidFill>
                  <a:srgbClr val="00B050"/>
                </a:solidFill>
              </a:rPr>
              <a:t>結果寫到</a:t>
            </a:r>
            <a:r>
              <a:rPr lang="zh-TW" altLang="en-US" dirty="0">
                <a:solidFill>
                  <a:srgbClr val="00B050"/>
                </a:solidFill>
              </a:rPr>
              <a:t>檔案</a:t>
            </a:r>
            <a:r>
              <a:rPr lang="zh-TW" altLang="en-US" dirty="0" smtClean="0">
                <a:solidFill>
                  <a:srgbClr val="00B050"/>
                </a:solidFill>
              </a:rPr>
              <a:t>，而螢幕分頁顯示</a:t>
            </a:r>
            <a:r>
              <a:rPr lang="en-US" altLang="zh-TW" dirty="0" smtClean="0">
                <a:solidFill>
                  <a:srgbClr val="00B050"/>
                </a:solidFill>
              </a:rPr>
              <a:t> </a:t>
            </a:r>
            <a:endParaRPr lang="zh-TW" altLang="en-US" dirty="0">
              <a:solidFill>
                <a:srgbClr val="00B050"/>
              </a:solidFill>
            </a:endParaRPr>
          </a:p>
        </p:txBody>
      </p:sp>
      <p:sp>
        <p:nvSpPr>
          <p:cNvPr id="14" name="Text Box 7"/>
          <p:cNvSpPr txBox="1">
            <a:spLocks noChangeArrowheads="1"/>
          </p:cNvSpPr>
          <p:nvPr/>
        </p:nvSpPr>
        <p:spPr bwMode="auto">
          <a:xfrm>
            <a:off x="3923928" y="2627064"/>
            <a:ext cx="2056771"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rgbClr val="FF9900"/>
              </a:buClr>
              <a:buFont typeface="Wingdings 2" pitchFamily="18" charset="2"/>
              <a:buChar char="©"/>
              <a:defRPr kumimoji="1" sz="3200">
                <a:solidFill>
                  <a:schemeClr val="tx1"/>
                </a:solidFill>
                <a:latin typeface="Verdana" pitchFamily="34" charset="0"/>
                <a:ea typeface="標楷體" pitchFamily="65" charset="-120"/>
              </a:defRPr>
            </a:lvl1pPr>
            <a:lvl2pPr marL="742950" indent="-285750" algn="l" eaLnBrk="0" hangingPunct="0">
              <a:spcBef>
                <a:spcPct val="20000"/>
              </a:spcBef>
              <a:buClr>
                <a:schemeClr val="accent2"/>
              </a:buClr>
              <a:buFont typeface="Wingdings" pitchFamily="2" charset="2"/>
              <a:buChar char="v"/>
              <a:defRPr kumimoji="1" sz="2800">
                <a:solidFill>
                  <a:schemeClr val="tx1"/>
                </a:solidFill>
                <a:latin typeface="Verdana" pitchFamily="34" charset="0"/>
                <a:ea typeface="標楷體" pitchFamily="65" charset="-120"/>
              </a:defRPr>
            </a:lvl2pPr>
            <a:lvl3pPr marL="1143000" indent="-228600" algn="l" eaLnBrk="0" hangingPunct="0">
              <a:spcBef>
                <a:spcPct val="20000"/>
              </a:spcBef>
              <a:buClr>
                <a:srgbClr val="FF9900"/>
              </a:buClr>
              <a:buFont typeface="Wingdings" pitchFamily="2" charset="2"/>
              <a:buChar char="§"/>
              <a:defRPr kumimoji="1" sz="2400">
                <a:solidFill>
                  <a:schemeClr val="tx1"/>
                </a:solidFill>
                <a:latin typeface="Verdana" pitchFamily="34" charset="0"/>
                <a:ea typeface="標楷體" pitchFamily="65" charset="-120"/>
              </a:defRPr>
            </a:lvl3pPr>
            <a:lvl4pPr marL="1600200" indent="-228600" algn="l" eaLnBrk="0" hangingPunct="0">
              <a:spcBef>
                <a:spcPct val="20000"/>
              </a:spcBef>
              <a:buClr>
                <a:schemeClr val="accent2"/>
              </a:buClr>
              <a:buChar char="•"/>
              <a:defRPr kumimoji="1" sz="2000">
                <a:solidFill>
                  <a:schemeClr val="tx1"/>
                </a:solidFill>
                <a:latin typeface="Verdana" pitchFamily="34" charset="0"/>
                <a:ea typeface="標楷體" pitchFamily="65" charset="-120"/>
              </a:defRPr>
            </a:lvl4pPr>
            <a:lvl5pPr marL="2057400" indent="-228600" algn="l" eaLnBrk="0" hangingPunct="0">
              <a:spcBef>
                <a:spcPct val="20000"/>
              </a:spcBef>
              <a:buClr>
                <a:srgbClr val="FF9900"/>
              </a:buClr>
              <a:buChar char="–"/>
              <a:defRPr kumimoji="1" sz="2000">
                <a:solidFill>
                  <a:schemeClr val="tx1"/>
                </a:solidFill>
                <a:latin typeface="Verdana" pitchFamily="34" charset="0"/>
                <a:ea typeface="標楷體" pitchFamily="65" charset="-120"/>
              </a:defRPr>
            </a:lvl5pPr>
            <a:lvl6pPr marL="2514600" indent="-228600" eaLnBrk="0" fontAlgn="base" hangingPunct="0">
              <a:spcBef>
                <a:spcPct val="20000"/>
              </a:spcBef>
              <a:spcAft>
                <a:spcPct val="0"/>
              </a:spcAft>
              <a:buClr>
                <a:srgbClr val="FF9900"/>
              </a:buClr>
              <a:buChar char="–"/>
              <a:defRPr kumimoji="1" sz="2000">
                <a:solidFill>
                  <a:schemeClr val="tx1"/>
                </a:solidFill>
                <a:latin typeface="Verdana" pitchFamily="34" charset="0"/>
                <a:ea typeface="標楷體" pitchFamily="65" charset="-120"/>
              </a:defRPr>
            </a:lvl6pPr>
            <a:lvl7pPr marL="2971800" indent="-228600" eaLnBrk="0" fontAlgn="base" hangingPunct="0">
              <a:spcBef>
                <a:spcPct val="20000"/>
              </a:spcBef>
              <a:spcAft>
                <a:spcPct val="0"/>
              </a:spcAft>
              <a:buClr>
                <a:srgbClr val="FF9900"/>
              </a:buClr>
              <a:buChar char="–"/>
              <a:defRPr kumimoji="1" sz="2000">
                <a:solidFill>
                  <a:schemeClr val="tx1"/>
                </a:solidFill>
                <a:latin typeface="Verdana" pitchFamily="34" charset="0"/>
                <a:ea typeface="標楷體" pitchFamily="65" charset="-120"/>
              </a:defRPr>
            </a:lvl7pPr>
            <a:lvl8pPr marL="3429000" indent="-228600" eaLnBrk="0" fontAlgn="base" hangingPunct="0">
              <a:spcBef>
                <a:spcPct val="20000"/>
              </a:spcBef>
              <a:spcAft>
                <a:spcPct val="0"/>
              </a:spcAft>
              <a:buClr>
                <a:srgbClr val="FF9900"/>
              </a:buClr>
              <a:buChar char="–"/>
              <a:defRPr kumimoji="1" sz="2000">
                <a:solidFill>
                  <a:schemeClr val="tx1"/>
                </a:solidFill>
                <a:latin typeface="Verdana" pitchFamily="34" charset="0"/>
                <a:ea typeface="標楷體" pitchFamily="65" charset="-120"/>
              </a:defRPr>
            </a:lvl8pPr>
            <a:lvl9pPr marL="3886200" indent="-228600" eaLnBrk="0" fontAlgn="base" hangingPunct="0">
              <a:spcBef>
                <a:spcPct val="20000"/>
              </a:spcBef>
              <a:spcAft>
                <a:spcPct val="0"/>
              </a:spcAft>
              <a:buClr>
                <a:srgbClr val="FF9900"/>
              </a:buClr>
              <a:buChar char="–"/>
              <a:defRPr kumimoji="1" sz="2000">
                <a:solidFill>
                  <a:schemeClr val="tx1"/>
                </a:solidFill>
                <a:latin typeface="Verdana" pitchFamily="34" charset="0"/>
                <a:ea typeface="標楷體" pitchFamily="65" charset="-120"/>
              </a:defRPr>
            </a:lvl9pPr>
          </a:lstStyle>
          <a:p>
            <a:pPr algn="ctr" eaLnBrk="1" hangingPunct="1">
              <a:spcBef>
                <a:spcPct val="50000"/>
              </a:spcBef>
              <a:buClrTx/>
              <a:buFontTx/>
              <a:buNone/>
            </a:pPr>
            <a:r>
              <a:rPr lang="zh-TW" altLang="en-US" sz="1800" dirty="0" smtClean="0">
                <a:solidFill>
                  <a:srgbClr val="FF0000"/>
                </a:solidFill>
                <a:latin typeface="+mn-ea"/>
                <a:ea typeface="+mn-ea"/>
                <a:cs typeface="Arial Unicode MS" panose="020B0604020202020204" pitchFamily="34" charset="-120"/>
              </a:rPr>
              <a:t>標準輸出</a:t>
            </a:r>
            <a:endParaRPr lang="en-US" altLang="zh-TW" sz="1800" dirty="0">
              <a:solidFill>
                <a:srgbClr val="FF0000"/>
              </a:solidFill>
              <a:latin typeface="+mn-ea"/>
              <a:ea typeface="+mn-ea"/>
              <a:cs typeface="Arial Unicode MS" panose="020B0604020202020204" pitchFamily="34" charset="-120"/>
            </a:endParaRPr>
          </a:p>
        </p:txBody>
      </p:sp>
      <p:sp>
        <p:nvSpPr>
          <p:cNvPr id="15" name="Text Box 8"/>
          <p:cNvSpPr txBox="1">
            <a:spLocks noChangeArrowheads="1"/>
          </p:cNvSpPr>
          <p:nvPr/>
        </p:nvSpPr>
        <p:spPr bwMode="auto">
          <a:xfrm>
            <a:off x="1835696" y="2627064"/>
            <a:ext cx="1448807"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eaLnBrk="0" hangingPunct="0">
              <a:spcBef>
                <a:spcPct val="20000"/>
              </a:spcBef>
              <a:buClr>
                <a:srgbClr val="FF9900"/>
              </a:buClr>
              <a:buFont typeface="Wingdings 2" pitchFamily="18" charset="2"/>
              <a:buChar char="©"/>
              <a:defRPr kumimoji="1" sz="3200">
                <a:solidFill>
                  <a:schemeClr val="tx1"/>
                </a:solidFill>
                <a:latin typeface="Verdana" pitchFamily="34" charset="0"/>
                <a:ea typeface="標楷體" pitchFamily="65" charset="-120"/>
              </a:defRPr>
            </a:lvl1pPr>
            <a:lvl2pPr marL="742950" indent="-285750" algn="l" eaLnBrk="0" hangingPunct="0">
              <a:spcBef>
                <a:spcPct val="20000"/>
              </a:spcBef>
              <a:buClr>
                <a:schemeClr val="accent2"/>
              </a:buClr>
              <a:buFont typeface="Wingdings" pitchFamily="2" charset="2"/>
              <a:buChar char="v"/>
              <a:defRPr kumimoji="1" sz="2800">
                <a:solidFill>
                  <a:schemeClr val="tx1"/>
                </a:solidFill>
                <a:latin typeface="Verdana" pitchFamily="34" charset="0"/>
                <a:ea typeface="標楷體" pitchFamily="65" charset="-120"/>
              </a:defRPr>
            </a:lvl2pPr>
            <a:lvl3pPr marL="1143000" indent="-228600" algn="l" eaLnBrk="0" hangingPunct="0">
              <a:spcBef>
                <a:spcPct val="20000"/>
              </a:spcBef>
              <a:buClr>
                <a:srgbClr val="FF9900"/>
              </a:buClr>
              <a:buFont typeface="Wingdings" pitchFamily="2" charset="2"/>
              <a:buChar char="§"/>
              <a:defRPr kumimoji="1" sz="2400">
                <a:solidFill>
                  <a:schemeClr val="tx1"/>
                </a:solidFill>
                <a:latin typeface="Verdana" pitchFamily="34" charset="0"/>
                <a:ea typeface="標楷體" pitchFamily="65" charset="-120"/>
              </a:defRPr>
            </a:lvl3pPr>
            <a:lvl4pPr marL="1600200" indent="-228600" algn="l" eaLnBrk="0" hangingPunct="0">
              <a:spcBef>
                <a:spcPct val="20000"/>
              </a:spcBef>
              <a:buClr>
                <a:schemeClr val="accent2"/>
              </a:buClr>
              <a:buChar char="•"/>
              <a:defRPr kumimoji="1" sz="2000">
                <a:solidFill>
                  <a:schemeClr val="tx1"/>
                </a:solidFill>
                <a:latin typeface="Verdana" pitchFamily="34" charset="0"/>
                <a:ea typeface="標楷體" pitchFamily="65" charset="-120"/>
              </a:defRPr>
            </a:lvl4pPr>
            <a:lvl5pPr marL="2057400" indent="-228600" algn="l" eaLnBrk="0" hangingPunct="0">
              <a:spcBef>
                <a:spcPct val="20000"/>
              </a:spcBef>
              <a:buClr>
                <a:srgbClr val="FF9900"/>
              </a:buClr>
              <a:buChar char="–"/>
              <a:defRPr kumimoji="1" sz="2000">
                <a:solidFill>
                  <a:schemeClr val="tx1"/>
                </a:solidFill>
                <a:latin typeface="Verdana" pitchFamily="34" charset="0"/>
                <a:ea typeface="標楷體" pitchFamily="65" charset="-120"/>
              </a:defRPr>
            </a:lvl5pPr>
            <a:lvl6pPr marL="2514600" indent="-228600" eaLnBrk="0" fontAlgn="base" hangingPunct="0">
              <a:spcBef>
                <a:spcPct val="20000"/>
              </a:spcBef>
              <a:spcAft>
                <a:spcPct val="0"/>
              </a:spcAft>
              <a:buClr>
                <a:srgbClr val="FF9900"/>
              </a:buClr>
              <a:buChar char="–"/>
              <a:defRPr kumimoji="1" sz="2000">
                <a:solidFill>
                  <a:schemeClr val="tx1"/>
                </a:solidFill>
                <a:latin typeface="Verdana" pitchFamily="34" charset="0"/>
                <a:ea typeface="標楷體" pitchFamily="65" charset="-120"/>
              </a:defRPr>
            </a:lvl6pPr>
            <a:lvl7pPr marL="2971800" indent="-228600" eaLnBrk="0" fontAlgn="base" hangingPunct="0">
              <a:spcBef>
                <a:spcPct val="20000"/>
              </a:spcBef>
              <a:spcAft>
                <a:spcPct val="0"/>
              </a:spcAft>
              <a:buClr>
                <a:srgbClr val="FF9900"/>
              </a:buClr>
              <a:buChar char="–"/>
              <a:defRPr kumimoji="1" sz="2000">
                <a:solidFill>
                  <a:schemeClr val="tx1"/>
                </a:solidFill>
                <a:latin typeface="Verdana" pitchFamily="34" charset="0"/>
                <a:ea typeface="標楷體" pitchFamily="65" charset="-120"/>
              </a:defRPr>
            </a:lvl7pPr>
            <a:lvl8pPr marL="3429000" indent="-228600" eaLnBrk="0" fontAlgn="base" hangingPunct="0">
              <a:spcBef>
                <a:spcPct val="20000"/>
              </a:spcBef>
              <a:spcAft>
                <a:spcPct val="0"/>
              </a:spcAft>
              <a:buClr>
                <a:srgbClr val="FF9900"/>
              </a:buClr>
              <a:buChar char="–"/>
              <a:defRPr kumimoji="1" sz="2000">
                <a:solidFill>
                  <a:schemeClr val="tx1"/>
                </a:solidFill>
                <a:latin typeface="Verdana" pitchFamily="34" charset="0"/>
                <a:ea typeface="標楷體" pitchFamily="65" charset="-120"/>
              </a:defRPr>
            </a:lvl8pPr>
            <a:lvl9pPr marL="3886200" indent="-228600" eaLnBrk="0" fontAlgn="base" hangingPunct="0">
              <a:spcBef>
                <a:spcPct val="20000"/>
              </a:spcBef>
              <a:spcAft>
                <a:spcPct val="0"/>
              </a:spcAft>
              <a:buClr>
                <a:srgbClr val="FF9900"/>
              </a:buClr>
              <a:buChar char="–"/>
              <a:defRPr kumimoji="1" sz="2000">
                <a:solidFill>
                  <a:schemeClr val="tx1"/>
                </a:solidFill>
                <a:latin typeface="Verdana" pitchFamily="34" charset="0"/>
                <a:ea typeface="標楷體" pitchFamily="65" charset="-120"/>
              </a:defRPr>
            </a:lvl9pPr>
          </a:lstStyle>
          <a:p>
            <a:pPr algn="ctr" eaLnBrk="1" hangingPunct="1">
              <a:spcBef>
                <a:spcPct val="50000"/>
              </a:spcBef>
              <a:buClrTx/>
              <a:buFontTx/>
              <a:buNone/>
            </a:pPr>
            <a:r>
              <a:rPr lang="zh-TW" altLang="en-US" sz="1800" dirty="0" smtClean="0">
                <a:solidFill>
                  <a:srgbClr val="FF0000"/>
                </a:solidFill>
                <a:latin typeface="+mn-ea"/>
                <a:ea typeface="+mn-ea"/>
                <a:cs typeface="Arial Unicode MS" panose="020B0604020202020204" pitchFamily="34" charset="-120"/>
              </a:rPr>
              <a:t>標準輸入</a:t>
            </a:r>
            <a:endParaRPr lang="en-US" altLang="zh-TW" sz="1800" dirty="0">
              <a:solidFill>
                <a:srgbClr val="FF0000"/>
              </a:solidFill>
              <a:latin typeface="+mn-ea"/>
              <a:ea typeface="+mn-ea"/>
              <a:cs typeface="Arial Unicode MS" panose="020B0604020202020204" pitchFamily="34" charset="-120"/>
            </a:endParaRPr>
          </a:p>
        </p:txBody>
      </p:sp>
      <p:sp>
        <p:nvSpPr>
          <p:cNvPr id="8" name="橢圓 7"/>
          <p:cNvSpPr/>
          <p:nvPr/>
        </p:nvSpPr>
        <p:spPr>
          <a:xfrm>
            <a:off x="3131840" y="2564904"/>
            <a:ext cx="1235465" cy="9144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latin typeface="+mn-ea"/>
              </a:rPr>
              <a:t>tee</a:t>
            </a:r>
            <a:endParaRPr lang="zh-TW" altLang="en-US" dirty="0">
              <a:latin typeface="+mn-ea"/>
            </a:endParaRPr>
          </a:p>
        </p:txBody>
      </p:sp>
      <p:cxnSp>
        <p:nvCxnSpPr>
          <p:cNvPr id="9" name="直線單箭頭接點 8"/>
          <p:cNvCxnSpPr>
            <a:stCxn id="16" idx="3"/>
            <a:endCxn id="8" idx="2"/>
          </p:cNvCxnSpPr>
          <p:nvPr/>
        </p:nvCxnSpPr>
        <p:spPr>
          <a:xfrm>
            <a:off x="1835696" y="3018284"/>
            <a:ext cx="1296144" cy="38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肘形接點 25"/>
          <p:cNvCxnSpPr/>
          <p:nvPr/>
        </p:nvCxnSpPr>
        <p:spPr>
          <a:xfrm>
            <a:off x="5312353" y="3022104"/>
            <a:ext cx="1275871" cy="344882"/>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肘形接點 29"/>
          <p:cNvCxnSpPr>
            <a:stCxn id="8" idx="6"/>
          </p:cNvCxnSpPr>
          <p:nvPr/>
        </p:nvCxnSpPr>
        <p:spPr>
          <a:xfrm flipV="1">
            <a:off x="4367305" y="2524254"/>
            <a:ext cx="2220919" cy="497850"/>
          </a:xfrm>
          <a:prstGeom prst="bentConnector3">
            <a:avLst>
              <a:gd name="adj1" fmla="val 70586"/>
            </a:avLst>
          </a:prstGeom>
          <a:ln>
            <a:tailEnd type="arrow"/>
          </a:ln>
        </p:spPr>
        <p:style>
          <a:lnRef idx="1">
            <a:schemeClr val="accent1"/>
          </a:lnRef>
          <a:fillRef idx="0">
            <a:schemeClr val="accent1"/>
          </a:fillRef>
          <a:effectRef idx="0">
            <a:schemeClr val="accent1"/>
          </a:effectRef>
          <a:fontRef idx="minor">
            <a:schemeClr val="tx1"/>
          </a:fontRef>
        </p:style>
      </p:cxnSp>
      <p:pic>
        <p:nvPicPr>
          <p:cNvPr id="16"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40321" y="2751584"/>
            <a:ext cx="10953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圖片 1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32240" y="2122468"/>
            <a:ext cx="914618" cy="914618"/>
          </a:xfrm>
          <a:prstGeom prst="rect">
            <a:avLst/>
          </a:prstGeom>
        </p:spPr>
      </p:pic>
      <p:pic>
        <p:nvPicPr>
          <p:cNvPr id="7" name="圖片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17704" y="3162287"/>
            <a:ext cx="914618" cy="634033"/>
          </a:xfrm>
          <a:prstGeom prst="rect">
            <a:avLst/>
          </a:prstGeom>
        </p:spPr>
      </p:pic>
      <p:sp>
        <p:nvSpPr>
          <p:cNvPr id="19" name="矩形 18"/>
          <p:cNvSpPr/>
          <p:nvPr/>
        </p:nvSpPr>
        <p:spPr>
          <a:xfrm>
            <a:off x="7707777" y="2339588"/>
            <a:ext cx="1338828" cy="369332"/>
          </a:xfrm>
          <a:prstGeom prst="rect">
            <a:avLst/>
          </a:prstGeom>
        </p:spPr>
        <p:txBody>
          <a:bodyPr wrap="none">
            <a:spAutoFit/>
          </a:bodyPr>
          <a:lstStyle/>
          <a:p>
            <a:pPr algn="ctr">
              <a:spcBef>
                <a:spcPct val="50000"/>
              </a:spcBef>
            </a:pPr>
            <a:r>
              <a:rPr lang="zh-TW" altLang="en-US" dirty="0">
                <a:solidFill>
                  <a:prstClr val="black"/>
                </a:solidFill>
                <a:latin typeface="+mn-ea"/>
                <a:cs typeface="Arial Unicode MS" panose="020B0604020202020204" pitchFamily="34" charset="-120"/>
              </a:rPr>
              <a:t>終端機螢幕</a:t>
            </a:r>
            <a:endParaRPr lang="en-US" altLang="zh-TW" dirty="0">
              <a:solidFill>
                <a:prstClr val="black"/>
              </a:solidFill>
              <a:latin typeface="+mn-ea"/>
              <a:cs typeface="Arial Unicode MS" panose="020B0604020202020204" pitchFamily="34" charset="-120"/>
            </a:endParaRPr>
          </a:p>
        </p:txBody>
      </p:sp>
      <p:sp>
        <p:nvSpPr>
          <p:cNvPr id="20" name="矩形 19"/>
          <p:cNvSpPr/>
          <p:nvPr/>
        </p:nvSpPr>
        <p:spPr>
          <a:xfrm>
            <a:off x="7730860" y="3227308"/>
            <a:ext cx="646331" cy="369332"/>
          </a:xfrm>
          <a:prstGeom prst="rect">
            <a:avLst/>
          </a:prstGeom>
        </p:spPr>
        <p:txBody>
          <a:bodyPr wrap="none">
            <a:spAutoFit/>
          </a:bodyPr>
          <a:lstStyle/>
          <a:p>
            <a:r>
              <a:rPr lang="zh-TW" altLang="en-US" dirty="0">
                <a:solidFill>
                  <a:prstClr val="black"/>
                </a:solidFill>
                <a:latin typeface="+mn-ea"/>
                <a:cs typeface="Arial Unicode MS" panose="020B0604020202020204" pitchFamily="34" charset="-120"/>
              </a:rPr>
              <a:t>檔案</a:t>
            </a:r>
            <a:endParaRPr lang="zh-TW" altLang="en-US" dirty="0"/>
          </a:p>
        </p:txBody>
      </p:sp>
    </p:spTree>
    <p:extLst>
      <p:ext uri="{BB962C8B-B14F-4D97-AF65-F5344CB8AC3E}">
        <p14:creationId xmlns:p14="http://schemas.microsoft.com/office/powerpoint/2010/main" val="4923045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8"/>
          <p:cNvSpPr>
            <a:spLocks noGrp="1"/>
          </p:cNvSpPr>
          <p:nvPr>
            <p:ph type="title"/>
          </p:nvPr>
        </p:nvSpPr>
        <p:spPr/>
        <p:txBody>
          <a:bodyPr/>
          <a:lstStyle/>
          <a:p>
            <a:r>
              <a:rPr lang="zh-TW" altLang="en-US" dirty="0" smtClean="0"/>
              <a:t>排序</a:t>
            </a:r>
            <a:r>
              <a:rPr lang="en-US" altLang="zh-TW" dirty="0" smtClean="0"/>
              <a:t>(sort)</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87</a:t>
            </a:fld>
            <a:endParaRPr lang="zh-TW" altLang="en-US"/>
          </a:p>
        </p:txBody>
      </p:sp>
      <p:sp>
        <p:nvSpPr>
          <p:cNvPr id="3" name="內容版面配置區 2"/>
          <p:cNvSpPr>
            <a:spLocks noGrp="1"/>
          </p:cNvSpPr>
          <p:nvPr>
            <p:ph sz="quarter" idx="1"/>
          </p:nvPr>
        </p:nvSpPr>
        <p:spPr/>
        <p:txBody>
          <a:bodyPr/>
          <a:lstStyle/>
          <a:p>
            <a:r>
              <a:rPr lang="en-US" altLang="zh-TW" dirty="0" smtClean="0"/>
              <a:t>sort  </a:t>
            </a:r>
            <a:r>
              <a:rPr lang="zh-TW" altLang="zh-TW" dirty="0" smtClean="0"/>
              <a:t>檔案</a:t>
            </a:r>
            <a:r>
              <a:rPr lang="en-US" altLang="zh-TW" dirty="0" smtClean="0"/>
              <a:t>	</a:t>
            </a:r>
          </a:p>
          <a:p>
            <a:pPr lvl="1"/>
            <a:r>
              <a:rPr lang="zh-TW" altLang="en-US" dirty="0" smtClean="0"/>
              <a:t>將檔案中的資料排序，並在螢幕顯示結果</a:t>
            </a:r>
            <a:endParaRPr lang="en-US" altLang="zh-TW" dirty="0" smtClean="0"/>
          </a:p>
          <a:p>
            <a:pPr lvl="1"/>
            <a:r>
              <a:rPr lang="zh-TW" altLang="zh-TW" dirty="0" smtClean="0"/>
              <a:t>預設</a:t>
            </a:r>
            <a:r>
              <a:rPr lang="zh-TW" altLang="en-US" dirty="0" smtClean="0"/>
              <a:t>視為</a:t>
            </a:r>
            <a:r>
              <a:rPr lang="zh-TW" altLang="en-US" dirty="0" smtClean="0">
                <a:solidFill>
                  <a:srgbClr val="FF0000"/>
                </a:solidFill>
              </a:rPr>
              <a:t>字串</a:t>
            </a:r>
            <a:r>
              <a:rPr lang="zh-TW" altLang="en-US" dirty="0" smtClean="0"/>
              <a:t>形</a:t>
            </a:r>
            <a:r>
              <a:rPr lang="zh-TW" altLang="zh-TW" dirty="0" smtClean="0"/>
              <a:t>態</a:t>
            </a:r>
            <a:r>
              <a:rPr lang="zh-TW" altLang="en-US" dirty="0" smtClean="0"/>
              <a:t>，比較字元的</a:t>
            </a:r>
            <a:r>
              <a:rPr lang="en-US" altLang="zh-TW" dirty="0" smtClean="0"/>
              <a:t>ASCII</a:t>
            </a:r>
            <a:r>
              <a:rPr lang="zh-TW" altLang="en-US" dirty="0" smtClean="0"/>
              <a:t>碼順序</a:t>
            </a:r>
            <a:endParaRPr lang="en-US" altLang="zh-TW" dirty="0" smtClean="0"/>
          </a:p>
          <a:p>
            <a:pPr lvl="2"/>
            <a:endParaRPr lang="zh-TW" altLang="en-US" dirty="0"/>
          </a:p>
        </p:txBody>
      </p:sp>
      <p:graphicFrame>
        <p:nvGraphicFramePr>
          <p:cNvPr id="5" name="表格 4"/>
          <p:cNvGraphicFramePr>
            <a:graphicFrameLocks noGrp="1"/>
          </p:cNvGraphicFramePr>
          <p:nvPr>
            <p:extLst>
              <p:ext uri="{D42A27DB-BD31-4B8C-83A1-F6EECF244321}">
                <p14:modId xmlns:p14="http://schemas.microsoft.com/office/powerpoint/2010/main" val="2706116517"/>
              </p:ext>
            </p:extLst>
          </p:nvPr>
        </p:nvGraphicFramePr>
        <p:xfrm>
          <a:off x="834488" y="2564904"/>
          <a:ext cx="5993839" cy="2682240"/>
        </p:xfrm>
        <a:graphic>
          <a:graphicData uri="http://schemas.openxmlformats.org/drawingml/2006/table">
            <a:tbl>
              <a:tblPr firstRow="1" bandRow="1">
                <a:tableStyleId>{72833802-FEF1-4C79-8D5D-14CF1EAF98D9}</a:tableStyleId>
              </a:tblPr>
              <a:tblGrid>
                <a:gridCol w="1292543">
                  <a:extLst>
                    <a:ext uri="{9D8B030D-6E8A-4147-A177-3AD203B41FA5}">
                      <a16:colId xmlns="" xmlns:a16="http://schemas.microsoft.com/office/drawing/2014/main" val="20000"/>
                    </a:ext>
                  </a:extLst>
                </a:gridCol>
                <a:gridCol w="4701296">
                  <a:extLst>
                    <a:ext uri="{9D8B030D-6E8A-4147-A177-3AD203B41FA5}">
                      <a16:colId xmlns="" xmlns:a16="http://schemas.microsoft.com/office/drawing/2014/main" val="20001"/>
                    </a:ext>
                  </a:extLst>
                </a:gridCol>
              </a:tblGrid>
              <a:tr h="234026">
                <a:tc>
                  <a:txBody>
                    <a:bodyPr/>
                    <a:lstStyle/>
                    <a:p>
                      <a:r>
                        <a:rPr lang="zh-TW" altLang="en-US" sz="1600" dirty="0" smtClean="0"/>
                        <a:t>選項</a:t>
                      </a:r>
                      <a:endParaRPr lang="zh-TW"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說明</a:t>
                      </a:r>
                      <a:endParaRPr lang="zh-TW"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234026">
                <a:tc>
                  <a:txBody>
                    <a:bodyPr/>
                    <a:lstStyle/>
                    <a:p>
                      <a:pPr algn="ctr"/>
                      <a:r>
                        <a:rPr lang="en-US" altLang="zh-TW" sz="1600" dirty="0" smtClean="0"/>
                        <a:t>-r</a:t>
                      </a:r>
                      <a:endParaRPr lang="zh-TW"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反向</a:t>
                      </a:r>
                      <a:r>
                        <a:rPr lang="en-US" altLang="zh-TW" sz="1600" dirty="0" smtClean="0"/>
                        <a:t>(</a:t>
                      </a:r>
                      <a:r>
                        <a:rPr lang="zh-TW" altLang="en-US" sz="1600" dirty="0" smtClean="0"/>
                        <a:t>由大到小</a:t>
                      </a:r>
                      <a:r>
                        <a:rPr lang="en-US" altLang="zh-TW" sz="1600" dirty="0" smtClean="0"/>
                        <a:t>)</a:t>
                      </a:r>
                      <a:r>
                        <a:rPr lang="zh-TW" altLang="en-US" sz="1600" dirty="0" smtClean="0"/>
                        <a:t>排序</a:t>
                      </a:r>
                      <a:endParaRPr lang="zh-TW"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234026">
                <a:tc>
                  <a:txBody>
                    <a:bodyPr/>
                    <a:lstStyle/>
                    <a:p>
                      <a:pPr algn="ctr"/>
                      <a:r>
                        <a:rPr lang="en-US" altLang="zh-TW" sz="1600" dirty="0" smtClean="0"/>
                        <a:t>-n</a:t>
                      </a:r>
                      <a:endParaRPr lang="zh-TW"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以數值由小到大排序，例如</a:t>
                      </a:r>
                      <a:r>
                        <a:rPr lang="en-US" altLang="zh-TW" sz="1600" dirty="0" smtClean="0"/>
                        <a:t>20</a:t>
                      </a:r>
                      <a:r>
                        <a:rPr lang="zh-TW" altLang="en-US" sz="1600" dirty="0" smtClean="0"/>
                        <a:t>會排在</a:t>
                      </a:r>
                      <a:r>
                        <a:rPr lang="en-US" altLang="zh-TW" sz="1600" dirty="0" smtClean="0"/>
                        <a:t>132</a:t>
                      </a:r>
                      <a:r>
                        <a:rPr lang="zh-TW" altLang="en-US" sz="1600" dirty="0" smtClean="0"/>
                        <a:t>的前面</a:t>
                      </a:r>
                      <a:endParaRPr lang="zh-TW"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234026">
                <a:tc>
                  <a:txBody>
                    <a:bodyPr/>
                    <a:lstStyle/>
                    <a:p>
                      <a:pPr algn="ctr"/>
                      <a:r>
                        <a:rPr lang="en-US" altLang="zh-TW" sz="1600" dirty="0" smtClean="0"/>
                        <a:t>-M </a:t>
                      </a:r>
                      <a:endParaRPr lang="zh-TW"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zh-TW" sz="1600" dirty="0" smtClean="0"/>
                        <a:t>以月份排序，例如</a:t>
                      </a:r>
                      <a:r>
                        <a:rPr lang="en-US" altLang="zh-TW" sz="1600" dirty="0" smtClean="0"/>
                        <a:t> Aug,  DEC  </a:t>
                      </a:r>
                      <a:r>
                        <a:rPr lang="zh-TW" altLang="zh-TW" sz="1600" dirty="0" smtClean="0"/>
                        <a:t>等等的排序方法</a:t>
                      </a:r>
                      <a:endParaRPr lang="zh-TW"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234026">
                <a:tc>
                  <a:txBody>
                    <a:bodyPr/>
                    <a:lstStyle/>
                    <a:p>
                      <a:pPr algn="ctr"/>
                      <a:r>
                        <a:rPr lang="en-US" altLang="zh-TW" sz="1600" dirty="0" smtClean="0"/>
                        <a:t>-f </a:t>
                      </a:r>
                      <a:endParaRPr lang="zh-TW"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zh-TW" sz="1600" dirty="0" smtClean="0"/>
                        <a:t>忽略大小寫的差異</a:t>
                      </a:r>
                      <a:r>
                        <a:rPr lang="zh-TW" altLang="en-US" sz="1600" dirty="0" smtClean="0"/>
                        <a:t>，</a:t>
                      </a:r>
                      <a:r>
                        <a:rPr lang="zh-TW" altLang="zh-TW" sz="1600" dirty="0" smtClean="0"/>
                        <a:t>例如</a:t>
                      </a:r>
                      <a:r>
                        <a:rPr lang="en-US" altLang="zh-TW" sz="1600" dirty="0" smtClean="0"/>
                        <a:t> A </a:t>
                      </a:r>
                      <a:r>
                        <a:rPr lang="zh-TW" altLang="zh-TW" sz="1600" dirty="0" smtClean="0"/>
                        <a:t>與</a:t>
                      </a:r>
                      <a:r>
                        <a:rPr lang="en-US" altLang="zh-TW" sz="1600" dirty="0" smtClean="0"/>
                        <a:t> a </a:t>
                      </a:r>
                      <a:r>
                        <a:rPr lang="zh-TW" altLang="zh-TW" sz="1600" dirty="0" smtClean="0"/>
                        <a:t>視為編碼相同</a:t>
                      </a:r>
                      <a:endParaRPr lang="zh-TW"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r h="234026">
                <a:tc>
                  <a:txBody>
                    <a:bodyPr/>
                    <a:lstStyle/>
                    <a:p>
                      <a:pPr algn="ctr"/>
                      <a:r>
                        <a:rPr lang="en-US" altLang="zh-TW" sz="1600" dirty="0" smtClean="0"/>
                        <a:t>-u </a:t>
                      </a:r>
                      <a:endParaRPr lang="zh-TW"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排序並過濾重複</a:t>
                      </a:r>
                      <a:r>
                        <a:rPr lang="zh-TW" altLang="zh-TW" sz="1600" dirty="0" smtClean="0"/>
                        <a:t>的資料</a:t>
                      </a:r>
                      <a:endParaRPr lang="zh-TW"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5"/>
                  </a:ext>
                </a:extLst>
              </a:tr>
              <a:tr h="234026">
                <a:tc>
                  <a:txBody>
                    <a:bodyPr/>
                    <a:lstStyle/>
                    <a:p>
                      <a:pPr algn="ctr"/>
                      <a:r>
                        <a:rPr lang="en-US" altLang="zh-TW" sz="1600" dirty="0" smtClean="0"/>
                        <a:t>-t </a:t>
                      </a:r>
                      <a:r>
                        <a:rPr lang="zh-TW" altLang="en-US" sz="1600" dirty="0" smtClean="0"/>
                        <a:t> </a:t>
                      </a:r>
                      <a:r>
                        <a:rPr kumimoji="0" lang="zh-TW" altLang="en-US" sz="1600" kern="1200" dirty="0" smtClean="0">
                          <a:effectLst/>
                        </a:rPr>
                        <a:t>分隔字元</a:t>
                      </a:r>
                      <a:endParaRPr lang="zh-TW"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0" lang="zh-TW" altLang="en-US" sz="1600" kern="1200" dirty="0" smtClean="0">
                          <a:effectLst/>
                        </a:rPr>
                        <a:t>指定排序時所用的欄位元分隔字元</a:t>
                      </a:r>
                      <a:endParaRPr lang="zh-TW"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6"/>
                  </a:ext>
                </a:extLst>
              </a:tr>
              <a:tr h="234026">
                <a:tc>
                  <a:txBody>
                    <a:bodyPr/>
                    <a:lstStyle/>
                    <a:p>
                      <a:pPr algn="ctr"/>
                      <a:r>
                        <a:rPr lang="en-US" altLang="zh-TW" sz="1600" dirty="0" smtClean="0"/>
                        <a:t>-k </a:t>
                      </a:r>
                      <a:r>
                        <a:rPr lang="zh-TW" altLang="en-US" sz="1600" dirty="0" smtClean="0"/>
                        <a:t> 數字</a:t>
                      </a:r>
                      <a:endParaRPr lang="zh-TW"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以第幾個欄位來排序</a:t>
                      </a:r>
                      <a:endParaRPr lang="zh-TW"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7"/>
                  </a:ext>
                </a:extLst>
              </a:tr>
            </a:tbl>
          </a:graphicData>
        </a:graphic>
      </p:graphicFrame>
      <p:sp>
        <p:nvSpPr>
          <p:cNvPr id="10" name="矩形 9"/>
          <p:cNvSpPr/>
          <p:nvPr/>
        </p:nvSpPr>
        <p:spPr>
          <a:xfrm>
            <a:off x="6933703" y="5287560"/>
            <a:ext cx="1292662" cy="1323439"/>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altLang="zh-TW" sz="1600" dirty="0" smtClean="0">
                <a:latin typeface="微軟正黑體" panose="020B0604030504040204" pitchFamily="34" charset="-120"/>
              </a:rPr>
              <a:t>Curry </a:t>
            </a:r>
            <a:r>
              <a:rPr lang="zh-TW" altLang="en-US" sz="1600" dirty="0" smtClean="0">
                <a:latin typeface="微軟正黑體" panose="020B0604030504040204" pitchFamily="34" charset="-120"/>
              </a:rPr>
              <a:t> </a:t>
            </a:r>
            <a:r>
              <a:rPr lang="en-US" altLang="zh-TW" sz="1600" dirty="0" smtClean="0">
                <a:latin typeface="微軟正黑體" panose="020B0604030504040204" pitchFamily="34" charset="-120"/>
              </a:rPr>
              <a:t>94</a:t>
            </a:r>
            <a:r>
              <a:rPr lang="zh-TW" altLang="en-US" sz="1600" dirty="0" smtClean="0">
                <a:latin typeface="微軟正黑體" panose="020B0604030504040204" pitchFamily="34" charset="-120"/>
              </a:rPr>
              <a:t>   </a:t>
            </a:r>
            <a:endParaRPr lang="en-US" altLang="zh-TW" sz="1600" dirty="0" smtClean="0">
              <a:latin typeface="微軟正黑體" panose="020B0604030504040204" pitchFamily="34" charset="-120"/>
            </a:endParaRPr>
          </a:p>
          <a:p>
            <a:r>
              <a:rPr lang="en-US" altLang="zh-TW" sz="1600" dirty="0" smtClean="0">
                <a:latin typeface="微軟正黑體" panose="020B0604030504040204" pitchFamily="34" charset="-120"/>
              </a:rPr>
              <a:t>Lin   74</a:t>
            </a:r>
          </a:p>
          <a:p>
            <a:r>
              <a:rPr lang="en-US" altLang="zh-TW" sz="1600" dirty="0" smtClean="0">
                <a:latin typeface="微軟正黑體" panose="020B0604030504040204" pitchFamily="34" charset="-120"/>
              </a:rPr>
              <a:t>Paul  93</a:t>
            </a:r>
          </a:p>
          <a:p>
            <a:r>
              <a:rPr lang="en-US" altLang="zh-TW" sz="1600" dirty="0" smtClean="0">
                <a:latin typeface="微軟正黑體" panose="020B0604030504040204" pitchFamily="34" charset="-120"/>
              </a:rPr>
              <a:t>Kobe  84</a:t>
            </a:r>
          </a:p>
          <a:p>
            <a:r>
              <a:rPr lang="en-US" altLang="zh-TW" sz="1600" dirty="0" smtClean="0">
                <a:latin typeface="微軟正黑體" panose="020B0604030504040204" pitchFamily="34" charset="-120"/>
              </a:rPr>
              <a:t>Jordan  100</a:t>
            </a:r>
            <a:endParaRPr lang="zh-TW" altLang="en-US" sz="1600" dirty="0">
              <a:latin typeface="微軟正黑體" panose="020B0604030504040204" pitchFamily="34" charset="-120"/>
            </a:endParaRPr>
          </a:p>
        </p:txBody>
      </p:sp>
      <p:sp>
        <p:nvSpPr>
          <p:cNvPr id="11" name="矩形 10"/>
          <p:cNvSpPr/>
          <p:nvPr/>
        </p:nvSpPr>
        <p:spPr>
          <a:xfrm>
            <a:off x="7265763" y="4949006"/>
            <a:ext cx="559769" cy="338554"/>
          </a:xfrm>
          <a:prstGeom prst="rect">
            <a:avLst/>
          </a:prstGeom>
        </p:spPr>
        <p:txBody>
          <a:bodyPr wrap="none">
            <a:spAutoFit/>
          </a:bodyPr>
          <a:lstStyle/>
          <a:p>
            <a:r>
              <a:rPr lang="pt-BR" altLang="zh-TW" sz="1600" dirty="0"/>
              <a:t>file1</a:t>
            </a:r>
            <a:endParaRPr lang="zh-TW" altLang="en-US" sz="1600" dirty="0"/>
          </a:p>
        </p:txBody>
      </p:sp>
      <p:graphicFrame>
        <p:nvGraphicFramePr>
          <p:cNvPr id="2" name="表格 1"/>
          <p:cNvGraphicFramePr>
            <a:graphicFrameLocks noGrp="1"/>
          </p:cNvGraphicFramePr>
          <p:nvPr>
            <p:extLst>
              <p:ext uri="{D42A27DB-BD31-4B8C-83A1-F6EECF244321}">
                <p14:modId xmlns:p14="http://schemas.microsoft.com/office/powerpoint/2010/main" val="1417487"/>
              </p:ext>
            </p:extLst>
          </p:nvPr>
        </p:nvGraphicFramePr>
        <p:xfrm>
          <a:off x="1259632" y="5400248"/>
          <a:ext cx="4896544" cy="1341120"/>
        </p:xfrm>
        <a:graphic>
          <a:graphicData uri="http://schemas.openxmlformats.org/drawingml/2006/table">
            <a:tbl>
              <a:tblPr firstRow="1" bandRow="1">
                <a:tableStyleId>{69012ECD-51FC-41F1-AA8D-1B2483CD663E}</a:tableStyleId>
              </a:tblPr>
              <a:tblGrid>
                <a:gridCol w="1700530">
                  <a:extLst>
                    <a:ext uri="{9D8B030D-6E8A-4147-A177-3AD203B41FA5}">
                      <a16:colId xmlns="" xmlns:a16="http://schemas.microsoft.com/office/drawing/2014/main" val="20000"/>
                    </a:ext>
                  </a:extLst>
                </a:gridCol>
                <a:gridCol w="3196014">
                  <a:extLst>
                    <a:ext uri="{9D8B030D-6E8A-4147-A177-3AD203B41FA5}">
                      <a16:colId xmlns="" xmlns:a16="http://schemas.microsoft.com/office/drawing/2014/main" val="20001"/>
                    </a:ext>
                  </a:extLst>
                </a:gridCol>
              </a:tblGrid>
              <a:tr h="287388">
                <a:tc>
                  <a:txBody>
                    <a:bodyPr/>
                    <a:lstStyle/>
                    <a:p>
                      <a:r>
                        <a:rPr lang="zh-TW" altLang="en-US" sz="1600" dirty="0" smtClean="0"/>
                        <a:t>指令範例</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說明</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287388">
                <a:tc>
                  <a:txBody>
                    <a:bodyPr/>
                    <a:lstStyle/>
                    <a:p>
                      <a:r>
                        <a:rPr lang="en-US" altLang="zh-TW" sz="1600" dirty="0" smtClean="0"/>
                        <a:t>sort  file1 </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字典順序，</a:t>
                      </a:r>
                      <a:r>
                        <a:rPr lang="en-US" altLang="zh-TW" sz="1600" dirty="0" smtClean="0"/>
                        <a:t>100</a:t>
                      </a:r>
                      <a:r>
                        <a:rPr lang="zh-TW" altLang="en-US" sz="1600" dirty="0" smtClean="0"/>
                        <a:t> 會排在</a:t>
                      </a:r>
                      <a:r>
                        <a:rPr lang="en-US" altLang="zh-TW" sz="1600" dirty="0" smtClean="0"/>
                        <a:t>94</a:t>
                      </a:r>
                      <a:r>
                        <a:rPr lang="zh-TW" altLang="en-US" sz="1600" dirty="0" smtClean="0"/>
                        <a:t>前面</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287388">
                <a:tc>
                  <a:txBody>
                    <a:bodyPr/>
                    <a:lstStyle/>
                    <a:p>
                      <a:r>
                        <a:rPr lang="en-US" altLang="zh-TW" sz="1600" dirty="0" smtClean="0"/>
                        <a:t>sort  -n file1 </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數值順序，</a:t>
                      </a:r>
                      <a:r>
                        <a:rPr lang="en-US" altLang="zh-TW" sz="1600" dirty="0" smtClean="0"/>
                        <a:t>94</a:t>
                      </a:r>
                      <a:r>
                        <a:rPr lang="zh-TW" altLang="en-US" sz="1600" dirty="0" smtClean="0"/>
                        <a:t> 會排在</a:t>
                      </a:r>
                      <a:r>
                        <a:rPr lang="en-US" altLang="zh-TW" sz="1600" dirty="0" smtClean="0"/>
                        <a:t>100</a:t>
                      </a:r>
                      <a:r>
                        <a:rPr lang="zh-TW" altLang="en-US" sz="1600" dirty="0" smtClean="0"/>
                        <a:t>前面</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259830">
                <a:tc>
                  <a:txBody>
                    <a:bodyPr/>
                    <a:lstStyle/>
                    <a:p>
                      <a:r>
                        <a:rPr lang="pt-BR" altLang="zh-TW" sz="1600" dirty="0" smtClean="0"/>
                        <a:t>sort -n -k 2  file1</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以第</a:t>
                      </a:r>
                      <a:r>
                        <a:rPr lang="en-US" altLang="zh-TW" sz="1600" dirty="0" smtClean="0"/>
                        <a:t>2</a:t>
                      </a:r>
                      <a:r>
                        <a:rPr lang="zh-TW" altLang="en-US" sz="1600" dirty="0" smtClean="0"/>
                        <a:t>筆欄位數值排序</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420366734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檔案內容合併 </a:t>
            </a:r>
            <a:r>
              <a:rPr lang="en-US" altLang="zh-TW" dirty="0" smtClean="0"/>
              <a:t>(cat</a:t>
            </a:r>
            <a:r>
              <a:rPr lang="zh-TW" altLang="en-US" dirty="0" smtClean="0"/>
              <a:t>及</a:t>
            </a:r>
            <a:r>
              <a:rPr lang="en-US" altLang="zh-TW" dirty="0" smtClean="0"/>
              <a:t>paste)</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88</a:t>
            </a:fld>
            <a:endParaRPr lang="zh-TW" altLang="en-US"/>
          </a:p>
        </p:txBody>
      </p:sp>
      <p:sp>
        <p:nvSpPr>
          <p:cNvPr id="4" name="內容版面配置區 3"/>
          <p:cNvSpPr>
            <a:spLocks noGrp="1"/>
          </p:cNvSpPr>
          <p:nvPr>
            <p:ph sz="quarter" idx="1"/>
          </p:nvPr>
        </p:nvSpPr>
        <p:spPr/>
        <p:txBody>
          <a:bodyPr/>
          <a:lstStyle/>
          <a:p>
            <a:r>
              <a:rPr lang="zh-TW" altLang="en-US" dirty="0" smtClean="0"/>
              <a:t>首先產生兩個範例檔案</a:t>
            </a:r>
            <a:r>
              <a:rPr lang="en-US" altLang="zh-TW" dirty="0" smtClean="0"/>
              <a:t>:</a:t>
            </a:r>
          </a:p>
          <a:p>
            <a:pPr lvl="1"/>
            <a:r>
              <a:rPr lang="en-US" altLang="zh-TW" dirty="0" err="1" smtClean="0"/>
              <a:t>seq</a:t>
            </a:r>
            <a:r>
              <a:rPr lang="en-US" altLang="zh-TW" dirty="0" smtClean="0"/>
              <a:t> 1 3 &gt; t1.txt</a:t>
            </a:r>
          </a:p>
          <a:p>
            <a:pPr lvl="1"/>
            <a:r>
              <a:rPr lang="en-US" altLang="zh-TW" dirty="0" err="1" smtClean="0"/>
              <a:t>seq</a:t>
            </a:r>
            <a:r>
              <a:rPr lang="en-US" altLang="zh-TW" dirty="0" smtClean="0"/>
              <a:t> 10 12 &gt; t2.txt</a:t>
            </a:r>
          </a:p>
          <a:p>
            <a:endParaRPr lang="en-US" altLang="zh-TW" dirty="0" smtClean="0"/>
          </a:p>
          <a:p>
            <a:r>
              <a:rPr lang="zh-TW" altLang="en-US" dirty="0"/>
              <a:t>檔案內容上下合併</a:t>
            </a:r>
            <a:endParaRPr lang="en-US" altLang="zh-TW" dirty="0" smtClean="0"/>
          </a:p>
          <a:p>
            <a:pPr lvl="1"/>
            <a:r>
              <a:rPr lang="en-US" altLang="zh-TW" dirty="0" smtClean="0"/>
              <a:t>cat  t1.txt  t2.txt</a:t>
            </a:r>
            <a:r>
              <a:rPr lang="zh-TW" altLang="en-US" dirty="0" smtClean="0"/>
              <a:t>  </a:t>
            </a:r>
            <a:r>
              <a:rPr lang="en-US" altLang="zh-TW" dirty="0" smtClean="0"/>
              <a:t>&gt; t3.txt</a:t>
            </a:r>
          </a:p>
          <a:p>
            <a:pPr lvl="1"/>
            <a:endParaRPr lang="en-US" altLang="zh-TW" dirty="0" smtClean="0"/>
          </a:p>
          <a:p>
            <a:r>
              <a:rPr lang="zh-TW" altLang="en-US" dirty="0"/>
              <a:t>檔案</a:t>
            </a:r>
            <a:r>
              <a:rPr lang="zh-TW" altLang="en-US" dirty="0" smtClean="0"/>
              <a:t>內容左右合併</a:t>
            </a:r>
            <a:endParaRPr lang="en-US" altLang="zh-TW" dirty="0" smtClean="0"/>
          </a:p>
          <a:p>
            <a:pPr lvl="1"/>
            <a:r>
              <a:rPr lang="zh-TW" altLang="en-US" dirty="0" smtClean="0"/>
              <a:t>會將</a:t>
            </a:r>
            <a:r>
              <a:rPr lang="zh-TW" altLang="en-US" dirty="0"/>
              <a:t>兩行貼在</a:t>
            </a:r>
            <a:r>
              <a:rPr lang="zh-TW" altLang="en-US" dirty="0" smtClean="0"/>
              <a:t>一起，中間以</a:t>
            </a:r>
            <a:r>
              <a:rPr lang="en-US" altLang="zh-TW" dirty="0" smtClean="0"/>
              <a:t>tab</a:t>
            </a:r>
            <a:r>
              <a:rPr lang="zh-TW" altLang="en-US" dirty="0" smtClean="0"/>
              <a:t>隔開</a:t>
            </a:r>
            <a:endParaRPr lang="en-US" altLang="zh-TW" dirty="0"/>
          </a:p>
          <a:p>
            <a:pPr lvl="1"/>
            <a:r>
              <a:rPr lang="en-US" altLang="zh-TW" dirty="0" smtClean="0"/>
              <a:t>paste  t1.txt  t2.txt</a:t>
            </a:r>
            <a:r>
              <a:rPr lang="zh-TW" altLang="en-US" dirty="0" smtClean="0"/>
              <a:t> </a:t>
            </a:r>
            <a:r>
              <a:rPr lang="en-US" altLang="zh-TW" dirty="0" smtClean="0"/>
              <a:t>&gt; t4.txt</a:t>
            </a:r>
            <a:endParaRPr lang="zh-TW" altLang="en-US" dirty="0" smtClean="0"/>
          </a:p>
          <a:p>
            <a:endParaRPr lang="zh-TW" altLang="en-US" dirty="0"/>
          </a:p>
        </p:txBody>
      </p:sp>
      <p:sp>
        <p:nvSpPr>
          <p:cNvPr id="5" name="矩形 4"/>
          <p:cNvSpPr/>
          <p:nvPr/>
        </p:nvSpPr>
        <p:spPr>
          <a:xfrm>
            <a:off x="7322407" y="1929606"/>
            <a:ext cx="441146" cy="923330"/>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altLang="zh-TW" dirty="0" smtClean="0"/>
              <a:t>10</a:t>
            </a:r>
          </a:p>
          <a:p>
            <a:r>
              <a:rPr lang="en-US" altLang="zh-TW" dirty="0" smtClean="0"/>
              <a:t>11</a:t>
            </a:r>
          </a:p>
          <a:p>
            <a:r>
              <a:rPr lang="en-US" altLang="zh-TW" dirty="0" smtClean="0"/>
              <a:t>12</a:t>
            </a:r>
            <a:endParaRPr lang="zh-TW" altLang="en-US" dirty="0"/>
          </a:p>
        </p:txBody>
      </p:sp>
      <p:sp>
        <p:nvSpPr>
          <p:cNvPr id="6" name="矩形 5"/>
          <p:cNvSpPr/>
          <p:nvPr/>
        </p:nvSpPr>
        <p:spPr>
          <a:xfrm>
            <a:off x="6215637" y="1929606"/>
            <a:ext cx="312906" cy="923330"/>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altLang="zh-TW" dirty="0" smtClean="0"/>
              <a:t>1</a:t>
            </a:r>
          </a:p>
          <a:p>
            <a:r>
              <a:rPr lang="en-US" altLang="zh-TW" dirty="0" smtClean="0"/>
              <a:t>2</a:t>
            </a:r>
          </a:p>
          <a:p>
            <a:r>
              <a:rPr lang="en-US" altLang="zh-TW" dirty="0" smtClean="0"/>
              <a:t>3</a:t>
            </a:r>
            <a:endParaRPr lang="zh-TW" altLang="en-US" dirty="0"/>
          </a:p>
        </p:txBody>
      </p:sp>
      <p:sp>
        <p:nvSpPr>
          <p:cNvPr id="7" name="矩形 6"/>
          <p:cNvSpPr/>
          <p:nvPr/>
        </p:nvSpPr>
        <p:spPr>
          <a:xfrm>
            <a:off x="6156176" y="1470327"/>
            <a:ext cx="684803" cy="369332"/>
          </a:xfrm>
          <a:prstGeom prst="rect">
            <a:avLst/>
          </a:prstGeom>
        </p:spPr>
        <p:txBody>
          <a:bodyPr wrap="none">
            <a:spAutoFit/>
          </a:bodyPr>
          <a:lstStyle/>
          <a:p>
            <a:r>
              <a:rPr lang="en-US" altLang="zh-TW" dirty="0" smtClean="0"/>
              <a:t>t1.txt</a:t>
            </a:r>
            <a:endParaRPr lang="zh-TW" altLang="en-US" dirty="0"/>
          </a:p>
        </p:txBody>
      </p:sp>
      <p:sp>
        <p:nvSpPr>
          <p:cNvPr id="8" name="矩形 7"/>
          <p:cNvSpPr/>
          <p:nvPr/>
        </p:nvSpPr>
        <p:spPr>
          <a:xfrm>
            <a:off x="7229871" y="1470327"/>
            <a:ext cx="684803" cy="369332"/>
          </a:xfrm>
          <a:prstGeom prst="rect">
            <a:avLst/>
          </a:prstGeom>
        </p:spPr>
        <p:txBody>
          <a:bodyPr wrap="none">
            <a:spAutoFit/>
          </a:bodyPr>
          <a:lstStyle/>
          <a:p>
            <a:r>
              <a:rPr lang="en-US" altLang="zh-TW" dirty="0" smtClean="0"/>
              <a:t>t2.txt</a:t>
            </a:r>
            <a:endParaRPr lang="zh-TW" altLang="en-US" dirty="0"/>
          </a:p>
        </p:txBody>
      </p:sp>
      <p:sp>
        <p:nvSpPr>
          <p:cNvPr id="9" name="矩形 8"/>
          <p:cNvSpPr/>
          <p:nvPr/>
        </p:nvSpPr>
        <p:spPr>
          <a:xfrm>
            <a:off x="6156176" y="4008736"/>
            <a:ext cx="441146" cy="1754326"/>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altLang="zh-TW" dirty="0" smtClean="0"/>
              <a:t>1</a:t>
            </a:r>
          </a:p>
          <a:p>
            <a:r>
              <a:rPr lang="en-US" altLang="zh-TW" dirty="0" smtClean="0"/>
              <a:t>2</a:t>
            </a:r>
          </a:p>
          <a:p>
            <a:r>
              <a:rPr lang="en-US" altLang="zh-TW" dirty="0" smtClean="0"/>
              <a:t>3</a:t>
            </a:r>
          </a:p>
          <a:p>
            <a:r>
              <a:rPr lang="en-US" altLang="zh-TW" dirty="0" smtClean="0"/>
              <a:t>10</a:t>
            </a:r>
          </a:p>
          <a:p>
            <a:r>
              <a:rPr lang="en-US" altLang="zh-TW" dirty="0" smtClean="0"/>
              <a:t>11</a:t>
            </a:r>
          </a:p>
          <a:p>
            <a:r>
              <a:rPr lang="en-US" altLang="zh-TW" dirty="0" smtClean="0"/>
              <a:t>12</a:t>
            </a:r>
            <a:endParaRPr lang="zh-TW" altLang="en-US" dirty="0"/>
          </a:p>
        </p:txBody>
      </p:sp>
      <p:sp>
        <p:nvSpPr>
          <p:cNvPr id="10" name="矩形 9"/>
          <p:cNvSpPr/>
          <p:nvPr/>
        </p:nvSpPr>
        <p:spPr>
          <a:xfrm>
            <a:off x="6084168" y="3541621"/>
            <a:ext cx="684803" cy="369332"/>
          </a:xfrm>
          <a:prstGeom prst="rect">
            <a:avLst/>
          </a:prstGeom>
        </p:spPr>
        <p:txBody>
          <a:bodyPr wrap="none">
            <a:spAutoFit/>
          </a:bodyPr>
          <a:lstStyle/>
          <a:p>
            <a:r>
              <a:rPr lang="en-US" altLang="zh-TW" dirty="0" smtClean="0"/>
              <a:t>t3.txt</a:t>
            </a:r>
            <a:endParaRPr lang="zh-TW" altLang="en-US" dirty="0"/>
          </a:p>
        </p:txBody>
      </p:sp>
      <p:sp>
        <p:nvSpPr>
          <p:cNvPr id="11" name="矩形 10"/>
          <p:cNvSpPr/>
          <p:nvPr/>
        </p:nvSpPr>
        <p:spPr>
          <a:xfrm>
            <a:off x="7452320" y="4008736"/>
            <a:ext cx="1080120"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TW" dirty="0" smtClean="0"/>
              <a:t>1       10</a:t>
            </a:r>
          </a:p>
          <a:p>
            <a:r>
              <a:rPr lang="en-US" altLang="zh-TW" dirty="0" smtClean="0"/>
              <a:t>2       11    </a:t>
            </a:r>
          </a:p>
          <a:p>
            <a:r>
              <a:rPr lang="en-US" altLang="zh-TW" dirty="0" smtClean="0"/>
              <a:t>3       12</a:t>
            </a:r>
            <a:endParaRPr lang="zh-TW" altLang="en-US" dirty="0"/>
          </a:p>
        </p:txBody>
      </p:sp>
      <p:sp>
        <p:nvSpPr>
          <p:cNvPr id="12" name="矩形 11"/>
          <p:cNvSpPr/>
          <p:nvPr/>
        </p:nvSpPr>
        <p:spPr>
          <a:xfrm>
            <a:off x="7596336" y="3587495"/>
            <a:ext cx="684803" cy="369332"/>
          </a:xfrm>
          <a:prstGeom prst="rect">
            <a:avLst/>
          </a:prstGeom>
        </p:spPr>
        <p:txBody>
          <a:bodyPr wrap="none">
            <a:spAutoFit/>
          </a:bodyPr>
          <a:lstStyle/>
          <a:p>
            <a:r>
              <a:rPr lang="en-US" altLang="zh-TW" dirty="0" smtClean="0"/>
              <a:t>t4.txt</a:t>
            </a:r>
            <a:endParaRPr lang="zh-TW" altLang="en-US" dirty="0"/>
          </a:p>
        </p:txBody>
      </p:sp>
    </p:spTree>
    <p:extLst>
      <p:ext uri="{BB962C8B-B14F-4D97-AF65-F5344CB8AC3E}">
        <p14:creationId xmlns:p14="http://schemas.microsoft.com/office/powerpoint/2010/main" val="23154520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剪切訊息的內容</a:t>
            </a:r>
            <a:r>
              <a:rPr lang="en-US" altLang="zh-TW" dirty="0" smtClean="0"/>
              <a:t>(cut)</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89</a:t>
            </a:fld>
            <a:endParaRPr lang="zh-TW" altLang="en-US"/>
          </a:p>
        </p:txBody>
      </p:sp>
      <p:sp>
        <p:nvSpPr>
          <p:cNvPr id="3" name="內容版面配置區 2"/>
          <p:cNvSpPr>
            <a:spLocks noGrp="1"/>
          </p:cNvSpPr>
          <p:nvPr>
            <p:ph sz="quarter" idx="1"/>
          </p:nvPr>
        </p:nvSpPr>
        <p:spPr/>
        <p:txBody>
          <a:bodyPr/>
          <a:lstStyle/>
          <a:p>
            <a:r>
              <a:rPr lang="en-US" altLang="zh-TW" dirty="0" smtClean="0"/>
              <a:t>cut</a:t>
            </a:r>
            <a:r>
              <a:rPr lang="zh-TW" altLang="en-US" dirty="0" smtClean="0"/>
              <a:t>可將一行文字當中，取出想要的部分</a:t>
            </a:r>
            <a:endParaRPr lang="en-US" altLang="zh-TW" dirty="0" smtClean="0"/>
          </a:p>
          <a:p>
            <a:pPr lvl="1"/>
            <a:endParaRPr lang="en-US" altLang="zh-TW" dirty="0" smtClean="0"/>
          </a:p>
          <a:p>
            <a:endParaRPr lang="zh-TW" altLang="en-US" dirty="0"/>
          </a:p>
        </p:txBody>
      </p:sp>
      <p:graphicFrame>
        <p:nvGraphicFramePr>
          <p:cNvPr id="5" name="表格 4"/>
          <p:cNvGraphicFramePr>
            <a:graphicFrameLocks noGrp="1"/>
          </p:cNvGraphicFramePr>
          <p:nvPr>
            <p:extLst>
              <p:ext uri="{D42A27DB-BD31-4B8C-83A1-F6EECF244321}">
                <p14:modId xmlns:p14="http://schemas.microsoft.com/office/powerpoint/2010/main" val="1510063645"/>
              </p:ext>
            </p:extLst>
          </p:nvPr>
        </p:nvGraphicFramePr>
        <p:xfrm>
          <a:off x="683568" y="1819489"/>
          <a:ext cx="7488832" cy="1620520"/>
        </p:xfrm>
        <a:graphic>
          <a:graphicData uri="http://schemas.openxmlformats.org/drawingml/2006/table">
            <a:tbl>
              <a:tblPr firstRow="1" bandRow="1">
                <a:tableStyleId>{72833802-FEF1-4C79-8D5D-14CF1EAF98D9}</a:tableStyleId>
              </a:tblPr>
              <a:tblGrid>
                <a:gridCol w="1446965">
                  <a:extLst>
                    <a:ext uri="{9D8B030D-6E8A-4147-A177-3AD203B41FA5}">
                      <a16:colId xmlns="" xmlns:a16="http://schemas.microsoft.com/office/drawing/2014/main" val="20000"/>
                    </a:ext>
                  </a:extLst>
                </a:gridCol>
                <a:gridCol w="6041867">
                  <a:extLst>
                    <a:ext uri="{9D8B030D-6E8A-4147-A177-3AD203B41FA5}">
                      <a16:colId xmlns="" xmlns:a16="http://schemas.microsoft.com/office/drawing/2014/main" val="20001"/>
                    </a:ext>
                  </a:extLst>
                </a:gridCol>
              </a:tblGrid>
              <a:tr h="298832">
                <a:tc>
                  <a:txBody>
                    <a:bodyPr/>
                    <a:lstStyle/>
                    <a:p>
                      <a:r>
                        <a:rPr lang="zh-TW" altLang="en-US" sz="1600" dirty="0" smtClean="0"/>
                        <a:t>選項</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說明</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298832">
                <a:tc>
                  <a:txBody>
                    <a:bodyPr/>
                    <a:lstStyle/>
                    <a:p>
                      <a:pPr algn="l"/>
                      <a:r>
                        <a:rPr lang="en-US" altLang="zh-TW" sz="1600" dirty="0" smtClean="0"/>
                        <a:t>-c  </a:t>
                      </a:r>
                      <a:r>
                        <a:rPr lang="zh-TW" altLang="en-US" sz="1600" dirty="0" smtClean="0"/>
                        <a:t>字元 </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依字元抓取</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370840">
                <a:tc>
                  <a:txBody>
                    <a:bodyPr/>
                    <a:lstStyle/>
                    <a:p>
                      <a:pPr algn="l"/>
                      <a:r>
                        <a:rPr lang="en-US" altLang="zh-TW" sz="1600" dirty="0" smtClean="0"/>
                        <a:t>-f</a:t>
                      </a:r>
                      <a:r>
                        <a:rPr lang="zh-TW" altLang="en-US" sz="1600" dirty="0" smtClean="0"/>
                        <a:t>   數字</a:t>
                      </a:r>
                      <a:r>
                        <a:rPr lang="en-US" altLang="zh-TW" sz="1600" dirty="0" smtClean="0"/>
                        <a:t>N</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取出第</a:t>
                      </a:r>
                      <a:r>
                        <a:rPr lang="en-US" altLang="zh-TW" sz="1600" dirty="0" smtClean="0"/>
                        <a:t>N</a:t>
                      </a:r>
                      <a:r>
                        <a:rPr lang="zh-TW" altLang="en-US" sz="1600" dirty="0" smtClean="0"/>
                        <a:t>筆欄位，左起由</a:t>
                      </a:r>
                      <a:r>
                        <a:rPr lang="en-US" altLang="zh-TW" sz="1600" dirty="0" smtClean="0"/>
                        <a:t>1</a:t>
                      </a:r>
                      <a:r>
                        <a:rPr lang="zh-TW" altLang="en-US" sz="1600" dirty="0" smtClean="0"/>
                        <a:t>起算</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370840">
                <a:tc>
                  <a:txBody>
                    <a:bodyPr/>
                    <a:lstStyle/>
                    <a:p>
                      <a:pPr algn="l"/>
                      <a:r>
                        <a:rPr lang="en-US" altLang="zh-TW" sz="1600" dirty="0" smtClean="0"/>
                        <a:t>-d  </a:t>
                      </a:r>
                      <a:r>
                        <a:rPr lang="zh-TW" altLang="en-US" sz="1600" dirty="0" smtClean="0"/>
                        <a:t>分隔符號 </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分隔符號可以用任何字元，預設是</a:t>
                      </a:r>
                      <a:r>
                        <a:rPr lang="en-US" altLang="zh-TW" sz="1600" dirty="0" smtClean="0"/>
                        <a:t>TAB</a:t>
                      </a:r>
                      <a:r>
                        <a:rPr lang="zh-TW" altLang="en-US" sz="1600" dirty="0" smtClean="0"/>
                        <a:t>符號。</a:t>
                      </a:r>
                      <a:endParaRPr lang="en-US" altLang="zh-TW" sz="1600"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但若分隔符號為空白時，則可用單引號包起來，例如 </a:t>
                      </a:r>
                      <a:r>
                        <a:rPr lang="en-US" altLang="zh-TW" sz="1600" dirty="0" smtClean="0"/>
                        <a:t>-d</a:t>
                      </a:r>
                      <a:r>
                        <a:rPr lang="zh-TW" altLang="en-US" sz="1600" dirty="0" smtClean="0"/>
                        <a:t>  </a:t>
                      </a:r>
                      <a:r>
                        <a:rPr lang="en-US" altLang="zh-TW" sz="1600" dirty="0" smtClean="0"/>
                        <a:t>‘ ’</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834973216"/>
              </p:ext>
            </p:extLst>
          </p:nvPr>
        </p:nvGraphicFramePr>
        <p:xfrm>
          <a:off x="755576" y="3717032"/>
          <a:ext cx="6048672" cy="2595880"/>
        </p:xfrm>
        <a:graphic>
          <a:graphicData uri="http://schemas.openxmlformats.org/drawingml/2006/table">
            <a:tbl>
              <a:tblPr firstRow="1" bandRow="1">
                <a:tableStyleId>{69012ECD-51FC-41F1-AA8D-1B2483CD663E}</a:tableStyleId>
              </a:tblPr>
              <a:tblGrid>
                <a:gridCol w="3320343">
                  <a:extLst>
                    <a:ext uri="{9D8B030D-6E8A-4147-A177-3AD203B41FA5}">
                      <a16:colId xmlns="" xmlns:a16="http://schemas.microsoft.com/office/drawing/2014/main" val="20000"/>
                    </a:ext>
                  </a:extLst>
                </a:gridCol>
                <a:gridCol w="2728329">
                  <a:extLst>
                    <a:ext uri="{9D8B030D-6E8A-4147-A177-3AD203B41FA5}">
                      <a16:colId xmlns="" xmlns:a16="http://schemas.microsoft.com/office/drawing/2014/main" val="20001"/>
                    </a:ext>
                  </a:extLst>
                </a:gridCol>
              </a:tblGrid>
              <a:tr h="370840">
                <a:tc>
                  <a:txBody>
                    <a:bodyPr/>
                    <a:lstStyle/>
                    <a:p>
                      <a:r>
                        <a:rPr lang="zh-TW" altLang="en-US" sz="1600" dirty="0" smtClean="0"/>
                        <a:t>指令範例</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說明</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370840">
                <a:tc>
                  <a:txBody>
                    <a:bodyPr/>
                    <a:lstStyle/>
                    <a:p>
                      <a:r>
                        <a:rPr lang="en-US" altLang="zh-TW" sz="1600" dirty="0" smtClean="0"/>
                        <a:t>ls  -l  |  cut  -c  1-10</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抓取第</a:t>
                      </a:r>
                      <a:r>
                        <a:rPr lang="en-US" altLang="zh-TW" sz="1600" dirty="0" smtClean="0"/>
                        <a:t>1</a:t>
                      </a:r>
                      <a:r>
                        <a:rPr lang="zh-TW" altLang="en-US" sz="1600" dirty="0" smtClean="0"/>
                        <a:t>至第</a:t>
                      </a:r>
                      <a:r>
                        <a:rPr lang="en-US" altLang="zh-TW" sz="1600" dirty="0" smtClean="0"/>
                        <a:t>10</a:t>
                      </a:r>
                      <a:r>
                        <a:rPr lang="zh-TW" altLang="en-US" sz="1600" dirty="0" smtClean="0"/>
                        <a:t>個字元</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370840">
                <a:tc>
                  <a:txBody>
                    <a:bodyPr/>
                    <a:lstStyle/>
                    <a:p>
                      <a:r>
                        <a:rPr lang="en-US" altLang="zh-TW" sz="1600" dirty="0" smtClean="0"/>
                        <a:t>ls  -l  |  cut  -d  ‘</a:t>
                      </a:r>
                      <a:r>
                        <a:rPr lang="zh-TW" altLang="en-US" sz="1600" dirty="0" smtClean="0"/>
                        <a:t>空白鍵</a:t>
                      </a:r>
                      <a:r>
                        <a:rPr lang="en-US" altLang="zh-TW" sz="1600" dirty="0" smtClean="0"/>
                        <a:t>’  -f  3</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以空白分隔，抓取第</a:t>
                      </a:r>
                      <a:r>
                        <a:rPr lang="en-US" altLang="zh-TW" sz="1600" dirty="0" smtClean="0"/>
                        <a:t>3</a:t>
                      </a:r>
                      <a:r>
                        <a:rPr lang="zh-TW" altLang="en-US" sz="1600" dirty="0" smtClean="0"/>
                        <a:t>欄</a:t>
                      </a:r>
                      <a:endParaRPr lang="en-US" altLang="zh-TW" sz="16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370840">
                <a:tc>
                  <a:txBody>
                    <a:bodyPr/>
                    <a:lstStyle/>
                    <a:p>
                      <a:r>
                        <a:rPr lang="en-US" altLang="zh-TW" sz="1600" dirty="0" smtClean="0"/>
                        <a:t>echo  $PATH  |  cut  -d  :  -f  2</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以</a:t>
                      </a:r>
                      <a:r>
                        <a:rPr lang="en-US" altLang="zh-TW" sz="1600" dirty="0" smtClean="0"/>
                        <a:t>:</a:t>
                      </a:r>
                      <a:r>
                        <a:rPr lang="zh-TW" altLang="en-US" sz="1600" dirty="0" smtClean="0"/>
                        <a:t>為分隔，抓取第</a:t>
                      </a:r>
                      <a:r>
                        <a:rPr lang="en-US" altLang="zh-TW" sz="1600" dirty="0" smtClean="0"/>
                        <a:t>2</a:t>
                      </a:r>
                      <a:r>
                        <a:rPr lang="zh-TW" altLang="en-US" sz="1600" dirty="0" smtClean="0"/>
                        <a:t>欄</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370840">
                <a:tc>
                  <a:txBody>
                    <a:bodyPr/>
                    <a:lstStyle/>
                    <a:p>
                      <a:r>
                        <a:rPr lang="en-US" altLang="zh-TW" sz="1600" dirty="0" smtClean="0"/>
                        <a:t>cut  -d  :  -f  5  /</a:t>
                      </a:r>
                      <a:r>
                        <a:rPr lang="en-US" altLang="zh-TW" sz="1600" dirty="0" err="1" smtClean="0"/>
                        <a:t>etc</a:t>
                      </a:r>
                      <a:r>
                        <a:rPr lang="en-US" altLang="zh-TW" sz="1600" dirty="0" smtClean="0"/>
                        <a:t>/</a:t>
                      </a:r>
                      <a:r>
                        <a:rPr lang="en-US" altLang="zh-TW" sz="1600" dirty="0" err="1" smtClean="0"/>
                        <a:t>passwd</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抓取檔案第</a:t>
                      </a:r>
                      <a:r>
                        <a:rPr lang="en-US" altLang="zh-TW" sz="1600" dirty="0" smtClean="0"/>
                        <a:t>5</a:t>
                      </a:r>
                      <a:r>
                        <a:rPr lang="zh-TW" altLang="en-US" sz="1600" dirty="0" smtClean="0"/>
                        <a:t>欄</a:t>
                      </a:r>
                      <a:endParaRPr lang="en-US" altLang="zh-TW" sz="16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r h="370840">
                <a:tc>
                  <a:txBody>
                    <a:bodyPr/>
                    <a:lstStyle/>
                    <a:p>
                      <a:r>
                        <a:rPr lang="en-US" altLang="zh-TW" sz="1600" dirty="0" smtClean="0"/>
                        <a:t>cut  -d  :  -f  1,3  /</a:t>
                      </a:r>
                      <a:r>
                        <a:rPr lang="en-US" altLang="zh-TW" sz="1600" dirty="0" err="1" smtClean="0"/>
                        <a:t>etc</a:t>
                      </a:r>
                      <a:r>
                        <a:rPr lang="en-US" altLang="zh-TW" sz="1600" dirty="0" smtClean="0"/>
                        <a:t>/</a:t>
                      </a:r>
                      <a:r>
                        <a:rPr lang="en-US" altLang="zh-TW" sz="1600" dirty="0" err="1" smtClean="0"/>
                        <a:t>passwd</a:t>
                      </a:r>
                      <a:r>
                        <a:rPr lang="en-US" altLang="zh-TW" sz="1600" dirty="0" smtClean="0"/>
                        <a:t> </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抓取檔案第</a:t>
                      </a:r>
                      <a:r>
                        <a:rPr lang="en-US" altLang="zh-TW" sz="1600" dirty="0" smtClean="0"/>
                        <a:t>1</a:t>
                      </a:r>
                      <a:r>
                        <a:rPr lang="zh-TW" altLang="en-US" sz="1600" dirty="0" smtClean="0"/>
                        <a:t>欄及第</a:t>
                      </a:r>
                      <a:r>
                        <a:rPr lang="en-US" altLang="zh-TW" sz="1600" dirty="0" smtClean="0"/>
                        <a:t>3</a:t>
                      </a:r>
                      <a:r>
                        <a:rPr lang="zh-TW" altLang="en-US" sz="1600" dirty="0" smtClean="0"/>
                        <a:t>欄</a:t>
                      </a:r>
                      <a:endParaRPr lang="en-US" altLang="zh-TW" sz="16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5"/>
                  </a:ext>
                </a:extLst>
              </a:tr>
              <a:tr h="370840">
                <a:tc>
                  <a:txBody>
                    <a:bodyPr/>
                    <a:lstStyle/>
                    <a:p>
                      <a:r>
                        <a:rPr lang="en-US" altLang="zh-TW" sz="1600" dirty="0" smtClean="0"/>
                        <a:t>cut  -d  :  -f  2-4  /</a:t>
                      </a:r>
                      <a:r>
                        <a:rPr lang="en-US" altLang="zh-TW" sz="1600" dirty="0" err="1" smtClean="0"/>
                        <a:t>etc</a:t>
                      </a:r>
                      <a:r>
                        <a:rPr lang="en-US" altLang="zh-TW" sz="1600" dirty="0" smtClean="0"/>
                        <a:t>/</a:t>
                      </a:r>
                      <a:r>
                        <a:rPr lang="en-US" altLang="zh-TW" sz="1600" dirty="0" err="1" smtClean="0"/>
                        <a:t>passwd</a:t>
                      </a:r>
                      <a:r>
                        <a:rPr lang="en-US" altLang="zh-TW" sz="1600" dirty="0" smtClean="0"/>
                        <a:t> </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抓取檔案第</a:t>
                      </a:r>
                      <a:r>
                        <a:rPr lang="en-US" altLang="zh-TW" sz="1600" dirty="0" smtClean="0"/>
                        <a:t>2,3,4</a:t>
                      </a:r>
                      <a:r>
                        <a:rPr lang="zh-TW" altLang="en-US" sz="1600" dirty="0" smtClean="0"/>
                        <a:t>欄</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36377118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於虛擬主機上安裝</a:t>
            </a:r>
            <a:r>
              <a:rPr lang="en-US" altLang="zh-TW" smtClean="0"/>
              <a:t>CentOS7</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9</a:t>
            </a:fld>
            <a:endParaRPr lang="zh-TW" altLang="en-US"/>
          </a:p>
        </p:txBody>
      </p:sp>
      <p:sp>
        <p:nvSpPr>
          <p:cNvPr id="7" name="內容版面配置區 6"/>
          <p:cNvSpPr>
            <a:spLocks noGrp="1"/>
          </p:cNvSpPr>
          <p:nvPr>
            <p:ph sz="quarter" idx="1"/>
          </p:nvPr>
        </p:nvSpPr>
        <p:spPr/>
        <p:txBody>
          <a:bodyPr/>
          <a:lstStyle/>
          <a:p>
            <a:endParaRPr lang="zh-TW" altLang="en-US" dirty="0"/>
          </a:p>
        </p:txBody>
      </p:sp>
      <p:sp>
        <p:nvSpPr>
          <p:cNvPr id="8" name="矩形 7"/>
          <p:cNvSpPr/>
          <p:nvPr/>
        </p:nvSpPr>
        <p:spPr>
          <a:xfrm>
            <a:off x="827584" y="1196752"/>
            <a:ext cx="4572000" cy="369332"/>
          </a:xfrm>
          <a:prstGeom prst="rect">
            <a:avLst/>
          </a:prstGeom>
        </p:spPr>
        <p:txBody>
          <a:bodyPr>
            <a:spAutoFit/>
          </a:bodyPr>
          <a:lstStyle/>
          <a:p>
            <a:endParaRPr lang="zh-TW" altLang="en-US" b="1" dirty="0">
              <a:latin typeface="微軟正黑體" panose="020B0604030504040204" pitchFamily="34" charset="-120"/>
            </a:endParaRPr>
          </a:p>
        </p:txBody>
      </p:sp>
      <p:pic>
        <p:nvPicPr>
          <p:cNvPr id="1028" name="Picture 4"/>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a:fillRect/>
          </a:stretch>
        </p:blipFill>
        <p:spPr bwMode="auto">
          <a:xfrm>
            <a:off x="971600" y="1772816"/>
            <a:ext cx="6408712" cy="4751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圓角矩形 3"/>
          <p:cNvSpPr/>
          <p:nvPr/>
        </p:nvSpPr>
        <p:spPr>
          <a:xfrm>
            <a:off x="2267744" y="3429000"/>
            <a:ext cx="4104456" cy="792088"/>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11" name="圓角矩形 10"/>
          <p:cNvSpPr/>
          <p:nvPr/>
        </p:nvSpPr>
        <p:spPr>
          <a:xfrm>
            <a:off x="2267744" y="4221088"/>
            <a:ext cx="2160240" cy="1152128"/>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9" name="矩形圖說文字 8"/>
          <p:cNvSpPr/>
          <p:nvPr/>
        </p:nvSpPr>
        <p:spPr>
          <a:xfrm>
            <a:off x="6804248" y="2433464"/>
            <a:ext cx="1584176" cy="1008112"/>
          </a:xfrm>
          <a:prstGeom prst="wedgeRectCallout">
            <a:avLst>
              <a:gd name="adj1" fmla="val -80666"/>
              <a:gd name="adj2" fmla="val 525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t>注意要設定為</a:t>
            </a:r>
            <a:endParaRPr lang="en-US" altLang="zh-TW" dirty="0"/>
          </a:p>
          <a:p>
            <a:r>
              <a:rPr lang="en-US" altLang="zh-TW" dirty="0"/>
              <a:t>GNOME</a:t>
            </a:r>
            <a:r>
              <a:rPr lang="zh-TW" altLang="en-US" dirty="0"/>
              <a:t>桌面</a:t>
            </a:r>
            <a:r>
              <a:rPr lang="zh-TW" altLang="en-US" dirty="0" smtClean="0"/>
              <a:t>環境</a:t>
            </a:r>
            <a:endParaRPr lang="zh-TW" altLang="en-US" dirty="0"/>
          </a:p>
        </p:txBody>
      </p:sp>
    </p:spTree>
    <p:extLst>
      <p:ext uri="{BB962C8B-B14F-4D97-AF65-F5344CB8AC3E}">
        <p14:creationId xmlns:p14="http://schemas.microsoft.com/office/powerpoint/2010/main" val="51151368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awk</a:t>
            </a:r>
            <a:r>
              <a:rPr lang="zh-TW" altLang="en-US" dirty="0" smtClean="0"/>
              <a:t>文字</a:t>
            </a:r>
            <a:r>
              <a:rPr lang="zh-TW" altLang="en-US" dirty="0"/>
              <a:t>處理工具</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90</a:t>
            </a:fld>
            <a:endParaRPr lang="zh-TW" altLang="en-US"/>
          </a:p>
        </p:txBody>
      </p:sp>
      <p:sp>
        <p:nvSpPr>
          <p:cNvPr id="4" name="內容版面配置區 3"/>
          <p:cNvSpPr>
            <a:spLocks noGrp="1"/>
          </p:cNvSpPr>
          <p:nvPr>
            <p:ph sz="quarter" idx="1"/>
          </p:nvPr>
        </p:nvSpPr>
        <p:spPr/>
        <p:txBody>
          <a:bodyPr>
            <a:normAutofit/>
          </a:bodyPr>
          <a:lstStyle/>
          <a:p>
            <a:r>
              <a:rPr lang="en-US" altLang="zh-TW" dirty="0" err="1" smtClean="0"/>
              <a:t>awk</a:t>
            </a:r>
            <a:r>
              <a:rPr lang="en-US" altLang="zh-TW" dirty="0" smtClean="0"/>
              <a:t> ‘</a:t>
            </a:r>
            <a:r>
              <a:rPr lang="zh-TW" altLang="en-US" dirty="0" smtClean="0"/>
              <a:t>條件類型</a:t>
            </a:r>
            <a:r>
              <a:rPr lang="en-US" altLang="zh-TW" dirty="0" smtClean="0"/>
              <a:t>1{</a:t>
            </a:r>
            <a:r>
              <a:rPr lang="zh-TW" altLang="en-US" dirty="0" smtClean="0"/>
              <a:t>動作</a:t>
            </a:r>
            <a:r>
              <a:rPr lang="en-US" altLang="zh-TW" dirty="0" smtClean="0"/>
              <a:t>1} ...’ </a:t>
            </a:r>
            <a:r>
              <a:rPr lang="zh-TW" altLang="en-US" dirty="0" smtClean="0"/>
              <a:t> 檔案路徑</a:t>
            </a:r>
            <a:endParaRPr lang="en-US" altLang="zh-TW" dirty="0" smtClean="0"/>
          </a:p>
          <a:p>
            <a:pPr lvl="1"/>
            <a:r>
              <a:rPr lang="zh-TW" altLang="en-US" dirty="0" smtClean="0"/>
              <a:t>用來處理每</a:t>
            </a:r>
            <a:r>
              <a:rPr lang="zh-TW" altLang="en-US" dirty="0"/>
              <a:t>一行的欄位內的</a:t>
            </a:r>
            <a:r>
              <a:rPr lang="zh-TW" altLang="en-US" dirty="0" smtClean="0"/>
              <a:t>資料，動作以</a:t>
            </a:r>
            <a:r>
              <a:rPr lang="zh-TW" altLang="en-US" u="sng" dirty="0" smtClean="0"/>
              <a:t>單引號</a:t>
            </a:r>
            <a:r>
              <a:rPr lang="zh-TW" altLang="en-US" dirty="0"/>
              <a:t>括</a:t>
            </a:r>
            <a:r>
              <a:rPr lang="zh-TW" altLang="en-US" dirty="0" smtClean="0"/>
              <a:t>住</a:t>
            </a:r>
            <a:endParaRPr lang="en-US" altLang="zh-TW" dirty="0" smtClean="0"/>
          </a:p>
          <a:p>
            <a:pPr lvl="1"/>
            <a:r>
              <a:rPr lang="zh-TW" altLang="en-US" dirty="0"/>
              <a:t>可</a:t>
            </a:r>
            <a:r>
              <a:rPr lang="zh-TW" altLang="en-US" dirty="0" smtClean="0"/>
              <a:t>使用</a:t>
            </a:r>
            <a:r>
              <a:rPr lang="en-US" altLang="zh-TW" dirty="0" smtClean="0"/>
              <a:t>&gt;</a:t>
            </a:r>
            <a:r>
              <a:rPr lang="zh-TW" altLang="en-US" dirty="0" smtClean="0"/>
              <a:t>、</a:t>
            </a:r>
            <a:r>
              <a:rPr lang="en-US" altLang="zh-TW" dirty="0" smtClean="0"/>
              <a:t>&gt;=</a:t>
            </a:r>
            <a:r>
              <a:rPr lang="zh-TW" altLang="en-US" dirty="0" smtClean="0"/>
              <a:t>、</a:t>
            </a:r>
            <a:r>
              <a:rPr lang="en-US" altLang="zh-TW" dirty="0" smtClean="0"/>
              <a:t>&lt;</a:t>
            </a:r>
            <a:r>
              <a:rPr lang="zh-TW" altLang="en-US" dirty="0" smtClean="0"/>
              <a:t>、</a:t>
            </a:r>
            <a:r>
              <a:rPr lang="en-US" altLang="zh-TW" dirty="0" smtClean="0"/>
              <a:t>&lt;=</a:t>
            </a:r>
            <a:r>
              <a:rPr lang="zh-TW" altLang="en-US" dirty="0" smtClean="0"/>
              <a:t>、</a:t>
            </a:r>
            <a:r>
              <a:rPr lang="en-US" altLang="zh-TW" dirty="0" smtClean="0"/>
              <a:t>==</a:t>
            </a:r>
            <a:r>
              <a:rPr lang="zh-TW" altLang="en-US" dirty="0" smtClean="0"/>
              <a:t>、</a:t>
            </a:r>
            <a:r>
              <a:rPr lang="en-US" altLang="zh-TW" dirty="0" smtClean="0"/>
              <a:t>!=</a:t>
            </a:r>
            <a:r>
              <a:rPr lang="zh-TW" altLang="en-US" dirty="0" smtClean="0"/>
              <a:t>等邏輯條件判斷</a:t>
            </a:r>
            <a:endParaRPr lang="en-US" altLang="zh-TW" dirty="0" smtClean="0"/>
          </a:p>
          <a:p>
            <a:pPr lvl="1"/>
            <a:r>
              <a:rPr lang="zh-TW" altLang="en-US" dirty="0"/>
              <a:t>常</a:t>
            </a:r>
            <a:r>
              <a:rPr lang="zh-TW" altLang="en-US" dirty="0" smtClean="0"/>
              <a:t>與</a:t>
            </a:r>
            <a:r>
              <a:rPr lang="en-US" altLang="zh-TW" dirty="0" smtClean="0"/>
              <a:t>print</a:t>
            </a:r>
            <a:r>
              <a:rPr lang="zh-TW" altLang="en-US" dirty="0" smtClean="0"/>
              <a:t> 指令搭配</a:t>
            </a:r>
            <a:r>
              <a:rPr lang="zh-TW" altLang="en-US" dirty="0" smtClean="0"/>
              <a:t>使用</a:t>
            </a:r>
            <a:endParaRPr lang="en-US" altLang="zh-TW" dirty="0" smtClean="0"/>
          </a:p>
          <a:p>
            <a:pPr marL="274320" lvl="1" indent="0">
              <a:buNone/>
            </a:pPr>
            <a:r>
              <a:rPr lang="zh-TW" altLang="en-US" dirty="0" smtClean="0"/>
              <a:t>  ，以</a:t>
            </a:r>
            <a:r>
              <a:rPr lang="zh-TW" altLang="en-US" dirty="0" smtClean="0"/>
              <a:t>格式化呈現</a:t>
            </a:r>
            <a:r>
              <a:rPr lang="zh-TW" altLang="en-US" dirty="0" smtClean="0"/>
              <a:t>結果</a:t>
            </a:r>
            <a:endParaRPr lang="en-US" altLang="zh-TW" dirty="0"/>
          </a:p>
          <a:p>
            <a:pPr lvl="1"/>
            <a:endParaRPr lang="en-US" altLang="zh-TW" dirty="0" smtClean="0"/>
          </a:p>
          <a:p>
            <a:pPr lvl="1"/>
            <a:endParaRPr lang="en-US" altLang="zh-TW" dirty="0"/>
          </a:p>
          <a:p>
            <a:pPr lvl="1"/>
            <a:endParaRPr lang="en-US" altLang="zh-TW" dirty="0" smtClean="0"/>
          </a:p>
          <a:p>
            <a:pPr lvl="1"/>
            <a:endParaRPr lang="en-US" altLang="zh-TW" dirty="0"/>
          </a:p>
          <a:p>
            <a:pPr lvl="1"/>
            <a:r>
              <a:rPr lang="en-US" altLang="zh-TW" dirty="0" err="1" smtClean="0"/>
              <a:t>awk</a:t>
            </a:r>
            <a:r>
              <a:rPr lang="zh-TW" altLang="en-US" dirty="0" smtClean="0"/>
              <a:t>內建變數</a:t>
            </a:r>
            <a:endParaRPr lang="en-US" altLang="zh-TW" dirty="0" smtClean="0"/>
          </a:p>
        </p:txBody>
      </p:sp>
      <p:graphicFrame>
        <p:nvGraphicFramePr>
          <p:cNvPr id="8" name="表格 7"/>
          <p:cNvGraphicFramePr>
            <a:graphicFrameLocks noGrp="1"/>
          </p:cNvGraphicFramePr>
          <p:nvPr>
            <p:extLst>
              <p:ext uri="{D42A27DB-BD31-4B8C-83A1-F6EECF244321}">
                <p14:modId xmlns:p14="http://schemas.microsoft.com/office/powerpoint/2010/main" val="1081918342"/>
              </p:ext>
            </p:extLst>
          </p:nvPr>
        </p:nvGraphicFramePr>
        <p:xfrm>
          <a:off x="3407380" y="4869160"/>
          <a:ext cx="3324860" cy="1341120"/>
        </p:xfrm>
        <a:graphic>
          <a:graphicData uri="http://schemas.openxmlformats.org/drawingml/2006/table">
            <a:tbl>
              <a:tblPr firstRow="1" bandRow="1">
                <a:tableStyleId>{69012ECD-51FC-41F1-AA8D-1B2483CD663E}</a:tableStyleId>
              </a:tblPr>
              <a:tblGrid>
                <a:gridCol w="646430"/>
                <a:gridCol w="2678430"/>
              </a:tblGrid>
              <a:tr h="209340">
                <a:tc>
                  <a:txBody>
                    <a:bodyPr/>
                    <a:lstStyle/>
                    <a:p>
                      <a:r>
                        <a:rPr lang="zh-TW" altLang="en-US" sz="1600" dirty="0" smtClean="0"/>
                        <a:t>變數</a:t>
                      </a:r>
                      <a:endParaRPr lang="zh-TW" altLang="en-US" sz="1600" dirty="0"/>
                    </a:p>
                  </a:txBody>
                  <a:tcPr/>
                </a:tc>
                <a:tc>
                  <a:txBody>
                    <a:bodyPr/>
                    <a:lstStyle/>
                    <a:p>
                      <a:r>
                        <a:rPr lang="zh-TW" altLang="en-US" sz="1600" dirty="0" smtClean="0"/>
                        <a:t>意義</a:t>
                      </a:r>
                      <a:endParaRPr lang="zh-TW" altLang="en-US" sz="1600" dirty="0"/>
                    </a:p>
                  </a:txBody>
                  <a:tcPr/>
                </a:tc>
              </a:tr>
              <a:tr h="194250">
                <a:tc>
                  <a:txBody>
                    <a:bodyPr/>
                    <a:lstStyle/>
                    <a:p>
                      <a:r>
                        <a:rPr lang="en-US" altLang="zh-TW" sz="1600" dirty="0" smtClean="0"/>
                        <a:t>NF</a:t>
                      </a:r>
                      <a:endParaRPr lang="zh-TW" altLang="en-US" sz="1600" dirty="0"/>
                    </a:p>
                  </a:txBody>
                  <a:tcPr/>
                </a:tc>
                <a:tc>
                  <a:txBody>
                    <a:bodyPr/>
                    <a:lstStyle/>
                    <a:p>
                      <a:r>
                        <a:rPr lang="zh-TW" altLang="en-US" sz="1600" dirty="0" smtClean="0"/>
                        <a:t>每一行的欄位總數</a:t>
                      </a:r>
                      <a:endParaRPr lang="zh-TW" altLang="en-US" sz="1600" dirty="0"/>
                    </a:p>
                  </a:txBody>
                  <a:tcPr/>
                </a:tc>
              </a:tr>
              <a:tr h="194250">
                <a:tc>
                  <a:txBody>
                    <a:bodyPr/>
                    <a:lstStyle/>
                    <a:p>
                      <a:r>
                        <a:rPr lang="en-US" altLang="zh-TW" sz="1600" dirty="0" smtClean="0"/>
                        <a:t>NR</a:t>
                      </a:r>
                      <a:endParaRPr lang="zh-TW" altLang="en-US" sz="1600" dirty="0"/>
                    </a:p>
                  </a:txBody>
                  <a:tcPr/>
                </a:tc>
                <a:tc>
                  <a:txBody>
                    <a:bodyPr/>
                    <a:lstStyle/>
                    <a:p>
                      <a:r>
                        <a:rPr lang="zh-TW" altLang="en-US" sz="1600" dirty="0" smtClean="0"/>
                        <a:t>目前正處理第幾行</a:t>
                      </a:r>
                      <a:endParaRPr lang="zh-TW" altLang="en-US" sz="1600" dirty="0"/>
                    </a:p>
                  </a:txBody>
                  <a:tcPr/>
                </a:tc>
              </a:tr>
              <a:tr h="194250">
                <a:tc>
                  <a:txBody>
                    <a:bodyPr/>
                    <a:lstStyle/>
                    <a:p>
                      <a:r>
                        <a:rPr lang="en-US" altLang="zh-TW" sz="1600" dirty="0" smtClean="0"/>
                        <a:t>FS</a:t>
                      </a:r>
                      <a:endParaRPr lang="zh-TW" altLang="en-US" sz="1600" dirty="0"/>
                    </a:p>
                  </a:txBody>
                  <a:tcPr/>
                </a:tc>
                <a:tc>
                  <a:txBody>
                    <a:bodyPr/>
                    <a:lstStyle/>
                    <a:p>
                      <a:r>
                        <a:rPr kumimoji="0" lang="zh-TW" altLang="en-US" sz="1600" kern="1200" dirty="0" smtClean="0">
                          <a:effectLst/>
                        </a:rPr>
                        <a:t>定義分隔符號，預設空白鍵</a:t>
                      </a:r>
                      <a:endParaRPr lang="zh-TW" altLang="en-US" sz="1600" dirty="0"/>
                    </a:p>
                  </a:txBody>
                  <a:tcP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2760758461"/>
              </p:ext>
            </p:extLst>
          </p:nvPr>
        </p:nvGraphicFramePr>
        <p:xfrm>
          <a:off x="4499992" y="2708920"/>
          <a:ext cx="3437573" cy="1676400"/>
        </p:xfrm>
        <a:graphic>
          <a:graphicData uri="http://schemas.openxmlformats.org/drawingml/2006/table">
            <a:tbl>
              <a:tblPr firstRow="1" bandRow="1">
                <a:tableStyleId>{69012ECD-51FC-41F1-AA8D-1B2483CD663E}</a:tableStyleId>
              </a:tblPr>
              <a:tblGrid>
                <a:gridCol w="646430"/>
                <a:gridCol w="2791143"/>
              </a:tblGrid>
              <a:tr h="288032">
                <a:tc>
                  <a:txBody>
                    <a:bodyPr/>
                    <a:lstStyle/>
                    <a:p>
                      <a:r>
                        <a:rPr lang="zh-TW" altLang="en-US" sz="1600" dirty="0" smtClean="0"/>
                        <a:t>變數</a:t>
                      </a:r>
                      <a:endParaRPr lang="zh-TW" altLang="en-US" sz="1600" dirty="0"/>
                    </a:p>
                  </a:txBody>
                  <a:tcPr/>
                </a:tc>
                <a:tc>
                  <a:txBody>
                    <a:bodyPr/>
                    <a:lstStyle/>
                    <a:p>
                      <a:r>
                        <a:rPr lang="zh-TW" altLang="en-US" sz="1600" dirty="0" smtClean="0"/>
                        <a:t>代表意義</a:t>
                      </a:r>
                      <a:endParaRPr lang="zh-TW" altLang="en-US" sz="1600" dirty="0"/>
                    </a:p>
                  </a:txBody>
                  <a:tcPr/>
                </a:tc>
              </a:tr>
              <a:tr h="288032">
                <a:tc>
                  <a:txBody>
                    <a:bodyPr/>
                    <a:lstStyle/>
                    <a:p>
                      <a:r>
                        <a:rPr lang="en-US" altLang="zh-TW" sz="1600" dirty="0" smtClean="0"/>
                        <a:t>$0</a:t>
                      </a:r>
                      <a:endParaRPr lang="zh-TW" altLang="en-US" sz="1600" dirty="0"/>
                    </a:p>
                  </a:txBody>
                  <a:tcPr/>
                </a:tc>
                <a:tc>
                  <a:txBody>
                    <a:bodyPr/>
                    <a:lstStyle/>
                    <a:p>
                      <a:r>
                        <a:rPr lang="zh-TW" altLang="en-US" sz="1600" dirty="0" smtClean="0"/>
                        <a:t>該行全部內容</a:t>
                      </a:r>
                      <a:endParaRPr lang="zh-TW" altLang="en-US" sz="1600" dirty="0"/>
                    </a:p>
                  </a:txBody>
                  <a:tcPr/>
                </a:tc>
              </a:tr>
              <a:tr h="288032">
                <a:tc>
                  <a:txBody>
                    <a:bodyPr/>
                    <a:lstStyle/>
                    <a:p>
                      <a:r>
                        <a:rPr lang="en-US" altLang="zh-TW" sz="1600" dirty="0" smtClean="0"/>
                        <a:t>$1</a:t>
                      </a:r>
                      <a:endParaRPr lang="zh-TW" altLang="en-US" sz="1600" dirty="0"/>
                    </a:p>
                  </a:txBody>
                  <a:tcPr/>
                </a:tc>
                <a:tc>
                  <a:txBody>
                    <a:bodyPr/>
                    <a:lstStyle/>
                    <a:p>
                      <a:r>
                        <a:rPr lang="zh-TW" altLang="en-US" sz="1600" dirty="0" smtClean="0"/>
                        <a:t>該行第</a:t>
                      </a:r>
                      <a:r>
                        <a:rPr lang="en-US" altLang="zh-TW" sz="1600" dirty="0" smtClean="0"/>
                        <a:t>1</a:t>
                      </a:r>
                      <a:r>
                        <a:rPr lang="zh-TW" altLang="en-US" sz="1600" dirty="0" smtClean="0"/>
                        <a:t>欄位內容，以此類推</a:t>
                      </a:r>
                      <a:endParaRPr lang="zh-TW" altLang="en-US" sz="1600" dirty="0"/>
                    </a:p>
                  </a:txBody>
                  <a:tcPr/>
                </a:tc>
              </a:tr>
              <a:tr h="288032">
                <a:tc>
                  <a:txBody>
                    <a:bodyPr/>
                    <a:lstStyle/>
                    <a:p>
                      <a:r>
                        <a:rPr lang="en-US" altLang="zh-TW" sz="1600" dirty="0" smtClean="0"/>
                        <a:t>“\t”</a:t>
                      </a:r>
                      <a:endParaRPr lang="zh-TW" altLang="en-US" sz="1600" dirty="0"/>
                    </a:p>
                  </a:txBody>
                  <a:tcPr/>
                </a:tc>
                <a:tc>
                  <a:txBody>
                    <a:bodyPr/>
                    <a:lstStyle/>
                    <a:p>
                      <a:r>
                        <a:rPr lang="en-US" altLang="zh-TW" sz="1600" dirty="0" smtClean="0"/>
                        <a:t>tab</a:t>
                      </a:r>
                      <a:r>
                        <a:rPr lang="zh-TW" altLang="en-US" sz="1600" dirty="0" smtClean="0"/>
                        <a:t>符號</a:t>
                      </a:r>
                      <a:endParaRPr lang="zh-TW" altLang="en-US" sz="1600" dirty="0"/>
                    </a:p>
                  </a:txBody>
                  <a:tcPr/>
                </a:tc>
              </a:tr>
              <a:tr h="288032">
                <a:tc>
                  <a:txBody>
                    <a:bodyPr/>
                    <a:lstStyle/>
                    <a:p>
                      <a:r>
                        <a:rPr lang="en-US" altLang="zh-TW" sz="1600" dirty="0" smtClean="0"/>
                        <a:t>”\n”</a:t>
                      </a:r>
                      <a:endParaRPr lang="zh-TW" altLang="en-US" sz="1600" dirty="0"/>
                    </a:p>
                  </a:txBody>
                  <a:tcPr/>
                </a:tc>
                <a:tc>
                  <a:txBody>
                    <a:bodyPr/>
                    <a:lstStyle/>
                    <a:p>
                      <a:r>
                        <a:rPr lang="zh-TW" altLang="en-US" sz="1600" dirty="0" smtClean="0"/>
                        <a:t>換行符號</a:t>
                      </a:r>
                      <a:endParaRPr lang="zh-TW" altLang="en-US" sz="1600" dirty="0"/>
                    </a:p>
                  </a:txBody>
                  <a:tcPr/>
                </a:tc>
              </a:tr>
            </a:tbl>
          </a:graphicData>
        </a:graphic>
      </p:graphicFrame>
    </p:spTree>
    <p:extLst>
      <p:ext uri="{BB962C8B-B14F-4D97-AF65-F5344CB8AC3E}">
        <p14:creationId xmlns:p14="http://schemas.microsoft.com/office/powerpoint/2010/main" val="395615705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awk</a:t>
            </a:r>
            <a:r>
              <a:rPr lang="zh-TW" altLang="en-US" smtClean="0"/>
              <a:t>範例</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91</a:t>
            </a:fld>
            <a:endParaRPr lang="zh-TW" altLang="en-US"/>
          </a:p>
        </p:txBody>
      </p:sp>
      <p:sp>
        <p:nvSpPr>
          <p:cNvPr id="4" name="內容版面配置區 3"/>
          <p:cNvSpPr>
            <a:spLocks noGrp="1"/>
          </p:cNvSpPr>
          <p:nvPr>
            <p:ph sz="quarter" idx="1"/>
          </p:nvPr>
        </p:nvSpPr>
        <p:spPr/>
        <p:txBody>
          <a:bodyPr>
            <a:normAutofit/>
          </a:bodyPr>
          <a:lstStyle/>
          <a:p>
            <a:r>
              <a:rPr lang="en-US" altLang="zh-TW" sz="2400" dirty="0" smtClean="0"/>
              <a:t>ls -l | </a:t>
            </a:r>
            <a:r>
              <a:rPr lang="en-US" altLang="zh-TW" sz="2400" dirty="0" err="1" smtClean="0"/>
              <a:t>awk</a:t>
            </a:r>
            <a:r>
              <a:rPr lang="en-US" altLang="zh-TW" sz="2400" dirty="0" smtClean="0"/>
              <a:t> ‘{print $1 “\t” $3 }’</a:t>
            </a:r>
          </a:p>
          <a:p>
            <a:pPr lvl="1"/>
            <a:r>
              <a:rPr lang="zh-TW" altLang="en-US" sz="2000" dirty="0" smtClean="0"/>
              <a:t>印出第</a:t>
            </a:r>
            <a:r>
              <a:rPr lang="en-US" altLang="zh-TW" sz="2000" dirty="0" smtClean="0"/>
              <a:t>1</a:t>
            </a:r>
            <a:r>
              <a:rPr lang="zh-TW" altLang="en-US" sz="2000" dirty="0" smtClean="0"/>
              <a:t>欄及第</a:t>
            </a:r>
            <a:r>
              <a:rPr lang="en-US" altLang="zh-TW" sz="2000" dirty="0" smtClean="0"/>
              <a:t>3</a:t>
            </a:r>
            <a:r>
              <a:rPr lang="zh-TW" altLang="en-US" sz="2000" dirty="0" smtClean="0"/>
              <a:t>欄，中間以</a:t>
            </a:r>
            <a:r>
              <a:rPr lang="en-US" altLang="zh-TW" sz="2000" dirty="0" smtClean="0"/>
              <a:t>tab</a:t>
            </a:r>
            <a:r>
              <a:rPr lang="zh-TW" altLang="en-US" sz="2000" dirty="0" smtClean="0"/>
              <a:t>間隔</a:t>
            </a:r>
            <a:endParaRPr lang="en-US" altLang="zh-TW" sz="2000" dirty="0" smtClean="0"/>
          </a:p>
          <a:p>
            <a:endParaRPr lang="en-US" altLang="zh-TW" sz="2400" dirty="0" smtClean="0"/>
          </a:p>
          <a:p>
            <a:endParaRPr lang="en-US" altLang="zh-TW" sz="2400" dirty="0"/>
          </a:p>
          <a:p>
            <a:endParaRPr lang="en-US" altLang="zh-TW" sz="2400" dirty="0" smtClean="0"/>
          </a:p>
          <a:p>
            <a:r>
              <a:rPr lang="en-US" altLang="zh-TW" sz="2400" dirty="0" smtClean="0"/>
              <a:t>cat /</a:t>
            </a:r>
            <a:r>
              <a:rPr lang="en-US" altLang="zh-TW" sz="2400" dirty="0" err="1" smtClean="0"/>
              <a:t>etc</a:t>
            </a:r>
            <a:r>
              <a:rPr lang="en-US" altLang="zh-TW" sz="2400" dirty="0" smtClean="0"/>
              <a:t>/</a:t>
            </a:r>
            <a:r>
              <a:rPr lang="en-US" altLang="zh-TW" sz="2400" dirty="0" err="1" smtClean="0"/>
              <a:t>passwd</a:t>
            </a:r>
            <a:r>
              <a:rPr lang="en-US" altLang="zh-TW" sz="2400" dirty="0" smtClean="0"/>
              <a:t> | </a:t>
            </a:r>
            <a:r>
              <a:rPr lang="en-US" altLang="zh-TW" sz="2400" dirty="0" err="1" smtClean="0"/>
              <a:t>awk</a:t>
            </a:r>
            <a:r>
              <a:rPr lang="en-US" altLang="zh-TW" sz="2400" dirty="0" smtClean="0"/>
              <a:t> ‘BEGIN {FS=“:”} $3&lt;5 {print $0}’</a:t>
            </a:r>
          </a:p>
          <a:p>
            <a:pPr lvl="1"/>
            <a:r>
              <a:rPr lang="zh-TW" altLang="en-US" sz="2000" dirty="0" smtClean="0"/>
              <a:t>定義分隔符號為 </a:t>
            </a:r>
            <a:r>
              <a:rPr lang="en-US" altLang="zh-TW" sz="2000" dirty="0" smtClean="0"/>
              <a:t>:</a:t>
            </a:r>
          </a:p>
          <a:p>
            <a:pPr lvl="1"/>
            <a:r>
              <a:rPr lang="en-US" altLang="zh-TW" sz="2000" dirty="0" smtClean="0"/>
              <a:t>BEGIN</a:t>
            </a:r>
            <a:r>
              <a:rPr lang="zh-TW" altLang="en-US" sz="2000" dirty="0" smtClean="0"/>
              <a:t>表示文件第一行也套用定義</a:t>
            </a:r>
            <a:endParaRPr lang="en-US" altLang="zh-TW" sz="2000" dirty="0" smtClean="0"/>
          </a:p>
          <a:p>
            <a:pPr lvl="1"/>
            <a:r>
              <a:rPr lang="zh-TW" altLang="en-US" sz="2000" dirty="0" smtClean="0"/>
              <a:t>若第</a:t>
            </a:r>
            <a:r>
              <a:rPr lang="en-US" altLang="zh-TW" sz="2000" dirty="0" smtClean="0"/>
              <a:t>3</a:t>
            </a:r>
            <a:r>
              <a:rPr lang="zh-TW" altLang="en-US" sz="2000" dirty="0" smtClean="0"/>
              <a:t>欄值小於</a:t>
            </a:r>
            <a:r>
              <a:rPr lang="en-US" altLang="zh-TW" sz="2000" dirty="0" smtClean="0"/>
              <a:t>5</a:t>
            </a:r>
            <a:r>
              <a:rPr lang="zh-TW" altLang="en-US" sz="2000" dirty="0" smtClean="0"/>
              <a:t>，則印出整行</a:t>
            </a:r>
            <a:endParaRPr lang="zh-TW" altLang="en-US" sz="20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5157192"/>
            <a:ext cx="7494896" cy="1152128"/>
          </a:xfrm>
          <a:prstGeom prst="rect">
            <a:avLst/>
          </a:prstGeom>
          <a:ln/>
        </p:spPr>
        <p:style>
          <a:lnRef idx="2">
            <a:schemeClr val="dk1"/>
          </a:lnRef>
          <a:fillRef idx="1">
            <a:schemeClr val="lt1"/>
          </a:fillRef>
          <a:effectRef idx="0">
            <a:schemeClr val="dk1"/>
          </a:effectRef>
          <a:fontRef idx="minor">
            <a:schemeClr val="dk1"/>
          </a:fontRef>
        </p:style>
      </p:pic>
      <p:pic>
        <p:nvPicPr>
          <p:cNvPr id="18" name="圖片 17" descr="畫面剪輯"/>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592" y="2060848"/>
            <a:ext cx="4968552" cy="129545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15875120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sed</a:t>
            </a:r>
            <a:r>
              <a:rPr lang="zh-TW" altLang="en-US" dirty="0" smtClean="0"/>
              <a:t>文字處理工具</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92</a:t>
            </a:fld>
            <a:endParaRPr lang="zh-TW" altLang="en-US"/>
          </a:p>
        </p:txBody>
      </p:sp>
      <p:sp>
        <p:nvSpPr>
          <p:cNvPr id="4" name="內容版面配置區 3"/>
          <p:cNvSpPr>
            <a:spLocks noGrp="1"/>
          </p:cNvSpPr>
          <p:nvPr>
            <p:ph sz="quarter" idx="1"/>
          </p:nvPr>
        </p:nvSpPr>
        <p:spPr/>
        <p:txBody>
          <a:bodyPr/>
          <a:lstStyle/>
          <a:p>
            <a:r>
              <a:rPr lang="en-US" altLang="zh-TW" dirty="0" err="1" smtClean="0"/>
              <a:t>sed</a:t>
            </a:r>
            <a:r>
              <a:rPr lang="zh-TW" altLang="en-US" dirty="0" smtClean="0"/>
              <a:t>可進行多種文字處理，尤其適用於編輯巨大檔案</a:t>
            </a:r>
            <a:endParaRPr lang="en-US" altLang="zh-TW" dirty="0" smtClean="0"/>
          </a:p>
          <a:p>
            <a:r>
              <a:rPr lang="zh-TW" altLang="en-US" dirty="0" smtClean="0"/>
              <a:t>預設只顯示修改的結果，不會變更檔案</a:t>
            </a:r>
            <a:endParaRPr lang="en-US" altLang="zh-TW" dirty="0" smtClean="0"/>
          </a:p>
          <a:p>
            <a:pPr lvl="1"/>
            <a:r>
              <a:rPr lang="en-US" altLang="zh-TW" dirty="0" smtClean="0"/>
              <a:t>-</a:t>
            </a:r>
            <a:r>
              <a:rPr lang="en-US" altLang="zh-TW" dirty="0" err="1" smtClean="0"/>
              <a:t>i</a:t>
            </a:r>
            <a:r>
              <a:rPr lang="en-US" altLang="zh-TW" dirty="0" smtClean="0"/>
              <a:t> </a:t>
            </a:r>
            <a:r>
              <a:rPr lang="zh-TW" altLang="en-US" dirty="0" smtClean="0"/>
              <a:t> 則會直接修改檔案內容</a:t>
            </a:r>
            <a:endParaRPr lang="en-US" altLang="zh-TW" dirty="0" smtClean="0"/>
          </a:p>
          <a:p>
            <a:pPr lvl="1"/>
            <a:endParaRPr lang="en-US" altLang="zh-TW" dirty="0"/>
          </a:p>
          <a:p>
            <a:pPr lvl="1"/>
            <a:endParaRPr lang="en-US" altLang="zh-TW" dirty="0" smtClean="0"/>
          </a:p>
          <a:p>
            <a:pPr lvl="1"/>
            <a:endParaRPr lang="en-US" altLang="zh-TW" dirty="0"/>
          </a:p>
          <a:p>
            <a:pPr lvl="1"/>
            <a:endParaRPr lang="en-US" altLang="zh-TW" dirty="0" smtClean="0"/>
          </a:p>
          <a:p>
            <a:pPr lvl="1"/>
            <a:endParaRPr lang="en-US" altLang="zh-TW" dirty="0"/>
          </a:p>
          <a:p>
            <a:pPr lvl="1"/>
            <a:r>
              <a:rPr lang="zh-TW" altLang="en-US" dirty="0" smtClean="0"/>
              <a:t>範例：</a:t>
            </a:r>
            <a:endParaRPr lang="en-US" altLang="zh-TW" dirty="0" smtClean="0"/>
          </a:p>
          <a:p>
            <a:pPr lvl="2"/>
            <a:r>
              <a:rPr lang="en-US" altLang="zh-TW" dirty="0" err="1" smtClean="0"/>
              <a:t>sed</a:t>
            </a:r>
            <a:r>
              <a:rPr lang="en-US" altLang="zh-TW" dirty="0" smtClean="0"/>
              <a:t> </a:t>
            </a:r>
            <a:r>
              <a:rPr lang="zh-TW" altLang="en-US" dirty="0" smtClean="0"/>
              <a:t> </a:t>
            </a:r>
            <a:r>
              <a:rPr lang="en-US" altLang="zh-TW" dirty="0"/>
              <a:t>‘s/root/ROOT/g’  /</a:t>
            </a:r>
            <a:r>
              <a:rPr lang="en-US" altLang="zh-TW" dirty="0" err="1"/>
              <a:t>etc</a:t>
            </a:r>
            <a:r>
              <a:rPr lang="en-US" altLang="zh-TW" dirty="0"/>
              <a:t>/</a:t>
            </a:r>
            <a:r>
              <a:rPr lang="en-US" altLang="zh-TW" dirty="0" err="1"/>
              <a:t>passwd</a:t>
            </a:r>
            <a:r>
              <a:rPr lang="zh-TW" altLang="en-US" dirty="0"/>
              <a:t> </a:t>
            </a:r>
            <a:r>
              <a:rPr lang="zh-TW" altLang="en-US" dirty="0" smtClean="0"/>
              <a:t>  </a:t>
            </a:r>
            <a:r>
              <a:rPr lang="en-US" altLang="zh-TW" dirty="0" smtClean="0"/>
              <a:t>#</a:t>
            </a:r>
            <a:r>
              <a:rPr lang="zh-TW" altLang="en-US" dirty="0"/>
              <a:t>將</a:t>
            </a:r>
            <a:r>
              <a:rPr lang="en-US" altLang="zh-TW" dirty="0"/>
              <a:t>root</a:t>
            </a:r>
            <a:r>
              <a:rPr lang="zh-TW" altLang="en-US" dirty="0"/>
              <a:t>改成</a:t>
            </a:r>
            <a:r>
              <a:rPr lang="en-US" altLang="zh-TW" dirty="0"/>
              <a:t>ROOT</a:t>
            </a:r>
            <a:endParaRPr lang="zh-TW" altLang="en-US" dirty="0"/>
          </a:p>
          <a:p>
            <a:pPr lvl="2"/>
            <a:r>
              <a:rPr lang="en-US" altLang="zh-TW" dirty="0" err="1"/>
              <a:t>sed</a:t>
            </a:r>
            <a:r>
              <a:rPr lang="en-US" altLang="zh-TW" dirty="0"/>
              <a:t> </a:t>
            </a:r>
            <a:r>
              <a:rPr lang="zh-TW" altLang="en-US" dirty="0"/>
              <a:t> </a:t>
            </a:r>
            <a:r>
              <a:rPr lang="en-US" altLang="zh-TW" dirty="0"/>
              <a:t>‘s/root//g’</a:t>
            </a:r>
            <a:r>
              <a:rPr lang="zh-TW" altLang="en-US" dirty="0"/>
              <a:t>  </a:t>
            </a:r>
            <a:r>
              <a:rPr lang="en-US" altLang="zh-TW" dirty="0"/>
              <a:t>/</a:t>
            </a:r>
            <a:r>
              <a:rPr lang="en-US" altLang="zh-TW" dirty="0" err="1"/>
              <a:t>etc</a:t>
            </a:r>
            <a:r>
              <a:rPr lang="en-US" altLang="zh-TW" dirty="0"/>
              <a:t>/</a:t>
            </a:r>
            <a:r>
              <a:rPr lang="en-US" altLang="zh-TW" dirty="0" err="1"/>
              <a:t>passwd</a:t>
            </a:r>
            <a:r>
              <a:rPr lang="zh-TW" altLang="en-US" dirty="0"/>
              <a:t> </a:t>
            </a:r>
            <a:r>
              <a:rPr lang="en-US" altLang="zh-TW" dirty="0"/>
              <a:t>	</a:t>
            </a:r>
            <a:r>
              <a:rPr lang="zh-TW" altLang="en-US" dirty="0" smtClean="0"/>
              <a:t>    </a:t>
            </a:r>
            <a:r>
              <a:rPr lang="en-US" altLang="zh-TW" dirty="0" smtClean="0"/>
              <a:t>#</a:t>
            </a:r>
            <a:r>
              <a:rPr lang="zh-TW" altLang="en-US" dirty="0"/>
              <a:t>將</a:t>
            </a:r>
            <a:r>
              <a:rPr lang="en-US" altLang="zh-TW" dirty="0"/>
              <a:t>root</a:t>
            </a:r>
            <a:r>
              <a:rPr lang="zh-TW" altLang="en-US" dirty="0"/>
              <a:t>字串刪除</a:t>
            </a:r>
            <a:endParaRPr lang="en-US" altLang="zh-TW" dirty="0"/>
          </a:p>
        </p:txBody>
      </p:sp>
      <p:graphicFrame>
        <p:nvGraphicFramePr>
          <p:cNvPr id="13" name="內容版面配置區 4"/>
          <p:cNvGraphicFramePr>
            <a:graphicFrameLocks/>
          </p:cNvGraphicFramePr>
          <p:nvPr>
            <p:extLst>
              <p:ext uri="{D42A27DB-BD31-4B8C-83A1-F6EECF244321}">
                <p14:modId xmlns:p14="http://schemas.microsoft.com/office/powerpoint/2010/main" val="287686931"/>
              </p:ext>
            </p:extLst>
          </p:nvPr>
        </p:nvGraphicFramePr>
        <p:xfrm>
          <a:off x="251520" y="2852936"/>
          <a:ext cx="8712968" cy="15121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480192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8"/>
          <p:cNvSpPr>
            <a:spLocks noGrp="1"/>
          </p:cNvSpPr>
          <p:nvPr>
            <p:ph type="title"/>
          </p:nvPr>
        </p:nvSpPr>
        <p:spPr/>
        <p:txBody>
          <a:bodyPr/>
          <a:lstStyle/>
          <a:p>
            <a:r>
              <a:rPr lang="en-US" altLang="zh-TW" dirty="0" err="1"/>
              <a:t>sed</a:t>
            </a:r>
            <a:r>
              <a:rPr lang="zh-TW" altLang="en-US" dirty="0"/>
              <a:t>文字處理</a:t>
            </a:r>
            <a:r>
              <a:rPr lang="zh-TW" altLang="en-US" dirty="0" smtClean="0"/>
              <a:t>工具</a:t>
            </a:r>
            <a:r>
              <a:rPr lang="en-US" altLang="zh-TW" dirty="0" smtClean="0"/>
              <a:t>(</a:t>
            </a:r>
            <a:r>
              <a:rPr lang="zh-TW" altLang="en-US" dirty="0" smtClean="0"/>
              <a:t>續</a:t>
            </a:r>
            <a:r>
              <a:rPr lang="en-US" altLang="zh-TW" dirty="0" smtClean="0"/>
              <a:t>)</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93</a:t>
            </a:fld>
            <a:endParaRPr lang="zh-TW" altLang="en-US"/>
          </a:p>
        </p:txBody>
      </p:sp>
      <p:graphicFrame>
        <p:nvGraphicFramePr>
          <p:cNvPr id="10" name="內容版面配置區 9"/>
          <p:cNvGraphicFramePr>
            <a:graphicFrameLocks noGrp="1"/>
          </p:cNvGraphicFramePr>
          <p:nvPr>
            <p:ph sz="quarter" idx="1"/>
            <p:extLst>
              <p:ext uri="{D42A27DB-BD31-4B8C-83A1-F6EECF244321}">
                <p14:modId xmlns:p14="http://schemas.microsoft.com/office/powerpoint/2010/main" val="1956990668"/>
              </p:ext>
            </p:extLst>
          </p:nvPr>
        </p:nvGraphicFramePr>
        <p:xfrm>
          <a:off x="457200" y="1219200"/>
          <a:ext cx="8229600" cy="49377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1945728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p:txBody>
          <a:bodyPr/>
          <a:lstStyle/>
          <a:p>
            <a:r>
              <a:rPr lang="zh-TW" altLang="en-US" dirty="0" smtClean="0"/>
              <a:t>在檔案內搜尋字串</a:t>
            </a:r>
            <a:r>
              <a:rPr lang="en-US" altLang="zh-TW" dirty="0" smtClean="0"/>
              <a:t>(grep)</a:t>
            </a:r>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pPr/>
              <a:t>94</a:t>
            </a:fld>
            <a:endParaRPr lang="zh-TW" altLang="en-US"/>
          </a:p>
        </p:txBody>
      </p:sp>
      <p:sp>
        <p:nvSpPr>
          <p:cNvPr id="41988" name="Rectangle 3"/>
          <p:cNvSpPr>
            <a:spLocks noGrp="1" noChangeArrowheads="1"/>
          </p:cNvSpPr>
          <p:nvPr>
            <p:ph sz="quarter" idx="1"/>
          </p:nvPr>
        </p:nvSpPr>
        <p:spPr/>
        <p:txBody>
          <a:bodyPr/>
          <a:lstStyle/>
          <a:p>
            <a:r>
              <a:rPr lang="en-US" altLang="zh-TW" dirty="0" smtClean="0"/>
              <a:t>grep [</a:t>
            </a:r>
            <a:r>
              <a:rPr lang="zh-TW" altLang="en-US" dirty="0" smtClean="0"/>
              <a:t>選項</a:t>
            </a:r>
            <a:r>
              <a:rPr lang="en-US" altLang="zh-TW" dirty="0" smtClean="0"/>
              <a:t>] </a:t>
            </a:r>
            <a:r>
              <a:rPr lang="zh-TW" altLang="en-US" dirty="0" smtClean="0"/>
              <a:t>比對字串</a:t>
            </a:r>
            <a:r>
              <a:rPr lang="en-US" altLang="zh-TW" dirty="0" smtClean="0"/>
              <a:t> [</a:t>
            </a:r>
            <a:r>
              <a:rPr lang="zh-TW" altLang="en-US" dirty="0" smtClean="0"/>
              <a:t>檔案</a:t>
            </a:r>
            <a:r>
              <a:rPr lang="en-US" altLang="zh-TW" dirty="0" smtClean="0"/>
              <a:t>] </a:t>
            </a:r>
            <a:r>
              <a:rPr lang="en-US" altLang="zh-TW" dirty="0" smtClean="0">
                <a:solidFill>
                  <a:srgbClr val="00B050"/>
                </a:solidFill>
              </a:rPr>
              <a:t>#</a:t>
            </a:r>
            <a:r>
              <a:rPr lang="zh-TW" altLang="en-US" dirty="0" smtClean="0">
                <a:solidFill>
                  <a:srgbClr val="00B050"/>
                </a:solidFill>
              </a:rPr>
              <a:t>預設顯示字串所在整行</a:t>
            </a:r>
            <a:endParaRPr lang="en-US" altLang="zh-TW" dirty="0" smtClean="0">
              <a:solidFill>
                <a:srgbClr val="00B050"/>
              </a:solidFill>
            </a:endParaRPr>
          </a:p>
          <a:p>
            <a:pPr lvl="1"/>
            <a:endParaRPr lang="en-US" altLang="zh-TW" dirty="0" smtClean="0"/>
          </a:p>
          <a:p>
            <a:pPr lvl="2"/>
            <a:endParaRPr lang="en-US" altLang="zh-TW" dirty="0" smtClean="0"/>
          </a:p>
        </p:txBody>
      </p:sp>
      <p:graphicFrame>
        <p:nvGraphicFramePr>
          <p:cNvPr id="2" name="表格 1"/>
          <p:cNvGraphicFramePr>
            <a:graphicFrameLocks noGrp="1"/>
          </p:cNvGraphicFramePr>
          <p:nvPr>
            <p:extLst>
              <p:ext uri="{D42A27DB-BD31-4B8C-83A1-F6EECF244321}">
                <p14:modId xmlns:p14="http://schemas.microsoft.com/office/powerpoint/2010/main" val="4149644468"/>
              </p:ext>
            </p:extLst>
          </p:nvPr>
        </p:nvGraphicFramePr>
        <p:xfrm>
          <a:off x="1115616" y="1712168"/>
          <a:ext cx="6555423" cy="5029200"/>
        </p:xfrm>
        <a:graphic>
          <a:graphicData uri="http://schemas.openxmlformats.org/drawingml/2006/table">
            <a:tbl>
              <a:tblPr firstRow="1" bandRow="1">
                <a:tableStyleId>{72833802-FEF1-4C79-8D5D-14CF1EAF98D9}</a:tableStyleId>
              </a:tblPr>
              <a:tblGrid>
                <a:gridCol w="2454593">
                  <a:extLst>
                    <a:ext uri="{9D8B030D-6E8A-4147-A177-3AD203B41FA5}">
                      <a16:colId xmlns="" xmlns:a16="http://schemas.microsoft.com/office/drawing/2014/main" val="20000"/>
                    </a:ext>
                  </a:extLst>
                </a:gridCol>
                <a:gridCol w="4100830">
                  <a:extLst>
                    <a:ext uri="{9D8B030D-6E8A-4147-A177-3AD203B41FA5}">
                      <a16:colId xmlns="" xmlns:a16="http://schemas.microsoft.com/office/drawing/2014/main" val="20001"/>
                    </a:ext>
                  </a:extLst>
                </a:gridCol>
              </a:tblGrid>
              <a:tr h="246707">
                <a:tc>
                  <a:txBody>
                    <a:bodyPr/>
                    <a:lstStyle/>
                    <a:p>
                      <a:r>
                        <a:rPr lang="zh-TW" altLang="en-US" sz="1600" kern="1200" dirty="0" smtClean="0"/>
                        <a:t>選項</a:t>
                      </a:r>
                      <a:endParaRPr lang="zh-TW" altLang="en-US" sz="16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說明</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246707">
                <a:tc>
                  <a:txBody>
                    <a:bodyPr/>
                    <a:lstStyle/>
                    <a:p>
                      <a:pPr algn="ctr"/>
                      <a:r>
                        <a:rPr lang="en-US" altLang="zh-TW" sz="1600" kern="1200" dirty="0" smtClean="0"/>
                        <a:t>-o</a:t>
                      </a:r>
                      <a:endParaRPr lang="zh-TW" altLang="en-US" sz="16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只印出相符的字串</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246707">
                <a:tc>
                  <a:txBody>
                    <a:bodyPr/>
                    <a:lstStyle/>
                    <a:p>
                      <a:pPr algn="ctr"/>
                      <a:r>
                        <a:rPr lang="en-US" altLang="zh-TW" sz="1600" kern="1200" dirty="0" smtClean="0"/>
                        <a:t>-n</a:t>
                      </a:r>
                      <a:endParaRPr lang="zh-TW" altLang="en-US" sz="16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印出行數 </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246707">
                <a:tc>
                  <a:txBody>
                    <a:bodyPr/>
                    <a:lstStyle/>
                    <a:p>
                      <a:pPr algn="ctr"/>
                      <a:r>
                        <a:rPr lang="en-US" altLang="zh-TW" sz="1600" kern="1200" dirty="0" smtClean="0"/>
                        <a:t>-H</a:t>
                      </a:r>
                      <a:endParaRPr lang="zh-TW" altLang="en-US" sz="16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印出檔名 </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248813">
                <a:tc>
                  <a:txBody>
                    <a:bodyPr/>
                    <a:lstStyle/>
                    <a:p>
                      <a:pPr algn="ctr"/>
                      <a:r>
                        <a:rPr lang="en-US" altLang="zh-TW" sz="1600" kern="1200" dirty="0" smtClean="0"/>
                        <a:t>-r</a:t>
                      </a:r>
                      <a:endParaRPr lang="zh-TW" altLang="en-US" sz="16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也搜尋子目錄</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r h="248813">
                <a:tc>
                  <a:txBody>
                    <a:bodyPr/>
                    <a:lstStyle/>
                    <a:p>
                      <a:pPr algn="ctr"/>
                      <a:r>
                        <a:rPr lang="en-US" altLang="zh-TW" sz="1600" kern="1200" dirty="0" smtClean="0">
                          <a:solidFill>
                            <a:schemeClr val="tx1"/>
                          </a:solidFill>
                          <a:latin typeface="+mn-lt"/>
                          <a:ea typeface="+mn-ea"/>
                          <a:cs typeface="+mn-cs"/>
                        </a:rPr>
                        <a:t>-v</a:t>
                      </a:r>
                      <a:endParaRPr lang="zh-TW" altLang="en-US" sz="16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反向選擇</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5"/>
                  </a:ext>
                </a:extLst>
              </a:tr>
              <a:tr h="248813">
                <a:tc>
                  <a:txBody>
                    <a:bodyPr/>
                    <a:lstStyle/>
                    <a:p>
                      <a:pPr algn="ctr"/>
                      <a:r>
                        <a:rPr lang="en-US" altLang="zh-TW" sz="1600" kern="1200" dirty="0" smtClean="0"/>
                        <a:t>-</a:t>
                      </a:r>
                      <a:r>
                        <a:rPr lang="en-US" altLang="zh-TW" sz="1600" kern="1200" dirty="0" err="1" smtClean="0"/>
                        <a:t>i</a:t>
                      </a:r>
                      <a:r>
                        <a:rPr lang="zh-TW" altLang="en-US" sz="1600" kern="1200" dirty="0" smtClean="0"/>
                        <a:t> 或 </a:t>
                      </a:r>
                      <a:r>
                        <a:rPr lang="en-US" altLang="zh-TW" sz="1600" kern="1200" dirty="0" smtClean="0"/>
                        <a:t>--ignore-case</a:t>
                      </a:r>
                      <a:endParaRPr lang="zh-TW" altLang="en-US" sz="16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不區分大小寫 </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6"/>
                  </a:ext>
                </a:extLst>
              </a:tr>
              <a:tr h="248813">
                <a:tc>
                  <a:txBody>
                    <a:bodyPr/>
                    <a:lstStyle/>
                    <a:p>
                      <a:pPr algn="ctr"/>
                      <a:r>
                        <a:rPr lang="en-US" altLang="zh-TW" sz="1600" kern="1200" dirty="0" smtClean="0"/>
                        <a:t>-l</a:t>
                      </a:r>
                      <a:r>
                        <a:rPr lang="zh-TW" altLang="en-US" sz="1600" kern="1200" dirty="0" smtClean="0"/>
                        <a:t>或</a:t>
                      </a:r>
                      <a:r>
                        <a:rPr lang="en-US" altLang="zh-TW" sz="1600" kern="1200" dirty="0" smtClean="0"/>
                        <a:t>--file-with-matches </a:t>
                      </a:r>
                      <a:endParaRPr lang="zh-TW" altLang="en-US" sz="16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列出檔案內容符合指定的樣式的檔案名稱</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7"/>
                  </a:ext>
                </a:extLst>
              </a:tr>
              <a:tr h="248813">
                <a:tc>
                  <a:txBody>
                    <a:bodyPr/>
                    <a:lstStyle/>
                    <a:p>
                      <a:pPr algn="ctr"/>
                      <a:r>
                        <a:rPr lang="en-US" altLang="zh-TW" sz="1600" kern="1200" dirty="0" smtClean="0"/>
                        <a:t>-L</a:t>
                      </a:r>
                      <a:r>
                        <a:rPr lang="zh-TW" altLang="en-US" sz="1600" kern="1200" dirty="0" smtClean="0"/>
                        <a:t>或</a:t>
                      </a:r>
                      <a:r>
                        <a:rPr lang="en-US" altLang="zh-TW" sz="1600" kern="1200" dirty="0" smtClean="0"/>
                        <a:t>--files-without-match</a:t>
                      </a:r>
                      <a:endParaRPr lang="zh-TW" altLang="en-US" sz="16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列出檔案內容不符合指定的樣式的檔案名稱</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8"/>
                  </a:ext>
                </a:extLst>
              </a:tr>
              <a:tr h="246707">
                <a:tc>
                  <a:txBody>
                    <a:bodyPr/>
                    <a:lstStyle/>
                    <a:p>
                      <a:pPr algn="ctr"/>
                      <a:r>
                        <a:rPr lang="en-US" altLang="zh-TW" sz="1600" kern="1200" dirty="0" smtClean="0"/>
                        <a:t>-w</a:t>
                      </a:r>
                      <a:endParaRPr lang="zh-TW" altLang="en-US" sz="16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須全字相符</a:t>
                      </a:r>
                      <a:endParaRPr lang="en-US" altLang="zh-TW" sz="16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9"/>
                  </a:ext>
                </a:extLst>
              </a:tr>
              <a:tr h="248813">
                <a:tc>
                  <a:txBody>
                    <a:bodyPr/>
                    <a:lstStyle/>
                    <a:p>
                      <a:pPr algn="ctr"/>
                      <a:r>
                        <a:rPr lang="en-US" altLang="zh-TW" sz="1600" kern="1200" dirty="0" smtClean="0"/>
                        <a:t>-c</a:t>
                      </a:r>
                      <a:r>
                        <a:rPr lang="zh-TW" altLang="en-US" sz="1600" kern="1200" dirty="0" smtClean="0"/>
                        <a:t>或</a:t>
                      </a:r>
                      <a:r>
                        <a:rPr lang="en-US" altLang="zh-TW" sz="1600" kern="1200" dirty="0" smtClean="0"/>
                        <a:t>--count</a:t>
                      </a:r>
                      <a:endParaRPr lang="zh-TW" altLang="en-US" sz="16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計算符合的行數 </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10"/>
                  </a:ext>
                </a:extLst>
              </a:tr>
              <a:tr h="248813">
                <a:tc>
                  <a:txBody>
                    <a:bodyPr/>
                    <a:lstStyle/>
                    <a:p>
                      <a:pPr algn="ctr"/>
                      <a:r>
                        <a:rPr lang="en-US" altLang="zh-TW" sz="1600" kern="1200" dirty="0" smtClean="0"/>
                        <a:t>-s</a:t>
                      </a:r>
                      <a:r>
                        <a:rPr lang="zh-TW" altLang="en-US" sz="1600" kern="1200" dirty="0" smtClean="0"/>
                        <a:t>或</a:t>
                      </a:r>
                      <a:r>
                        <a:rPr lang="en-US" altLang="zh-TW" sz="1600" kern="1200" dirty="0" smtClean="0"/>
                        <a:t>--no-messages</a:t>
                      </a:r>
                      <a:endParaRPr lang="zh-TW" altLang="en-US" sz="16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smtClean="0"/>
                        <a:t>不顯示錯誤資訊</a:t>
                      </a:r>
                      <a:endParaRPr lang="zh-TW"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11"/>
                  </a:ext>
                </a:extLst>
              </a:tr>
              <a:tr h="248813">
                <a:tc>
                  <a:txBody>
                    <a:bodyPr/>
                    <a:lstStyle/>
                    <a:p>
                      <a:pPr algn="ctr"/>
                      <a:r>
                        <a:rPr lang="en-US" altLang="zh-TW" sz="1600" kern="1200" dirty="0" smtClean="0"/>
                        <a:t>-m</a:t>
                      </a:r>
                      <a:r>
                        <a:rPr lang="zh-TW" altLang="en-US" sz="1600" kern="1200" dirty="0" smtClean="0"/>
                        <a:t>  </a:t>
                      </a:r>
                      <a:r>
                        <a:rPr lang="en-US" altLang="zh-TW" sz="1600" kern="1200" dirty="0" smtClean="0"/>
                        <a:t>N </a:t>
                      </a:r>
                      <a:endParaRPr lang="zh-TW" altLang="en-US" sz="16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只列出前</a:t>
                      </a:r>
                      <a:r>
                        <a:rPr lang="en-US" altLang="zh-TW" sz="1600" dirty="0" smtClean="0"/>
                        <a:t>N</a:t>
                      </a:r>
                      <a:r>
                        <a:rPr lang="zh-TW" altLang="en-US" sz="1600" dirty="0" smtClean="0"/>
                        <a:t>個</a:t>
                      </a:r>
                      <a:endParaRPr lang="en-US" altLang="zh-TW" sz="16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12"/>
                  </a:ext>
                </a:extLst>
              </a:tr>
              <a:tr h="248813">
                <a:tc>
                  <a:txBody>
                    <a:bodyPr/>
                    <a:lstStyle/>
                    <a:p>
                      <a:pPr algn="ctr"/>
                      <a:r>
                        <a:rPr lang="en-US" altLang="zh-TW" sz="1600" kern="1200" dirty="0" smtClean="0"/>
                        <a:t>-A</a:t>
                      </a:r>
                      <a:r>
                        <a:rPr lang="zh-TW" altLang="en-US" sz="1600" kern="1200" dirty="0" smtClean="0"/>
                        <a:t> 顯示行數 </a:t>
                      </a:r>
                      <a:endParaRPr lang="en-US" altLang="zh-TW" sz="1600" kern="1200" dirty="0" smtClean="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找到字串的後</a:t>
                      </a:r>
                      <a:r>
                        <a:rPr lang="en-US" altLang="zh-TW" sz="1600" dirty="0" smtClean="0"/>
                        <a:t>(after)</a:t>
                      </a:r>
                      <a:r>
                        <a:rPr lang="zh-TW" altLang="en-US" sz="1600" dirty="0" smtClean="0"/>
                        <a:t>幾行也會顯示出來</a:t>
                      </a:r>
                      <a:endParaRPr lang="en-US" altLang="zh-TW" sz="16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13"/>
                  </a:ext>
                </a:extLst>
              </a:tr>
              <a:tr h="248813">
                <a:tc>
                  <a:txBody>
                    <a:bodyPr/>
                    <a:lstStyle/>
                    <a:p>
                      <a:pPr algn="ctr"/>
                      <a:r>
                        <a:rPr lang="en-US" altLang="zh-TW" sz="1600" kern="1200" dirty="0" smtClean="0"/>
                        <a:t>-B</a:t>
                      </a:r>
                      <a:r>
                        <a:rPr lang="zh-TW" altLang="en-US" sz="1600" kern="1200" dirty="0" smtClean="0"/>
                        <a:t> 顯示行數</a:t>
                      </a:r>
                      <a:endParaRPr lang="en-US" altLang="zh-TW" sz="1600" kern="1200" dirty="0" smtClean="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找到字串的前</a:t>
                      </a:r>
                      <a:r>
                        <a:rPr lang="en-US" altLang="zh-TW" sz="1600" dirty="0" smtClean="0"/>
                        <a:t>(before)</a:t>
                      </a:r>
                      <a:r>
                        <a:rPr lang="zh-TW" altLang="en-US" sz="1600" dirty="0" smtClean="0"/>
                        <a:t>幾行也會顯示出來</a:t>
                      </a:r>
                      <a:endParaRPr lang="en-US" altLang="zh-TW" sz="16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14"/>
                  </a:ext>
                </a:extLst>
              </a:tr>
            </a:tbl>
          </a:graphicData>
        </a:graphic>
      </p:graphicFrame>
    </p:spTree>
    <p:extLst>
      <p:ext uri="{BB962C8B-B14F-4D97-AF65-F5344CB8AC3E}">
        <p14:creationId xmlns:p14="http://schemas.microsoft.com/office/powerpoint/2010/main" val="29566918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grep</a:t>
            </a:r>
            <a:r>
              <a:rPr lang="zh-TW" altLang="en-US" dirty="0" smtClean="0"/>
              <a:t>範例</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95</a:t>
            </a:fld>
            <a:endParaRPr lang="zh-TW" altLang="en-US"/>
          </a:p>
        </p:txBody>
      </p:sp>
      <p:graphicFrame>
        <p:nvGraphicFramePr>
          <p:cNvPr id="5" name="內容版面配置區 4"/>
          <p:cNvGraphicFramePr>
            <a:graphicFrameLocks noGrp="1"/>
          </p:cNvGraphicFramePr>
          <p:nvPr>
            <p:ph sz="quarter" idx="1"/>
            <p:extLst>
              <p:ext uri="{D42A27DB-BD31-4B8C-83A1-F6EECF244321}">
                <p14:modId xmlns:p14="http://schemas.microsoft.com/office/powerpoint/2010/main" val="3938801286"/>
              </p:ext>
            </p:extLst>
          </p:nvPr>
        </p:nvGraphicFramePr>
        <p:xfrm>
          <a:off x="409708" y="1219200"/>
          <a:ext cx="8266748" cy="3688080"/>
        </p:xfrm>
        <a:graphic>
          <a:graphicData uri="http://schemas.openxmlformats.org/drawingml/2006/table">
            <a:tbl>
              <a:tblPr firstRow="1" bandRow="1">
                <a:tableStyleId>{69012ECD-51FC-41F1-AA8D-1B2483CD663E}</a:tableStyleId>
              </a:tblPr>
              <a:tblGrid>
                <a:gridCol w="3477836">
                  <a:extLst>
                    <a:ext uri="{9D8B030D-6E8A-4147-A177-3AD203B41FA5}">
                      <a16:colId xmlns="" xmlns:a16="http://schemas.microsoft.com/office/drawing/2014/main" val="20000"/>
                    </a:ext>
                  </a:extLst>
                </a:gridCol>
                <a:gridCol w="4788912">
                  <a:extLst>
                    <a:ext uri="{9D8B030D-6E8A-4147-A177-3AD203B41FA5}">
                      <a16:colId xmlns="" xmlns:a16="http://schemas.microsoft.com/office/drawing/2014/main" val="20001"/>
                    </a:ext>
                  </a:extLst>
                </a:gridCol>
              </a:tblGrid>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800" dirty="0" smtClean="0"/>
                        <a:t>指令範例</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dirty="0" smtClean="0"/>
                        <a:t>說明</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grep  -n -w</a:t>
                      </a:r>
                      <a:r>
                        <a:rPr lang="zh-TW" altLang="en-US" sz="1800" dirty="0" smtClean="0"/>
                        <a:t>  </a:t>
                      </a:r>
                      <a:r>
                        <a:rPr lang="en-US" altLang="zh-TW" sz="1800" dirty="0" smtClean="0"/>
                        <a:t>“home”  /</a:t>
                      </a:r>
                      <a:r>
                        <a:rPr lang="en-US" altLang="zh-TW" sz="1800" dirty="0" err="1" smtClean="0"/>
                        <a:t>etc</a:t>
                      </a:r>
                      <a:r>
                        <a:rPr lang="en-US" altLang="zh-TW" sz="1800" dirty="0" smtClean="0"/>
                        <a:t>/</a:t>
                      </a:r>
                      <a:r>
                        <a:rPr lang="en-US" altLang="zh-TW" sz="1800" dirty="0" err="1" smtClean="0"/>
                        <a:t>passwd</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dirty="0" smtClean="0"/>
                        <a:t>顯示</a:t>
                      </a:r>
                      <a:r>
                        <a:rPr lang="en-US" altLang="zh-TW" sz="1800" dirty="0" smtClean="0"/>
                        <a:t>/</a:t>
                      </a:r>
                      <a:r>
                        <a:rPr lang="en-US" altLang="zh-TW" sz="1800" dirty="0" err="1" smtClean="0"/>
                        <a:t>etc</a:t>
                      </a:r>
                      <a:r>
                        <a:rPr lang="en-US" altLang="zh-TW" sz="1800" dirty="0" smtClean="0"/>
                        <a:t>/</a:t>
                      </a:r>
                      <a:r>
                        <a:rPr lang="en-US" altLang="zh-TW" sz="1800" dirty="0" err="1" smtClean="0"/>
                        <a:t>passwd</a:t>
                      </a:r>
                      <a:r>
                        <a:rPr lang="zh-TW" altLang="en-US" sz="1800" dirty="0" smtClean="0"/>
                        <a:t>檔案內出現</a:t>
                      </a:r>
                      <a:r>
                        <a:rPr lang="en-US" altLang="zh-TW" sz="1800" dirty="0" smtClean="0"/>
                        <a:t>home</a:t>
                      </a:r>
                      <a:r>
                        <a:rPr lang="zh-TW" altLang="en-US" sz="1800" dirty="0" smtClean="0"/>
                        <a:t>的地方</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grep  -o</a:t>
                      </a:r>
                      <a:r>
                        <a:rPr lang="zh-TW" altLang="en-US" sz="1800" dirty="0" smtClean="0"/>
                        <a:t>  </a:t>
                      </a:r>
                      <a:r>
                        <a:rPr lang="en-US" altLang="zh-TW" sz="1800" dirty="0" smtClean="0"/>
                        <a:t>“home”  /</a:t>
                      </a:r>
                      <a:r>
                        <a:rPr lang="en-US" altLang="zh-TW" sz="1800" dirty="0" err="1" smtClean="0"/>
                        <a:t>etc</a:t>
                      </a:r>
                      <a:r>
                        <a:rPr lang="en-US" altLang="zh-TW" sz="1800" dirty="0" smtClean="0"/>
                        <a:t>/</a:t>
                      </a:r>
                      <a:r>
                        <a:rPr lang="en-US" altLang="zh-TW" sz="1800" dirty="0" err="1" smtClean="0"/>
                        <a:t>passwd</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dirty="0" smtClean="0"/>
                        <a:t>只印出</a:t>
                      </a:r>
                      <a:r>
                        <a:rPr lang="en-US" altLang="zh-TW" sz="1800" dirty="0" smtClean="0"/>
                        <a:t>home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370840">
                <a:tc>
                  <a:txBody>
                    <a:bodyPr/>
                    <a:lstStyle/>
                    <a:p>
                      <a:r>
                        <a:rPr lang="en-US" altLang="zh-TW" sz="1800" dirty="0" smtClean="0"/>
                        <a:t>grep  -c</a:t>
                      </a:r>
                      <a:r>
                        <a:rPr lang="zh-TW" altLang="en-US" sz="1800" dirty="0" smtClean="0"/>
                        <a:t>  </a:t>
                      </a:r>
                      <a:r>
                        <a:rPr lang="en-US" altLang="zh-TW" sz="1800" dirty="0" smtClean="0"/>
                        <a:t>“home”  /</a:t>
                      </a:r>
                      <a:r>
                        <a:rPr lang="en-US" altLang="zh-TW" sz="1800" dirty="0" err="1" smtClean="0"/>
                        <a:t>etc</a:t>
                      </a:r>
                      <a:r>
                        <a:rPr lang="en-US" altLang="zh-TW" sz="1800" dirty="0" smtClean="0"/>
                        <a:t>/</a:t>
                      </a:r>
                      <a:r>
                        <a:rPr lang="en-US" altLang="zh-TW" sz="1800" dirty="0" err="1" smtClean="0"/>
                        <a:t>passwd</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dirty="0" smtClean="0"/>
                        <a:t>顯示</a:t>
                      </a:r>
                      <a:r>
                        <a:rPr lang="en-US" altLang="zh-TW" sz="1800" dirty="0" smtClean="0"/>
                        <a:t>/</a:t>
                      </a:r>
                      <a:r>
                        <a:rPr lang="en-US" altLang="zh-TW" sz="1800" dirty="0" err="1" smtClean="0"/>
                        <a:t>etc</a:t>
                      </a:r>
                      <a:r>
                        <a:rPr lang="en-US" altLang="zh-TW" sz="1800" dirty="0" smtClean="0"/>
                        <a:t>/</a:t>
                      </a:r>
                      <a:r>
                        <a:rPr lang="en-US" altLang="zh-TW" sz="1800" dirty="0" err="1" smtClean="0"/>
                        <a:t>passwd</a:t>
                      </a:r>
                      <a:r>
                        <a:rPr lang="zh-TW" altLang="en-US" sz="1800" dirty="0" smtClean="0"/>
                        <a:t>檔案內含有</a:t>
                      </a:r>
                      <a:r>
                        <a:rPr lang="en-US" altLang="zh-TW" sz="1800" dirty="0" smtClean="0"/>
                        <a:t>home</a:t>
                      </a:r>
                      <a:r>
                        <a:rPr lang="zh-TW" altLang="en-US" sz="1800" dirty="0" smtClean="0"/>
                        <a:t>字串的次數</a:t>
                      </a:r>
                      <a:endParaRPr lang="en-US" altLang="zh-TW" sz="18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370840">
                <a:tc>
                  <a:txBody>
                    <a:bodyPr/>
                    <a:lstStyle/>
                    <a:p>
                      <a:r>
                        <a:rPr lang="en-US" altLang="zh-TW" sz="1800" dirty="0" smtClean="0"/>
                        <a:t>grep  -H  “home”  /</a:t>
                      </a:r>
                      <a:r>
                        <a:rPr lang="en-US" altLang="zh-TW" sz="1800" dirty="0" err="1" smtClean="0"/>
                        <a:t>etc</a:t>
                      </a:r>
                      <a:r>
                        <a:rPr lang="en-US" altLang="zh-TW" sz="1800" dirty="0" smtClean="0"/>
                        <a:t>/* </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dirty="0" smtClean="0"/>
                        <a:t>找出</a:t>
                      </a:r>
                      <a:r>
                        <a:rPr lang="en-US" altLang="zh-TW" sz="1800" dirty="0" smtClean="0"/>
                        <a:t>/</a:t>
                      </a:r>
                      <a:r>
                        <a:rPr lang="en-US" altLang="zh-TW" sz="1800" dirty="0" err="1" smtClean="0"/>
                        <a:t>etc</a:t>
                      </a:r>
                      <a:r>
                        <a:rPr lang="en-US" altLang="zh-TW" sz="1800" dirty="0" smtClean="0"/>
                        <a:t>/</a:t>
                      </a:r>
                      <a:r>
                        <a:rPr lang="zh-TW" altLang="en-US" sz="1800" dirty="0" smtClean="0"/>
                        <a:t>目錄下含有</a:t>
                      </a:r>
                      <a:r>
                        <a:rPr lang="en-US" altLang="zh-TW" sz="1800" dirty="0" smtClean="0"/>
                        <a:t>home</a:t>
                      </a:r>
                      <a:r>
                        <a:rPr lang="zh-TW" altLang="en-US" sz="1800" dirty="0" smtClean="0"/>
                        <a:t>字串的所有檔案</a:t>
                      </a:r>
                      <a:endParaRPr lang="en-US" altLang="zh-TW" sz="18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history  |  grep  “is”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dirty="0" smtClean="0"/>
                        <a:t>列出指令記錄內出現</a:t>
                      </a:r>
                      <a:r>
                        <a:rPr lang="en-US" altLang="zh-TW" sz="1800" dirty="0" smtClean="0"/>
                        <a:t>is</a:t>
                      </a:r>
                      <a:r>
                        <a:rPr lang="zh-TW" altLang="en-US" sz="1800" dirty="0" smtClean="0"/>
                        <a:t>字串記錄</a:t>
                      </a:r>
                      <a:endParaRPr lang="en-US" altLang="zh-TW" sz="18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5"/>
                  </a:ext>
                </a:extLst>
              </a:tr>
              <a:tr h="370840">
                <a:tc>
                  <a:txBody>
                    <a:bodyPr/>
                    <a:lstStyle/>
                    <a:p>
                      <a:r>
                        <a:rPr lang="en-US" altLang="zh-TW" sz="1800" dirty="0" smtClean="0"/>
                        <a:t>grep  -</a:t>
                      </a:r>
                      <a:r>
                        <a:rPr lang="en-US" altLang="zh-TW" sz="1800" dirty="0" err="1" smtClean="0"/>
                        <a:t>Hn</a:t>
                      </a:r>
                      <a:r>
                        <a:rPr lang="en-US" altLang="zh-TW" sz="1800" dirty="0" smtClean="0"/>
                        <a:t>  “is”   </a:t>
                      </a:r>
                    </a:p>
                    <a:p>
                      <a:r>
                        <a:rPr lang="zh-TW" altLang="en-US" sz="1800" dirty="0" smtClean="0"/>
                        <a:t>接著輸入  </a:t>
                      </a:r>
                      <a:r>
                        <a:rPr lang="en-US" altLang="zh-TW" sz="1800" dirty="0" smtClean="0"/>
                        <a:t>This  is  a  test</a:t>
                      </a:r>
                    </a:p>
                    <a:p>
                      <a:r>
                        <a:rPr lang="zh-TW" altLang="en-US" sz="1800" dirty="0" smtClean="0"/>
                        <a:t>畫面顯示</a:t>
                      </a:r>
                      <a:r>
                        <a:rPr lang="en-US" altLang="zh-TW" sz="1800" dirty="0" smtClean="0"/>
                        <a:t>(standard  input):</a:t>
                      </a:r>
                    </a:p>
                    <a:p>
                      <a:r>
                        <a:rPr lang="en-US" altLang="zh-TW" sz="1800" dirty="0" smtClean="0"/>
                        <a:t>1:this  is  a  test</a:t>
                      </a:r>
                    </a:p>
                    <a:p>
                      <a:r>
                        <a:rPr lang="zh-TW" altLang="en-US" sz="1800" dirty="0" smtClean="0"/>
                        <a:t>按</a:t>
                      </a:r>
                      <a:r>
                        <a:rPr lang="en-US" altLang="zh-TW" sz="1800" dirty="0" smtClean="0"/>
                        <a:t>Ctrl</a:t>
                      </a:r>
                      <a:r>
                        <a:rPr lang="zh-TW" altLang="en-US" sz="1800" baseline="0" dirty="0" smtClean="0"/>
                        <a:t> </a:t>
                      </a:r>
                      <a:r>
                        <a:rPr lang="en-US" altLang="zh-TW" sz="1800" dirty="0" smtClean="0"/>
                        <a:t>d  </a:t>
                      </a:r>
                      <a:r>
                        <a:rPr lang="zh-TW" altLang="en-US" sz="1800" dirty="0" smtClean="0"/>
                        <a:t>離開</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dirty="0" smtClean="0"/>
                        <a:t>從標準輸入搜尋</a:t>
                      </a:r>
                      <a:r>
                        <a:rPr lang="en-US" altLang="zh-TW" sz="1800" dirty="0" smtClean="0"/>
                        <a:t>is</a:t>
                      </a:r>
                      <a:r>
                        <a:rPr lang="zh-TW" altLang="en-US" sz="1800" dirty="0" smtClean="0"/>
                        <a:t>字串</a:t>
                      </a:r>
                      <a:endParaRPr lang="zh-TW"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237326011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7" name="Rectangle 2"/>
          <p:cNvSpPr>
            <a:spLocks noGrp="1" noChangeArrowheads="1"/>
          </p:cNvSpPr>
          <p:nvPr>
            <p:ph type="title"/>
          </p:nvPr>
        </p:nvSpPr>
        <p:spPr/>
        <p:txBody>
          <a:bodyPr/>
          <a:lstStyle/>
          <a:p>
            <a:r>
              <a:rPr lang="zh-TW" altLang="en-US" smtClean="0"/>
              <a:t>正規表示法</a:t>
            </a:r>
            <a:endParaRPr lang="en-US" altLang="zh-TW" dirty="0" smtClean="0"/>
          </a:p>
        </p:txBody>
      </p:sp>
      <p:sp>
        <p:nvSpPr>
          <p:cNvPr id="2" name="文字版面配置區 1"/>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96</a:t>
            </a:fld>
            <a:endParaRPr lang="zh-TW" altLang="en-US"/>
          </a:p>
        </p:txBody>
      </p:sp>
      <p:pic>
        <p:nvPicPr>
          <p:cNvPr id="9222" name="Picture 6" descr="http://searchmonkey.embeddediq.com/images/regex.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876256" y="4221088"/>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81862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1" name="Rectangle 2"/>
          <p:cNvSpPr>
            <a:spLocks noGrp="1" noChangeArrowheads="1"/>
          </p:cNvSpPr>
          <p:nvPr>
            <p:ph type="title"/>
          </p:nvPr>
        </p:nvSpPr>
        <p:spPr/>
        <p:txBody>
          <a:bodyPr/>
          <a:lstStyle/>
          <a:p>
            <a:r>
              <a:rPr lang="zh-TW" altLang="en-US" smtClean="0"/>
              <a:t>正規表示法</a:t>
            </a:r>
            <a:r>
              <a:rPr lang="en-US" altLang="zh-TW" smtClean="0"/>
              <a:t>(Regular  Expression)</a:t>
            </a:r>
            <a:endParaRPr lang="en-US" altLang="zh-TW" dirty="0" smtClean="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97</a:t>
            </a:fld>
            <a:endParaRPr lang="zh-TW" altLang="en-US"/>
          </a:p>
        </p:txBody>
      </p:sp>
      <p:sp>
        <p:nvSpPr>
          <p:cNvPr id="150532" name="Rectangle 3"/>
          <p:cNvSpPr>
            <a:spLocks noGrp="1" noChangeArrowheads="1"/>
          </p:cNvSpPr>
          <p:nvPr>
            <p:ph sz="quarter" idx="1"/>
          </p:nvPr>
        </p:nvSpPr>
        <p:spPr/>
        <p:txBody>
          <a:bodyPr/>
          <a:lstStyle/>
          <a:p>
            <a:r>
              <a:rPr lang="zh-TW" altLang="en-US" dirty="0" smtClean="0"/>
              <a:t>也稱為正規</a:t>
            </a:r>
            <a:r>
              <a:rPr lang="en-US" altLang="zh-TW" dirty="0" smtClean="0"/>
              <a:t>(</a:t>
            </a:r>
            <a:r>
              <a:rPr lang="zh-TW" altLang="en-US" dirty="0" smtClean="0"/>
              <a:t>則</a:t>
            </a:r>
            <a:r>
              <a:rPr lang="en-US" altLang="zh-TW" dirty="0" smtClean="0"/>
              <a:t>)</a:t>
            </a:r>
            <a:r>
              <a:rPr lang="zh-TW" altLang="en-US" dirty="0" smtClean="0"/>
              <a:t>表達式，</a:t>
            </a:r>
            <a:r>
              <a:rPr lang="en-US" altLang="zh-TW" dirty="0" smtClean="0"/>
              <a:t>regex</a:t>
            </a:r>
            <a:r>
              <a:rPr lang="zh-TW" altLang="en-US" dirty="0" smtClean="0"/>
              <a:t>，</a:t>
            </a:r>
            <a:r>
              <a:rPr lang="en-US" altLang="zh-TW" dirty="0" err="1" smtClean="0"/>
              <a:t>regexp</a:t>
            </a:r>
            <a:endParaRPr lang="en-US" altLang="zh-TW" dirty="0" smtClean="0"/>
          </a:p>
          <a:p>
            <a:r>
              <a:rPr lang="zh-TW" altLang="en-US" dirty="0" smtClean="0"/>
              <a:t>使用</a:t>
            </a:r>
            <a:r>
              <a:rPr lang="zh-TW" altLang="en-US" dirty="0"/>
              <a:t>一些</a:t>
            </a:r>
            <a:r>
              <a:rPr lang="zh-TW" altLang="en-US" dirty="0" smtClean="0"/>
              <a:t>特定符號來定義文字的樣式</a:t>
            </a:r>
            <a:endParaRPr lang="en-US" altLang="zh-TW" dirty="0" smtClean="0"/>
          </a:p>
          <a:p>
            <a:pPr lvl="1"/>
            <a:r>
              <a:rPr lang="zh-TW" altLang="en-US" dirty="0"/>
              <a:t>例如</a:t>
            </a:r>
            <a:r>
              <a:rPr lang="zh-TW" altLang="en-US" dirty="0" smtClean="0"/>
              <a:t>身分證</a:t>
            </a:r>
            <a:r>
              <a:rPr lang="zh-TW" altLang="en-US" dirty="0"/>
              <a:t>字號</a:t>
            </a:r>
            <a:endParaRPr lang="en-US" altLang="zh-TW" dirty="0" smtClean="0"/>
          </a:p>
          <a:p>
            <a:r>
              <a:rPr lang="zh-TW" altLang="en-US" dirty="0" smtClean="0"/>
              <a:t>可用來取代規律，重複的繁瑣動作</a:t>
            </a:r>
          </a:p>
          <a:p>
            <a:r>
              <a:rPr lang="zh-TW" altLang="en-US" dirty="0" smtClean="0"/>
              <a:t>限制 </a:t>
            </a:r>
            <a:r>
              <a:rPr lang="en-US" altLang="zh-TW" dirty="0" smtClean="0"/>
              <a:t>: </a:t>
            </a:r>
            <a:r>
              <a:rPr lang="zh-TW" altLang="en-US" dirty="0" smtClean="0"/>
              <a:t>必須是純文字格式</a:t>
            </a:r>
            <a:endParaRPr lang="en-US" altLang="zh-TW" dirty="0" smtClean="0"/>
          </a:p>
          <a:p>
            <a:r>
              <a:rPr lang="zh-TW" altLang="en-US" dirty="0" smtClean="0"/>
              <a:t>比對方式為從左至右</a:t>
            </a:r>
          </a:p>
          <a:p>
            <a:r>
              <a:rPr lang="zh-TW" altLang="en-US" dirty="0" smtClean="0"/>
              <a:t>搭配文字編輯器或其他文字處理工具做搜尋，刪除或取代等動作，例如：</a:t>
            </a:r>
            <a:endParaRPr lang="en-US" altLang="zh-TW" dirty="0" smtClean="0"/>
          </a:p>
          <a:p>
            <a:pPr lvl="1"/>
            <a:r>
              <a:rPr lang="en-US" altLang="zh-TW" dirty="0" smtClean="0"/>
              <a:t>vim</a:t>
            </a:r>
            <a:r>
              <a:rPr lang="zh-TW" altLang="en-US" dirty="0" smtClean="0"/>
              <a:t>、</a:t>
            </a:r>
            <a:r>
              <a:rPr lang="en-US" altLang="zh-TW" dirty="0" err="1" smtClean="0"/>
              <a:t>sed</a:t>
            </a:r>
            <a:r>
              <a:rPr lang="zh-TW" altLang="en-US" dirty="0" smtClean="0"/>
              <a:t>、</a:t>
            </a:r>
            <a:r>
              <a:rPr lang="en-US" altLang="zh-TW" dirty="0" err="1" smtClean="0"/>
              <a:t>awk</a:t>
            </a:r>
            <a:r>
              <a:rPr lang="zh-TW" altLang="en-US" dirty="0" smtClean="0"/>
              <a:t>、</a:t>
            </a:r>
            <a:r>
              <a:rPr lang="en-US" altLang="zh-TW" dirty="0" smtClean="0"/>
              <a:t>grep</a:t>
            </a:r>
            <a:r>
              <a:rPr lang="zh-TW" altLang="en-US" dirty="0" smtClean="0"/>
              <a:t>、</a:t>
            </a:r>
            <a:r>
              <a:rPr lang="en-US" altLang="zh-TW" dirty="0" smtClean="0"/>
              <a:t>grep  -E</a:t>
            </a:r>
            <a:r>
              <a:rPr lang="zh-TW" altLang="en-US" dirty="0" smtClean="0"/>
              <a:t>、</a:t>
            </a:r>
            <a:r>
              <a:rPr lang="en-US" altLang="zh-TW" dirty="0" err="1" smtClean="0"/>
              <a:t>egrep</a:t>
            </a:r>
            <a:endParaRPr lang="en-US" altLang="zh-TW" dirty="0" smtClean="0"/>
          </a:p>
          <a:p>
            <a:pPr lvl="1"/>
            <a:r>
              <a:rPr lang="zh-TW" altLang="en-US" dirty="0" smtClean="0"/>
              <a:t>搜尋正規表示法時建議用單</a:t>
            </a:r>
            <a:r>
              <a:rPr lang="en-US" altLang="zh-TW" dirty="0" smtClean="0"/>
              <a:t>(</a:t>
            </a:r>
            <a:r>
              <a:rPr lang="zh-TW" altLang="en-US" dirty="0" smtClean="0"/>
              <a:t>雙</a:t>
            </a:r>
            <a:r>
              <a:rPr lang="en-US" altLang="zh-TW" dirty="0" smtClean="0"/>
              <a:t>)</a:t>
            </a:r>
            <a:r>
              <a:rPr lang="zh-TW" altLang="en-US" dirty="0" smtClean="0"/>
              <a:t>引號標註起來</a:t>
            </a:r>
          </a:p>
        </p:txBody>
      </p:sp>
    </p:spTree>
    <p:extLst>
      <p:ext uri="{BB962C8B-B14F-4D97-AF65-F5344CB8AC3E}">
        <p14:creationId xmlns:p14="http://schemas.microsoft.com/office/powerpoint/2010/main" val="122648495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比對「一個字元」的符號</a:t>
            </a:r>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98</a:t>
            </a:fld>
            <a:endParaRPr lang="zh-TW" altLang="en-US"/>
          </a:p>
        </p:txBody>
      </p:sp>
      <p:sp>
        <p:nvSpPr>
          <p:cNvPr id="4" name="內容版面配置區 3"/>
          <p:cNvSpPr>
            <a:spLocks noGrp="1"/>
          </p:cNvSpPr>
          <p:nvPr>
            <p:ph sz="quarter" idx="1"/>
          </p:nvPr>
        </p:nvSpPr>
        <p:spPr/>
        <p:txBody>
          <a:bodyPr>
            <a:normAutofit fontScale="92500" lnSpcReduction="10000"/>
          </a:bodyPr>
          <a:lstStyle/>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smtClean="0"/>
          </a:p>
          <a:p>
            <a:endParaRPr lang="en-US" altLang="zh-TW" dirty="0"/>
          </a:p>
          <a:p>
            <a:r>
              <a:rPr lang="zh-TW" altLang="en-US" sz="2400" dirty="0" smtClean="0"/>
              <a:t>範例：</a:t>
            </a:r>
            <a:endParaRPr lang="en-US" altLang="zh-TW" sz="2400" dirty="0" smtClean="0"/>
          </a:p>
          <a:p>
            <a:pPr lvl="1"/>
            <a:r>
              <a:rPr lang="en-US" altLang="zh-TW" sz="2200" dirty="0" err="1" smtClean="0"/>
              <a:t>grep</a:t>
            </a:r>
            <a:r>
              <a:rPr lang="en-US" altLang="zh-TW" sz="2200" dirty="0" smtClean="0"/>
              <a:t> -E -n  “</a:t>
            </a:r>
            <a:r>
              <a:rPr lang="en-US" altLang="zh-TW" sz="2200" dirty="0" err="1" smtClean="0"/>
              <a:t>r..t</a:t>
            </a:r>
            <a:r>
              <a:rPr lang="en-US" altLang="zh-TW" sz="2200" dirty="0" smtClean="0"/>
              <a:t>”  </a:t>
            </a:r>
            <a:r>
              <a:rPr lang="en-US" altLang="zh-TW" sz="2200" dirty="0"/>
              <a:t>/</a:t>
            </a:r>
            <a:r>
              <a:rPr lang="en-US" altLang="zh-TW" sz="2200" dirty="0" err="1"/>
              <a:t>etc</a:t>
            </a:r>
            <a:r>
              <a:rPr lang="en-US" altLang="zh-TW" sz="2200" dirty="0"/>
              <a:t>/</a:t>
            </a:r>
            <a:r>
              <a:rPr lang="en-US" altLang="zh-TW" sz="2200" dirty="0" err="1"/>
              <a:t>passwd</a:t>
            </a:r>
            <a:r>
              <a:rPr lang="en-US" altLang="zh-TW" sz="2200" dirty="0"/>
              <a:t> </a:t>
            </a:r>
            <a:r>
              <a:rPr lang="en-US" altLang="zh-TW" sz="2200" dirty="0">
                <a:solidFill>
                  <a:srgbClr val="FF0000"/>
                </a:solidFill>
              </a:rPr>
              <a:t> </a:t>
            </a:r>
            <a:r>
              <a:rPr lang="en-US" altLang="zh-TW" sz="2200" dirty="0" smtClean="0">
                <a:solidFill>
                  <a:srgbClr val="FF0000"/>
                </a:solidFill>
              </a:rPr>
              <a:t>	</a:t>
            </a:r>
            <a:r>
              <a:rPr lang="en-US" altLang="zh-TW" sz="2200" dirty="0" smtClean="0">
                <a:solidFill>
                  <a:srgbClr val="00B050"/>
                </a:solidFill>
              </a:rPr>
              <a:t>#</a:t>
            </a:r>
            <a:r>
              <a:rPr lang="zh-TW" altLang="en-US" sz="2200" dirty="0" smtClean="0">
                <a:solidFill>
                  <a:srgbClr val="00B050"/>
                </a:solidFill>
              </a:rPr>
              <a:t>印出符合字串所在的整行</a:t>
            </a:r>
            <a:endParaRPr lang="en-US" altLang="zh-TW" sz="2200" dirty="0" smtClean="0"/>
          </a:p>
          <a:p>
            <a:pPr lvl="1"/>
            <a:r>
              <a:rPr lang="en-US" altLang="zh-TW" sz="2200" dirty="0" err="1" smtClean="0"/>
              <a:t>grep</a:t>
            </a:r>
            <a:r>
              <a:rPr lang="en-US" altLang="zh-TW" sz="2200" dirty="0" smtClean="0"/>
              <a:t> -E -o  “</a:t>
            </a:r>
            <a:r>
              <a:rPr lang="en-US" altLang="zh-TW" sz="2200" dirty="0" err="1" smtClean="0"/>
              <a:t>h..e</a:t>
            </a:r>
            <a:r>
              <a:rPr lang="en-US" altLang="zh-TW" sz="2200" dirty="0" smtClean="0"/>
              <a:t>”  /</a:t>
            </a:r>
            <a:r>
              <a:rPr lang="en-US" altLang="zh-TW" sz="2200" dirty="0" err="1" smtClean="0"/>
              <a:t>etc</a:t>
            </a:r>
            <a:r>
              <a:rPr lang="en-US" altLang="zh-TW" sz="2200" dirty="0" smtClean="0"/>
              <a:t>/</a:t>
            </a:r>
            <a:r>
              <a:rPr lang="en-US" altLang="zh-TW" sz="2200" dirty="0" err="1" smtClean="0"/>
              <a:t>passwd</a:t>
            </a:r>
            <a:r>
              <a:rPr lang="en-US" altLang="zh-TW" sz="2200" dirty="0" smtClean="0">
                <a:solidFill>
                  <a:srgbClr val="FF0000"/>
                </a:solidFill>
              </a:rPr>
              <a:t> 	</a:t>
            </a:r>
            <a:r>
              <a:rPr lang="en-US" altLang="zh-TW" sz="2200" dirty="0" smtClean="0">
                <a:solidFill>
                  <a:srgbClr val="00B050"/>
                </a:solidFill>
              </a:rPr>
              <a:t>#</a:t>
            </a:r>
            <a:r>
              <a:rPr lang="zh-TW" altLang="en-US" sz="2200" dirty="0" smtClean="0">
                <a:solidFill>
                  <a:srgbClr val="00B050"/>
                </a:solidFill>
              </a:rPr>
              <a:t>只顯示符合的字串</a:t>
            </a:r>
            <a:r>
              <a:rPr lang="en-US" altLang="zh-TW" sz="2000" dirty="0" smtClean="0">
                <a:solidFill>
                  <a:srgbClr val="00B050"/>
                </a:solidFill>
              </a:rPr>
              <a:t>	</a:t>
            </a:r>
            <a:endParaRPr lang="zh-TW" altLang="en-US" sz="2000" dirty="0">
              <a:solidFill>
                <a:srgbClr val="00B050"/>
              </a:solidFill>
            </a:endParaRPr>
          </a:p>
        </p:txBody>
      </p:sp>
      <p:graphicFrame>
        <p:nvGraphicFramePr>
          <p:cNvPr id="5" name="內容版面配置區 4"/>
          <p:cNvGraphicFramePr>
            <a:graphicFrameLocks/>
          </p:cNvGraphicFramePr>
          <p:nvPr>
            <p:extLst>
              <p:ext uri="{D42A27DB-BD31-4B8C-83A1-F6EECF244321}">
                <p14:modId xmlns:p14="http://schemas.microsoft.com/office/powerpoint/2010/main" val="787536761"/>
              </p:ext>
            </p:extLst>
          </p:nvPr>
        </p:nvGraphicFramePr>
        <p:xfrm>
          <a:off x="457200" y="1268760"/>
          <a:ext cx="8219256" cy="3205480"/>
        </p:xfrm>
        <a:graphic>
          <a:graphicData uri="http://schemas.openxmlformats.org/drawingml/2006/table">
            <a:tbl>
              <a:tblPr firstRow="1" bandRow="1">
                <a:tableStyleId>{69012ECD-51FC-41F1-AA8D-1B2483CD663E}</a:tableStyleId>
              </a:tblPr>
              <a:tblGrid>
                <a:gridCol w="703580">
                  <a:extLst>
                    <a:ext uri="{9D8B030D-6E8A-4147-A177-3AD203B41FA5}">
                      <a16:colId xmlns:a16="http://schemas.microsoft.com/office/drawing/2014/main" xmlns="" val="20000"/>
                    </a:ext>
                  </a:extLst>
                </a:gridCol>
                <a:gridCol w="3195196">
                  <a:extLst>
                    <a:ext uri="{9D8B030D-6E8A-4147-A177-3AD203B41FA5}">
                      <a16:colId xmlns:a16="http://schemas.microsoft.com/office/drawing/2014/main" xmlns="" val="20001"/>
                    </a:ext>
                  </a:extLst>
                </a:gridCol>
                <a:gridCol w="4320480">
                  <a:extLst>
                    <a:ext uri="{9D8B030D-6E8A-4147-A177-3AD203B41FA5}">
                      <a16:colId xmlns:a16="http://schemas.microsoft.com/office/drawing/2014/main" xmlns="" val="20002"/>
                    </a:ext>
                  </a:extLst>
                </a:gridCol>
              </a:tblGrid>
              <a:tr h="370840">
                <a:tc>
                  <a:txBody>
                    <a:bodyPr/>
                    <a:lstStyle/>
                    <a:p>
                      <a:r>
                        <a:rPr lang="zh-TW" altLang="en-US" dirty="0" smtClean="0"/>
                        <a:t>符號</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dirty="0" smtClean="0"/>
                        <a:t>意義</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dirty="0" smtClean="0"/>
                        <a:t>範例</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26792">
                <a:tc>
                  <a:txBody>
                    <a:bodyPr/>
                    <a:lstStyle/>
                    <a:p>
                      <a:pPr algn="ctr"/>
                      <a:r>
                        <a:rPr lang="en-US" altLang="zh-TW" b="1" dirty="0" smtClean="0"/>
                        <a:t>.</a:t>
                      </a:r>
                      <a:endParaRPr lang="zh-TW"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任意一個字元 </a:t>
                      </a:r>
                      <a:r>
                        <a:rPr lang="en-US" altLang="zh-TW" dirty="0" smtClean="0"/>
                        <a:t>(</a:t>
                      </a:r>
                      <a:r>
                        <a:rPr lang="zh-TW" altLang="en-US" dirty="0" smtClean="0"/>
                        <a:t>不可為空字元</a:t>
                      </a:r>
                      <a:r>
                        <a:rPr lang="en-US" altLang="zh-TW" dirty="0" smtClean="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altLang="zh-TW" dirty="0" smtClean="0"/>
                        <a:t>r.t </a:t>
                      </a:r>
                      <a:r>
                        <a:rPr lang="zh-TW" altLang="en-US" dirty="0" smtClean="0"/>
                        <a:t>可符合  </a:t>
                      </a:r>
                      <a:r>
                        <a:rPr lang="en-US" altLang="zh-TW" dirty="0" smtClean="0"/>
                        <a:t>rat</a:t>
                      </a:r>
                      <a:r>
                        <a:rPr lang="zh-TW" altLang="en-US" dirty="0" smtClean="0"/>
                        <a:t>、</a:t>
                      </a:r>
                      <a:r>
                        <a:rPr lang="en-US" altLang="zh-TW" dirty="0" smtClean="0"/>
                        <a:t>r2t</a:t>
                      </a:r>
                      <a:r>
                        <a:rPr lang="zh-TW" altLang="en-US" dirty="0" smtClean="0"/>
                        <a:t>、</a:t>
                      </a:r>
                      <a:r>
                        <a:rPr lang="en-US" altLang="zh-TW" dirty="0" err="1" smtClean="0"/>
                        <a:t>r@t</a:t>
                      </a:r>
                      <a:r>
                        <a:rPr lang="zh-TW" altLang="en-US" dirty="0" smtClean="0"/>
                        <a:t>，但不符合</a:t>
                      </a:r>
                      <a:r>
                        <a:rPr lang="en-US" altLang="zh-TW" dirty="0" err="1" smtClean="0"/>
                        <a:t>rt</a:t>
                      </a:r>
                      <a:endParaRPr lang="en-US" altLang="zh-TW" dirty="0" smtClean="0"/>
                    </a:p>
                    <a:p>
                      <a:pPr marL="285750" indent="-285750">
                        <a:buFont typeface="Arial" panose="020B0604020202020204" pitchFamily="34" charset="0"/>
                        <a:buChar char="•"/>
                      </a:pPr>
                      <a:r>
                        <a:rPr lang="en-US" altLang="zh-TW" dirty="0" err="1" smtClean="0"/>
                        <a:t>c..y</a:t>
                      </a:r>
                      <a:r>
                        <a:rPr lang="zh-TW" altLang="en-US" dirty="0" smtClean="0"/>
                        <a:t> 可符合 </a:t>
                      </a:r>
                      <a:r>
                        <a:rPr lang="en-US" altLang="zh-TW" dirty="0" smtClean="0"/>
                        <a:t>copy</a:t>
                      </a:r>
                      <a:r>
                        <a:rPr lang="zh-TW" altLang="en-US" dirty="0" smtClean="0"/>
                        <a:t>、</a:t>
                      </a:r>
                      <a:r>
                        <a:rPr lang="en-US" altLang="zh-TW" dirty="0" smtClean="0"/>
                        <a:t>c12y</a:t>
                      </a:r>
                      <a:r>
                        <a:rPr lang="zh-TW" altLang="en-US" dirty="0" smtClean="0"/>
                        <a:t>、</a:t>
                      </a:r>
                      <a:r>
                        <a:rPr lang="en-US" altLang="zh-TW" dirty="0" smtClean="0"/>
                        <a:t>c!$y</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370840">
                <a:tc>
                  <a:txBody>
                    <a:bodyPr/>
                    <a:lstStyle/>
                    <a:p>
                      <a:pPr algn="ctr"/>
                      <a:r>
                        <a:rPr lang="en-US" altLang="zh-TW" dirty="0" smtClean="0"/>
                        <a:t>[</a:t>
                      </a:r>
                      <a:r>
                        <a:rPr lang="zh-TW" altLang="en-US" dirty="0" smtClean="0"/>
                        <a:t>   </a:t>
                      </a:r>
                      <a:r>
                        <a:rPr lang="en-US" altLang="zh-TW" dirty="0" smtClean="0"/>
                        <a:t>]</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dirty="0" smtClean="0"/>
                        <a:t>中括號中任一字元的內容</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altLang="zh-TW" dirty="0" smtClean="0"/>
                        <a:t>[</a:t>
                      </a:r>
                      <a:r>
                        <a:rPr lang="en-US" altLang="zh-TW" dirty="0" err="1" smtClean="0"/>
                        <a:t>abz</a:t>
                      </a:r>
                      <a:r>
                        <a:rPr lang="en-US" altLang="zh-TW" dirty="0" smtClean="0"/>
                        <a:t>]  </a:t>
                      </a:r>
                      <a:r>
                        <a:rPr lang="zh-TW" altLang="en-US" dirty="0" smtClean="0"/>
                        <a:t>表示 </a:t>
                      </a:r>
                      <a:r>
                        <a:rPr lang="en-US" altLang="zh-TW" dirty="0" smtClean="0"/>
                        <a:t>a </a:t>
                      </a:r>
                      <a:r>
                        <a:rPr lang="zh-TW" altLang="en-US" dirty="0" smtClean="0"/>
                        <a:t>或 </a:t>
                      </a:r>
                      <a:r>
                        <a:rPr lang="en-US" altLang="zh-TW" dirty="0" smtClean="0"/>
                        <a:t>b </a:t>
                      </a:r>
                      <a:r>
                        <a:rPr lang="zh-TW" altLang="en-US" dirty="0" smtClean="0"/>
                        <a:t>或 </a:t>
                      </a:r>
                      <a:r>
                        <a:rPr lang="en-US" altLang="zh-TW" dirty="0" smtClean="0"/>
                        <a:t>z </a:t>
                      </a:r>
                      <a:r>
                        <a:rPr lang="zh-TW" altLang="en-US" dirty="0" smtClean="0"/>
                        <a:t>其中一個字元</a:t>
                      </a:r>
                    </a:p>
                    <a:p>
                      <a:pPr marL="285750" indent="-285750">
                        <a:buFont typeface="Arial" panose="020B0604020202020204" pitchFamily="34" charset="0"/>
                        <a:buChar char="•"/>
                      </a:pPr>
                      <a:r>
                        <a:rPr lang="en-US" altLang="zh-TW" dirty="0" smtClean="0"/>
                        <a:t>[!&gt;]  </a:t>
                      </a:r>
                      <a:r>
                        <a:rPr lang="zh-TW" altLang="en-US" dirty="0" smtClean="0"/>
                        <a:t>表示 </a:t>
                      </a:r>
                      <a:r>
                        <a:rPr lang="en-US" altLang="zh-TW" dirty="0" smtClean="0"/>
                        <a:t>! </a:t>
                      </a:r>
                      <a:r>
                        <a:rPr lang="zh-TW" altLang="en-US" dirty="0" smtClean="0"/>
                        <a:t>或</a:t>
                      </a:r>
                      <a:r>
                        <a:rPr lang="zh-TW" altLang="en-US" baseline="0" dirty="0" smtClean="0"/>
                        <a:t> </a:t>
                      </a:r>
                      <a:r>
                        <a:rPr lang="en-US" altLang="zh-TW" baseline="0" dirty="0" smtClean="0"/>
                        <a:t>&gt;</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370840">
                <a:tc>
                  <a:txBody>
                    <a:bodyPr/>
                    <a:lstStyle/>
                    <a:p>
                      <a:pPr algn="ctr"/>
                      <a:r>
                        <a:rPr lang="en-US" altLang="zh-TW" dirty="0" smtClean="0"/>
                        <a:t>[</a:t>
                      </a:r>
                      <a:r>
                        <a:rPr lang="zh-TW" altLang="zh-TW" dirty="0" smtClean="0"/>
                        <a:t>  </a:t>
                      </a:r>
                      <a:r>
                        <a:rPr lang="en-US" altLang="zh-TW" dirty="0" smtClean="0"/>
                        <a:t>-</a:t>
                      </a:r>
                      <a:r>
                        <a:rPr lang="zh-TW" altLang="zh-TW" dirty="0" smtClean="0"/>
                        <a:t>  </a:t>
                      </a:r>
                      <a:r>
                        <a:rPr lang="en-US" altLang="zh-TW" dirty="0" smtClean="0"/>
                        <a:t>]</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dirty="0" smtClean="0"/>
                        <a:t>表示一組連續的範圍</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altLang="zh-TW" dirty="0" smtClean="0"/>
                        <a:t>[A-</a:t>
                      </a:r>
                      <a:r>
                        <a:rPr lang="en-US" altLang="zh-TW" dirty="0" err="1" smtClean="0"/>
                        <a:t>Za</a:t>
                      </a:r>
                      <a:r>
                        <a:rPr lang="en-US" altLang="zh-TW" dirty="0" smtClean="0"/>
                        <a:t>-z] </a:t>
                      </a:r>
                      <a:r>
                        <a:rPr lang="zh-TW" altLang="en-US" dirty="0" smtClean="0"/>
                        <a:t>表示一個英文字元</a:t>
                      </a:r>
                    </a:p>
                    <a:p>
                      <a:pPr marL="285750" indent="-285750">
                        <a:buFont typeface="Arial" panose="020B0604020202020204" pitchFamily="34" charset="0"/>
                        <a:buChar char="•"/>
                      </a:pPr>
                      <a:r>
                        <a:rPr lang="en-US" altLang="zh-TW" dirty="0" smtClean="0"/>
                        <a:t>[0-9]	</a:t>
                      </a:r>
                      <a:r>
                        <a:rPr lang="zh-TW" altLang="en-US" dirty="0" smtClean="0"/>
                        <a:t>表示一個數字字元</a:t>
                      </a:r>
                    </a:p>
                    <a:p>
                      <a:pPr marL="285750" indent="-285750">
                        <a:buFont typeface="Arial" panose="020B0604020202020204" pitchFamily="34" charset="0"/>
                        <a:buChar char="•"/>
                      </a:pPr>
                      <a:r>
                        <a:rPr lang="en-US" altLang="zh-TW" dirty="0" smtClean="0"/>
                        <a:t>[0-25]  </a:t>
                      </a:r>
                      <a:r>
                        <a:rPr lang="zh-TW" altLang="en-US" dirty="0" smtClean="0"/>
                        <a:t>表示可為 </a:t>
                      </a:r>
                      <a:r>
                        <a:rPr lang="en-US" altLang="zh-TW" dirty="0" smtClean="0"/>
                        <a:t>0,1,2,5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370840">
                <a:tc>
                  <a:txBody>
                    <a:bodyPr/>
                    <a:lstStyle/>
                    <a:p>
                      <a:pPr algn="ctr"/>
                      <a:r>
                        <a:rPr lang="en-US" altLang="zh-TW" dirty="0" smtClean="0"/>
                        <a:t>[^</a:t>
                      </a:r>
                      <a:r>
                        <a:rPr lang="zh-TW" altLang="en-US" dirty="0" smtClean="0"/>
                        <a:t> </a:t>
                      </a:r>
                      <a:r>
                        <a:rPr lang="en-US" altLang="zh-TW" dirty="0" smtClean="0"/>
                        <a:t>]</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dirty="0" smtClean="0"/>
                        <a:t>排除中括號內的任何一個字元</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altLang="zh-TW" dirty="0" smtClean="0"/>
                        <a:t>[^13]  </a:t>
                      </a:r>
                      <a:r>
                        <a:rPr lang="zh-TW" altLang="en-US" dirty="0" smtClean="0"/>
                        <a:t>表示不能是</a:t>
                      </a:r>
                      <a:r>
                        <a:rPr lang="en-US" altLang="zh-TW" dirty="0" smtClean="0"/>
                        <a:t>1</a:t>
                      </a:r>
                      <a:r>
                        <a:rPr lang="zh-TW" altLang="en-US" dirty="0" smtClean="0"/>
                        <a:t>或</a:t>
                      </a:r>
                      <a:r>
                        <a:rPr lang="en-US" altLang="zh-TW" dirty="0" smtClean="0"/>
                        <a:t>3</a:t>
                      </a:r>
                    </a:p>
                    <a:p>
                      <a:pPr marL="285750" indent="-285750">
                        <a:buFont typeface="Arial" panose="020B0604020202020204" pitchFamily="34" charset="0"/>
                        <a:buChar char="•"/>
                      </a:pPr>
                      <a:r>
                        <a:rPr lang="en-US" altLang="zh-TW" dirty="0" smtClean="0"/>
                        <a:t>[^0-9] </a:t>
                      </a:r>
                      <a:r>
                        <a:rPr lang="zh-TW" altLang="en-US" dirty="0" smtClean="0"/>
                        <a:t>表示不可為數字字元</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362044060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輔助符號</a:t>
            </a:r>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99</a:t>
            </a:fld>
            <a:endParaRPr lang="zh-TW" altLang="en-US"/>
          </a:p>
        </p:txBody>
      </p:sp>
      <p:sp>
        <p:nvSpPr>
          <p:cNvPr id="4" name="內容版面配置區 3"/>
          <p:cNvSpPr>
            <a:spLocks noGrp="1"/>
          </p:cNvSpPr>
          <p:nvPr>
            <p:ph sz="quarter" idx="1"/>
          </p:nvPr>
        </p:nvSpPr>
        <p:spPr/>
        <p:txBody>
          <a:bodyPr/>
          <a:lstStyle/>
          <a:p>
            <a:endParaRPr lang="en-US" altLang="zh-TW" sz="2400" dirty="0" smtClean="0"/>
          </a:p>
          <a:p>
            <a:endParaRPr lang="en-US" altLang="zh-TW" sz="2400" dirty="0"/>
          </a:p>
          <a:p>
            <a:endParaRPr lang="en-US" altLang="zh-TW" sz="2400" dirty="0" smtClean="0"/>
          </a:p>
          <a:p>
            <a:endParaRPr lang="en-US" altLang="zh-TW" sz="2400" dirty="0"/>
          </a:p>
          <a:p>
            <a:endParaRPr lang="en-US" altLang="zh-TW" sz="2400" dirty="0" smtClean="0"/>
          </a:p>
          <a:p>
            <a:endParaRPr lang="en-US" altLang="zh-TW" sz="2400" dirty="0"/>
          </a:p>
          <a:p>
            <a:endParaRPr lang="en-US" altLang="zh-TW" sz="2400" dirty="0" smtClean="0"/>
          </a:p>
          <a:p>
            <a:endParaRPr lang="en-US" altLang="zh-TW" sz="2400" dirty="0"/>
          </a:p>
          <a:p>
            <a:endParaRPr lang="en-US" altLang="zh-TW" dirty="0" smtClean="0"/>
          </a:p>
          <a:p>
            <a:r>
              <a:rPr lang="en-US" altLang="zh-TW" dirty="0" smtClean="0"/>
              <a:t>[</a:t>
            </a:r>
            <a:r>
              <a:rPr lang="zh-TW" altLang="en-US" dirty="0" smtClean="0"/>
              <a:t> </a:t>
            </a:r>
            <a:r>
              <a:rPr lang="en-US" altLang="zh-TW" dirty="0" smtClean="0"/>
              <a:t>]</a:t>
            </a:r>
            <a:r>
              <a:rPr lang="zh-TW" altLang="en-US" dirty="0" smtClean="0"/>
              <a:t>內不須使用跳脫字元</a:t>
            </a:r>
            <a:endParaRPr lang="en-US" altLang="zh-TW" dirty="0" smtClean="0"/>
          </a:p>
          <a:p>
            <a:pPr lvl="1"/>
            <a:r>
              <a:rPr lang="en-US" altLang="zh-TW" dirty="0" err="1" smtClean="0"/>
              <a:t>grep</a:t>
            </a:r>
            <a:r>
              <a:rPr lang="en-US" altLang="zh-TW" dirty="0" smtClean="0"/>
              <a:t> -E [a-z.-]	~/.</a:t>
            </a:r>
            <a:r>
              <a:rPr lang="en-US" altLang="zh-TW" dirty="0" err="1" smtClean="0"/>
              <a:t>bashrc</a:t>
            </a:r>
            <a:r>
              <a:rPr lang="en-US" altLang="zh-TW" dirty="0" smtClean="0"/>
              <a:t>	#</a:t>
            </a:r>
            <a:r>
              <a:rPr lang="zh-TW" altLang="en-US" dirty="0" smtClean="0"/>
              <a:t>找出小寫字母以及</a:t>
            </a:r>
            <a:r>
              <a:rPr lang="en-US" altLang="zh-TW" dirty="0" smtClean="0"/>
              <a:t>.</a:t>
            </a:r>
            <a:r>
              <a:rPr lang="zh-TW" altLang="en-US" dirty="0" smtClean="0"/>
              <a:t>和</a:t>
            </a:r>
            <a:r>
              <a:rPr lang="en-US" altLang="zh-TW" dirty="0" smtClean="0"/>
              <a:t>-</a:t>
            </a:r>
            <a:endParaRPr lang="zh-TW" altLang="en-US" dirty="0"/>
          </a:p>
        </p:txBody>
      </p:sp>
      <p:graphicFrame>
        <p:nvGraphicFramePr>
          <p:cNvPr id="5" name="內容版面配置區 4"/>
          <p:cNvGraphicFramePr>
            <a:graphicFrameLocks/>
          </p:cNvGraphicFramePr>
          <p:nvPr>
            <p:extLst>
              <p:ext uri="{D42A27DB-BD31-4B8C-83A1-F6EECF244321}">
                <p14:modId xmlns:p14="http://schemas.microsoft.com/office/powerpoint/2010/main" val="3233378514"/>
              </p:ext>
            </p:extLst>
          </p:nvPr>
        </p:nvGraphicFramePr>
        <p:xfrm>
          <a:off x="457200" y="1219200"/>
          <a:ext cx="8285070" cy="3474720"/>
        </p:xfrm>
        <a:graphic>
          <a:graphicData uri="http://schemas.openxmlformats.org/drawingml/2006/table">
            <a:tbl>
              <a:tblPr firstRow="1" bandRow="1">
                <a:tableStyleId>{69012ECD-51FC-41F1-AA8D-1B2483CD663E}</a:tableStyleId>
              </a:tblPr>
              <a:tblGrid>
                <a:gridCol w="1882552">
                  <a:extLst>
                    <a:ext uri="{9D8B030D-6E8A-4147-A177-3AD203B41FA5}">
                      <a16:colId xmlns:a16="http://schemas.microsoft.com/office/drawing/2014/main" xmlns="" val="20000"/>
                    </a:ext>
                  </a:extLst>
                </a:gridCol>
                <a:gridCol w="2451418">
                  <a:extLst>
                    <a:ext uri="{9D8B030D-6E8A-4147-A177-3AD203B41FA5}">
                      <a16:colId xmlns:a16="http://schemas.microsoft.com/office/drawing/2014/main" xmlns="" val="20001"/>
                    </a:ext>
                  </a:extLst>
                </a:gridCol>
                <a:gridCol w="3951100">
                  <a:extLst>
                    <a:ext uri="{9D8B030D-6E8A-4147-A177-3AD203B41FA5}">
                      <a16:colId xmlns:a16="http://schemas.microsoft.com/office/drawing/2014/main" xmlns="" val="20002"/>
                    </a:ext>
                  </a:extLst>
                </a:gridCol>
              </a:tblGrid>
              <a:tr h="3175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符號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dirty="0" smtClean="0"/>
                        <a:t>意義</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dirty="0" smtClean="0"/>
                        <a:t>範例</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17591">
                <a:tc>
                  <a:txBody>
                    <a:bodyPr/>
                    <a:lstStyle/>
                    <a:p>
                      <a:pPr algn="ctr"/>
                      <a:r>
                        <a:rPr lang="en-US" altLang="zh-TW" dirty="0" smtClean="0"/>
                        <a:t>(</a:t>
                      </a:r>
                      <a:r>
                        <a:rPr lang="zh-TW" altLang="zh-TW" dirty="0" smtClean="0"/>
                        <a:t>  </a:t>
                      </a:r>
                      <a:r>
                        <a:rPr lang="en-US" altLang="zh-TW" dirty="0" smtClean="0"/>
                        <a:t>)</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dirty="0" smtClean="0"/>
                        <a:t>界定分組匹配範圍</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FR" altLang="zh-TW" dirty="0" smtClean="0"/>
                        <a:t>(Exe)([0-9])-([0-9])</a:t>
                      </a:r>
                      <a:r>
                        <a:rPr lang="zh-TW" altLang="en-US" dirty="0" smtClean="0"/>
                        <a:t>  </a:t>
                      </a:r>
                      <a:r>
                        <a:rPr lang="fr-FR" altLang="zh-TW" dirty="0" smtClean="0">
                          <a:solidFill>
                            <a:srgbClr val="00B050"/>
                          </a:solidFill>
                        </a:rPr>
                        <a:t>#</a:t>
                      </a:r>
                      <a:r>
                        <a:rPr lang="zh-TW" altLang="fr-FR" dirty="0" smtClean="0">
                          <a:solidFill>
                            <a:srgbClr val="00B050"/>
                          </a:solidFill>
                        </a:rPr>
                        <a:t>例如 </a:t>
                      </a:r>
                      <a:r>
                        <a:rPr lang="fr-FR" altLang="zh-TW" dirty="0" smtClean="0">
                          <a:solidFill>
                            <a:srgbClr val="00B050"/>
                          </a:solidFill>
                        </a:rPr>
                        <a:t>Exe1-2</a:t>
                      </a:r>
                      <a:endParaRPr lang="zh-TW" altLang="en-US"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548171">
                <a:tc>
                  <a:txBody>
                    <a:bodyPr/>
                    <a:lstStyle/>
                    <a:p>
                      <a:pPr algn="ctr"/>
                      <a:r>
                        <a:rPr lang="en-US" altLang="zh-TW" dirty="0" smtClean="0"/>
                        <a:t>(</a:t>
                      </a:r>
                      <a:r>
                        <a:rPr lang="zh-TW" altLang="zh-TW" dirty="0" smtClean="0"/>
                        <a:t>字串</a:t>
                      </a:r>
                      <a:r>
                        <a:rPr lang="en-US" altLang="zh-TW" dirty="0" smtClean="0"/>
                        <a:t>1|</a:t>
                      </a:r>
                      <a:r>
                        <a:rPr lang="zh-TW" altLang="zh-TW" dirty="0" smtClean="0"/>
                        <a:t>字串</a:t>
                      </a:r>
                      <a:r>
                        <a:rPr lang="en-US" altLang="zh-TW" dirty="0" smtClean="0"/>
                        <a:t>2)</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a:t>
                      </a:r>
                      <a:r>
                        <a:rPr lang="zh-TW" altLang="en-US" dirty="0" smtClean="0"/>
                        <a:t>字串</a:t>
                      </a:r>
                      <a:r>
                        <a:rPr lang="en-US" altLang="zh-TW" dirty="0" smtClean="0"/>
                        <a:t>1</a:t>
                      </a:r>
                      <a:r>
                        <a:rPr lang="zh-TW" altLang="en-US" dirty="0" smtClean="0"/>
                        <a:t>或字串</a:t>
                      </a:r>
                      <a:r>
                        <a:rPr lang="en-US" altLang="zh-TW" dirty="0" smtClean="0"/>
                        <a:t>2</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altLang="zh-TW" dirty="0" smtClean="0"/>
                        <a:t>(YES|NO)	</a:t>
                      </a:r>
                      <a:r>
                        <a:rPr lang="en-US" altLang="zh-TW" dirty="0" smtClean="0">
                          <a:solidFill>
                            <a:srgbClr val="00B050"/>
                          </a:solidFill>
                        </a:rPr>
                        <a:t>#YES</a:t>
                      </a:r>
                      <a:r>
                        <a:rPr lang="zh-TW" altLang="en-US" dirty="0" smtClean="0">
                          <a:solidFill>
                            <a:srgbClr val="00B050"/>
                          </a:solidFill>
                        </a:rPr>
                        <a:t>或是</a:t>
                      </a:r>
                      <a:r>
                        <a:rPr lang="en-US" altLang="zh-TW" dirty="0" smtClean="0">
                          <a:solidFill>
                            <a:srgbClr val="00B050"/>
                          </a:solidFill>
                        </a:rPr>
                        <a:t>NO</a:t>
                      </a:r>
                      <a:r>
                        <a:rPr lang="en-US" altLang="zh-TW" dirty="0" smtClean="0"/>
                        <a:t>	</a:t>
                      </a:r>
                    </a:p>
                    <a:p>
                      <a:pPr marL="285750" indent="-285750">
                        <a:buFont typeface="Arial" panose="020B0604020202020204" pitchFamily="34" charset="0"/>
                        <a:buChar char="•"/>
                      </a:pPr>
                      <a:r>
                        <a:rPr lang="en-US" altLang="zh-TW" dirty="0" smtClean="0"/>
                        <a:t>g(</a:t>
                      </a:r>
                      <a:r>
                        <a:rPr lang="en-US" altLang="zh-TW" dirty="0" err="1" smtClean="0"/>
                        <a:t>la|oo</a:t>
                      </a:r>
                      <a:r>
                        <a:rPr lang="en-US" altLang="zh-TW" dirty="0" smtClean="0"/>
                        <a:t>)d	</a:t>
                      </a:r>
                      <a:r>
                        <a:rPr lang="en-US" altLang="zh-TW" dirty="0" smtClean="0">
                          <a:solidFill>
                            <a:srgbClr val="00B050"/>
                          </a:solidFill>
                        </a:rPr>
                        <a:t>#glad</a:t>
                      </a:r>
                      <a:r>
                        <a:rPr lang="zh-TW" altLang="en-US" dirty="0" smtClean="0">
                          <a:solidFill>
                            <a:srgbClr val="00B050"/>
                          </a:solidFill>
                        </a:rPr>
                        <a:t>或</a:t>
                      </a:r>
                      <a:r>
                        <a:rPr lang="en-US" altLang="zh-TW" dirty="0" smtClean="0">
                          <a:solidFill>
                            <a:srgbClr val="00B050"/>
                          </a:solidFill>
                        </a:rPr>
                        <a:t>good</a:t>
                      </a:r>
                      <a:endParaRPr lang="zh-TW" altLang="en-US"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548171">
                <a:tc>
                  <a:txBody>
                    <a:bodyPr/>
                    <a:lstStyle/>
                    <a:p>
                      <a:pPr algn="ctr"/>
                      <a:r>
                        <a:rPr lang="en-US" altLang="zh-TW" dirty="0" smtClean="0"/>
                        <a:t>\</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dirty="0" smtClean="0"/>
                        <a:t>跳脫符號</a:t>
                      </a:r>
                      <a:endParaRPr lang="en-US" altLang="zh-TW" dirty="0" smtClean="0"/>
                    </a:p>
                    <a:p>
                      <a:r>
                        <a:rPr lang="zh-TW" altLang="en-US" dirty="0" smtClean="0"/>
                        <a:t>後面可跟隨</a:t>
                      </a:r>
                      <a:r>
                        <a:rPr kumimoji="0" lang="en-US" altLang="zh-TW" i="0" kern="1200" dirty="0" smtClean="0">
                          <a:solidFill>
                            <a:schemeClr val="tx1"/>
                          </a:solidFill>
                          <a:effectLst/>
                          <a:latin typeface="+mn-lt"/>
                          <a:ea typeface="+mn-ea"/>
                          <a:cs typeface="+mn-cs"/>
                        </a:rPr>
                        <a:t>^.[$()|*+?{\</a:t>
                      </a:r>
                      <a:endParaRPr lang="zh-TW" altLang="en-US"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altLang="zh-TW" dirty="0" smtClean="0"/>
                        <a:t>\.  </a:t>
                      </a:r>
                      <a:r>
                        <a:rPr lang="zh-TW" altLang="en-US" dirty="0" smtClean="0"/>
                        <a:t>表示  </a:t>
                      </a:r>
                      <a:r>
                        <a:rPr lang="en-US" altLang="zh-TW" dirty="0" smtClean="0"/>
                        <a:t>.  </a:t>
                      </a:r>
                      <a:r>
                        <a:rPr lang="zh-TW" altLang="en-US" dirty="0" smtClean="0"/>
                        <a:t>這個字元</a:t>
                      </a:r>
                    </a:p>
                    <a:p>
                      <a:pPr marL="285750" indent="-285750">
                        <a:buFont typeface="Arial" panose="020B0604020202020204" pitchFamily="34" charset="0"/>
                        <a:buChar char="•"/>
                      </a:pPr>
                      <a:r>
                        <a:rPr lang="en-US" altLang="zh-TW" dirty="0" smtClean="0"/>
                        <a:t>\\  </a:t>
                      </a:r>
                      <a:r>
                        <a:rPr lang="zh-TW" altLang="en-US" dirty="0" smtClean="0"/>
                        <a:t>表示  </a:t>
                      </a:r>
                      <a:r>
                        <a:rPr lang="en-US" altLang="zh-TW" dirty="0" smtClean="0"/>
                        <a:t>\  </a:t>
                      </a:r>
                      <a:r>
                        <a:rPr lang="zh-TW" altLang="en-US" dirty="0" smtClean="0"/>
                        <a:t>這個字元</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317591">
                <a:tc>
                  <a:txBody>
                    <a:bodyPr/>
                    <a:lstStyle/>
                    <a:p>
                      <a:pPr algn="ctr"/>
                      <a:r>
                        <a:rPr lang="en-US" altLang="zh-TW" dirty="0" smtClean="0"/>
                        <a:t>^</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zh-TW" smtClean="0"/>
                        <a:t>樣版出現在行首</a:t>
                      </a:r>
                      <a:endParaRPr lang="zh-TW" altLang="zh-TW"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dirty="0" smtClean="0"/>
                        <a:t>(^They)</a:t>
                      </a:r>
                      <a:endParaRPr lang="zh-TW" altLang="zh-TW"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r h="317591">
                <a:tc>
                  <a:txBody>
                    <a:bodyPr/>
                    <a:lstStyle/>
                    <a:p>
                      <a:pPr algn="ctr"/>
                      <a:r>
                        <a:rPr lang="en-US" altLang="zh-TW" dirty="0" smtClean="0"/>
                        <a:t>$</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zh-TW" dirty="0" smtClean="0"/>
                        <a:t>樣版出現在行尾</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altLang="zh-TW" dirty="0" smtClean="0"/>
                        <a:t>(mp3)$</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5"/>
                  </a:ext>
                </a:extLst>
              </a:tr>
              <a:tr h="317591">
                <a:tc>
                  <a:txBody>
                    <a:bodyPr/>
                    <a:lstStyle/>
                    <a:p>
                      <a:pPr algn="ctr"/>
                      <a:r>
                        <a:rPr lang="en-US" altLang="zh-TW" dirty="0" smtClean="0"/>
                        <a:t>\&lt;</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zh-TW" dirty="0" smtClean="0"/>
                        <a:t>樣版出現在字首</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altLang="zh-TW" dirty="0" smtClean="0"/>
                        <a:t>\&lt;(goo)</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6"/>
                  </a:ext>
                </a:extLst>
              </a:tr>
              <a:tr h="317591">
                <a:tc>
                  <a:txBody>
                    <a:bodyPr/>
                    <a:lstStyle/>
                    <a:p>
                      <a:pPr algn="ctr"/>
                      <a:r>
                        <a:rPr lang="en-US" altLang="zh-TW" dirty="0" smtClean="0"/>
                        <a:t>\&gt;</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zh-TW" dirty="0" smtClean="0"/>
                        <a:t>樣版出現在字尾</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TW" dirty="0" smtClean="0"/>
                        <a:t>(</a:t>
                      </a:r>
                      <a:r>
                        <a:rPr lang="en-US" altLang="zh-TW" dirty="0" err="1" smtClean="0"/>
                        <a:t>gle</a:t>
                      </a:r>
                      <a:r>
                        <a:rPr lang="en-US" altLang="zh-TW" dirty="0" smtClean="0"/>
                        <a:t>)\&gt;</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316535062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原創">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古典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原創">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45889</TotalTime>
  <Words>21145</Words>
  <Application>Microsoft Office PowerPoint</Application>
  <PresentationFormat>如螢幕大小 (4:3)</PresentationFormat>
  <Paragraphs>4665</Paragraphs>
  <Slides>254</Slides>
  <Notes>140</Notes>
  <HiddenSlides>0</HiddenSlides>
  <MMClips>0</MMClips>
  <ScaleCrop>false</ScaleCrop>
  <HeadingPairs>
    <vt:vector size="4" baseType="variant">
      <vt:variant>
        <vt:lpstr>佈景主題</vt:lpstr>
      </vt:variant>
      <vt:variant>
        <vt:i4>1</vt:i4>
      </vt:variant>
      <vt:variant>
        <vt:lpstr>投影片標題</vt:lpstr>
      </vt:variant>
      <vt:variant>
        <vt:i4>254</vt:i4>
      </vt:variant>
    </vt:vector>
  </HeadingPairs>
  <TitlesOfParts>
    <vt:vector size="255" baseType="lpstr">
      <vt:lpstr>原創</vt:lpstr>
      <vt:lpstr>Linux系統操作</vt:lpstr>
      <vt:lpstr>課程注意事項</vt:lpstr>
      <vt:lpstr>課程目標與大綱</vt:lpstr>
      <vt:lpstr>建置CentOS環境</vt:lpstr>
      <vt:lpstr>CentOS</vt:lpstr>
      <vt:lpstr>虛擬化技術</vt:lpstr>
      <vt:lpstr>Oracle VirtualBox</vt:lpstr>
      <vt:lpstr>在VirtualBox建立新的虛擬主機(Guest)</vt:lpstr>
      <vt:lpstr>於虛擬主機上安裝CentOS7</vt:lpstr>
      <vt:lpstr>建立快照(Snapshot)</vt:lpstr>
      <vt:lpstr>如何還原快照?</vt:lpstr>
      <vt:lpstr>各種Linux版本下載</vt:lpstr>
      <vt:lpstr>其他學習資源</vt:lpstr>
      <vt:lpstr>認識Linux系統 </vt:lpstr>
      <vt:lpstr>Linux作業系統</vt:lpstr>
      <vt:lpstr>Linux作業系統的優點</vt:lpstr>
      <vt:lpstr>為何多數人不用Linux?</vt:lpstr>
      <vt:lpstr>誰愛使用Linux?</vt:lpstr>
      <vt:lpstr>Linux Users</vt:lpstr>
      <vt:lpstr>PowerPoint 簡報</vt:lpstr>
      <vt:lpstr>GNU計畫</vt:lpstr>
      <vt:lpstr>Linux Kernel (核心)</vt:lpstr>
      <vt:lpstr>GNU/Linux作業系統的組成</vt:lpstr>
      <vt:lpstr>核心組成範例</vt:lpstr>
      <vt:lpstr>Linux發行版本(Distribution)</vt:lpstr>
      <vt:lpstr>Linux Shell簡介</vt:lpstr>
      <vt:lpstr>Shell的類型</vt:lpstr>
      <vt:lpstr>Linux 圖形介面</vt:lpstr>
      <vt:lpstr>Linux文字Shell介面</vt:lpstr>
      <vt:lpstr>使用終端機軟體</vt:lpstr>
      <vt:lpstr>切換至文字介面Shell</vt:lpstr>
      <vt:lpstr>如何結束當前的Shell </vt:lpstr>
      <vt:lpstr>Linux檔案系統</vt:lpstr>
      <vt:lpstr>什麼是檔案系統(File System)?</vt:lpstr>
      <vt:lpstr>Linux檔案系統</vt:lpstr>
      <vt:lpstr>家目錄</vt:lpstr>
      <vt:lpstr>Linux重要的系統目錄</vt:lpstr>
      <vt:lpstr>路徑表達方法</vt:lpstr>
      <vt:lpstr>Linux 基本指令</vt:lpstr>
      <vt:lpstr>絕對路徑 vs. 相對路徑</vt:lpstr>
      <vt:lpstr>Linux指令用法</vt:lpstr>
      <vt:lpstr>指令範例1</vt:lpstr>
      <vt:lpstr>指令範例2</vt:lpstr>
      <vt:lpstr>如何查詢指令用法?</vt:lpstr>
      <vt:lpstr>操作手冊(man)</vt:lpstr>
      <vt:lpstr>man分類</vt:lpstr>
      <vt:lpstr>指令說明(info 及 whatis)</vt:lpstr>
      <vt:lpstr>檢視指令自帶的說明</vt:lpstr>
      <vt:lpstr>切換所在目錄 (cd)</vt:lpstr>
      <vt:lpstr>檢視目錄或檔案資訊 (ls) </vt:lpstr>
      <vt:lpstr>上下鍵、Tab</vt:lpstr>
      <vt:lpstr>清除螢幕畫面 (clear、reset)</vt:lpstr>
      <vt:lpstr>查詢指令操作歷史紀錄 (history)</vt:lpstr>
      <vt:lpstr>Shell萬用字元(wildcard)</vt:lpstr>
      <vt:lpstr>Shell萬用字元範例</vt:lpstr>
      <vt:lpstr>新增目錄(mkdir)</vt:lpstr>
      <vt:lpstr>刪除空目錄(rmdir) </vt:lpstr>
      <vt:lpstr>新增檔案(touch) / 修改時間戳記</vt:lpstr>
      <vt:lpstr>刪除檔案或目錄(rm)</vt:lpstr>
      <vt:lpstr>複製檔案或目錄(cp)</vt:lpstr>
      <vt:lpstr>cp範例</vt:lpstr>
      <vt:lpstr>移動檔案或目錄(mv)</vt:lpstr>
      <vt:lpstr>mv範例</vt:lpstr>
      <vt:lpstr>隱藏檔(或目錄)</vt:lpstr>
      <vt:lpstr>顯示檔案內容(cat / tac / nl)</vt:lpstr>
      <vt:lpstr>顯示檔案頭尾內容(head / tail)</vt:lpstr>
      <vt:lpstr>分頁顯示檔案內容 (more / less)</vt:lpstr>
      <vt:lpstr>檢查檔案的類型(file)</vt:lpstr>
      <vt:lpstr>磁碟的用量(du)</vt:lpstr>
      <vt:lpstr>檔案系統的用量(df)</vt:lpstr>
      <vt:lpstr>計算字數(wc)</vt:lpstr>
      <vt:lpstr>向Bash  shell送出結束訊號</vt:lpstr>
      <vt:lpstr>印出字串(echo)</vt:lpstr>
      <vt:lpstr>指令別名 (alias / unalias)</vt:lpstr>
      <vt:lpstr>於設定檔內”永久”設定別名</vt:lpstr>
      <vt:lpstr>指令搜尋順序</vt:lpstr>
      <vt:lpstr>顯示指令類型或位置 (type / which / whereis)</vt:lpstr>
      <vt:lpstr>搜尋檔案或目錄位置(locate)</vt:lpstr>
      <vt:lpstr>尋找檔案位置(find)</vt:lpstr>
      <vt:lpstr>find範例</vt:lpstr>
      <vt:lpstr>Linux  輸出資料流</vt:lpstr>
      <vt:lpstr>資料流導出符號</vt:lpstr>
      <vt:lpstr>資料流導出符號範例</vt:lpstr>
      <vt:lpstr>管線(pipe)</vt:lpstr>
      <vt:lpstr>管線(pipe)的使用限制</vt:lpstr>
      <vt:lpstr>雙重導向(tee)</vt:lpstr>
      <vt:lpstr>排序(sort)</vt:lpstr>
      <vt:lpstr>檔案內容合併 (cat及paste)</vt:lpstr>
      <vt:lpstr>剪切訊息的內容(cut)</vt:lpstr>
      <vt:lpstr>awk文字處理工具</vt:lpstr>
      <vt:lpstr>awk範例</vt:lpstr>
      <vt:lpstr>sed文字處理工具</vt:lpstr>
      <vt:lpstr>sed文字處理工具(續)</vt:lpstr>
      <vt:lpstr>在檔案內搜尋字串(grep)</vt:lpstr>
      <vt:lpstr>grep範例</vt:lpstr>
      <vt:lpstr>正規表示法</vt:lpstr>
      <vt:lpstr>正規表示法(Regular  Expression)</vt:lpstr>
      <vt:lpstr>比對「一個字元」的符號</vt:lpstr>
      <vt:lpstr>輔助符號</vt:lpstr>
      <vt:lpstr>計數符號</vt:lpstr>
      <vt:lpstr>貪婪原則</vt:lpstr>
      <vt:lpstr>意義字符 (Linux專屬)</vt:lpstr>
      <vt:lpstr>Linux支援的特殊序列符號</vt:lpstr>
      <vt:lpstr>練習：搜尋GPL檔案內容</vt:lpstr>
      <vt:lpstr>對數字的處理</vt:lpstr>
      <vt:lpstr>其他範例</vt:lpstr>
      <vt:lpstr>壓縮與備份</vt:lpstr>
      <vt:lpstr>Linux壓縮檔</vt:lpstr>
      <vt:lpstr>zip  及  gzip</vt:lpstr>
      <vt:lpstr>bzip2 及 xz </vt:lpstr>
      <vt:lpstr>tar</vt:lpstr>
      <vt:lpstr>tar配合壓縮範例</vt:lpstr>
      <vt:lpstr>vi (vim)文字編輯器</vt:lpstr>
      <vt:lpstr>Linux 文字編輯器</vt:lpstr>
      <vt:lpstr>vi (vim) 的操作模式</vt:lpstr>
      <vt:lpstr>啟動 (初始模式)</vt:lpstr>
      <vt:lpstr>輸入內容 (編輯模式)</vt:lpstr>
      <vt:lpstr>存檔及結束 (指令列模式)</vt:lpstr>
      <vt:lpstr>快速移動游標 (一般模式)</vt:lpstr>
      <vt:lpstr>快速編輯指令(一般模式)</vt:lpstr>
      <vt:lpstr>搜尋及其他 (一般模式)</vt:lpstr>
      <vt:lpstr>環境設定 (指令模式)</vt:lpstr>
      <vt:lpstr>設定檔 ~/.vimrc</vt:lpstr>
      <vt:lpstr>PowerPoint 簡報</vt:lpstr>
      <vt:lpstr>帳號與群組管理</vt:lpstr>
      <vt:lpstr>帳號(User)</vt:lpstr>
      <vt:lpstr>群組(Group)</vt:lpstr>
      <vt:lpstr>主要群組與次要群組</vt:lpstr>
      <vt:lpstr>root帳號</vt:lpstr>
      <vt:lpstr>帳號相關的設定檔</vt:lpstr>
      <vt:lpstr>/etc/passwd</vt:lpstr>
      <vt:lpstr>/etc/shadow</vt:lpstr>
      <vt:lpstr>切換帳號(su)</vt:lpstr>
      <vt:lpstr>使用sudo關鍵字</vt:lpstr>
      <vt:lpstr>sudo使用範例</vt:lpstr>
      <vt:lpstr>讓帳號可以使用sudo</vt:lpstr>
      <vt:lpstr>讓帳號可以使用sudo</vt:lpstr>
      <vt:lpstr>切換成root帳號的第二種方式</vt:lpstr>
      <vt:lpstr>更改帳號的密碼(passwd)</vt:lpstr>
      <vt:lpstr>更改帳號的密碼(chpasswd)</vt:lpstr>
      <vt:lpstr>更改密碼期限(chage)</vt:lpstr>
      <vt:lpstr>新增/修改/移除群組</vt:lpstr>
      <vt:lpstr>新增帳號(useradd)</vt:lpstr>
      <vt:lpstr>修改帳號(usermod)</vt:lpstr>
      <vt:lpstr>刪除帳號(userdel)</vt:lpstr>
      <vt:lpstr>查詢帳號資訊</vt:lpstr>
      <vt:lpstr>查詢帳號是屬於哪個群組(id或groups)</vt:lpstr>
      <vt:lpstr>列出每個帳號最近登入時間(lastlog)</vt:lpstr>
      <vt:lpstr>顯示系統登入紀錄(last)</vt:lpstr>
      <vt:lpstr>檔案權限管理</vt:lpstr>
      <vt:lpstr>檔案權限管理</vt:lpstr>
      <vt:lpstr>ls  -la 檢視檔案資訊</vt:lpstr>
      <vt:lpstr>權限位元</vt:lpstr>
      <vt:lpstr>權限說明</vt:lpstr>
      <vt:lpstr>可否新增/刪除檔案是看其所在目錄的w權限</vt:lpstr>
      <vt:lpstr>變更檔案權限(chmod)</vt:lpstr>
      <vt:lpstr>chmod 也可使用數字設定</vt:lpstr>
      <vt:lpstr>練習：目錄權限</vt:lpstr>
      <vt:lpstr>群組權限的判斷是依據帳號的主要群組</vt:lpstr>
      <vt:lpstr>更改檔案擁有者(chown)</vt:lpstr>
      <vt:lpstr>更改檔案群組(chgrp)</vt:lpstr>
      <vt:lpstr>套件管理</vt:lpstr>
      <vt:lpstr>Linux上的軟體--套件(packages)</vt:lpstr>
      <vt:lpstr>CentOS 圖形化套件管理工具</vt:lpstr>
      <vt:lpstr>Linux套件管理機制：RPM與DPKG</vt:lpstr>
      <vt:lpstr>YUM線上套件管理機制</vt:lpstr>
      <vt:lpstr>yum 指令用法</vt:lpstr>
      <vt:lpstr>yum練習範例</vt:lpstr>
      <vt:lpstr>rpm安裝檔</vt:lpstr>
      <vt:lpstr>rpm練習範例</vt:lpstr>
      <vt:lpstr>APT線上套件管理機制</vt:lpstr>
      <vt:lpstr>dpkg</vt:lpstr>
      <vt:lpstr>使用tar ball</vt:lpstr>
      <vt:lpstr>編譯Tarball的流程</vt:lpstr>
      <vt:lpstr>Tarball建置練習</vt:lpstr>
      <vt:lpstr>程序管理</vt:lpstr>
      <vt:lpstr>程序(Process)</vt:lpstr>
      <vt:lpstr>父程序與子程序</vt:lpstr>
      <vt:lpstr>以樹狀結構檢視程序(pstree)</vt:lpstr>
      <vt:lpstr>檢視系統中有哪些程序正在執行(ps)</vt:lpstr>
      <vt:lpstr>動態觀察程序的變化(top)</vt:lpstr>
      <vt:lpstr>top操作</vt:lpstr>
      <vt:lpstr>前景(Foreground)與背景(Background)</vt:lpstr>
      <vt:lpstr>範例：把前景程序變成背景程序</vt:lpstr>
      <vt:lpstr>範例：查詢背景程序(jobs)</vt:lpstr>
      <vt:lpstr>範例： 使用fg</vt:lpstr>
      <vt:lpstr>範例： 使用bg</vt:lpstr>
      <vt:lpstr>終止程序(kill)</vt:lpstr>
      <vt:lpstr>kill  練習</vt:lpstr>
      <vt:lpstr>依名稱終止程序(killall)</vt:lpstr>
      <vt:lpstr>依部分名稱終止程序(pkill)</vt:lpstr>
      <vt:lpstr>終止視窗程序(xkill)</vt:lpstr>
      <vt:lpstr>網路設定與服務</vt:lpstr>
      <vt:lpstr>其他學習資源</vt:lpstr>
      <vt:lpstr>檢視或設定Linux主機名稱(hostname)</vt:lpstr>
      <vt:lpstr>查詢主機名稱與IP位址的對應</vt:lpstr>
      <vt:lpstr>補充資料：Domain Name System(DNS)</vt:lpstr>
      <vt:lpstr>補充資料：IP位址</vt:lpstr>
      <vt:lpstr>檢視網路介面的狀態(ifconfig)</vt:lpstr>
      <vt:lpstr>設定網路介面(ifconfig) </vt:lpstr>
      <vt:lpstr>編輯網路卡設定檔以設定IP</vt:lpstr>
      <vt:lpstr>網路服務常用的埠</vt:lpstr>
      <vt:lpstr>SSH遠端登入Linux</vt:lpstr>
      <vt:lpstr>VirtualBox網路模式</vt:lpstr>
      <vt:lpstr>設定為橋接介面卡</vt:lpstr>
      <vt:lpstr>設定Linux IPv4 位址</vt:lpstr>
      <vt:lpstr>使用Linux ssh 連線至Linux主機</vt:lpstr>
      <vt:lpstr>使用Windows pietty連線至Linux主機</vt:lpstr>
      <vt:lpstr>調整pietty字元編碼</vt:lpstr>
      <vt:lpstr>檔案傳輸(sftp / scp)</vt:lpstr>
      <vt:lpstr>Windows 與 Linux 之間的檔案傳輸</vt:lpstr>
      <vt:lpstr>檔案下載工具(wget)</vt:lpstr>
      <vt:lpstr>顯示連線是否建立(ping)</vt:lpstr>
      <vt:lpstr>顯示封包歷程(traceroute)</vt:lpstr>
      <vt:lpstr>檢視本機的網路連線狀況(netstat)</vt:lpstr>
      <vt:lpstr>netstat範例</vt:lpstr>
      <vt:lpstr>Shell  Script</vt:lpstr>
      <vt:lpstr>Shell變數命名規則</vt:lpstr>
      <vt:lpstr>取得變數值</vt:lpstr>
      <vt:lpstr>設定變數值與取消變數</vt:lpstr>
      <vt:lpstr>讀取使用者輸入，當作變數值</vt:lpstr>
      <vt:lpstr>命名練習，請依序執行</vt:lpstr>
      <vt:lpstr>引號練習，請依序執行</vt:lpstr>
      <vt:lpstr>變數生效的範圍</vt:lpstr>
      <vt:lpstr>Shell變數  –  export/unset</vt:lpstr>
      <vt:lpstr>指令稿 (Shell Script)</vt:lpstr>
      <vt:lpstr>指令稿的4種執行方式</vt:lpstr>
      <vt:lpstr>指令稿執行練習</vt:lpstr>
      <vt:lpstr>用於指令稿中的特殊變數</vt:lpstr>
      <vt:lpstr>條件判斷式</vt:lpstr>
      <vt:lpstr>檔案類型及權限的判斷</vt:lpstr>
      <vt:lpstr>兩個整數之間的比較</vt:lpstr>
      <vt:lpstr>邏輯判斷</vt:lpstr>
      <vt:lpstr>判斷式範例</vt:lpstr>
      <vt:lpstr>判斷式範例2</vt:lpstr>
      <vt:lpstr>case流程控制</vt:lpstr>
      <vt:lpstr>for...do...done</vt:lpstr>
      <vt:lpstr>while…do…done</vt:lpstr>
      <vt:lpstr>until…do…done</vt:lpstr>
      <vt:lpstr>迴圈範例：建立多筆帳號</vt:lpstr>
      <vt:lpstr>例行性工作排程</vt:lpstr>
      <vt:lpstr>一次性的工作排程(at)</vt:lpstr>
      <vt:lpstr>at 範例</vt:lpstr>
      <vt:lpstr>循環性的工作排程(crontab)</vt:lpstr>
      <vt:lpstr>crontab語法格式</vt:lpstr>
      <vt:lpstr>crontab範例</vt:lpstr>
      <vt:lpstr>編輯工作排程</vt:lpstr>
      <vt:lpstr>檢視或刪除工作排程</vt:lpstr>
      <vt:lpstr>crontab 練習</vt:lpstr>
      <vt:lpstr>限定能使用crontab的帳號</vt:lpstr>
      <vt:lpstr>系統層級的工作排程</vt:lpstr>
      <vt:lpstr>系統層級的工作排程</vt:lpstr>
      <vt:lpstr>透過 systemctl 管理系統服務運行</vt:lpstr>
      <vt:lpstr>END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yanming</dc:creator>
  <cp:lastModifiedBy>wisely</cp:lastModifiedBy>
  <cp:revision>2435</cp:revision>
  <dcterms:created xsi:type="dcterms:W3CDTF">2013-09-19T14:16:26Z</dcterms:created>
  <dcterms:modified xsi:type="dcterms:W3CDTF">2019-05-31T03:29:35Z</dcterms:modified>
</cp:coreProperties>
</file>